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373" r:id="rId2"/>
    <p:sldId id="419" r:id="rId3"/>
    <p:sldId id="423" r:id="rId4"/>
    <p:sldId id="514" r:id="rId5"/>
    <p:sldId id="425" r:id="rId6"/>
    <p:sldId id="426" r:id="rId7"/>
    <p:sldId id="427" r:id="rId8"/>
    <p:sldId id="428" r:id="rId9"/>
    <p:sldId id="429" r:id="rId10"/>
    <p:sldId id="431" r:id="rId11"/>
    <p:sldId id="432" r:id="rId12"/>
    <p:sldId id="524" r:id="rId13"/>
    <p:sldId id="515" r:id="rId14"/>
    <p:sldId id="516" r:id="rId15"/>
    <p:sldId id="517" r:id="rId16"/>
    <p:sldId id="518" r:id="rId17"/>
    <p:sldId id="519" r:id="rId18"/>
    <p:sldId id="520" r:id="rId19"/>
    <p:sldId id="521" r:id="rId20"/>
    <p:sldId id="522" r:id="rId21"/>
    <p:sldId id="523" r:id="rId22"/>
    <p:sldId id="525"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526"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67" r:id="rId55"/>
    <p:sldId id="468" r:id="rId56"/>
    <p:sldId id="469" r:id="rId57"/>
    <p:sldId id="527" r:id="rId58"/>
    <p:sldId id="528" r:id="rId59"/>
    <p:sldId id="529" r:id="rId60"/>
    <p:sldId id="544" r:id="rId61"/>
    <p:sldId id="530" r:id="rId62"/>
    <p:sldId id="531" r:id="rId63"/>
    <p:sldId id="532" r:id="rId64"/>
    <p:sldId id="533" r:id="rId65"/>
    <p:sldId id="534" r:id="rId66"/>
    <p:sldId id="535" r:id="rId67"/>
    <p:sldId id="536" r:id="rId68"/>
    <p:sldId id="537" r:id="rId69"/>
    <p:sldId id="539" r:id="rId70"/>
    <p:sldId id="540" r:id="rId71"/>
    <p:sldId id="538" r:id="rId72"/>
    <p:sldId id="541" r:id="rId73"/>
    <p:sldId id="542" r:id="rId74"/>
    <p:sldId id="543" r:id="rId75"/>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9" autoAdjust="0"/>
    <p:restoredTop sz="96390" autoAdjust="0"/>
  </p:normalViewPr>
  <p:slideViewPr>
    <p:cSldViewPr>
      <p:cViewPr>
        <p:scale>
          <a:sx n="70" d="100"/>
          <a:sy n="70" d="100"/>
        </p:scale>
        <p:origin x="-1795" y="-6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52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8100" y="0"/>
            <a:ext cx="2944813" cy="495300"/>
          </a:xfrm>
          <a:prstGeom prst="rect">
            <a:avLst/>
          </a:prstGeom>
        </p:spPr>
        <p:txBody>
          <a:bodyPr vert="horz" lIns="91440" tIns="45720" rIns="91440" bIns="45720" rtlCol="0"/>
          <a:lstStyle>
            <a:lvl1pPr algn="r">
              <a:defRPr sz="1200"/>
            </a:lvl1pPr>
          </a:lstStyle>
          <a:p>
            <a:fld id="{1A830262-5CD2-4566-B7D0-69167B33F10F}" type="datetimeFigureOut">
              <a:rPr lang="fr-FR" smtClean="0"/>
              <a:t>12/12/2014</a:t>
            </a:fld>
            <a:endParaRPr lang="fr-FR"/>
          </a:p>
        </p:txBody>
      </p:sp>
      <p:sp>
        <p:nvSpPr>
          <p:cNvPr id="4" name="Footer Placeholder 3"/>
          <p:cNvSpPr>
            <a:spLocks noGrp="1"/>
          </p:cNvSpPr>
          <p:nvPr>
            <p:ph type="ftr" sz="quarter" idx="2"/>
          </p:nvPr>
        </p:nvSpPr>
        <p:spPr>
          <a:xfrm>
            <a:off x="0" y="9409113"/>
            <a:ext cx="2944813" cy="4953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lIns="91440" tIns="45720" rIns="91440" bIns="45720" rtlCol="0" anchor="b"/>
          <a:lstStyle>
            <a:lvl1pPr algn="r">
              <a:defRPr sz="1200"/>
            </a:lvl1pPr>
          </a:lstStyle>
          <a:p>
            <a:fld id="{AB6B502C-23EB-42E4-BB1E-0BE6FFBD7A24}" type="slidenum">
              <a:rPr lang="fr-FR" smtClean="0"/>
              <a:t>‹#›</a:t>
            </a:fld>
            <a:endParaRPr lang="fr-FR"/>
          </a:p>
        </p:txBody>
      </p:sp>
    </p:spTree>
    <p:extLst>
      <p:ext uri="{BB962C8B-B14F-4D97-AF65-F5344CB8AC3E}">
        <p14:creationId xmlns:p14="http://schemas.microsoft.com/office/powerpoint/2010/main" val="687420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905233C3-F75F-4365-A6EF-F6D82BD27B2D}" type="datetimeFigureOut">
              <a:rPr lang="fr-FR" smtClean="0"/>
              <a:t>12/12/2014</a:t>
            </a:fld>
            <a:endParaRPr lang="fr-FR"/>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F9044593-7D45-40A6-9368-D883E5F0ED22}" type="slidenum">
              <a:rPr lang="fr-FR" smtClean="0"/>
              <a:t>‹#›</a:t>
            </a:fld>
            <a:endParaRPr lang="fr-FR"/>
          </a:p>
        </p:txBody>
      </p:sp>
    </p:spTree>
    <p:extLst>
      <p:ext uri="{BB962C8B-B14F-4D97-AF65-F5344CB8AC3E}">
        <p14:creationId xmlns:p14="http://schemas.microsoft.com/office/powerpoint/2010/main" val="321399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044593-7D45-40A6-9368-D883E5F0ED22}" type="slidenum">
              <a:rPr lang="fr-FR" smtClean="0"/>
              <a:t>1</a:t>
            </a:fld>
            <a:endParaRPr lang="fr-FR"/>
          </a:p>
        </p:txBody>
      </p:sp>
    </p:spTree>
    <p:extLst>
      <p:ext uri="{BB962C8B-B14F-4D97-AF65-F5344CB8AC3E}">
        <p14:creationId xmlns:p14="http://schemas.microsoft.com/office/powerpoint/2010/main" val="258421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06499"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07523"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r>
              <a:rPr lang="fr-FR" sz="900"/>
              <a:t>le fournisseur réalise un service Web ainsi que son interface au format WSDL </a:t>
            </a:r>
          </a:p>
          <a:p>
            <a:r>
              <a:rPr lang="fr-FR" sz="900"/>
              <a:t>1. Publication : le fournisseur publie (enregistre) son service Web auprès d'un distributeur (sur un annuaire UDDI). Cette opération se fait en envoyant directement à l'annuaire un message UDDI (encapsulé dans une enveloppe SOAP) via un protocole de transport. Les informations fournies regroupent la localisation du service, la méthode d'invocation (et les paramètres associés) ainsi que le format de réponse. Toutes ces informations seront formalisées ensuite à l'aide de WSDL. </a:t>
            </a:r>
          </a:p>
          <a:p>
            <a:r>
              <a:rPr lang="fr-FR" sz="900"/>
              <a:t>2. Recherche : le client effectue une recherche de service Web auprès du distributeur. Cette recherche se fait en envoyant un message UDDI (requête) encapsulé dans une enveloppe SOAP via un protocole de transport. </a:t>
            </a:r>
          </a:p>
          <a:p>
            <a:r>
              <a:rPr lang="fr-FR" sz="900"/>
              <a:t>3. Résultat : le client reçoit en retour (via un protocole de transport) une réponse de l'annuaire. Cette réponse est un message WSDL encapsulé dans une enveloppe SOAP. </a:t>
            </a:r>
          </a:p>
          <a:p>
            <a:r>
              <a:rPr lang="fr-FR" sz="900"/>
              <a:t>4. Interrogation : à l'aide de la réponse reçue, le client va pouvoir accéder directement au service Web chez le fournisseur. La demande de service s'effectue à l'aide d'un message SOAP via un protocole de transport. </a:t>
            </a:r>
          </a:p>
          <a:p>
            <a:r>
              <a:rPr lang="fr-FR" sz="900"/>
              <a:t>5. Réponse : le client reçoit une réponse (via un protocole de transport) du service Web sous la forme d'un message SOAP. Il ne reste alors qu'à exploiter cette réponse.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044593-7D45-40A6-9368-D883E5F0ED22}" type="slidenum">
              <a:rPr lang="fr-FR" smtClean="0"/>
              <a:t>12</a:t>
            </a:fld>
            <a:endParaRPr lang="fr-FR"/>
          </a:p>
        </p:txBody>
      </p:sp>
    </p:spTree>
    <p:extLst>
      <p:ext uri="{BB962C8B-B14F-4D97-AF65-F5344CB8AC3E}">
        <p14:creationId xmlns:p14="http://schemas.microsoft.com/office/powerpoint/2010/main" val="258421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1081088" y="862013"/>
            <a:ext cx="4632325" cy="3473450"/>
          </a:xfrm>
          <a:ln/>
        </p:spPr>
      </p:sp>
      <p:sp>
        <p:nvSpPr>
          <p:cNvPr id="181251" name="Rectangle 3"/>
          <p:cNvSpPr>
            <a:spLocks noGrp="1" noChangeArrowheads="1"/>
          </p:cNvSpPr>
          <p:nvPr>
            <p:ph type="body" idx="1"/>
          </p:nvPr>
        </p:nvSpPr>
        <p:spPr>
          <a:xfrm>
            <a:off x="906150" y="4708567"/>
            <a:ext cx="4982200" cy="4173064"/>
          </a:xfrm>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p:spPr>
        <p:txBody>
          <a:bodyPr/>
          <a:lstStyle/>
          <a:p>
            <a:r>
              <a:rPr lang="fr-FR" sz="900"/>
              <a:t>Je veux avoir mes livres sous forme électronique, en format XML.</a:t>
            </a:r>
          </a:p>
          <a:p>
            <a:r>
              <a:rPr lang="fr-FR" sz="900"/>
              <a:t>Je vais identifier ce qu’est la structure d’un livre, donc lister les balises. Ce faisant, je définis la grammaire de mes documents XML qui sont des livres.</a:t>
            </a:r>
          </a:p>
          <a:p>
            <a:r>
              <a:rPr lang="fr-FR" sz="900"/>
              <a:t>Pour </a:t>
            </a:r>
            <a:r>
              <a:rPr lang="fr-FR" sz="900" u="sng"/>
              <a:t>écrire</a:t>
            </a:r>
            <a:r>
              <a:rPr lang="fr-FR" sz="900"/>
              <a:t> un doc XML, on </a:t>
            </a:r>
            <a:r>
              <a:rPr lang="fr-FR" sz="900" u="sng"/>
              <a:t>utilise</a:t>
            </a:r>
            <a:r>
              <a:rPr lang="fr-FR" sz="900"/>
              <a:t> un ensemble de balises dans un certain ordre et un type de données. Ils sont définis (décrits) dans un schéma .xsd (grammaire)</a:t>
            </a:r>
          </a:p>
          <a:p>
            <a:r>
              <a:rPr lang="fr-FR" sz="900"/>
              <a:t>Il existe des grammaires « standard » comme MathML = grammaire pour des doc XML qui sont des formules mathématiques, SVG pour des figures géométriques, XMI pour des modèles UML etc</a:t>
            </a:r>
          </a:p>
          <a:p>
            <a:endParaRPr lang="fr-F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p:spPr>
        <p:txBody>
          <a:bodyPr/>
          <a:lstStyle/>
          <a:p>
            <a:endParaRPr lang="fr-FR" sz="9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p:spPr>
        <p:txBody>
          <a:bodyPr/>
          <a:lstStyle/>
          <a:p>
            <a:endParaRPr lang="fr-FR" sz="9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r>
              <a:rPr lang="fr-FR" sz="900">
                <a:solidFill>
                  <a:srgbClr val="000000"/>
                </a:solidFill>
              </a:rPr>
              <a:t>http://www.info.univ-angers.fr/~gh/tuteurs/tutxmlpre.htm#schm</a:t>
            </a:r>
          </a:p>
          <a:p>
            <a:r>
              <a:rPr lang="fr-FR" sz="900">
                <a:solidFill>
                  <a:srgbClr val="000000"/>
                </a:solidFill>
              </a:rPr>
              <a:t>En bleu, dans personne.xsd ; les balises pré-définies du langage XML Schema (les mots du langage).</a:t>
            </a:r>
          </a:p>
          <a:p>
            <a:r>
              <a:rPr lang="fr-FR" sz="900">
                <a:solidFill>
                  <a:srgbClr val="000000"/>
                </a:solidFill>
              </a:rPr>
              <a:t>En vert, dans personne.xsd : les noms des balises qui seront utilisées dans un doc XML conforme à personne.xsd </a:t>
            </a:r>
          </a:p>
          <a:p>
            <a:r>
              <a:rPr lang="fr-FR" sz="900">
                <a:solidFill>
                  <a:srgbClr val="000000"/>
                </a:solidFill>
              </a:rPr>
              <a:t>C’est donc celles qu’on retrouve dans personne.xml</a:t>
            </a:r>
            <a:endParaRPr lang="fr-FR" sz="1100">
              <a:solidFill>
                <a:srgbClr val="000000"/>
              </a:solidFill>
              <a:latin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p:spPr>
        <p:txBody>
          <a:bodyPr/>
          <a:lstStyle/>
          <a:p>
            <a:r>
              <a:rPr lang="fr-FR" sz="900"/>
              <a:t>Et pour un document complexe qui inclut des balises issues de différentes grammaires (i.e., de fichiers xsd différents) ? </a:t>
            </a:r>
          </a:p>
          <a:p>
            <a:r>
              <a:rPr lang="fr-FR" sz="900"/>
              <a:t>Ex : un livre de géométrie  : Utilise le fichier xsd donné en exemple (grammaire d’un doc XML livre) et la grammaire SVG des figures géométriques</a:t>
            </a:r>
          </a:p>
          <a:p>
            <a:r>
              <a:rPr lang="fr-FR" sz="900"/>
              <a:t>Comment je distingue dans mon doc si je suis en train d’utiliser la balise auteur de livre.xsd ou celle de svg.xsd ?</a:t>
            </a:r>
          </a:p>
          <a:p>
            <a:r>
              <a:rPr lang="fr-FR" sz="900"/>
              <a:t>==&gt; prbl de conflit de nommage des balises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p:spPr>
        <p:txBody>
          <a:bodyPr/>
          <a:lstStyle/>
          <a:p>
            <a:r>
              <a:rPr lang="fr-FR" sz="900"/>
              <a:t>URI : chaîne de carac identifiant une ressource Web (Uniform Resource Identifier). Métaphore : c’est le path d’une ressource, pas dans un système de fichiers, mais au niveau du Web</a:t>
            </a:r>
          </a:p>
          <a:p>
            <a:r>
              <a:rPr lang="fr-FR" sz="900"/>
              <a:t>URL = UR Locator = URI + mode d’accès (localisation réseau)</a:t>
            </a:r>
          </a:p>
          <a:p>
            <a:r>
              <a:rPr lang="fr-FR" sz="900"/>
              <a:t>URN = UR Name = URI qui identifie une ressource Web par son nom dans un espace de noms. </a:t>
            </a:r>
          </a:p>
          <a:p>
            <a:r>
              <a:rPr lang="fr-FR" sz="900"/>
              <a:t>Sur le Web, on peut désigner une ressource par sa localisation (URL) ou son nom (urn)</a:t>
            </a:r>
          </a:p>
          <a:p>
            <a:r>
              <a:rPr lang="fr-FR" sz="900"/>
              <a:t>Ici, la ressource à identifier, c’est le schéma .xsd dans lequel est définie la balise qu’on veut utiliser.</a:t>
            </a:r>
          </a:p>
          <a:p>
            <a:r>
              <a:rPr lang="fr-FR" sz="900"/>
              <a:t>Ex : &lt;xs:schema  xmlns:xs="</a:t>
            </a:r>
            <a:r>
              <a:rPr lang="fr-FR" sz="900">
                <a:solidFill>
                  <a:srgbClr val="232323"/>
                </a:solidFill>
              </a:rPr>
              <a:t>http://www.w3.org/2001/XMLSchema</a:t>
            </a:r>
            <a:r>
              <a:rPr lang="fr-FR" sz="900"/>
              <a:t>"&gt;  : je définis dans la balise schema que les balises utilisées dans cette xsd et qui sont préfixées par le nom logique xs proviennent de l’espace de noms </a:t>
            </a:r>
            <a:r>
              <a:rPr lang="fr-FR" sz="900">
                <a:solidFill>
                  <a:srgbClr val="232323"/>
                </a:solidFill>
              </a:rPr>
              <a:t>http://www.w3.org/2001/XMLSchema. Et la balise schema est elle-même concernée !! Elle même provient de cet espace de noms, donc je la préfixe itou !</a:t>
            </a:r>
            <a:endParaRPr lang="fr-FR" sz="900"/>
          </a:p>
          <a:p>
            <a:endParaRPr lang="fr-F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F9044593-7D45-40A6-9368-D883E5F0ED22}" type="slidenum">
              <a:rPr lang="fr-FR" smtClean="0"/>
              <a:t>2</a:t>
            </a:fld>
            <a:endParaRPr lang="fr-FR"/>
          </a:p>
        </p:txBody>
      </p:sp>
    </p:spTree>
    <p:extLst>
      <p:ext uri="{BB962C8B-B14F-4D97-AF65-F5344CB8AC3E}">
        <p14:creationId xmlns:p14="http://schemas.microsoft.com/office/powerpoint/2010/main" val="407840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p:spPr>
        <p:txBody>
          <a:bodyPr/>
          <a:lstStyle/>
          <a:p>
            <a:r>
              <a:rPr lang="fr-FR" sz="900">
                <a:solidFill>
                  <a:srgbClr val="000000"/>
                </a:solidFill>
              </a:rPr>
              <a:t>Dans l'exemple, il s'agit d'une structure de commande. Une commande typique accède à deux bases de données différentes: pour le produit commandé à la base de données des produits en stock et pour celui qui commande à la base de données clients. C'est ce qui est exprimé dans l'exemple de la façon suivante: dans le repère d'ouverture de l'élément commande sont placées deux déclarations d'espaces de nommage: la première pour produit et la deuxième pour client. Entre &lt;commande&gt; et &lt;/commande&gt; on doit pouvoir travailler avec les éléments des deux espaces de nommage. À cet effet des préfixes ont été définis dans les déclarations des espaces de nommage. À la place d'un simple attribut xmlns= on a noté ici xmlns:produit= et xmlns:client=, donc xmlns, suivi de deux points et d'un nom (le tout sans espace qui sépare) Les noms comme dans l'exemple produit et client peuvent être choisis librement. Comme attribution de valeur à l'attribut ainsi défini suit par convention une URI prescrite. Dans l'exemple http://localhost/XML/produit et http://localhost/XML/client ont été choisies.</a:t>
            </a:r>
          </a:p>
          <a:p>
            <a:r>
              <a:rPr lang="fr-FR" sz="900">
                <a:solidFill>
                  <a:srgbClr val="000000"/>
                </a:solidFill>
              </a:rPr>
              <a:t>Pour les éléments placés à l'intérieur de &lt;commande&gt; et &lt;/commande&gt; , il est fait référence, grâce au préfixe défini, à l'espace de nommage désiré. produit:numero fait par exemple référence à l'espace de nommage qui a été défini avec xmlns:produit="http://localhost/XML/produit", alors que client:numero fait référence à l'espace de nommage qui a été défini avec xmlns:client="http://localhost/XML/client".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044593-7D45-40A6-9368-D883E5F0ED22}" type="slidenum">
              <a:rPr lang="fr-FR" smtClean="0"/>
              <a:t>22</a:t>
            </a:fld>
            <a:endParaRPr lang="fr-FR"/>
          </a:p>
        </p:txBody>
      </p:sp>
    </p:spTree>
    <p:extLst>
      <p:ext uri="{BB962C8B-B14F-4D97-AF65-F5344CB8AC3E}">
        <p14:creationId xmlns:p14="http://schemas.microsoft.com/office/powerpoint/2010/main" val="2584212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10595"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r>
              <a:rPr lang="fr-FR" sz="900">
                <a:solidFill>
                  <a:srgbClr val="000000"/>
                </a:solidFill>
              </a:rPr>
              <a:t>les Web Services basés sur SOAP sont effectivement le bon moyen d'ouvrir les applications et ainsi de réussir l'interconnexion entre les systèmes d'informations mais aussi d'achever l'urbanisation du système d'informations. Je m'explique. Grâce à SOAP, nous détenons enfin le middleware qui va nous permettre de faire du client-serveur entre applications et à travers l'Internet et c'est une nouveauté énorme ! Cela fait bien quinze ans qu'on attend cela : une RPC simple et légère qui permette de sortir du réseau local. Les précédentes tentatives ont échoué parce qu'elles n'étaient ni simples, ni standards. Ce n'est pas parce que Corba, Dcom ou même RMI sont lourds, lents et pénibles à utiliser qu'ils ont été délaissés par les développeurs ayant à écrire des applications Web, c'est surtout parce qu'aucun ne passait naturellement la barrière du Firewall… Parce qu'il s'appuie sur HTTP, SOAP ne souffre pas de ce handicap, un avantage de plus pour la conformité avec les vrais standards !</a:t>
            </a:r>
            <a:endParaRPr lang="fr-FR" sz="900" b="1">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11619" name="Rectangle 3"/>
          <p:cNvSpPr>
            <a:spLocks noGrp="1" noChangeArrowheads="1"/>
          </p:cNvSpPr>
          <p:nvPr>
            <p:ph type="body" idx="1"/>
          </p:nvPr>
        </p:nvSpPr>
        <p:spPr>
          <a:xfrm>
            <a:off x="623587" y="4708567"/>
            <a:ext cx="5534335" cy="4173064"/>
          </a:xfrm>
          <a:solidFill>
            <a:srgbClr val="FFFFFF"/>
          </a:solidFill>
          <a:ln w="12700">
            <a:solidFill>
              <a:srgbClr val="000000"/>
            </a:solidFill>
            <a:miter lim="800000"/>
            <a:headEnd/>
            <a:tailEnd/>
          </a:ln>
        </p:spPr>
        <p:txBody>
          <a:bodyPr/>
          <a:lstStyle/>
          <a:p>
            <a:endParaRPr lang="fr-FR" smtClean="0"/>
          </a:p>
          <a:p>
            <a:endParaRPr lang="fr-FR">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endParaRPr lang="en-US" sz="9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13667"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endParaRPr lang="en-US" sz="9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14691"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r>
              <a:rPr lang="fr-FR" sz="900"/>
              <a:t>Dans la balise Envelope, utilisation de l’attribut xmlns pour indiquer les espaces de noms utilisés dans ce msg SOAP (qui est un doc XML)</a:t>
            </a:r>
          </a:p>
          <a:p>
            <a:r>
              <a:rPr lang="fr-FR" sz="900"/>
              <a:t>	Celui de nom logique serviceAddition, qui désigne le schéma (balises ordonnées avec contenu typé) de la requête transportée par ce msg SOAP (un .xsd qui est à l’URI myAddition)</a:t>
            </a:r>
          </a:p>
          <a:p>
            <a:r>
              <a:rPr lang="fr-FR" sz="900"/>
              <a:t>	Celui de nom logique soapEnv, qui désigne le schéma d’une enveloppe SOAP (un .xsd dont l’URL est schemas.xmlsoap.org/soap/envelope). </a:t>
            </a:r>
          </a:p>
          <a:p>
            <a:r>
              <a:rPr lang="fr-FR" sz="900"/>
              <a:t>Dans la balise Body, je n’ai pas utilisé l’attribut encodingStyle pour définir le style d’encodage qui est utilisé </a:t>
            </a:r>
          </a:p>
          <a:p>
            <a:r>
              <a:rPr lang="fr-FR" sz="900"/>
              <a:t>Puis définition de l’appel de méthode, en fournissant le nom de la méthode, et les valeurs des paramètres.</a:t>
            </a:r>
          </a:p>
          <a:p>
            <a:endParaRPr lang="fr-FR" sz="900"/>
          </a:p>
          <a:p>
            <a:r>
              <a:rPr lang="fr-FR" sz="900"/>
              <a:t>On peut avoir renommé la méthode pour son export (ex : je publie la méthode sous le nom addInt mais je l’ai implantée avec le nom add). C’est le nom publique qui est utilisé (puisque c’est celui-là qui sera dans le WSDL)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15715"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r>
              <a:rPr lang="fr-FR" sz="900"/>
              <a:t>Le schéma d’URI URImyAddition 	définit aussi la structure de la réponse transportée par ce msg SOAP</a:t>
            </a:r>
          </a:p>
          <a:p>
            <a:endParaRPr lang="fr-FR" sz="9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r>
              <a:rPr lang="fr-FR" sz="900"/>
              <a:t>Schéma définissant les balises ordonnées avec typage de leur contenu pour l’utilisation du service (invocation et réponse)</a:t>
            </a:r>
          </a:p>
          <a:p>
            <a:r>
              <a:rPr lang="fr-FR" sz="900"/>
              <a:t>Dans l’ex du TP, le targetNameSpace = http://session/mpg et la localisation du schéma est </a:t>
            </a:r>
            <a:r>
              <a:rPr lang="fr-FR" sz="900">
                <a:solidFill>
                  <a:srgbClr val="000000"/>
                </a:solidFill>
              </a:rPr>
              <a:t>schemaLocation="http://localhost:8080/AdditionBeanService/AdditionBean?xsd=1"/&gt;</a:t>
            </a:r>
          </a:p>
          <a:p>
            <a:r>
              <a:rPr lang="fr-FR" sz="900">
                <a:solidFill>
                  <a:srgbClr val="000000"/>
                </a:solidFill>
              </a:rPr>
              <a:t>C’est à cette URL qu’on trouve ce fichier .xsd</a:t>
            </a:r>
          </a:p>
          <a:p>
            <a:r>
              <a:rPr lang="fr-FR" sz="900">
                <a:solidFill>
                  <a:srgbClr val="000000"/>
                </a:solidFill>
              </a:rPr>
              <a:t>Autrement dit, l’URI utilisée comme </a:t>
            </a:r>
            <a:r>
              <a:rPr lang="fr-FR" sz="900"/>
              <a:t>targetNameSpace ne correspond à rien du tout, ce n’est qu’un nom intermédiaire et c’est l’attribut schemaLocation qui a la valeur utile.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r>
              <a:rPr lang="fr-FR" sz="900"/>
              <a:t>Similaire avec la notion de marshalling/unmarshalling, i.e., l’emballage et le déballage des paramètres.</a:t>
            </a:r>
          </a:p>
          <a:p>
            <a:r>
              <a:rPr lang="fr-FR" sz="900"/>
              <a:t>L’encodage d’une donnée dépend du type de la donnée. Il faut donc définir le type de la donnée. Pour ça, on utilise un schéma XML</a:t>
            </a:r>
            <a:endParaRPr 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044593-7D45-40A6-9368-D883E5F0ED22}" type="slidenum">
              <a:rPr lang="fr-FR" smtClean="0"/>
              <a:t>35</a:t>
            </a:fld>
            <a:endParaRPr lang="fr-FR"/>
          </a:p>
        </p:txBody>
      </p:sp>
    </p:spTree>
    <p:extLst>
      <p:ext uri="{BB962C8B-B14F-4D97-AF65-F5344CB8AC3E}">
        <p14:creationId xmlns:p14="http://schemas.microsoft.com/office/powerpoint/2010/main" val="2584212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24931"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r>
              <a:rPr lang="fr-FR" sz="900">
                <a:solidFill>
                  <a:srgbClr val="000000"/>
                </a:solidFill>
              </a:rPr>
              <a:t>comme IDL (Interface Definition Language) qui joue le rôle de descripteur de services avec Corba, WSDL (Web Service Description Language) est une syntaxe XML pour décrire les services Web.</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p:spPr>
        <p:txBody>
          <a:bodyPr/>
          <a:lstStyle/>
          <a:p>
            <a:r>
              <a:rPr lang="fr-FR" sz="900"/>
              <a:t>Oui, on peut avoir plusieurs PortType dans un fichier .wsdl d’après le schéma xsd de wsdl. Dans la pratique, en partant des classes et en utilisant soit EJB stateless, soit JAX-WS, je n’arrive pas à obtenir un seul WSDL à partir de plusieurs portType. Mais cela semble en fait normal, car c’est dans l’autre sens qu’il faut raisonner : Etant donné un fichier WSDL incluant plusieurs PortType, j’écris une classe d’implantation et celle-ci concerne un (et un seul) PortType.</a:t>
            </a:r>
          </a:p>
          <a:p>
            <a:r>
              <a:rPr lang="fr-FR" sz="900"/>
              <a:t>Confirmation de cette approche / vue en consultant l’annotation @WebService de l’API JavaEE, attribut </a:t>
            </a:r>
            <a:r>
              <a:rPr lang="fr-FR" sz="900">
                <a:solidFill>
                  <a:srgbClr val="000000"/>
                </a:solidFill>
              </a:rPr>
              <a:t>wsdlLocation :</a:t>
            </a:r>
          </a:p>
          <a:p>
            <a:r>
              <a:rPr lang="fr-FR" sz="900">
                <a:solidFill>
                  <a:srgbClr val="000000"/>
                </a:solidFill>
              </a:rPr>
              <a:t>public abstract String wsdlLocation</a:t>
            </a:r>
          </a:p>
          <a:p>
            <a:r>
              <a:rPr lang="fr-FR" sz="900">
                <a:solidFill>
                  <a:srgbClr val="000000"/>
                </a:solidFill>
              </a:rPr>
              <a:t>The location of a pre-defined WSDL describing the service.</a:t>
            </a:r>
          </a:p>
          <a:p>
            <a:r>
              <a:rPr lang="fr-FR" sz="900">
                <a:solidFill>
                  <a:srgbClr val="000000"/>
                </a:solidFill>
              </a:rPr>
              <a:t>The wsdlLocation is a URL (relative or absolute) that refers to a pre-existing WSDL file. The presence of a wsdlLocation value indicates that the service implementation bean is implementing a pre-defined WSDL contract. The JSR-181 tool MUST provide feedback if the service implementation bean is inconsistent with the portType and bindings declared in this WSDL. Note that a single WSDL file might contain multiple portTypes and multiple bindings. The annotations on the service implementation bean determine the specific portType and bindings that correspond to the Web Service.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044593-7D45-40A6-9368-D883E5F0ED22}" type="slidenum">
              <a:rPr lang="fr-FR" smtClean="0"/>
              <a:t>4</a:t>
            </a:fld>
            <a:endParaRPr lang="fr-FR"/>
          </a:p>
        </p:txBody>
      </p:sp>
    </p:spTree>
    <p:extLst>
      <p:ext uri="{BB962C8B-B14F-4D97-AF65-F5344CB8AC3E}">
        <p14:creationId xmlns:p14="http://schemas.microsoft.com/office/powerpoint/2010/main" val="2584212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r>
              <a:rPr lang="fr-FR" sz="900"/>
              <a:t>L’attribut targetNameSpace de la balise schema a comme valeur l’URI de ce schéma (l’URI du .xsd)</a:t>
            </a:r>
          </a:p>
          <a:p>
            <a:r>
              <a:rPr lang="fr-FR" sz="900"/>
              <a:t>Voir le T30, URImyAddition</a:t>
            </a:r>
            <a:r>
              <a:rPr lang="fr-FR" smtClean="0"/>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r>
              <a:rPr lang="fr-FR" sz="900"/>
              <a:t>En fait, l’écriture dans le WSDL de la balise &lt;types&gt; et de la balise &lt;message&gt; avec son attribut part dépend du choix de l’encodage (style, use). Selon la combinaison choisie (par ex, document/literal, ou RPC/encoded ou …), on n’a pas la même écriture WSDL, cf l’article du Web de Butek (http://www.ibm.com/developerworks/webservices/library/ws-whichwsdl/)</a:t>
            </a:r>
          </a:p>
          <a:p>
            <a:r>
              <a:rPr lang="fr-FR" sz="900"/>
              <a:t>==&gt; ne pas trop s’attacher à la syntaxe WSDL de définition des types et des paramètres de message !!!</a:t>
            </a:r>
          </a:p>
          <a:p>
            <a:r>
              <a:rPr lang="fr-FR" sz="900"/>
              <a:t>De toute façon, le WSDL est généré à partir de l’écriture Java de l’interface, et on utilisera les options par défaut de notre générateur (JAX-WS) qui sont document/literal (cf l’ex de l’addition dans ce poly)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r>
              <a:rPr lang="fr-FR" sz="900"/>
              <a:t>Une opération a un nom (attribut name de la balise operation)</a:t>
            </a:r>
          </a:p>
          <a:p>
            <a:r>
              <a:rPr lang="fr-FR" sz="900"/>
              <a:t>Par contre, l’attribut name des balises input/output/fault est optionnel</a:t>
            </a:r>
          </a:p>
          <a:p>
            <a:endParaRPr lang="fr-FR" sz="900"/>
          </a:p>
          <a:p>
            <a:r>
              <a:rPr lang="fr-FR" sz="900"/>
              <a:t>Ex 1 : one-way (reçoit mais n’émet pas)</a:t>
            </a:r>
          </a:p>
          <a:p>
            <a:r>
              <a:rPr lang="fr-FR" sz="900"/>
              <a:t>Ex 2 : request-response (reçoit puis émet)</a:t>
            </a:r>
          </a:p>
          <a:p>
            <a:r>
              <a:rPr lang="fr-FR" sz="900"/>
              <a:t>Ex 3 : solicit-response (émet puis reçoit)</a:t>
            </a:r>
          </a:p>
          <a:p>
            <a:r>
              <a:rPr lang="fr-FR" sz="900"/>
              <a:t>Le cas 4 (notification) serait un seul msg output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r>
              <a:rPr lang="fr-FR" sz="900"/>
              <a:t>Un objet CORBA sous XP et un client qui est sous Linux : ne marche pas car pare-feu sur Xp qui ne laisse pas passer les msg IIOP.</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p:spPr>
        <p:txBody>
          <a:bodyPr/>
          <a:lstStyle/>
          <a:p>
            <a:r>
              <a:rPr lang="fr-FR" sz="900">
                <a:solidFill>
                  <a:srgbClr val="000000"/>
                </a:solidFill>
              </a:rPr>
              <a:t>http://www.ibm.com/developerworks/webservices/library/ws-whichwsdl/</a:t>
            </a:r>
            <a:endParaRPr lang="fr-FR" sz="1100">
              <a:solidFill>
                <a:srgbClr val="000000"/>
              </a:solidFill>
              <a:latin typeface="Lucida Grande"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43363"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endParaRPr lang="fr-FR" smtClean="0"/>
          </a:p>
          <a:p>
            <a:endParaRPr lang="fr-F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44387"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r>
              <a:rPr lang="fr-FR" sz="900"/>
              <a:t>Definitions name : nom donné à cette description WSDL</a:t>
            </a:r>
          </a:p>
          <a:p>
            <a:r>
              <a:rPr lang="fr-FR" sz="900"/>
              <a:t>Tns ; this namespace : nom de domaine d’accueil contenant cette description WSDL. (La page se trouvant à cette URL contient cette description). Le préfixe ths est utilisé conventionnellement pour désigner le document </a:t>
            </a:r>
          </a:p>
          <a:p>
            <a:r>
              <a:rPr lang="fr-FR" sz="900"/>
              <a:t>Ensemble des DTD/XML schema utilisé dans le doc</a:t>
            </a:r>
          </a:p>
          <a:p>
            <a:r>
              <a:rPr lang="fr-FR" sz="900"/>
              <a:t>Xsl : nom de domaine du XML Schema (XSD) utilisé pour définir les types du document Xsd : namespace des Schema défini par XSD</a:t>
            </a:r>
          </a:p>
          <a:p>
            <a:r>
              <a:rPr lang="fr-FR" sz="900"/>
              <a:t>Xsi : XML-Schema Instance : namespace des instances défini dans XSD</a:t>
            </a:r>
          </a:p>
          <a:p>
            <a:endParaRPr lang="fr-FR" sz="9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45411"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044593-7D45-40A6-9368-D883E5F0ED22}" type="slidenum">
              <a:rPr lang="fr-FR" smtClean="0"/>
              <a:t>57</a:t>
            </a:fld>
            <a:endParaRPr lang="fr-FR"/>
          </a:p>
        </p:txBody>
      </p:sp>
    </p:spTree>
    <p:extLst>
      <p:ext uri="{BB962C8B-B14F-4D97-AF65-F5344CB8AC3E}">
        <p14:creationId xmlns:p14="http://schemas.microsoft.com/office/powerpoint/2010/main" val="25842120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044593-7D45-40A6-9368-D883E5F0ED22}" type="slidenum">
              <a:rPr lang="fr-FR" smtClean="0"/>
              <a:t>60</a:t>
            </a:fld>
            <a:endParaRPr lang="fr-FR"/>
          </a:p>
        </p:txBody>
      </p:sp>
    </p:spTree>
    <p:extLst>
      <p:ext uri="{BB962C8B-B14F-4D97-AF65-F5344CB8AC3E}">
        <p14:creationId xmlns:p14="http://schemas.microsoft.com/office/powerpoint/2010/main" val="258421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081088" y="862013"/>
            <a:ext cx="4632325" cy="3473450"/>
          </a:xfrm>
          <a:solidFill>
            <a:srgbClr val="FFFFFF"/>
          </a:solidFill>
          <a:ln/>
        </p:spPr>
      </p:sp>
      <p:sp>
        <p:nvSpPr>
          <p:cNvPr id="103427" name="Rectangle 3"/>
          <p:cNvSpPr>
            <a:spLocks noGrp="1" noChangeArrowheads="1"/>
          </p:cNvSpPr>
          <p:nvPr>
            <p:ph type="body" idx="1"/>
          </p:nvPr>
        </p:nvSpPr>
        <p:spPr>
          <a:xfrm>
            <a:off x="906150" y="4708567"/>
            <a:ext cx="4982200" cy="4173064"/>
          </a:xfrm>
          <a:solidFill>
            <a:srgbClr val="FFFFFF"/>
          </a:solidFill>
          <a:ln w="12700">
            <a:solidFill>
              <a:srgbClr val="000000"/>
            </a:solidFill>
            <a:miter lim="800000"/>
            <a:headEnd/>
            <a:tailEnd/>
          </a:ln>
        </p:spPr>
        <p:txBody>
          <a:bodyPr/>
          <a:lstStyle/>
          <a:p>
            <a:r>
              <a:rPr lang="fr-FR" sz="900"/>
              <a:t>Traversée des firewall pas possible avec middleware (IIOP)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1929649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6D505-8B81-41B4-BE04-3714413D52F6}" type="datetime1">
              <a:rPr lang="fr-FR" smtClean="0"/>
              <a:t>12/12/2014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121367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CC83736-3FD5-4025-A6B9-EB1046A9F672}" type="datetime1">
              <a:rPr lang="fr-FR" smtClean="0"/>
              <a:t>12/12/2014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2649004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804D73DD-6B7C-4442-BFFC-6DDFB4BCCE89}" type="datetime1">
              <a:rPr lang="fr-FR" smtClean="0"/>
              <a:t>12/12/2014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279793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B484206D-1208-4C4D-B3AA-9E52A17583BC}" type="datetime1">
              <a:rPr lang="fr-FR" smtClean="0"/>
              <a:t>12/12/2014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3974838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25760"/>
            <a:ext cx="8229600" cy="1143000"/>
          </a:xfrm>
          <a:solidFill>
            <a:schemeClr val="bg1">
              <a:lumMod val="95000"/>
            </a:schemeClr>
          </a:solidFill>
        </p:spPr>
        <p:txBody>
          <a:bodyPr>
            <a:normAutofit/>
          </a:bodyPr>
          <a:lstStyle>
            <a:lvl1pPr>
              <a:defRPr sz="2800">
                <a:latin typeface="Trebuchet MS" pitchFamily="34" charset="0"/>
              </a:defRPr>
            </a:lvl1pPr>
          </a:lstStyle>
          <a:p>
            <a:r>
              <a:rPr lang="en-US" dirty="0" smtClean="0"/>
              <a:t>Click to edit Master title style</a:t>
            </a:r>
            <a:endParaRPr lang="fr-FR" dirty="0"/>
          </a:p>
        </p:txBody>
      </p:sp>
      <p:sp>
        <p:nvSpPr>
          <p:cNvPr id="3" name="Content Placeholder 2"/>
          <p:cNvSpPr>
            <a:spLocks noGrp="1"/>
          </p:cNvSpPr>
          <p:nvPr>
            <p:ph idx="1"/>
          </p:nvPr>
        </p:nvSpPr>
        <p:spPr/>
        <p:txBody>
          <a:bodyPr/>
          <a:lstStyle>
            <a:lvl1pPr>
              <a:defRPr sz="2400" baseline="0">
                <a:solidFill>
                  <a:schemeClr val="tx2">
                    <a:lumMod val="75000"/>
                  </a:schemeClr>
                </a:solidFill>
                <a:latin typeface="Trebuchet MS" pitchFamily="34" charset="0"/>
              </a:defRPr>
            </a:lvl1pPr>
            <a:lvl2pPr>
              <a:defRPr sz="2000">
                <a:latin typeface="Trebuchet MS" pitchFamily="34" charset="0"/>
              </a:defRPr>
            </a:lvl2pPr>
            <a:lvl3pPr>
              <a:defRPr sz="1800">
                <a:latin typeface="Trebuchet MS" pitchFamily="34" charset="0"/>
              </a:defRPr>
            </a:lvl3pPr>
            <a:lvl4pPr>
              <a:defRPr sz="1600">
                <a:latin typeface="Trebuchet MS" pitchFamily="34" charset="0"/>
              </a:defRPr>
            </a:lvl4pPr>
            <a:lvl5pPr>
              <a:defRPr sz="1400">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Date Placeholder 3"/>
          <p:cNvSpPr>
            <a:spLocks noGrp="1"/>
          </p:cNvSpPr>
          <p:nvPr>
            <p:ph type="dt" sz="half" idx="10"/>
          </p:nvPr>
        </p:nvSpPr>
        <p:spPr/>
        <p:txBody>
          <a:bodyPr/>
          <a:lstStyle/>
          <a:p>
            <a:fld id="{00794305-D412-43DF-AE8C-C8C2B2ECC3EA}" type="datetime1">
              <a:rPr lang="fr-FR" smtClean="0"/>
              <a:t>12/12/2014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6553200" y="6356350"/>
            <a:ext cx="1763216" cy="365125"/>
          </a:xfrm>
        </p:spPr>
        <p:txBody>
          <a:bodyPr/>
          <a:lstStyle>
            <a:lvl1pPr>
              <a:defRPr b="1">
                <a:solidFill>
                  <a:schemeClr val="tx1"/>
                </a:solidFill>
              </a:defRPr>
            </a:lvl1pPr>
          </a:lstStyle>
          <a:p>
            <a:fld id="{25F9BF79-8947-42B4-A0B2-ED963961DB09}" type="slidenum">
              <a:rPr lang="fr-FR" smtClean="0"/>
              <a:pPr/>
              <a:t>‹#›</a:t>
            </a:fld>
            <a:endParaRPr lang="fr-FR" dirty="0"/>
          </a:p>
        </p:txBody>
      </p:sp>
    </p:spTree>
    <p:extLst>
      <p:ext uri="{BB962C8B-B14F-4D97-AF65-F5344CB8AC3E}">
        <p14:creationId xmlns:p14="http://schemas.microsoft.com/office/powerpoint/2010/main" val="15546397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63AEA-0D9C-4DE8-949C-3EDE65064A3F}" type="datetime1">
              <a:rPr lang="fr-FR" smtClean="0"/>
              <a:t>12/12/2014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146053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1D779F8C-9F2C-46CD-A384-C2301F94D5CC}" type="datetime1">
              <a:rPr lang="fr-FR" smtClean="0"/>
              <a:t>12/12/2014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86656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70C5B12E-3FE1-431F-A69C-20421A08E465}" type="datetime1">
              <a:rPr lang="fr-FR" smtClean="0"/>
              <a:t>12/12/2014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8648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8FD6D48D-0E88-476E-A7E6-D3D20D1EB844}" type="datetime1">
              <a:rPr lang="fr-FR" smtClean="0"/>
              <a:t>12/12/2014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106315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DF3DC-55D0-4508-9335-07D3C727F7C9}" type="datetime1">
              <a:rPr lang="fr-FR" smtClean="0"/>
              <a:t>12/12/2014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112261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DD09B-51FA-4BF2-A9E7-7D0A3C49C523}" type="datetime1">
              <a:rPr lang="fr-FR" smtClean="0"/>
              <a:t>12/12/2014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F9BF79-8947-42B4-A0B2-ED963961DB09}" type="slidenum">
              <a:rPr lang="fr-FR" smtClean="0"/>
              <a:t>‹#›</a:t>
            </a:fld>
            <a:endParaRPr lang="fr-FR"/>
          </a:p>
        </p:txBody>
      </p:sp>
    </p:spTree>
    <p:extLst>
      <p:ext uri="{BB962C8B-B14F-4D97-AF65-F5344CB8AC3E}">
        <p14:creationId xmlns:p14="http://schemas.microsoft.com/office/powerpoint/2010/main" val="153443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AB356-9C24-4456-8865-A932D75AE615}" type="datetime1">
              <a:rPr lang="fr-FR" smtClean="0"/>
              <a:t>12/12/2014</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9BF79-8947-42B4-A0B2-ED963961DB09}" type="slidenum">
              <a:rPr lang="fr-FR" smtClean="0"/>
              <a:t>‹#›</a:t>
            </a:fld>
            <a:endParaRPr lang="fr-FR"/>
          </a:p>
        </p:txBody>
      </p:sp>
    </p:spTree>
    <p:extLst>
      <p:ext uri="{BB962C8B-B14F-4D97-AF65-F5344CB8AC3E}">
        <p14:creationId xmlns:p14="http://schemas.microsoft.com/office/powerpoint/2010/main" val="80300418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slide" Target="slide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2411760" y="2205038"/>
            <a:ext cx="6624736" cy="20161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000" b="0" kern="1200">
                <a:solidFill>
                  <a:schemeClr val="tx1"/>
                </a:solidFill>
                <a:latin typeface="+mj-lt"/>
                <a:ea typeface="+mj-ea"/>
                <a:cs typeface="+mj-cs"/>
              </a:defRPr>
            </a:lvl1pPr>
          </a:lstStyle>
          <a:p>
            <a:pPr algn="ctr"/>
            <a:r>
              <a:rPr lang="fr-FR" sz="3200" dirty="0" smtClean="0">
                <a:solidFill>
                  <a:srgbClr val="C00000"/>
                </a:solidFill>
                <a:latin typeface="Trebuchet MS" pitchFamily="34" charset="0"/>
              </a:rPr>
              <a:t>Web Services</a:t>
            </a:r>
          </a:p>
          <a:p>
            <a:pPr algn="ctr"/>
            <a:endParaRPr lang="fr-FR" sz="2000" dirty="0" smtClean="0">
              <a:latin typeface="Trebuchet MS" pitchFamily="34" charset="0"/>
            </a:endParaRPr>
          </a:p>
          <a:p>
            <a:pPr algn="ctr"/>
            <a:r>
              <a:rPr lang="fr-FR" sz="2000" dirty="0" smtClean="0">
                <a:latin typeface="Trebuchet MS" pitchFamily="34" charset="0"/>
              </a:rPr>
              <a:t>Reda Bendraou</a:t>
            </a:r>
            <a:endParaRPr lang="fr-FR" sz="2000" dirty="0"/>
          </a:p>
        </p:txBody>
      </p:sp>
      <p:sp>
        <p:nvSpPr>
          <p:cNvPr id="3" name="Slide Number Placeholder 2"/>
          <p:cNvSpPr>
            <a:spLocks noGrp="1"/>
          </p:cNvSpPr>
          <p:nvPr>
            <p:ph type="sldNum" sz="quarter" idx="12"/>
          </p:nvPr>
        </p:nvSpPr>
        <p:spPr/>
        <p:txBody>
          <a:bodyPr/>
          <a:lstStyle/>
          <a:p>
            <a:fld id="{25F9BF79-8947-42B4-A0B2-ED963961DB09}" type="slidenum">
              <a:rPr lang="fr-FR" smtClean="0"/>
              <a:t>1</a:t>
            </a:fld>
            <a:endParaRPr lang="fr-FR"/>
          </a:p>
        </p:txBody>
      </p:sp>
    </p:spTree>
    <p:extLst>
      <p:ext uri="{BB962C8B-B14F-4D97-AF65-F5344CB8AC3E}">
        <p14:creationId xmlns:p14="http://schemas.microsoft.com/office/powerpoint/2010/main" val="1966095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smtClean="0"/>
              <a:t>Service Web : comment ?</a:t>
            </a:r>
          </a:p>
        </p:txBody>
      </p:sp>
      <p:sp>
        <p:nvSpPr>
          <p:cNvPr id="11267" name="Rectangle 3"/>
          <p:cNvSpPr>
            <a:spLocks noGrp="1" noChangeArrowheads="1"/>
          </p:cNvSpPr>
          <p:nvPr>
            <p:ph type="body" idx="1"/>
          </p:nvPr>
        </p:nvSpPr>
        <p:spPr/>
        <p:txBody>
          <a:bodyPr>
            <a:normAutofit fontScale="92500" lnSpcReduction="20000"/>
          </a:bodyPr>
          <a:lstStyle/>
          <a:p>
            <a:r>
              <a:rPr lang="fr-FR" dirty="0" smtClean="0"/>
              <a:t>Les services Web s'appuient sur un ensemble de protocoles standards</a:t>
            </a:r>
          </a:p>
          <a:p>
            <a:pPr marL="0" indent="0">
              <a:buNone/>
            </a:pPr>
            <a:endParaRPr lang="fr-FR" dirty="0" smtClean="0"/>
          </a:p>
          <a:p>
            <a:r>
              <a:rPr lang="fr-FR" dirty="0" smtClean="0">
                <a:solidFill>
                  <a:schemeClr val="folHlink"/>
                </a:solidFill>
              </a:rPr>
              <a:t>XML</a:t>
            </a:r>
            <a:r>
              <a:rPr lang="fr-FR" dirty="0" smtClean="0"/>
              <a:t> : format utilisé pour décrire et échanger les données</a:t>
            </a:r>
          </a:p>
          <a:p>
            <a:endParaRPr lang="fr-FR" dirty="0" smtClean="0"/>
          </a:p>
          <a:p>
            <a:r>
              <a:rPr lang="fr-FR" dirty="0" smtClean="0">
                <a:solidFill>
                  <a:schemeClr val="folHlink"/>
                </a:solidFill>
              </a:rPr>
              <a:t>SOAP</a:t>
            </a:r>
            <a:r>
              <a:rPr lang="fr-FR" dirty="0" smtClean="0"/>
              <a:t> : protocole d’invocation d’un service Web</a:t>
            </a:r>
          </a:p>
          <a:p>
            <a:endParaRPr lang="fr-FR" dirty="0" smtClean="0"/>
          </a:p>
          <a:p>
            <a:r>
              <a:rPr lang="fr-FR" dirty="0" smtClean="0">
                <a:solidFill>
                  <a:schemeClr val="folHlink"/>
                </a:solidFill>
              </a:rPr>
              <a:t>WSDL</a:t>
            </a:r>
            <a:r>
              <a:rPr lang="fr-FR" dirty="0" smtClean="0"/>
              <a:t> : description XML de l'interface publique d’un service Web</a:t>
            </a:r>
          </a:p>
          <a:p>
            <a:endParaRPr lang="fr-FR" dirty="0" smtClean="0"/>
          </a:p>
          <a:p>
            <a:r>
              <a:rPr lang="fr-FR" dirty="0" smtClean="0">
                <a:solidFill>
                  <a:schemeClr val="folHlink"/>
                </a:solidFill>
              </a:rPr>
              <a:t>UDDI</a:t>
            </a:r>
            <a:r>
              <a:rPr lang="fr-FR" dirty="0" smtClean="0"/>
              <a:t> : centralisation des descriptions de services Web dans un référentiel commun utilisé pour rechercher un service ou pour publier un service</a:t>
            </a:r>
          </a:p>
        </p:txBody>
      </p:sp>
      <p:sp>
        <p:nvSpPr>
          <p:cNvPr id="11268" name="Text Box 4"/>
          <p:cNvSpPr txBox="1">
            <a:spLocks noChangeArrowheads="1"/>
          </p:cNvSpPr>
          <p:nvPr/>
        </p:nvSpPr>
        <p:spPr bwMode="auto">
          <a:xfrm>
            <a:off x="933604" y="6021288"/>
            <a:ext cx="7202677"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pPr algn="ctr"/>
            <a:r>
              <a:rPr lang="fr-FR" dirty="0">
                <a:solidFill>
                  <a:srgbClr val="C00000"/>
                </a:solidFill>
                <a:latin typeface="Trebuchet MS" pitchFamily="34" charset="0"/>
              </a:rPr>
              <a:t>Standards du W3C (World Wide Web Consortium)</a:t>
            </a:r>
          </a:p>
        </p:txBody>
      </p:sp>
    </p:spTree>
    <p:extLst>
      <p:ext uri="{BB962C8B-B14F-4D97-AF65-F5344CB8AC3E}">
        <p14:creationId xmlns:p14="http://schemas.microsoft.com/office/powerpoint/2010/main" val="3065023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FR" smtClean="0"/>
              <a:t>Service Web : mise en œuvre</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628800"/>
            <a:ext cx="5494537" cy="4470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076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sz="2800" dirty="0" smtClean="0">
                <a:latin typeface="Trebuchet MS" pitchFamily="34" charset="0"/>
              </a:rPr>
              <a:t> </a:t>
            </a:r>
            <a:endParaRPr lang="fr-FR" sz="2800" dirty="0">
              <a:latin typeface="Trebuchet MS" pitchFamily="34" charset="0"/>
            </a:endParaRPr>
          </a:p>
        </p:txBody>
      </p:sp>
      <p:sp>
        <p:nvSpPr>
          <p:cNvPr id="7" name="Rectangle 2"/>
          <p:cNvSpPr txBox="1">
            <a:spLocks noChangeArrowheads="1"/>
          </p:cNvSpPr>
          <p:nvPr/>
        </p:nvSpPr>
        <p:spPr>
          <a:xfrm>
            <a:off x="2411760" y="2205038"/>
            <a:ext cx="6624736" cy="20161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000" b="0" kern="1200">
                <a:solidFill>
                  <a:schemeClr val="tx1"/>
                </a:solidFill>
                <a:latin typeface="+mj-lt"/>
                <a:ea typeface="+mj-ea"/>
                <a:cs typeface="+mj-cs"/>
              </a:defRPr>
            </a:lvl1pPr>
          </a:lstStyle>
          <a:p>
            <a:pPr algn="ctr"/>
            <a:r>
              <a:rPr lang="fr-FR" sz="3200" dirty="0" smtClean="0">
                <a:solidFill>
                  <a:srgbClr val="C00000"/>
                </a:solidFill>
                <a:latin typeface="Trebuchet MS" pitchFamily="34" charset="0"/>
              </a:rPr>
              <a:t>XML</a:t>
            </a:r>
          </a:p>
          <a:p>
            <a:pPr algn="ctr"/>
            <a:r>
              <a:rPr lang="fr-FR" sz="3200" dirty="0" smtClean="0">
                <a:solidFill>
                  <a:schemeClr val="tx2">
                    <a:lumMod val="75000"/>
                  </a:schemeClr>
                </a:solidFill>
                <a:latin typeface="Trebuchet MS" pitchFamily="34" charset="0"/>
              </a:rPr>
              <a:t>Rappels</a:t>
            </a:r>
          </a:p>
        </p:txBody>
      </p:sp>
      <p:sp>
        <p:nvSpPr>
          <p:cNvPr id="3" name="Slide Number Placeholder 2"/>
          <p:cNvSpPr>
            <a:spLocks noGrp="1"/>
          </p:cNvSpPr>
          <p:nvPr>
            <p:ph type="sldNum" sz="quarter" idx="12"/>
          </p:nvPr>
        </p:nvSpPr>
        <p:spPr/>
        <p:txBody>
          <a:bodyPr/>
          <a:lstStyle/>
          <a:p>
            <a:fld id="{25F9BF79-8947-42B4-A0B2-ED963961DB09}" type="slidenum">
              <a:rPr lang="fr-FR" smtClean="0"/>
              <a:t>12</a:t>
            </a:fld>
            <a:endParaRPr lang="fr-FR"/>
          </a:p>
        </p:txBody>
      </p:sp>
    </p:spTree>
    <p:extLst>
      <p:ext uri="{BB962C8B-B14F-4D97-AF65-F5344CB8AC3E}">
        <p14:creationId xmlns:p14="http://schemas.microsoft.com/office/powerpoint/2010/main" val="3964058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fr-FR" smtClean="0"/>
              <a:t>XML</a:t>
            </a:r>
          </a:p>
        </p:txBody>
      </p:sp>
      <p:sp>
        <p:nvSpPr>
          <p:cNvPr id="87045" name="Rectangle 5"/>
          <p:cNvSpPr>
            <a:spLocks noGrp="1" noChangeArrowheads="1"/>
          </p:cNvSpPr>
          <p:nvPr>
            <p:ph type="body" idx="1"/>
          </p:nvPr>
        </p:nvSpPr>
        <p:spPr>
          <a:xfrm>
            <a:off x="457200" y="1600200"/>
            <a:ext cx="8229600" cy="4853136"/>
          </a:xfrm>
        </p:spPr>
        <p:txBody>
          <a:bodyPr>
            <a:normAutofit lnSpcReduction="10000"/>
          </a:bodyPr>
          <a:lstStyle/>
          <a:p>
            <a:pPr>
              <a:lnSpc>
                <a:spcPct val="70000"/>
              </a:lnSpc>
            </a:pPr>
            <a:r>
              <a:rPr lang="fr-FR" dirty="0" err="1" smtClean="0"/>
              <a:t>eXtended</a:t>
            </a:r>
            <a:r>
              <a:rPr lang="fr-FR" dirty="0" smtClean="0"/>
              <a:t> </a:t>
            </a:r>
            <a:r>
              <a:rPr lang="fr-FR" dirty="0" err="1" smtClean="0"/>
              <a:t>Markup</a:t>
            </a:r>
            <a:r>
              <a:rPr lang="fr-FR" dirty="0" smtClean="0"/>
              <a:t> </a:t>
            </a:r>
            <a:r>
              <a:rPr lang="fr-FR" dirty="0" err="1" smtClean="0"/>
              <a:t>Language</a:t>
            </a:r>
            <a:endParaRPr lang="fr-FR" dirty="0" smtClean="0"/>
          </a:p>
          <a:p>
            <a:pPr>
              <a:lnSpc>
                <a:spcPct val="70000"/>
              </a:lnSpc>
            </a:pPr>
            <a:endParaRPr lang="fr-FR" dirty="0"/>
          </a:p>
          <a:p>
            <a:pPr>
              <a:lnSpc>
                <a:spcPct val="70000"/>
              </a:lnSpc>
            </a:pPr>
            <a:r>
              <a:rPr lang="fr-FR" dirty="0" smtClean="0"/>
              <a:t>Notion de Métalangage</a:t>
            </a:r>
          </a:p>
          <a:p>
            <a:pPr marL="0" indent="0">
              <a:lnSpc>
                <a:spcPct val="70000"/>
              </a:lnSpc>
              <a:buNone/>
            </a:pPr>
            <a:endParaRPr lang="fr-FR" dirty="0" smtClean="0"/>
          </a:p>
          <a:p>
            <a:pPr>
              <a:lnSpc>
                <a:spcPct val="70000"/>
              </a:lnSpc>
            </a:pPr>
            <a:r>
              <a:rPr lang="fr-FR" sz="2400" dirty="0" smtClean="0"/>
              <a:t>Un document XML est constitué de deux entités distinctes :</a:t>
            </a:r>
          </a:p>
          <a:p>
            <a:pPr lvl="1">
              <a:lnSpc>
                <a:spcPct val="70000"/>
              </a:lnSpc>
            </a:pPr>
            <a:r>
              <a:rPr lang="fr-FR" sz="2000" dirty="0" smtClean="0"/>
              <a:t>Le fond (</a:t>
            </a:r>
            <a:r>
              <a:rPr lang="fr-FR" sz="2000" i="1" dirty="0" smtClean="0">
                <a:solidFill>
                  <a:schemeClr val="tx1"/>
                </a:solidFill>
              </a:rPr>
              <a:t>le contenu</a:t>
            </a:r>
            <a:r>
              <a:rPr lang="fr-FR" sz="2000" dirty="0" smtClean="0"/>
              <a:t>)</a:t>
            </a:r>
          </a:p>
          <a:p>
            <a:pPr lvl="1">
              <a:lnSpc>
                <a:spcPct val="70000"/>
              </a:lnSpc>
            </a:pPr>
            <a:r>
              <a:rPr lang="fr-FR" sz="2000" dirty="0" smtClean="0"/>
              <a:t>La forme (</a:t>
            </a:r>
            <a:r>
              <a:rPr lang="fr-FR" sz="2000" dirty="0" smtClean="0">
                <a:solidFill>
                  <a:schemeClr val="accent2"/>
                </a:solidFill>
              </a:rPr>
              <a:t>la structure</a:t>
            </a:r>
            <a:r>
              <a:rPr lang="fr-FR" sz="2000" dirty="0" smtClean="0"/>
              <a:t>), identifiée par des </a:t>
            </a:r>
            <a:r>
              <a:rPr lang="fr-FR" dirty="0" smtClean="0">
                <a:solidFill>
                  <a:schemeClr val="accent2"/>
                </a:solidFill>
              </a:rPr>
              <a:t>balises </a:t>
            </a:r>
            <a:r>
              <a:rPr lang="fr-FR" sz="2000" dirty="0" smtClean="0"/>
              <a:t>qui encadrent le contenu typé (les données)</a:t>
            </a:r>
            <a:endParaRPr lang="fr-FR" sz="1600" dirty="0" smtClean="0">
              <a:latin typeface="Courier" pitchFamily="49" charset="0"/>
            </a:endParaRPr>
          </a:p>
          <a:p>
            <a:pPr>
              <a:lnSpc>
                <a:spcPct val="70000"/>
              </a:lnSpc>
              <a:buFont typeface="Wingdings" pitchFamily="2" charset="2"/>
              <a:buNone/>
            </a:pPr>
            <a:endParaRPr lang="fr-FR" sz="1800" dirty="0" smtClean="0">
              <a:latin typeface="Courier" pitchFamily="49" charset="0"/>
            </a:endParaRPr>
          </a:p>
          <a:p>
            <a:pPr>
              <a:lnSpc>
                <a:spcPct val="70000"/>
              </a:lnSpc>
              <a:buFont typeface="Wingdings" pitchFamily="2" charset="2"/>
              <a:buNone/>
            </a:pPr>
            <a:r>
              <a:rPr lang="fr-FR" sz="1800" dirty="0" smtClean="0">
                <a:latin typeface="Courier" pitchFamily="49" charset="0"/>
              </a:rPr>
              <a:t>	</a:t>
            </a:r>
            <a:r>
              <a:rPr lang="fr-FR" sz="1800" dirty="0" smtClean="0">
                <a:solidFill>
                  <a:schemeClr val="accent2"/>
                </a:solidFill>
                <a:latin typeface="Courier" pitchFamily="49" charset="0"/>
              </a:rPr>
              <a:t>&lt;livre&gt;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&lt;titre&gt;</a:t>
            </a:r>
            <a:r>
              <a:rPr lang="fr-FR" sz="1800" dirty="0" smtClean="0">
                <a:latin typeface="Courier" pitchFamily="49" charset="0"/>
              </a:rPr>
              <a:t> </a:t>
            </a:r>
            <a:r>
              <a:rPr lang="fr-FR" sz="1800" i="1" dirty="0" smtClean="0">
                <a:solidFill>
                  <a:schemeClr val="tx1"/>
                </a:solidFill>
                <a:latin typeface="Courier" pitchFamily="49" charset="0"/>
              </a:rPr>
              <a:t>le super livre</a:t>
            </a:r>
            <a:r>
              <a:rPr lang="fr-FR" sz="1800" dirty="0" smtClean="0">
                <a:latin typeface="Courier" pitchFamily="49" charset="0"/>
              </a:rPr>
              <a:t> </a:t>
            </a:r>
            <a:r>
              <a:rPr lang="fr-FR" sz="1800" dirty="0" smtClean="0">
                <a:solidFill>
                  <a:schemeClr val="accent2"/>
                </a:solidFill>
                <a:latin typeface="Courier" pitchFamily="49" charset="0"/>
              </a:rPr>
              <a:t>&lt;/titre&gt;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&lt;chapitre&gt;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a:t>
            </a:r>
            <a:r>
              <a:rPr lang="fr-FR" sz="1800" dirty="0" err="1" smtClean="0">
                <a:solidFill>
                  <a:schemeClr val="accent2"/>
                </a:solidFill>
                <a:latin typeface="Courier" pitchFamily="49" charset="0"/>
              </a:rPr>
              <a:t>numero</a:t>
            </a:r>
            <a:r>
              <a:rPr lang="fr-FR" sz="1800" dirty="0" smtClean="0">
                <a:solidFill>
                  <a:schemeClr val="accent2"/>
                </a:solidFill>
                <a:latin typeface="Courier" pitchFamily="49" charset="0"/>
              </a:rPr>
              <a:t>&gt;</a:t>
            </a:r>
            <a:r>
              <a:rPr lang="fr-FR" sz="1800" dirty="0" smtClean="0">
                <a:latin typeface="Courier" pitchFamily="49" charset="0"/>
              </a:rPr>
              <a:t> </a:t>
            </a:r>
            <a:r>
              <a:rPr lang="fr-FR" sz="1800" i="1" dirty="0" smtClean="0">
                <a:solidFill>
                  <a:schemeClr val="tx1"/>
                </a:solidFill>
                <a:latin typeface="Courier" pitchFamily="49" charset="0"/>
              </a:rPr>
              <a:t>1</a:t>
            </a:r>
            <a:r>
              <a:rPr lang="fr-FR" sz="1800" dirty="0" smtClean="0">
                <a:latin typeface="Courier" pitchFamily="49" charset="0"/>
              </a:rPr>
              <a:t> </a:t>
            </a:r>
            <a:r>
              <a:rPr lang="fr-FR" sz="1800" dirty="0" smtClean="0">
                <a:solidFill>
                  <a:schemeClr val="accent2"/>
                </a:solidFill>
                <a:latin typeface="Courier" pitchFamily="49" charset="0"/>
              </a:rPr>
              <a:t>&lt;/</a:t>
            </a:r>
            <a:r>
              <a:rPr lang="fr-FR" sz="1800" dirty="0" err="1" smtClean="0">
                <a:solidFill>
                  <a:schemeClr val="accent2"/>
                </a:solidFill>
                <a:latin typeface="Courier" pitchFamily="49" charset="0"/>
              </a:rPr>
              <a:t>numero</a:t>
            </a:r>
            <a:r>
              <a:rPr lang="fr-FR" sz="1800" dirty="0" smtClean="0">
                <a:solidFill>
                  <a:schemeClr val="accent2"/>
                </a:solidFill>
                <a:latin typeface="Courier" pitchFamily="49" charset="0"/>
              </a:rPr>
              <a:t>&gt;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&lt;titre&gt;</a:t>
            </a:r>
            <a:r>
              <a:rPr lang="fr-FR" sz="1800" dirty="0" smtClean="0">
                <a:latin typeface="Courier" pitchFamily="49" charset="0"/>
              </a:rPr>
              <a:t> </a:t>
            </a:r>
            <a:r>
              <a:rPr lang="fr-FR" sz="1800" i="1" dirty="0" smtClean="0">
                <a:solidFill>
                  <a:schemeClr val="tx1"/>
                </a:solidFill>
                <a:latin typeface="Courier" pitchFamily="49" charset="0"/>
              </a:rPr>
              <a:t>titre du chapitre 1</a:t>
            </a:r>
            <a:r>
              <a:rPr lang="fr-FR" sz="1800" dirty="0" smtClean="0">
                <a:latin typeface="Courier" pitchFamily="49" charset="0"/>
              </a:rPr>
              <a:t> </a:t>
            </a:r>
            <a:r>
              <a:rPr lang="fr-FR" sz="1800" dirty="0" smtClean="0">
                <a:solidFill>
                  <a:schemeClr val="accent2"/>
                </a:solidFill>
                <a:latin typeface="Courier" pitchFamily="49" charset="0"/>
              </a:rPr>
              <a:t>&lt;/titre&gt;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&lt;paragraphe&gt;</a:t>
            </a:r>
            <a:r>
              <a:rPr lang="fr-FR" sz="1800" dirty="0" smtClean="0">
                <a:latin typeface="Courier" pitchFamily="49" charset="0"/>
              </a:rPr>
              <a:t> </a:t>
            </a:r>
            <a:r>
              <a:rPr lang="fr-FR" sz="1800" i="1" dirty="0" smtClean="0">
                <a:solidFill>
                  <a:schemeClr val="tx1"/>
                </a:solidFill>
                <a:latin typeface="Courier" pitchFamily="49" charset="0"/>
              </a:rPr>
              <a:t>blabla </a:t>
            </a:r>
            <a:r>
              <a:rPr lang="fr-FR" sz="1800" i="1" dirty="0" err="1" smtClean="0">
                <a:solidFill>
                  <a:schemeClr val="tx1"/>
                </a:solidFill>
                <a:latin typeface="Courier" pitchFamily="49" charset="0"/>
              </a:rPr>
              <a:t>blabla</a:t>
            </a:r>
            <a:r>
              <a:rPr lang="fr-FR" sz="1800" dirty="0" smtClean="0">
                <a:latin typeface="Courier" pitchFamily="49" charset="0"/>
              </a:rPr>
              <a:t> </a:t>
            </a:r>
            <a:r>
              <a:rPr lang="fr-FR" sz="1800" dirty="0" smtClean="0">
                <a:solidFill>
                  <a:schemeClr val="accent2"/>
                </a:solidFill>
                <a:latin typeface="Courier" pitchFamily="49" charset="0"/>
              </a:rPr>
              <a:t>&lt;/paragraphe&gt;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&lt;/chapitre&gt;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&lt;chapitre&gt;</a:t>
            </a:r>
            <a:r>
              <a:rPr lang="fr-FR" sz="1800" dirty="0" smtClean="0">
                <a:latin typeface="Courier" pitchFamily="49" charset="0"/>
              </a:rPr>
              <a:t/>
            </a:r>
            <a:br>
              <a:rPr lang="fr-FR" sz="1800" dirty="0" smtClean="0">
                <a:latin typeface="Courier" pitchFamily="49" charset="0"/>
              </a:rPr>
            </a:br>
            <a:r>
              <a:rPr lang="fr-FR" sz="1800" dirty="0" smtClean="0">
                <a:latin typeface="Courier" pitchFamily="49" charset="0"/>
              </a:rPr>
              <a:t>		…</a:t>
            </a:r>
            <a:br>
              <a:rPr lang="fr-FR" sz="1800" dirty="0" smtClean="0">
                <a:latin typeface="Courier" pitchFamily="49" charset="0"/>
              </a:rPr>
            </a:br>
            <a:r>
              <a:rPr lang="fr-FR" sz="1800" dirty="0" smtClean="0">
                <a:latin typeface="Courier" pitchFamily="49" charset="0"/>
              </a:rPr>
              <a:t>	</a:t>
            </a:r>
            <a:r>
              <a:rPr lang="fr-FR" sz="1800" dirty="0" smtClean="0">
                <a:solidFill>
                  <a:schemeClr val="accent2"/>
                </a:solidFill>
                <a:latin typeface="Courier" pitchFamily="49" charset="0"/>
              </a:rPr>
              <a:t>&lt;/chapitre&gt;</a:t>
            </a:r>
            <a:endParaRPr lang="fr-FR" sz="1800" dirty="0" smtClean="0">
              <a:latin typeface="Courier" pitchFamily="49" charset="0"/>
            </a:endParaRPr>
          </a:p>
          <a:p>
            <a:pPr>
              <a:lnSpc>
                <a:spcPct val="70000"/>
              </a:lnSpc>
              <a:spcBef>
                <a:spcPct val="50000"/>
              </a:spcBef>
              <a:buClr>
                <a:schemeClr val="bg1"/>
              </a:buClr>
              <a:buFontTx/>
              <a:buNone/>
            </a:pPr>
            <a:r>
              <a:rPr lang="fr-FR" sz="1800" dirty="0" smtClean="0">
                <a:solidFill>
                  <a:schemeClr val="accent2"/>
                </a:solidFill>
                <a:latin typeface="Courier" pitchFamily="49" charset="0"/>
              </a:rPr>
              <a:t>&lt;/livre&gt;</a:t>
            </a:r>
          </a:p>
        </p:txBody>
      </p:sp>
    </p:spTree>
    <p:extLst>
      <p:ext uri="{BB962C8B-B14F-4D97-AF65-F5344CB8AC3E}">
        <p14:creationId xmlns:p14="http://schemas.microsoft.com/office/powerpoint/2010/main" val="2638464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fr-FR" smtClean="0"/>
              <a:t>Principes</a:t>
            </a:r>
          </a:p>
        </p:txBody>
      </p:sp>
      <p:sp>
        <p:nvSpPr>
          <p:cNvPr id="88067" name="Rectangle 3"/>
          <p:cNvSpPr>
            <a:spLocks noGrp="1" noChangeArrowheads="1"/>
          </p:cNvSpPr>
          <p:nvPr>
            <p:ph type="body" idx="1"/>
          </p:nvPr>
        </p:nvSpPr>
        <p:spPr/>
        <p:txBody>
          <a:bodyPr/>
          <a:lstStyle/>
          <a:p>
            <a:pPr>
              <a:lnSpc>
                <a:spcPct val="70000"/>
              </a:lnSpc>
            </a:pPr>
            <a:r>
              <a:rPr lang="fr-FR" sz="2400" dirty="0" smtClean="0"/>
              <a:t>D’où viennent les balises ?</a:t>
            </a:r>
          </a:p>
          <a:p>
            <a:pPr lvl="1">
              <a:lnSpc>
                <a:spcPct val="70000"/>
              </a:lnSpc>
            </a:pPr>
            <a:r>
              <a:rPr lang="fr-FR" sz="2000" dirty="0" smtClean="0"/>
              <a:t>Ensemble non-prédéfini et non fini de balises (pas comme html)</a:t>
            </a:r>
          </a:p>
          <a:p>
            <a:pPr lvl="1">
              <a:lnSpc>
                <a:spcPct val="70000"/>
              </a:lnSpc>
            </a:pPr>
            <a:r>
              <a:rPr lang="fr-FR" sz="2000" dirty="0" smtClean="0"/>
              <a:t>Chaque utilisateur peut définir ses propres balises (sémantique)</a:t>
            </a:r>
          </a:p>
          <a:p>
            <a:pPr lvl="1">
              <a:lnSpc>
                <a:spcPct val="70000"/>
              </a:lnSpc>
            </a:pPr>
            <a:endParaRPr lang="fr-FR" sz="2000" dirty="0" smtClean="0"/>
          </a:p>
          <a:p>
            <a:pPr lvl="1">
              <a:lnSpc>
                <a:spcPct val="70000"/>
              </a:lnSpc>
            </a:pPr>
            <a:endParaRPr lang="fr-FR" sz="2000" dirty="0" smtClean="0"/>
          </a:p>
          <a:p>
            <a:pPr>
              <a:lnSpc>
                <a:spcPct val="70000"/>
              </a:lnSpc>
            </a:pPr>
            <a:r>
              <a:rPr lang="fr-FR" sz="2400" dirty="0" smtClean="0">
                <a:solidFill>
                  <a:srgbClr val="FF0000"/>
                </a:solidFill>
              </a:rPr>
              <a:t>Définir</a:t>
            </a:r>
            <a:r>
              <a:rPr lang="fr-FR" sz="2400" dirty="0" smtClean="0"/>
              <a:t> les balises, leur ordre et le typage de leur contenu = définir la grammaire du doc XML</a:t>
            </a:r>
          </a:p>
          <a:p>
            <a:pPr marL="457200" lvl="1" indent="0">
              <a:lnSpc>
                <a:spcPct val="70000"/>
              </a:lnSpc>
              <a:buNone/>
            </a:pPr>
            <a:endParaRPr lang="fr-FR" sz="2000" dirty="0" smtClean="0"/>
          </a:p>
          <a:p>
            <a:pPr marL="457200" lvl="1" indent="0">
              <a:lnSpc>
                <a:spcPct val="70000"/>
              </a:lnSpc>
              <a:buNone/>
            </a:pPr>
            <a:endParaRPr lang="fr-FR" sz="2000" dirty="0" smtClean="0"/>
          </a:p>
          <a:p>
            <a:pPr>
              <a:lnSpc>
                <a:spcPct val="70000"/>
              </a:lnSpc>
            </a:pPr>
            <a:r>
              <a:rPr lang="fr-FR" sz="2400" dirty="0" smtClean="0"/>
              <a:t>Grammaires standards : </a:t>
            </a:r>
          </a:p>
          <a:p>
            <a:pPr lvl="1">
              <a:lnSpc>
                <a:spcPct val="70000"/>
              </a:lnSpc>
            </a:pPr>
            <a:r>
              <a:rPr lang="fr-FR" sz="2000" dirty="0" err="1" smtClean="0"/>
              <a:t>MathML</a:t>
            </a:r>
            <a:r>
              <a:rPr lang="fr-FR" sz="2000" dirty="0" smtClean="0"/>
              <a:t>, SVG, XMI, …</a:t>
            </a:r>
          </a:p>
          <a:p>
            <a:pPr lvl="1">
              <a:lnSpc>
                <a:spcPct val="70000"/>
              </a:lnSpc>
            </a:pPr>
            <a:endParaRPr lang="fr-FR" sz="2000" dirty="0" smtClean="0"/>
          </a:p>
          <a:p>
            <a:pPr>
              <a:lnSpc>
                <a:spcPct val="70000"/>
              </a:lnSpc>
              <a:buFont typeface="Wingdings" pitchFamily="2" charset="2"/>
              <a:buNone/>
            </a:pPr>
            <a:r>
              <a:rPr lang="fr-FR" sz="2400" dirty="0" smtClean="0"/>
              <a:t>			</a:t>
            </a:r>
          </a:p>
          <a:p>
            <a:pPr>
              <a:lnSpc>
                <a:spcPct val="70000"/>
              </a:lnSpc>
              <a:buFont typeface="Wingdings" pitchFamily="2" charset="2"/>
              <a:buNone/>
            </a:pPr>
            <a:r>
              <a:rPr lang="fr-FR" sz="2400" dirty="0" smtClean="0"/>
              <a:t>			Comment écrit-on une grammaire ?</a:t>
            </a:r>
          </a:p>
          <a:p>
            <a:pPr>
              <a:lnSpc>
                <a:spcPct val="70000"/>
              </a:lnSpc>
            </a:pPr>
            <a:endParaRPr lang="fr-FR" sz="2400" dirty="0" smtClean="0"/>
          </a:p>
        </p:txBody>
      </p:sp>
    </p:spTree>
    <p:extLst>
      <p:ext uri="{BB962C8B-B14F-4D97-AF65-F5344CB8AC3E}">
        <p14:creationId xmlns:p14="http://schemas.microsoft.com/office/powerpoint/2010/main" val="2822502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fr-FR" smtClean="0"/>
              <a:t>Langage de grammaire d’un doc XML</a:t>
            </a:r>
          </a:p>
        </p:txBody>
      </p:sp>
      <p:sp>
        <p:nvSpPr>
          <p:cNvPr id="89091" name="Rectangle 3"/>
          <p:cNvSpPr>
            <a:spLocks noGrp="1" noChangeArrowheads="1"/>
          </p:cNvSpPr>
          <p:nvPr>
            <p:ph type="body" idx="1"/>
          </p:nvPr>
        </p:nvSpPr>
        <p:spPr/>
        <p:txBody>
          <a:bodyPr>
            <a:normAutofit lnSpcReduction="10000"/>
          </a:bodyPr>
          <a:lstStyle/>
          <a:p>
            <a:pPr marL="342900" indent="-342900">
              <a:lnSpc>
                <a:spcPct val="90000"/>
              </a:lnSpc>
            </a:pPr>
            <a:r>
              <a:rPr lang="fr-FR" sz="2400" dirty="0" smtClean="0"/>
              <a:t>DTD (Document Type </a:t>
            </a:r>
            <a:r>
              <a:rPr lang="fr-FR" sz="2400" dirty="0" err="1" smtClean="0"/>
              <a:t>Definition</a:t>
            </a:r>
            <a:r>
              <a:rPr lang="fr-FR" sz="2400" dirty="0" smtClean="0"/>
              <a:t>)</a:t>
            </a:r>
          </a:p>
          <a:p>
            <a:pPr marL="342900" indent="-342900">
              <a:lnSpc>
                <a:spcPct val="90000"/>
              </a:lnSpc>
            </a:pPr>
            <a:endParaRPr lang="fr-FR" dirty="0"/>
          </a:p>
          <a:p>
            <a:pPr marL="342900" indent="-342900">
              <a:lnSpc>
                <a:spcPct val="90000"/>
              </a:lnSpc>
            </a:pPr>
            <a:endParaRPr lang="fr-FR" sz="2400" dirty="0" smtClean="0"/>
          </a:p>
          <a:p>
            <a:pPr marL="342900" indent="-342900">
              <a:lnSpc>
                <a:spcPct val="90000"/>
              </a:lnSpc>
            </a:pPr>
            <a:r>
              <a:rPr lang="fr-FR" sz="2400" dirty="0" smtClean="0"/>
              <a:t>Le langage XML Schéma</a:t>
            </a:r>
          </a:p>
          <a:p>
            <a:pPr marL="742950" lvl="1">
              <a:lnSpc>
                <a:spcPct val="90000"/>
              </a:lnSpc>
            </a:pPr>
            <a:r>
              <a:rPr lang="fr-FR" sz="2000" dirty="0" smtClean="0"/>
              <a:t>Permet de définir le </a:t>
            </a:r>
            <a:r>
              <a:rPr lang="fr-FR" sz="2000" dirty="0" smtClean="0">
                <a:solidFill>
                  <a:srgbClr val="FF0000"/>
                </a:solidFill>
              </a:rPr>
              <a:t>schéma</a:t>
            </a:r>
            <a:r>
              <a:rPr lang="fr-FR" sz="2000" dirty="0" smtClean="0"/>
              <a:t> d’un doc XML</a:t>
            </a:r>
          </a:p>
          <a:p>
            <a:pPr marL="1143000" lvl="2" indent="-228600">
              <a:lnSpc>
                <a:spcPct val="90000"/>
              </a:lnSpc>
            </a:pPr>
            <a:r>
              <a:rPr lang="fr-FR" sz="1800" dirty="0" smtClean="0"/>
              <a:t>Les </a:t>
            </a:r>
            <a:r>
              <a:rPr lang="fr-FR" sz="1800" dirty="0" smtClean="0">
                <a:solidFill>
                  <a:schemeClr val="accent2"/>
                </a:solidFill>
              </a:rPr>
              <a:t>balises</a:t>
            </a:r>
            <a:r>
              <a:rPr lang="fr-FR" sz="1800" dirty="0" smtClean="0"/>
              <a:t>, leur ordre et le typage de leur </a:t>
            </a:r>
            <a:r>
              <a:rPr lang="fr-FR" sz="1800" dirty="0" smtClean="0">
                <a:solidFill>
                  <a:schemeClr val="tx1"/>
                </a:solidFill>
              </a:rPr>
              <a:t>contenu</a:t>
            </a:r>
            <a:r>
              <a:rPr lang="fr-FR" sz="1800" dirty="0" smtClean="0"/>
              <a:t> (= les données encadrées par les balises)</a:t>
            </a:r>
          </a:p>
          <a:p>
            <a:pPr marL="742950" lvl="1">
              <a:lnSpc>
                <a:spcPct val="90000"/>
              </a:lnSpc>
            </a:pPr>
            <a:r>
              <a:rPr lang="fr-FR" sz="2000" dirty="0" smtClean="0"/>
              <a:t>Un schéma est un doc XML !! (</a:t>
            </a:r>
            <a:r>
              <a:rPr lang="fr-FR" sz="2000" dirty="0" smtClean="0">
                <a:latin typeface="Courier" pitchFamily="49" charset="0"/>
              </a:rPr>
              <a:t>.</a:t>
            </a:r>
            <a:r>
              <a:rPr lang="fr-FR" sz="2000" dirty="0" err="1" smtClean="0">
                <a:latin typeface="Courier" pitchFamily="49" charset="0"/>
              </a:rPr>
              <a:t>xsd</a:t>
            </a:r>
            <a:r>
              <a:rPr lang="fr-FR" sz="2000" dirty="0" smtClean="0"/>
              <a:t> = XML </a:t>
            </a:r>
            <a:r>
              <a:rPr lang="fr-FR" sz="2000" dirty="0" err="1" smtClean="0"/>
              <a:t>Schema</a:t>
            </a:r>
            <a:r>
              <a:rPr lang="fr-FR" sz="2000" dirty="0" smtClean="0"/>
              <a:t> Description)</a:t>
            </a:r>
          </a:p>
          <a:p>
            <a:pPr marL="342900" indent="-342900"/>
            <a:endParaRPr lang="fr-FR" sz="2400" dirty="0" smtClean="0"/>
          </a:p>
          <a:p>
            <a:pPr marL="342900" indent="-342900"/>
            <a:endParaRPr lang="fr-FR" dirty="0"/>
          </a:p>
          <a:p>
            <a:pPr marL="342900" indent="-342900"/>
            <a:r>
              <a:rPr lang="fr-FR" sz="2400" dirty="0" smtClean="0"/>
              <a:t>Un document XML est dit </a:t>
            </a:r>
            <a:r>
              <a:rPr lang="fr-FR" sz="2400" b="0" dirty="0" smtClean="0"/>
              <a:t>valide</a:t>
            </a:r>
            <a:r>
              <a:rPr lang="fr-FR" sz="2400" dirty="0" smtClean="0"/>
              <a:t> lorsqu’il est </a:t>
            </a:r>
            <a:r>
              <a:rPr lang="fr-FR" sz="2400" b="0" dirty="0" smtClean="0"/>
              <a:t>conforme </a:t>
            </a:r>
            <a:r>
              <a:rPr lang="fr-FR" sz="2400" dirty="0" smtClean="0"/>
              <a:t>à une grammaire</a:t>
            </a:r>
          </a:p>
        </p:txBody>
      </p:sp>
    </p:spTree>
    <p:extLst>
      <p:ext uri="{BB962C8B-B14F-4D97-AF65-F5344CB8AC3E}">
        <p14:creationId xmlns:p14="http://schemas.microsoft.com/office/powerpoint/2010/main" val="1740236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2"/>
          <p:cNvSpPr>
            <a:spLocks noChangeArrowheads="1"/>
          </p:cNvSpPr>
          <p:nvPr/>
        </p:nvSpPr>
        <p:spPr bwMode="auto">
          <a:xfrm>
            <a:off x="4577862" y="2990851"/>
            <a:ext cx="798635" cy="309563"/>
          </a:xfrm>
          <a:prstGeom prst="ellipse">
            <a:avLst/>
          </a:prstGeom>
          <a:solidFill>
            <a:schemeClr val="accent2"/>
          </a:solidFill>
          <a:ln>
            <a:noFill/>
          </a:ln>
          <a:effectLst/>
          <a:extLst>
            <a:ext uri="{91240B29-F687-4F45-9708-019B960494DF}">
              <a14:hiddenLine xmlns:a14="http://schemas.microsoft.com/office/drawing/2010/main" w="12700">
                <a:solidFill>
                  <a:srgbClr val="FC012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5" name="Oval 3"/>
          <p:cNvSpPr>
            <a:spLocks noChangeArrowheads="1"/>
          </p:cNvSpPr>
          <p:nvPr/>
        </p:nvSpPr>
        <p:spPr bwMode="auto">
          <a:xfrm>
            <a:off x="2737338" y="2986089"/>
            <a:ext cx="767862" cy="331787"/>
          </a:xfrm>
          <a:prstGeom prst="ellipse">
            <a:avLst/>
          </a:prstGeom>
          <a:solidFill>
            <a:schemeClr val="accent2"/>
          </a:solidFill>
          <a:ln>
            <a:noFill/>
          </a:ln>
          <a:effectLst/>
          <a:extLst>
            <a:ext uri="{91240B29-F687-4F45-9708-019B960494DF}">
              <a14:hiddenLine xmlns:a14="http://schemas.microsoft.com/office/drawing/2010/main" w="12700">
                <a:solidFill>
                  <a:srgbClr val="FC012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6" name="Rectangle 4"/>
          <p:cNvSpPr>
            <a:spLocks noGrp="1" noChangeArrowheads="1"/>
          </p:cNvSpPr>
          <p:nvPr>
            <p:ph type="title"/>
          </p:nvPr>
        </p:nvSpPr>
        <p:spPr/>
        <p:txBody>
          <a:bodyPr/>
          <a:lstStyle/>
          <a:p>
            <a:r>
              <a:rPr lang="fr-FR" smtClean="0"/>
              <a:t>Exemple de schéma : </a:t>
            </a:r>
            <a:r>
              <a:rPr lang="fr-FR" smtClean="0">
                <a:latin typeface="Courier" pitchFamily="49" charset="0"/>
              </a:rPr>
              <a:t>livre.xsd</a:t>
            </a:r>
            <a:endParaRPr lang="fr-FR" smtClean="0"/>
          </a:p>
        </p:txBody>
      </p:sp>
      <p:sp>
        <p:nvSpPr>
          <p:cNvPr id="90117" name="Rectangle 5"/>
          <p:cNvSpPr>
            <a:spLocks noGrp="1" noChangeArrowheads="1"/>
          </p:cNvSpPr>
          <p:nvPr>
            <p:ph type="body" idx="1"/>
          </p:nvPr>
        </p:nvSpPr>
        <p:spPr>
          <a:xfrm>
            <a:off x="107504" y="1412776"/>
            <a:ext cx="8507288" cy="4525963"/>
          </a:xfrm>
        </p:spPr>
        <p:txBody>
          <a:bodyPr>
            <a:normAutofit fontScale="92500" lnSpcReduction="10000"/>
          </a:bodyPr>
          <a:lstStyle/>
          <a:p>
            <a:r>
              <a:rPr lang="fr-FR" sz="2400" dirty="0" smtClean="0">
                <a:latin typeface="Courier" pitchFamily="49" charset="0"/>
              </a:rPr>
              <a:t>&lt;?</a:t>
            </a:r>
            <a:r>
              <a:rPr lang="fr-FR" sz="2400" dirty="0" err="1" smtClean="0">
                <a:latin typeface="Courier" pitchFamily="49" charset="0"/>
              </a:rPr>
              <a:t>xml</a:t>
            </a:r>
            <a:r>
              <a:rPr lang="fr-FR" sz="2400" dirty="0" smtClean="0">
                <a:latin typeface="Courier" pitchFamily="49" charset="0"/>
              </a:rPr>
              <a:t> version="1.0" </a:t>
            </a:r>
            <a:r>
              <a:rPr lang="fr-FR" sz="2400" dirty="0" err="1" smtClean="0">
                <a:latin typeface="Courier" pitchFamily="49" charset="0"/>
              </a:rPr>
              <a:t>encoding</a:t>
            </a:r>
            <a:r>
              <a:rPr lang="fr-FR" sz="2400" dirty="0" smtClean="0">
                <a:latin typeface="Courier" pitchFamily="49" charset="0"/>
              </a:rPr>
              <a:t>="UTF-8"?&gt;</a:t>
            </a:r>
            <a:br>
              <a:rPr lang="fr-FR" sz="2400" dirty="0" smtClean="0">
                <a:latin typeface="Courier" pitchFamily="49" charset="0"/>
              </a:rPr>
            </a:br>
            <a:r>
              <a:rPr lang="fr-FR" sz="2400" dirty="0" smtClean="0">
                <a:latin typeface="Courier" pitchFamily="49" charset="0"/>
              </a:rPr>
              <a:t>&lt;</a:t>
            </a:r>
            <a:r>
              <a:rPr lang="fr-FR" sz="2400" dirty="0" err="1" smtClean="0">
                <a:latin typeface="Courier" pitchFamily="49" charset="0"/>
              </a:rPr>
              <a:t>xs:</a:t>
            </a:r>
            <a:r>
              <a:rPr lang="fr-FR" sz="2400" dirty="0" err="1" smtClean="0">
                <a:solidFill>
                  <a:schemeClr val="tx1"/>
                </a:solidFill>
                <a:latin typeface="Courier" pitchFamily="49" charset="0"/>
              </a:rPr>
              <a:t>schema</a:t>
            </a:r>
            <a:r>
              <a:rPr lang="fr-FR" sz="2400" dirty="0" smtClean="0">
                <a:latin typeface="Courier" pitchFamily="49" charset="0"/>
              </a:rPr>
              <a:t> 								</a:t>
            </a:r>
            <a:r>
              <a:rPr lang="fr-FR" sz="2400" dirty="0" err="1" smtClean="0">
                <a:latin typeface="Courier" pitchFamily="49" charset="0"/>
              </a:rPr>
              <a:t>xmlns:xs</a:t>
            </a:r>
            <a:r>
              <a:rPr lang="fr-FR" sz="2400" dirty="0" smtClean="0">
                <a:latin typeface="Courier" pitchFamily="49" charset="0"/>
              </a:rPr>
              <a:t>="</a:t>
            </a:r>
            <a:r>
              <a:rPr lang="fr-FR" sz="2400" dirty="0" smtClean="0">
                <a:solidFill>
                  <a:srgbClr val="232323"/>
                </a:solidFill>
                <a:latin typeface="Courier" pitchFamily="49" charset="0"/>
              </a:rPr>
              <a:t>http://www.w3.org/2001/XMLSchema</a:t>
            </a:r>
            <a:r>
              <a:rPr lang="fr-FR" sz="2400" dirty="0" smtClean="0">
                <a:latin typeface="Courier" pitchFamily="49" charset="0"/>
              </a:rPr>
              <a:t>"&gt;  &lt;</a:t>
            </a:r>
            <a:r>
              <a:rPr lang="fr-FR" sz="2400" dirty="0" err="1" smtClean="0">
                <a:latin typeface="Courier" pitchFamily="49" charset="0"/>
              </a:rPr>
              <a:t>xs:</a:t>
            </a:r>
            <a:r>
              <a:rPr lang="fr-FR" sz="2400" dirty="0" err="1" smtClean="0">
                <a:solidFill>
                  <a:schemeClr val="tx1"/>
                </a:solidFill>
                <a:latin typeface="Courier" pitchFamily="49" charset="0"/>
              </a:rPr>
              <a:t>element</a:t>
            </a:r>
            <a:r>
              <a:rPr lang="fr-FR" sz="2400" dirty="0" smtClean="0">
                <a:latin typeface="Courier" pitchFamily="49" charset="0"/>
              </a:rPr>
              <a:t> </a:t>
            </a:r>
            <a:r>
              <a:rPr lang="fr-FR" sz="2400" dirty="0" err="1" smtClean="0">
                <a:latin typeface="Courier" pitchFamily="49" charset="0"/>
              </a:rPr>
              <a:t>name</a:t>
            </a:r>
            <a:r>
              <a:rPr lang="fr-FR" sz="2400" dirty="0" smtClean="0">
                <a:latin typeface="Courier" pitchFamily="49" charset="0"/>
              </a:rPr>
              <a:t>="</a:t>
            </a:r>
            <a:r>
              <a:rPr lang="fr-FR" sz="2400" dirty="0" smtClean="0">
                <a:solidFill>
                  <a:schemeClr val="accent2"/>
                </a:solidFill>
                <a:latin typeface="Courier" pitchFamily="49" charset="0"/>
              </a:rPr>
              <a:t>livre</a:t>
            </a:r>
            <a:r>
              <a:rPr lang="fr-FR" sz="2400" dirty="0" smtClean="0">
                <a:latin typeface="Courier" pitchFamily="49" charset="0"/>
              </a:rPr>
              <a:t>"&gt;     </a:t>
            </a:r>
            <a:br>
              <a:rPr lang="fr-FR" sz="2400" dirty="0" smtClean="0">
                <a:latin typeface="Courier" pitchFamily="49" charset="0"/>
              </a:rPr>
            </a:br>
            <a:r>
              <a:rPr lang="fr-FR" sz="2400" dirty="0" smtClean="0">
                <a:latin typeface="Courier" pitchFamily="49" charset="0"/>
              </a:rPr>
              <a:t>&lt;</a:t>
            </a:r>
            <a:r>
              <a:rPr lang="fr-FR" sz="2400" dirty="0" err="1" smtClean="0">
                <a:latin typeface="Courier" pitchFamily="49" charset="0"/>
              </a:rPr>
              <a:t>xs:</a:t>
            </a:r>
            <a:r>
              <a:rPr lang="fr-FR" sz="2400" dirty="0" err="1" smtClean="0">
                <a:solidFill>
                  <a:schemeClr val="tx1"/>
                </a:solidFill>
                <a:latin typeface="Courier" pitchFamily="49" charset="0"/>
              </a:rPr>
              <a:t>complexType</a:t>
            </a:r>
            <a:r>
              <a:rPr lang="fr-FR" sz="2400" dirty="0" smtClean="0">
                <a:latin typeface="Courier" pitchFamily="49" charset="0"/>
              </a:rPr>
              <a:t>&gt;&lt;</a:t>
            </a:r>
            <a:r>
              <a:rPr lang="fr-FR" sz="2400" dirty="0" err="1" smtClean="0">
                <a:latin typeface="Courier" pitchFamily="49" charset="0"/>
              </a:rPr>
              <a:t>xs:sequence</a:t>
            </a:r>
            <a:r>
              <a:rPr lang="fr-FR" sz="2400" dirty="0" smtClean="0">
                <a:latin typeface="Courier" pitchFamily="49" charset="0"/>
              </a:rPr>
              <a:t>&gt;           </a:t>
            </a:r>
            <a:br>
              <a:rPr lang="fr-FR" sz="2400" dirty="0" smtClean="0">
                <a:latin typeface="Courier" pitchFamily="49" charset="0"/>
              </a:rPr>
            </a:br>
            <a:r>
              <a:rPr lang="fr-FR" sz="2400" dirty="0" smtClean="0">
                <a:latin typeface="Courier" pitchFamily="49" charset="0"/>
              </a:rPr>
              <a:t>	</a:t>
            </a:r>
            <a:r>
              <a:rPr lang="fr-FR" sz="2000" dirty="0" smtClean="0">
                <a:latin typeface="Courier" pitchFamily="49" charset="0"/>
              </a:rPr>
              <a:t>&lt;</a:t>
            </a:r>
            <a:r>
              <a:rPr lang="fr-FR" sz="2000" dirty="0" err="1" smtClean="0">
                <a:latin typeface="Courier" pitchFamily="49" charset="0"/>
              </a:rPr>
              <a:t>xs:</a:t>
            </a:r>
            <a:r>
              <a:rPr lang="fr-FR" sz="2000" dirty="0" err="1" smtClean="0">
                <a:solidFill>
                  <a:schemeClr val="tx1"/>
                </a:solidFill>
                <a:latin typeface="Courier" pitchFamily="49" charset="0"/>
              </a:rPr>
              <a:t>element</a:t>
            </a:r>
            <a:r>
              <a:rPr lang="fr-FR" sz="2000" dirty="0" smtClean="0">
                <a:latin typeface="Courier" pitchFamily="49" charset="0"/>
              </a:rPr>
              <a:t> </a:t>
            </a:r>
            <a:r>
              <a:rPr lang="fr-FR" sz="2000" dirty="0" err="1" smtClean="0">
                <a:latin typeface="Courier" pitchFamily="49" charset="0"/>
              </a:rPr>
              <a:t>name</a:t>
            </a:r>
            <a:r>
              <a:rPr lang="fr-FR" sz="2000" dirty="0" smtClean="0">
                <a:latin typeface="Courier" pitchFamily="49" charset="0"/>
              </a:rPr>
              <a:t>="</a:t>
            </a:r>
            <a:r>
              <a:rPr lang="fr-FR" sz="2000" dirty="0" smtClean="0">
                <a:solidFill>
                  <a:schemeClr val="accent2"/>
                </a:solidFill>
                <a:latin typeface="Courier" pitchFamily="49" charset="0"/>
              </a:rPr>
              <a:t>titre</a:t>
            </a:r>
            <a:r>
              <a:rPr lang="fr-FR" sz="2000" dirty="0" smtClean="0">
                <a:latin typeface="Courier" pitchFamily="49" charset="0"/>
              </a:rPr>
              <a:t>" type="</a:t>
            </a:r>
            <a:r>
              <a:rPr lang="fr-FR" sz="2000" dirty="0" err="1" smtClean="0">
                <a:latin typeface="Courier" pitchFamily="49" charset="0"/>
              </a:rPr>
              <a:t>xs:string</a:t>
            </a:r>
            <a:r>
              <a:rPr lang="fr-FR" sz="2000" dirty="0" smtClean="0">
                <a:latin typeface="Courier" pitchFamily="49" charset="0"/>
              </a:rPr>
              <a:t>"/&gt;           	&lt;</a:t>
            </a:r>
            <a:r>
              <a:rPr lang="fr-FR" sz="2000" dirty="0" err="1" smtClean="0">
                <a:latin typeface="Courier" pitchFamily="49" charset="0"/>
              </a:rPr>
              <a:t>xs:element</a:t>
            </a:r>
            <a:r>
              <a:rPr lang="fr-FR" sz="2000" dirty="0" smtClean="0">
                <a:latin typeface="Courier" pitchFamily="49" charset="0"/>
              </a:rPr>
              <a:t> </a:t>
            </a:r>
            <a:r>
              <a:rPr lang="fr-FR" sz="2000" dirty="0" err="1" smtClean="0">
                <a:latin typeface="Courier" pitchFamily="49" charset="0"/>
              </a:rPr>
              <a:t>name</a:t>
            </a:r>
            <a:r>
              <a:rPr lang="fr-FR" sz="2000" dirty="0" smtClean="0">
                <a:latin typeface="Courier" pitchFamily="49" charset="0"/>
              </a:rPr>
              <a:t> ="</a:t>
            </a:r>
            <a:r>
              <a:rPr lang="fr-FR" sz="2000" dirty="0" smtClean="0">
                <a:solidFill>
                  <a:schemeClr val="accent2"/>
                </a:solidFill>
                <a:latin typeface="Courier" pitchFamily="49" charset="0"/>
              </a:rPr>
              <a:t>chapitre</a:t>
            </a:r>
            <a:r>
              <a:rPr lang="fr-FR" sz="2000" dirty="0" smtClean="0">
                <a:latin typeface="Courier" pitchFamily="49" charset="0"/>
              </a:rPr>
              <a:t>"&gt; 					&lt;</a:t>
            </a:r>
            <a:r>
              <a:rPr lang="fr-FR" sz="2000" dirty="0" err="1" smtClean="0">
                <a:latin typeface="Courier" pitchFamily="49" charset="0"/>
              </a:rPr>
              <a:t>xs:complexType</a:t>
            </a:r>
            <a:r>
              <a:rPr lang="fr-FR" sz="2000" dirty="0" smtClean="0">
                <a:latin typeface="Courier" pitchFamily="49" charset="0"/>
              </a:rPr>
              <a:t>&gt;&lt;</a:t>
            </a:r>
            <a:r>
              <a:rPr lang="fr-FR" sz="2000" dirty="0" err="1" smtClean="0">
                <a:latin typeface="Courier" pitchFamily="49" charset="0"/>
              </a:rPr>
              <a:t>xs:sequence</a:t>
            </a:r>
            <a:r>
              <a:rPr lang="fr-FR" sz="2000" dirty="0" smtClean="0">
                <a:latin typeface="Courier" pitchFamily="49" charset="0"/>
              </a:rPr>
              <a:t>&gt;</a:t>
            </a:r>
            <a:r>
              <a:rPr lang="fr-FR" sz="2400" dirty="0" smtClean="0">
                <a:latin typeface="Courier" pitchFamily="49" charset="0"/>
              </a:rPr>
              <a:t> </a:t>
            </a:r>
            <a:br>
              <a:rPr lang="fr-FR" sz="2400" dirty="0" smtClean="0">
                <a:latin typeface="Courier" pitchFamily="49" charset="0"/>
              </a:rPr>
            </a:br>
            <a:r>
              <a:rPr lang="fr-FR" sz="2400" dirty="0" smtClean="0">
                <a:latin typeface="Courier" pitchFamily="49" charset="0"/>
              </a:rPr>
              <a:t>	</a:t>
            </a:r>
            <a:r>
              <a:rPr lang="fr-FR" sz="1800" dirty="0" smtClean="0">
                <a:latin typeface="Courier" pitchFamily="49" charset="0"/>
              </a:rPr>
              <a:t>	&lt;</a:t>
            </a:r>
            <a:r>
              <a:rPr lang="fr-FR" sz="1800" dirty="0" err="1" smtClean="0">
                <a:latin typeface="Courier" pitchFamily="49" charset="0"/>
              </a:rPr>
              <a:t>xs:element</a:t>
            </a:r>
            <a:r>
              <a:rPr lang="fr-FR" sz="1800" dirty="0" smtClean="0">
                <a:latin typeface="Courier" pitchFamily="49" charset="0"/>
              </a:rPr>
              <a:t> </a:t>
            </a:r>
            <a:r>
              <a:rPr lang="fr-FR" sz="1800" dirty="0" err="1" smtClean="0">
                <a:latin typeface="Courier" pitchFamily="49" charset="0"/>
              </a:rPr>
              <a:t>name</a:t>
            </a:r>
            <a:r>
              <a:rPr lang="fr-FR" sz="1800" dirty="0" smtClean="0">
                <a:latin typeface="Courier" pitchFamily="49" charset="0"/>
              </a:rPr>
              <a:t>="</a:t>
            </a:r>
            <a:r>
              <a:rPr lang="fr-FR" sz="1800" dirty="0" err="1" smtClean="0">
                <a:solidFill>
                  <a:schemeClr val="accent2"/>
                </a:solidFill>
                <a:latin typeface="Courier" pitchFamily="49" charset="0"/>
              </a:rPr>
              <a:t>numero</a:t>
            </a:r>
            <a:r>
              <a:rPr lang="fr-FR" sz="1800" dirty="0" smtClean="0">
                <a:latin typeface="Courier" pitchFamily="49" charset="0"/>
              </a:rPr>
              <a:t>" type="</a:t>
            </a:r>
            <a:r>
              <a:rPr lang="fr-FR" sz="1800" dirty="0" err="1" smtClean="0">
                <a:latin typeface="Courier" pitchFamily="49" charset="0"/>
              </a:rPr>
              <a:t>xs:int</a:t>
            </a:r>
            <a:r>
              <a:rPr lang="fr-FR" sz="1800" dirty="0" smtClean="0">
                <a:latin typeface="Courier" pitchFamily="49" charset="0"/>
              </a:rPr>
              <a:t>"/&gt; </a:t>
            </a:r>
            <a:br>
              <a:rPr lang="fr-FR" sz="1800" dirty="0" smtClean="0">
                <a:latin typeface="Courier" pitchFamily="49" charset="0"/>
              </a:rPr>
            </a:br>
            <a:r>
              <a:rPr lang="fr-FR" sz="1800" dirty="0" smtClean="0">
                <a:latin typeface="Courier" pitchFamily="49" charset="0"/>
              </a:rPr>
              <a:t>		&lt;</a:t>
            </a:r>
            <a:r>
              <a:rPr lang="fr-FR" sz="1800" dirty="0" err="1" smtClean="0">
                <a:latin typeface="Courier" pitchFamily="49" charset="0"/>
              </a:rPr>
              <a:t>xs:element</a:t>
            </a:r>
            <a:r>
              <a:rPr lang="fr-FR" sz="1800" dirty="0" smtClean="0">
                <a:latin typeface="Courier" pitchFamily="49" charset="0"/>
              </a:rPr>
              <a:t> </a:t>
            </a:r>
            <a:r>
              <a:rPr lang="fr-FR" sz="1800" dirty="0" err="1" smtClean="0">
                <a:latin typeface="Courier" pitchFamily="49" charset="0"/>
              </a:rPr>
              <a:t>name</a:t>
            </a:r>
            <a:r>
              <a:rPr lang="fr-FR" sz="1800" dirty="0" smtClean="0">
                <a:latin typeface="Courier" pitchFamily="49" charset="0"/>
              </a:rPr>
              <a:t>="</a:t>
            </a:r>
            <a:r>
              <a:rPr lang="fr-FR" sz="1800" dirty="0" smtClean="0">
                <a:solidFill>
                  <a:schemeClr val="accent2"/>
                </a:solidFill>
                <a:latin typeface="Courier" pitchFamily="49" charset="0"/>
              </a:rPr>
              <a:t>titre</a:t>
            </a:r>
            <a:r>
              <a:rPr lang="fr-FR" sz="1800" dirty="0" smtClean="0">
                <a:latin typeface="Courier" pitchFamily="49" charset="0"/>
              </a:rPr>
              <a:t>" type="</a:t>
            </a:r>
            <a:r>
              <a:rPr lang="fr-FR" sz="1800" dirty="0" err="1" smtClean="0">
                <a:latin typeface="Courier" pitchFamily="49" charset="0"/>
              </a:rPr>
              <a:t>xs:string</a:t>
            </a:r>
            <a:r>
              <a:rPr lang="fr-FR" sz="1800" dirty="0" smtClean="0">
                <a:latin typeface="Courier" pitchFamily="49" charset="0"/>
              </a:rPr>
              <a:t>"/&gt;</a:t>
            </a:r>
            <a:r>
              <a:rPr lang="fr-FR" sz="2400" dirty="0" smtClean="0">
                <a:latin typeface="Courier" pitchFamily="49" charset="0"/>
              </a:rPr>
              <a:t> </a:t>
            </a:r>
            <a:r>
              <a:rPr lang="fr-FR" sz="1800" dirty="0" smtClean="0">
                <a:latin typeface="Courier" pitchFamily="49" charset="0"/>
              </a:rPr>
              <a:t>				&lt;</a:t>
            </a:r>
            <a:r>
              <a:rPr lang="fr-FR" sz="1800" dirty="0" err="1" smtClean="0">
                <a:latin typeface="Courier" pitchFamily="49" charset="0"/>
              </a:rPr>
              <a:t>xs:element</a:t>
            </a:r>
            <a:r>
              <a:rPr lang="fr-FR" sz="1800" dirty="0" smtClean="0">
                <a:latin typeface="Courier" pitchFamily="49" charset="0"/>
              </a:rPr>
              <a:t> </a:t>
            </a:r>
            <a:r>
              <a:rPr lang="fr-FR" sz="1800" dirty="0" err="1" smtClean="0">
                <a:latin typeface="Courier" pitchFamily="49" charset="0"/>
              </a:rPr>
              <a:t>name</a:t>
            </a:r>
            <a:r>
              <a:rPr lang="fr-FR" sz="1800" dirty="0" smtClean="0">
                <a:latin typeface="Courier" pitchFamily="49" charset="0"/>
              </a:rPr>
              <a:t>="</a:t>
            </a:r>
            <a:r>
              <a:rPr lang="fr-FR" sz="1800" dirty="0" smtClean="0">
                <a:solidFill>
                  <a:schemeClr val="accent2"/>
                </a:solidFill>
                <a:latin typeface="Courier" pitchFamily="49" charset="0"/>
              </a:rPr>
              <a:t>paragraphe</a:t>
            </a:r>
            <a:r>
              <a:rPr lang="fr-FR" sz="1800" dirty="0" smtClean="0">
                <a:latin typeface="Courier" pitchFamily="49" charset="0"/>
              </a:rPr>
              <a:t>" type="</a:t>
            </a:r>
            <a:r>
              <a:rPr lang="fr-FR" sz="1800" dirty="0" err="1" smtClean="0">
                <a:latin typeface="Courier" pitchFamily="49" charset="0"/>
              </a:rPr>
              <a:t>xs:string</a:t>
            </a:r>
            <a:r>
              <a:rPr lang="fr-FR" sz="1800" dirty="0" smtClean="0">
                <a:latin typeface="Courier" pitchFamily="49" charset="0"/>
              </a:rPr>
              <a:t>"/&gt; 	 	</a:t>
            </a:r>
            <a:r>
              <a:rPr lang="fr-FR" sz="2000" dirty="0" smtClean="0">
                <a:latin typeface="Courier" pitchFamily="49" charset="0"/>
              </a:rPr>
              <a:t>&lt;/</a:t>
            </a:r>
            <a:r>
              <a:rPr lang="fr-FR" sz="2000" dirty="0" err="1" smtClean="0">
                <a:latin typeface="Courier" pitchFamily="49" charset="0"/>
              </a:rPr>
              <a:t>xs:sequence</a:t>
            </a:r>
            <a:r>
              <a:rPr lang="fr-FR" sz="2000" dirty="0" smtClean="0">
                <a:latin typeface="Courier" pitchFamily="49" charset="0"/>
              </a:rPr>
              <a:t>&gt;&lt;/</a:t>
            </a:r>
            <a:r>
              <a:rPr lang="fr-FR" sz="2000" dirty="0" err="1" smtClean="0">
                <a:latin typeface="Courier" pitchFamily="49" charset="0"/>
              </a:rPr>
              <a:t>xs:complexType</a:t>
            </a:r>
            <a:r>
              <a:rPr lang="fr-FR" sz="2000" dirty="0" smtClean="0">
                <a:latin typeface="Courier" pitchFamily="49" charset="0"/>
              </a:rPr>
              <a:t>&gt;&lt;/</a:t>
            </a:r>
            <a:r>
              <a:rPr lang="fr-FR" sz="2000" dirty="0" err="1" smtClean="0">
                <a:latin typeface="Courier" pitchFamily="49" charset="0"/>
              </a:rPr>
              <a:t>xs:element</a:t>
            </a:r>
            <a:r>
              <a:rPr lang="fr-FR" sz="2000" dirty="0" smtClean="0">
                <a:latin typeface="Courier" pitchFamily="49" charset="0"/>
              </a:rPr>
              <a:t>&gt;</a:t>
            </a:r>
            <a:r>
              <a:rPr lang="fr-FR" sz="1800" dirty="0" smtClean="0">
                <a:latin typeface="Courier" pitchFamily="49" charset="0"/>
              </a:rPr>
              <a:t> </a:t>
            </a:r>
            <a:r>
              <a:rPr lang="fr-FR" sz="2400" dirty="0" smtClean="0">
                <a:latin typeface="Courier" pitchFamily="49" charset="0"/>
              </a:rPr>
              <a:t>&lt;/</a:t>
            </a:r>
            <a:r>
              <a:rPr lang="fr-FR" sz="2400" dirty="0" err="1" smtClean="0">
                <a:latin typeface="Courier" pitchFamily="49" charset="0"/>
              </a:rPr>
              <a:t>xs:sequence</a:t>
            </a:r>
            <a:r>
              <a:rPr lang="fr-FR" sz="2400" dirty="0" smtClean="0">
                <a:latin typeface="Courier" pitchFamily="49" charset="0"/>
              </a:rPr>
              <a:t>&gt;&lt;/</a:t>
            </a:r>
            <a:r>
              <a:rPr lang="fr-FR" sz="2400" dirty="0" err="1" smtClean="0">
                <a:latin typeface="Courier" pitchFamily="49" charset="0"/>
              </a:rPr>
              <a:t>xs:complexType</a:t>
            </a:r>
            <a:r>
              <a:rPr lang="fr-FR" sz="2400" dirty="0" smtClean="0">
                <a:latin typeface="Courier" pitchFamily="49" charset="0"/>
              </a:rPr>
              <a:t>&gt;&lt;/</a:t>
            </a:r>
            <a:r>
              <a:rPr lang="fr-FR" sz="2400" dirty="0" err="1" smtClean="0">
                <a:latin typeface="Courier" pitchFamily="49" charset="0"/>
              </a:rPr>
              <a:t>xs:element</a:t>
            </a:r>
            <a:r>
              <a:rPr lang="fr-FR" sz="2400" dirty="0" smtClean="0">
                <a:latin typeface="Courier" pitchFamily="49" charset="0"/>
              </a:rPr>
              <a:t>&gt;</a:t>
            </a:r>
            <a:br>
              <a:rPr lang="fr-FR" sz="2400" dirty="0" smtClean="0">
                <a:latin typeface="Courier" pitchFamily="49" charset="0"/>
              </a:rPr>
            </a:br>
            <a:r>
              <a:rPr lang="fr-FR" sz="2400" dirty="0" smtClean="0">
                <a:latin typeface="Courier" pitchFamily="49" charset="0"/>
              </a:rPr>
              <a:t>&lt;/</a:t>
            </a:r>
            <a:r>
              <a:rPr lang="fr-FR" sz="2400" dirty="0" err="1" smtClean="0">
                <a:latin typeface="Courier" pitchFamily="49" charset="0"/>
              </a:rPr>
              <a:t>xs:schema</a:t>
            </a:r>
            <a:r>
              <a:rPr lang="fr-FR" sz="2400" dirty="0" smtClean="0">
                <a:latin typeface="Courier" pitchFamily="49" charset="0"/>
              </a:rPr>
              <a:t>&gt;</a:t>
            </a:r>
          </a:p>
        </p:txBody>
      </p:sp>
      <p:sp>
        <p:nvSpPr>
          <p:cNvPr id="90118" name="Text Box 6"/>
          <p:cNvSpPr txBox="1">
            <a:spLocks noChangeArrowheads="1"/>
          </p:cNvSpPr>
          <p:nvPr/>
        </p:nvSpPr>
        <p:spPr bwMode="auto">
          <a:xfrm>
            <a:off x="3462705" y="5729289"/>
            <a:ext cx="2453054"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r>
              <a:rPr lang="fr-FR" sz="1600" dirty="0">
                <a:solidFill>
                  <a:srgbClr val="000000"/>
                </a:solidFill>
              </a:rPr>
              <a:t>Nom d’une </a:t>
            </a:r>
            <a:r>
              <a:rPr lang="fr-FR" sz="1600" dirty="0">
                <a:solidFill>
                  <a:schemeClr val="accent2"/>
                </a:solidFill>
              </a:rPr>
              <a:t>balise </a:t>
            </a:r>
            <a:r>
              <a:rPr lang="fr-FR" sz="1600" dirty="0">
                <a:solidFill>
                  <a:srgbClr val="000001"/>
                </a:solidFill>
              </a:rPr>
              <a:t>d’un doc XML valide à </a:t>
            </a:r>
            <a:r>
              <a:rPr lang="fr-FR" sz="1600" dirty="0">
                <a:solidFill>
                  <a:srgbClr val="000001"/>
                </a:solidFill>
                <a:latin typeface="Courier" pitchFamily="49" charset="0"/>
              </a:rPr>
              <a:t>livre.xsd</a:t>
            </a:r>
            <a:endParaRPr lang="fr-FR" sz="1600" dirty="0"/>
          </a:p>
        </p:txBody>
      </p:sp>
      <p:sp>
        <p:nvSpPr>
          <p:cNvPr id="90119" name="Line 7"/>
          <p:cNvSpPr>
            <a:spLocks noChangeShapeType="1"/>
          </p:cNvSpPr>
          <p:nvPr/>
        </p:nvSpPr>
        <p:spPr bwMode="auto">
          <a:xfrm flipH="1" flipV="1">
            <a:off x="3928697" y="3246439"/>
            <a:ext cx="479180" cy="2503487"/>
          </a:xfrm>
          <a:prstGeom prst="line">
            <a:avLst/>
          </a:prstGeom>
          <a:noFill/>
          <a:ln w="28575">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0" name="Text Box 8"/>
          <p:cNvSpPr txBox="1">
            <a:spLocks noChangeArrowheads="1"/>
          </p:cNvSpPr>
          <p:nvPr/>
        </p:nvSpPr>
        <p:spPr bwMode="auto">
          <a:xfrm>
            <a:off x="5863362" y="5579948"/>
            <a:ext cx="2453054"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r>
              <a:rPr lang="fr-FR" sz="1800" dirty="0">
                <a:solidFill>
                  <a:srgbClr val="000000"/>
                </a:solidFill>
              </a:rPr>
              <a:t>Type de la </a:t>
            </a:r>
            <a:r>
              <a:rPr lang="fr-FR" sz="1800" dirty="0">
                <a:solidFill>
                  <a:schemeClr val="accent2"/>
                </a:solidFill>
              </a:rPr>
              <a:t>balise</a:t>
            </a:r>
            <a:endParaRPr lang="fr-FR" sz="1800" dirty="0"/>
          </a:p>
        </p:txBody>
      </p:sp>
      <p:sp>
        <p:nvSpPr>
          <p:cNvPr id="90121" name="Line 9"/>
          <p:cNvSpPr>
            <a:spLocks noChangeShapeType="1"/>
          </p:cNvSpPr>
          <p:nvPr/>
        </p:nvSpPr>
        <p:spPr bwMode="auto">
          <a:xfrm flipH="1" flipV="1">
            <a:off x="6097466" y="3328988"/>
            <a:ext cx="342900" cy="2347912"/>
          </a:xfrm>
          <a:prstGeom prst="line">
            <a:avLst/>
          </a:prstGeom>
          <a:noFill/>
          <a:ln w="28575">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2" name="Line 10"/>
          <p:cNvSpPr>
            <a:spLocks noChangeShapeType="1"/>
          </p:cNvSpPr>
          <p:nvPr/>
        </p:nvSpPr>
        <p:spPr bwMode="auto">
          <a:xfrm flipV="1">
            <a:off x="1669074" y="3225800"/>
            <a:ext cx="177311" cy="24511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3" name="Text Box 11"/>
          <p:cNvSpPr txBox="1">
            <a:spLocks noChangeArrowheads="1"/>
          </p:cNvSpPr>
          <p:nvPr/>
        </p:nvSpPr>
        <p:spPr bwMode="auto">
          <a:xfrm>
            <a:off x="454583" y="5733256"/>
            <a:ext cx="2677257"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r>
              <a:rPr lang="fr-FR" sz="1600" dirty="0">
                <a:solidFill>
                  <a:schemeClr val="tx1"/>
                </a:solidFill>
              </a:rPr>
              <a:t>Balise </a:t>
            </a:r>
            <a:r>
              <a:rPr lang="fr-FR" sz="1600" dirty="0" err="1">
                <a:solidFill>
                  <a:schemeClr val="tx1"/>
                </a:solidFill>
              </a:rPr>
              <a:t>pré-définie</a:t>
            </a:r>
            <a:r>
              <a:rPr lang="fr-FR" sz="1600" dirty="0">
                <a:solidFill>
                  <a:schemeClr val="tx1"/>
                </a:solidFill>
              </a:rPr>
              <a:t> dans le langage XML </a:t>
            </a:r>
            <a:r>
              <a:rPr lang="fr-FR" sz="1600" dirty="0" err="1">
                <a:solidFill>
                  <a:schemeClr val="tx1"/>
                </a:solidFill>
              </a:rPr>
              <a:t>Schema</a:t>
            </a:r>
            <a:r>
              <a:rPr lang="fr-FR" sz="1600" dirty="0">
                <a:solidFill>
                  <a:schemeClr val="tx1"/>
                </a:solidFill>
              </a:rPr>
              <a:t> </a:t>
            </a:r>
            <a:br>
              <a:rPr lang="fr-FR" sz="1600" dirty="0">
                <a:solidFill>
                  <a:schemeClr val="tx1"/>
                </a:solidFill>
              </a:rPr>
            </a:br>
            <a:r>
              <a:rPr lang="fr-FR" sz="1600" dirty="0">
                <a:solidFill>
                  <a:schemeClr val="tx1"/>
                </a:solidFill>
              </a:rPr>
              <a:t>(mot du langage) </a:t>
            </a:r>
          </a:p>
        </p:txBody>
      </p:sp>
    </p:spTree>
    <p:extLst>
      <p:ext uri="{BB962C8B-B14F-4D97-AF65-F5344CB8AC3E}">
        <p14:creationId xmlns:p14="http://schemas.microsoft.com/office/powerpoint/2010/main" val="72461638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fr-FR" smtClean="0"/>
              <a:t>Autre exemple</a:t>
            </a:r>
          </a:p>
        </p:txBody>
      </p:sp>
      <p:sp>
        <p:nvSpPr>
          <p:cNvPr id="91139" name="Rectangle 3"/>
          <p:cNvSpPr>
            <a:spLocks noGrp="1" noChangeArrowheads="1"/>
          </p:cNvSpPr>
          <p:nvPr>
            <p:ph idx="1"/>
          </p:nvPr>
        </p:nvSpPr>
        <p:spPr>
          <a:xfrm>
            <a:off x="726772" y="1124744"/>
            <a:ext cx="8274228" cy="3240360"/>
          </a:xfrm>
          <a:ln>
            <a:solidFill>
              <a:schemeClr val="accent2"/>
            </a:solidFill>
          </a:ln>
        </p:spPr>
        <p:txBody>
          <a:bodyPr>
            <a:noAutofit/>
          </a:bodyPr>
          <a:lstStyle/>
          <a:p>
            <a:pPr>
              <a:lnSpc>
                <a:spcPct val="70000"/>
              </a:lnSpc>
            </a:pPr>
            <a:r>
              <a:rPr lang="fr-FR" sz="1800" dirty="0" smtClean="0"/>
              <a:t>Le schéma </a:t>
            </a:r>
            <a:r>
              <a:rPr lang="fr-FR" sz="1800" dirty="0" smtClean="0">
                <a:latin typeface="Courier" pitchFamily="49" charset="0"/>
              </a:rPr>
              <a:t>personne.xsd</a:t>
            </a:r>
          </a:p>
          <a:p>
            <a:pPr>
              <a:lnSpc>
                <a:spcPct val="70000"/>
              </a:lnSpc>
              <a:buFont typeface="Wingdings" pitchFamily="2" charset="2"/>
              <a:buNone/>
            </a:pPr>
            <a:endParaRPr lang="fr-FR" sz="1800" dirty="0" smtClean="0">
              <a:latin typeface="Courier" pitchFamily="49" charset="0"/>
            </a:endParaRPr>
          </a:p>
          <a:p>
            <a:pPr>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xml</a:t>
            </a:r>
            <a:r>
              <a:rPr lang="fr-FR" sz="1600" dirty="0" smtClean="0">
                <a:latin typeface="Courier" pitchFamily="49" charset="0"/>
              </a:rPr>
              <a:t> version="1.0" </a:t>
            </a:r>
            <a:r>
              <a:rPr lang="fr-FR" sz="1600" dirty="0" err="1" smtClean="0">
                <a:latin typeface="Courier" pitchFamily="49" charset="0"/>
              </a:rPr>
              <a:t>encoding</a:t>
            </a:r>
            <a:r>
              <a:rPr lang="fr-FR" sz="1600" dirty="0" smtClean="0">
                <a:latin typeface="Courier" pitchFamily="49" charset="0"/>
              </a:rPr>
              <a:t>="UTF-8"?&gt;</a:t>
            </a:r>
          </a:p>
          <a:p>
            <a:pPr>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xs:</a:t>
            </a:r>
            <a:r>
              <a:rPr lang="fr-FR" sz="1600" dirty="0" err="1" smtClean="0">
                <a:solidFill>
                  <a:schemeClr val="tx1"/>
                </a:solidFill>
                <a:latin typeface="Courier" pitchFamily="49" charset="0"/>
              </a:rPr>
              <a:t>schema</a:t>
            </a:r>
            <a:r>
              <a:rPr lang="fr-FR" sz="1600" dirty="0" smtClean="0">
                <a:latin typeface="Courier" pitchFamily="49" charset="0"/>
              </a:rPr>
              <a:t>  </a:t>
            </a:r>
            <a:r>
              <a:rPr lang="fr-FR" sz="1600" dirty="0" err="1" smtClean="0">
                <a:latin typeface="Courier" pitchFamily="49" charset="0"/>
              </a:rPr>
              <a:t>xmlns:xs</a:t>
            </a:r>
            <a:r>
              <a:rPr lang="fr-FR" sz="1600" dirty="0" smtClean="0">
                <a:latin typeface="Courier" pitchFamily="49" charset="0"/>
              </a:rPr>
              <a:t>="</a:t>
            </a:r>
            <a:r>
              <a:rPr lang="fr-FR" sz="1600" dirty="0" smtClean="0">
                <a:solidFill>
                  <a:srgbClr val="232323"/>
                </a:solidFill>
                <a:latin typeface="Courier" pitchFamily="49" charset="0"/>
              </a:rPr>
              <a:t>http://www.w3.org/2001/XMLSchema</a:t>
            </a:r>
            <a:r>
              <a:rPr lang="fr-FR" sz="1600" dirty="0" smtClean="0">
                <a:latin typeface="Courier" pitchFamily="49" charset="0"/>
              </a:rPr>
              <a:t>"&gt; </a:t>
            </a:r>
          </a:p>
          <a:p>
            <a:pPr>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xs:</a:t>
            </a:r>
            <a:r>
              <a:rPr lang="fr-FR" sz="1600" dirty="0" err="1" smtClean="0">
                <a:solidFill>
                  <a:schemeClr val="tx1"/>
                </a:solidFill>
                <a:latin typeface="Courier" pitchFamily="49" charset="0"/>
              </a:rPr>
              <a:t>element</a:t>
            </a:r>
            <a:r>
              <a:rPr lang="fr-FR" sz="1600" dirty="0" smtClean="0">
                <a:latin typeface="Courier" pitchFamily="49" charset="0"/>
              </a:rPr>
              <a:t> </a:t>
            </a:r>
            <a:r>
              <a:rPr lang="fr-FR" sz="1600" dirty="0" err="1" smtClean="0">
                <a:latin typeface="Courier" pitchFamily="49" charset="0"/>
              </a:rPr>
              <a:t>name</a:t>
            </a:r>
            <a:r>
              <a:rPr lang="fr-FR" sz="1600" dirty="0" smtClean="0">
                <a:latin typeface="Courier" pitchFamily="49" charset="0"/>
              </a:rPr>
              <a:t>="</a:t>
            </a:r>
            <a:r>
              <a:rPr lang="fr-FR" sz="1600" dirty="0" smtClean="0">
                <a:solidFill>
                  <a:schemeClr val="accent2"/>
                </a:solidFill>
                <a:latin typeface="Courier" pitchFamily="49" charset="0"/>
              </a:rPr>
              <a:t>personne</a:t>
            </a:r>
            <a:r>
              <a:rPr lang="fr-FR" sz="1600" dirty="0" smtClean="0">
                <a:latin typeface="Courier" pitchFamily="49" charset="0"/>
              </a:rPr>
              <a:t>"&gt;</a:t>
            </a:r>
          </a:p>
          <a:p>
            <a:pPr>
              <a:lnSpc>
                <a:spcPct val="70000"/>
              </a:lnSpc>
              <a:buFont typeface="Wingdings" pitchFamily="2" charset="2"/>
              <a:buNone/>
            </a:pPr>
            <a:r>
              <a:rPr lang="fr-FR" sz="1600" dirty="0" smtClean="0">
                <a:latin typeface="Courier" pitchFamily="49" charset="0"/>
              </a:rPr>
              <a:t>	&lt;</a:t>
            </a:r>
            <a:r>
              <a:rPr lang="fr-FR" sz="1600" dirty="0" err="1" smtClean="0">
                <a:latin typeface="Courier" pitchFamily="49" charset="0"/>
              </a:rPr>
              <a:t>xs:</a:t>
            </a:r>
            <a:r>
              <a:rPr lang="fr-FR" sz="1600" dirty="0" err="1" smtClean="0">
                <a:solidFill>
                  <a:schemeClr val="tx1"/>
                </a:solidFill>
                <a:latin typeface="Courier" pitchFamily="49" charset="0"/>
              </a:rPr>
              <a:t>complexType</a:t>
            </a:r>
            <a:r>
              <a:rPr lang="fr-FR" sz="1600" dirty="0" smtClean="0">
                <a:latin typeface="Courier" pitchFamily="49" charset="0"/>
              </a:rPr>
              <a:t>&gt;</a:t>
            </a:r>
          </a:p>
          <a:p>
            <a:pPr lvl="2">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xs:sequence</a:t>
            </a:r>
            <a:r>
              <a:rPr lang="fr-FR" sz="1600" dirty="0" smtClean="0">
                <a:latin typeface="Courier" pitchFamily="49" charset="0"/>
              </a:rPr>
              <a:t>&gt;</a:t>
            </a:r>
          </a:p>
          <a:p>
            <a:pPr lvl="2">
              <a:lnSpc>
                <a:spcPct val="70000"/>
              </a:lnSpc>
              <a:buFont typeface="Wingdings" pitchFamily="2" charset="2"/>
              <a:buNone/>
            </a:pPr>
            <a:r>
              <a:rPr lang="fr-FR" sz="1600" dirty="0" smtClean="0">
                <a:latin typeface="Courier" pitchFamily="49" charset="0"/>
              </a:rPr>
              <a:t>	&lt;</a:t>
            </a:r>
            <a:r>
              <a:rPr lang="fr-FR" sz="1600" dirty="0" err="1" smtClean="0">
                <a:latin typeface="Courier" pitchFamily="49" charset="0"/>
              </a:rPr>
              <a:t>xs:</a:t>
            </a:r>
            <a:r>
              <a:rPr lang="fr-FR" sz="1600" dirty="0" err="1" smtClean="0">
                <a:solidFill>
                  <a:schemeClr val="tx1"/>
                </a:solidFill>
                <a:latin typeface="Courier" pitchFamily="49" charset="0"/>
              </a:rPr>
              <a:t>element</a:t>
            </a:r>
            <a:r>
              <a:rPr lang="fr-FR" sz="1600" dirty="0" smtClean="0">
                <a:latin typeface="Courier" pitchFamily="49" charset="0"/>
              </a:rPr>
              <a:t> </a:t>
            </a:r>
            <a:r>
              <a:rPr lang="fr-FR" sz="1600" dirty="0" err="1" smtClean="0">
                <a:latin typeface="Courier" pitchFamily="49" charset="0"/>
              </a:rPr>
              <a:t>name</a:t>
            </a:r>
            <a:r>
              <a:rPr lang="fr-FR" sz="1600" dirty="0" smtClean="0">
                <a:latin typeface="Courier" pitchFamily="49" charset="0"/>
              </a:rPr>
              <a:t>="</a:t>
            </a:r>
            <a:r>
              <a:rPr lang="fr-FR" sz="1600" dirty="0" smtClean="0">
                <a:solidFill>
                  <a:schemeClr val="accent2"/>
                </a:solidFill>
                <a:latin typeface="Courier" pitchFamily="49" charset="0"/>
              </a:rPr>
              <a:t>nom</a:t>
            </a:r>
            <a:r>
              <a:rPr lang="fr-FR" sz="1600" dirty="0" smtClean="0">
                <a:latin typeface="Courier" pitchFamily="49" charset="0"/>
              </a:rPr>
              <a:t>" type="</a:t>
            </a:r>
            <a:r>
              <a:rPr lang="fr-FR" sz="1600" dirty="0" err="1" smtClean="0">
                <a:latin typeface="Courier" pitchFamily="49" charset="0"/>
              </a:rPr>
              <a:t>xs:string</a:t>
            </a:r>
            <a:r>
              <a:rPr lang="fr-FR" sz="1600" dirty="0" smtClean="0">
                <a:latin typeface="Courier" pitchFamily="49" charset="0"/>
              </a:rPr>
              <a:t>"/&gt;</a:t>
            </a:r>
          </a:p>
          <a:p>
            <a:pPr lvl="2">
              <a:lnSpc>
                <a:spcPct val="70000"/>
              </a:lnSpc>
              <a:buFont typeface="Wingdings" pitchFamily="2" charset="2"/>
              <a:buNone/>
            </a:pPr>
            <a:r>
              <a:rPr lang="fr-FR" sz="1600" dirty="0" smtClean="0">
                <a:latin typeface="Courier" pitchFamily="49" charset="0"/>
              </a:rPr>
              <a:t>	&lt;</a:t>
            </a:r>
            <a:r>
              <a:rPr lang="fr-FR" sz="1600" dirty="0" err="1" smtClean="0">
                <a:latin typeface="Courier" pitchFamily="49" charset="0"/>
              </a:rPr>
              <a:t>xs:element</a:t>
            </a:r>
            <a:r>
              <a:rPr lang="fr-FR" sz="1600" dirty="0" smtClean="0">
                <a:latin typeface="Courier" pitchFamily="49" charset="0"/>
              </a:rPr>
              <a:t> </a:t>
            </a:r>
            <a:r>
              <a:rPr lang="fr-FR" sz="1600" dirty="0" err="1" smtClean="0">
                <a:latin typeface="Courier" pitchFamily="49" charset="0"/>
              </a:rPr>
              <a:t>name</a:t>
            </a:r>
            <a:r>
              <a:rPr lang="fr-FR" sz="1600" dirty="0" smtClean="0">
                <a:latin typeface="Courier" pitchFamily="49" charset="0"/>
              </a:rPr>
              <a:t>="</a:t>
            </a:r>
            <a:r>
              <a:rPr lang="fr-FR" sz="1600" dirty="0" err="1" smtClean="0">
                <a:solidFill>
                  <a:schemeClr val="accent2"/>
                </a:solidFill>
                <a:latin typeface="Courier" pitchFamily="49" charset="0"/>
              </a:rPr>
              <a:t>prenom</a:t>
            </a:r>
            <a:r>
              <a:rPr lang="fr-FR" sz="1600" dirty="0" smtClean="0">
                <a:latin typeface="Courier" pitchFamily="49" charset="0"/>
              </a:rPr>
              <a:t>" type="</a:t>
            </a:r>
            <a:r>
              <a:rPr lang="fr-FR" sz="1600" dirty="0" err="1" smtClean="0">
                <a:latin typeface="Courier" pitchFamily="49" charset="0"/>
              </a:rPr>
              <a:t>xs:string</a:t>
            </a:r>
            <a:r>
              <a:rPr lang="fr-FR" sz="1600" dirty="0" smtClean="0">
                <a:latin typeface="Courier" pitchFamily="49" charset="0"/>
              </a:rPr>
              <a:t>"/&gt;</a:t>
            </a:r>
          </a:p>
          <a:p>
            <a:pPr lvl="2">
              <a:lnSpc>
                <a:spcPct val="70000"/>
              </a:lnSpc>
              <a:buFont typeface="Wingdings" pitchFamily="2" charset="2"/>
              <a:buNone/>
            </a:pPr>
            <a:r>
              <a:rPr lang="fr-FR" sz="1600" dirty="0" smtClean="0">
                <a:latin typeface="Courier" pitchFamily="49" charset="0"/>
              </a:rPr>
              <a:t>	&lt;</a:t>
            </a:r>
            <a:r>
              <a:rPr lang="fr-FR" sz="1600" dirty="0" err="1" smtClean="0">
                <a:latin typeface="Courier" pitchFamily="49" charset="0"/>
              </a:rPr>
              <a:t>xs:element</a:t>
            </a:r>
            <a:r>
              <a:rPr lang="fr-FR" sz="1600" dirty="0" smtClean="0">
                <a:latin typeface="Courier" pitchFamily="49" charset="0"/>
              </a:rPr>
              <a:t> </a:t>
            </a:r>
            <a:r>
              <a:rPr lang="fr-FR" sz="1600" dirty="0" err="1" smtClean="0">
                <a:latin typeface="Courier" pitchFamily="49" charset="0"/>
              </a:rPr>
              <a:t>name</a:t>
            </a:r>
            <a:r>
              <a:rPr lang="fr-FR" sz="1600" dirty="0" smtClean="0">
                <a:latin typeface="Courier" pitchFamily="49" charset="0"/>
              </a:rPr>
              <a:t>="</a:t>
            </a:r>
            <a:r>
              <a:rPr lang="fr-FR" sz="1600" dirty="0" err="1" smtClean="0">
                <a:solidFill>
                  <a:schemeClr val="accent2"/>
                </a:solidFill>
                <a:latin typeface="Courier" pitchFamily="49" charset="0"/>
              </a:rPr>
              <a:t>date_naissance</a:t>
            </a:r>
            <a:r>
              <a:rPr lang="fr-FR" sz="1600" dirty="0" smtClean="0">
                <a:latin typeface="Courier" pitchFamily="49" charset="0"/>
              </a:rPr>
              <a:t>" type="</a:t>
            </a:r>
            <a:r>
              <a:rPr lang="fr-FR" sz="1600" dirty="0" err="1" smtClean="0">
                <a:latin typeface="Courier" pitchFamily="49" charset="0"/>
              </a:rPr>
              <a:t>xs:date</a:t>
            </a:r>
            <a:r>
              <a:rPr lang="fr-FR" sz="1600" dirty="0" smtClean="0">
                <a:latin typeface="Courier" pitchFamily="49" charset="0"/>
              </a:rPr>
              <a:t>"/&gt;</a:t>
            </a:r>
          </a:p>
          <a:p>
            <a:pPr lvl="2">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xs:sequence</a:t>
            </a:r>
            <a:r>
              <a:rPr lang="fr-FR" sz="1600" dirty="0" smtClean="0">
                <a:latin typeface="Courier" pitchFamily="49" charset="0"/>
              </a:rPr>
              <a:t>&gt;</a:t>
            </a:r>
          </a:p>
          <a:p>
            <a:pPr>
              <a:lnSpc>
                <a:spcPct val="70000"/>
              </a:lnSpc>
              <a:buFont typeface="Wingdings" pitchFamily="2" charset="2"/>
              <a:buNone/>
            </a:pPr>
            <a:r>
              <a:rPr lang="fr-FR" sz="1600" dirty="0" smtClean="0">
                <a:latin typeface="Courier" pitchFamily="49" charset="0"/>
              </a:rPr>
              <a:t>	&lt;/</a:t>
            </a:r>
            <a:r>
              <a:rPr lang="fr-FR" sz="1600" dirty="0" err="1" smtClean="0">
                <a:latin typeface="Courier" pitchFamily="49" charset="0"/>
              </a:rPr>
              <a:t>xs:complexType</a:t>
            </a:r>
            <a:r>
              <a:rPr lang="fr-FR" sz="1600" dirty="0" smtClean="0">
                <a:latin typeface="Courier" pitchFamily="49" charset="0"/>
              </a:rPr>
              <a:t>&gt;</a:t>
            </a:r>
          </a:p>
          <a:p>
            <a:pPr>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xs:element</a:t>
            </a:r>
            <a:r>
              <a:rPr lang="fr-FR" sz="1600" dirty="0" smtClean="0">
                <a:latin typeface="Courier" pitchFamily="49" charset="0"/>
              </a:rPr>
              <a:t>&gt;</a:t>
            </a:r>
          </a:p>
          <a:p>
            <a:pPr>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xs:schema</a:t>
            </a:r>
            <a:r>
              <a:rPr lang="fr-FR" sz="1600" dirty="0" smtClean="0">
                <a:latin typeface="Courier" pitchFamily="49" charset="0"/>
              </a:rPr>
              <a:t>&gt;</a:t>
            </a:r>
          </a:p>
        </p:txBody>
      </p:sp>
      <p:sp>
        <p:nvSpPr>
          <p:cNvPr id="91140" name="Rectangle 4"/>
          <p:cNvSpPr>
            <a:spLocks noGrp="1" noChangeArrowheads="1"/>
          </p:cNvSpPr>
          <p:nvPr>
            <p:ph type="body" sz="half" idx="4294967295"/>
          </p:nvPr>
        </p:nvSpPr>
        <p:spPr>
          <a:xfrm>
            <a:off x="720080" y="4365104"/>
            <a:ext cx="8316416" cy="2448272"/>
          </a:xfrm>
          <a:ln>
            <a:solidFill>
              <a:srgbClr val="C00000"/>
            </a:solidFill>
          </a:ln>
        </p:spPr>
        <p:txBody>
          <a:bodyPr/>
          <a:lstStyle/>
          <a:p>
            <a:pPr>
              <a:lnSpc>
                <a:spcPct val="70000"/>
              </a:lnSpc>
            </a:pPr>
            <a:r>
              <a:rPr lang="fr-FR" sz="2000" dirty="0" smtClean="0"/>
              <a:t>Un doc XML valide: </a:t>
            </a:r>
            <a:r>
              <a:rPr lang="fr-FR" sz="2000" dirty="0" smtClean="0">
                <a:latin typeface="Courier" pitchFamily="49" charset="0"/>
              </a:rPr>
              <a:t>personne.xml</a:t>
            </a:r>
            <a:r>
              <a:rPr lang="fr-FR" sz="2000" dirty="0" smtClean="0"/>
              <a:t> </a:t>
            </a:r>
          </a:p>
          <a:p>
            <a:pPr>
              <a:lnSpc>
                <a:spcPct val="70000"/>
              </a:lnSpc>
            </a:pPr>
            <a:endParaRPr lang="fr-FR" sz="2000" dirty="0" smtClean="0"/>
          </a:p>
          <a:p>
            <a:pPr>
              <a:lnSpc>
                <a:spcPct val="70000"/>
              </a:lnSpc>
              <a:buFont typeface="Wingdings" pitchFamily="2" charset="2"/>
              <a:buNone/>
            </a:pPr>
            <a:r>
              <a:rPr lang="fr-FR" sz="1600" dirty="0" smtClean="0">
                <a:latin typeface="Courier" pitchFamily="49" charset="0"/>
              </a:rPr>
              <a:t>&lt;?</a:t>
            </a:r>
            <a:r>
              <a:rPr lang="fr-FR" sz="1600" dirty="0" err="1" smtClean="0">
                <a:latin typeface="Courier" pitchFamily="49" charset="0"/>
              </a:rPr>
              <a:t>xml</a:t>
            </a:r>
            <a:r>
              <a:rPr lang="fr-FR" sz="1600" dirty="0" smtClean="0">
                <a:latin typeface="Courier" pitchFamily="49" charset="0"/>
              </a:rPr>
              <a:t> version="1.0" </a:t>
            </a:r>
            <a:r>
              <a:rPr lang="fr-FR" sz="1600" dirty="0" err="1" smtClean="0">
                <a:latin typeface="Courier" pitchFamily="49" charset="0"/>
              </a:rPr>
              <a:t>encoding</a:t>
            </a:r>
            <a:r>
              <a:rPr lang="fr-FR" sz="1600" dirty="0" smtClean="0">
                <a:latin typeface="Courier" pitchFamily="49" charset="0"/>
              </a:rPr>
              <a:t>="UTF-8"?&gt;</a:t>
            </a:r>
          </a:p>
          <a:p>
            <a:pPr>
              <a:lnSpc>
                <a:spcPct val="70000"/>
              </a:lnSpc>
              <a:buFont typeface="Wingdings" pitchFamily="2" charset="2"/>
              <a:buNone/>
            </a:pPr>
            <a:r>
              <a:rPr lang="fr-FR" sz="1600" dirty="0" smtClean="0">
                <a:latin typeface="Courier" pitchFamily="49" charset="0"/>
              </a:rPr>
              <a:t>&lt;</a:t>
            </a:r>
            <a:r>
              <a:rPr lang="fr-FR" sz="1600" dirty="0" smtClean="0">
                <a:solidFill>
                  <a:schemeClr val="accent2"/>
                </a:solidFill>
                <a:latin typeface="Courier" pitchFamily="49" charset="0"/>
              </a:rPr>
              <a:t>personne</a:t>
            </a:r>
            <a:r>
              <a:rPr lang="fr-FR" sz="1600" dirty="0" smtClean="0">
                <a:latin typeface="Courier" pitchFamily="49" charset="0"/>
              </a:rPr>
              <a:t> </a:t>
            </a:r>
            <a:r>
              <a:rPr lang="fr-FR" sz="1600" dirty="0" err="1" smtClean="0">
                <a:latin typeface="Courier" pitchFamily="49" charset="0"/>
              </a:rPr>
              <a:t>xmlns:xsi</a:t>
            </a:r>
            <a:r>
              <a:rPr lang="fr-FR" sz="1600" dirty="0" smtClean="0">
                <a:latin typeface="Courier" pitchFamily="49" charset="0"/>
              </a:rPr>
              <a:t>=" </a:t>
            </a:r>
            <a:r>
              <a:rPr lang="fr-FR" sz="1600" dirty="0" smtClean="0">
                <a:solidFill>
                  <a:srgbClr val="232323"/>
                </a:solidFill>
                <a:latin typeface="Courier" pitchFamily="49" charset="0"/>
              </a:rPr>
              <a:t>http://www.w3.org/2001/XMLSchema-instance</a:t>
            </a:r>
            <a:r>
              <a:rPr lang="fr-FR" sz="1600" dirty="0" smtClean="0">
                <a:latin typeface="Courier" pitchFamily="49" charset="0"/>
              </a:rPr>
              <a:t>" </a:t>
            </a:r>
            <a:br>
              <a:rPr lang="fr-FR" sz="1600" dirty="0" smtClean="0">
                <a:latin typeface="Courier" pitchFamily="49" charset="0"/>
              </a:rPr>
            </a:br>
            <a:r>
              <a:rPr lang="fr-FR" sz="1600" dirty="0" err="1" smtClean="0">
                <a:latin typeface="Courier" pitchFamily="49" charset="0"/>
              </a:rPr>
              <a:t>xsi:noNamespaceSchemaLocation</a:t>
            </a:r>
            <a:r>
              <a:rPr lang="fr-FR" sz="1600" dirty="0" smtClean="0">
                <a:latin typeface="Courier" pitchFamily="49" charset="0"/>
              </a:rPr>
              <a:t>=</a:t>
            </a:r>
            <a:r>
              <a:rPr lang="en-US" sz="1800" dirty="0" smtClean="0">
                <a:latin typeface="Courier" pitchFamily="49" charset="0"/>
              </a:rPr>
              <a:t>"personne.xsd</a:t>
            </a:r>
            <a:r>
              <a:rPr lang="fr-FR" sz="1600" dirty="0" smtClean="0">
                <a:latin typeface="Courier" pitchFamily="49" charset="0"/>
              </a:rPr>
              <a:t>"&gt; </a:t>
            </a:r>
          </a:p>
          <a:p>
            <a:pPr>
              <a:lnSpc>
                <a:spcPct val="70000"/>
              </a:lnSpc>
              <a:buFont typeface="Wingdings" pitchFamily="2" charset="2"/>
              <a:buNone/>
            </a:pPr>
            <a:r>
              <a:rPr lang="fr-FR" sz="1600" dirty="0" smtClean="0">
                <a:latin typeface="Courier" pitchFamily="49" charset="0"/>
              </a:rPr>
              <a:t> </a:t>
            </a:r>
            <a:br>
              <a:rPr lang="fr-FR" sz="1600" dirty="0" smtClean="0">
                <a:latin typeface="Courier" pitchFamily="49" charset="0"/>
              </a:rPr>
            </a:br>
            <a:r>
              <a:rPr lang="fr-FR" sz="1600" dirty="0" smtClean="0">
                <a:latin typeface="Courier" pitchFamily="49" charset="0"/>
              </a:rPr>
              <a:t>&lt;</a:t>
            </a:r>
            <a:r>
              <a:rPr lang="fr-FR" sz="1600" dirty="0" smtClean="0">
                <a:solidFill>
                  <a:schemeClr val="accent2"/>
                </a:solidFill>
                <a:latin typeface="Courier" pitchFamily="49" charset="0"/>
              </a:rPr>
              <a:t>nom</a:t>
            </a:r>
            <a:r>
              <a:rPr lang="fr-FR" sz="1600" dirty="0" smtClean="0">
                <a:latin typeface="Courier" pitchFamily="49" charset="0"/>
              </a:rPr>
              <a:t>&gt;De </a:t>
            </a:r>
            <a:r>
              <a:rPr lang="fr-FR" sz="1600" dirty="0" err="1" smtClean="0">
                <a:latin typeface="Courier" pitchFamily="49" charset="0"/>
              </a:rPr>
              <a:t>Latour</a:t>
            </a:r>
            <a:r>
              <a:rPr lang="fr-FR" sz="1600" dirty="0" smtClean="0">
                <a:latin typeface="Courier" pitchFamily="49" charset="0"/>
              </a:rPr>
              <a:t>&lt;/nom&gt;  </a:t>
            </a:r>
            <a:br>
              <a:rPr lang="fr-FR" sz="1600" dirty="0" smtClean="0">
                <a:latin typeface="Courier" pitchFamily="49" charset="0"/>
              </a:rPr>
            </a:br>
            <a:r>
              <a:rPr lang="fr-FR" sz="1600" dirty="0" smtClean="0">
                <a:latin typeface="Courier" pitchFamily="49" charset="0"/>
              </a:rPr>
              <a:t>&lt;</a:t>
            </a:r>
            <a:r>
              <a:rPr lang="fr-FR" sz="1600" dirty="0" err="1" smtClean="0">
                <a:solidFill>
                  <a:schemeClr val="accent2"/>
                </a:solidFill>
                <a:latin typeface="Courier" pitchFamily="49" charset="0"/>
              </a:rPr>
              <a:t>prenom</a:t>
            </a:r>
            <a:r>
              <a:rPr lang="fr-FR" sz="1600" dirty="0" smtClean="0">
                <a:latin typeface="Courier" pitchFamily="49" charset="0"/>
              </a:rPr>
              <a:t>&gt;Jean&lt;/</a:t>
            </a:r>
            <a:r>
              <a:rPr lang="fr-FR" sz="1600" dirty="0" err="1" smtClean="0">
                <a:latin typeface="Courier" pitchFamily="49" charset="0"/>
              </a:rPr>
              <a:t>prenom</a:t>
            </a:r>
            <a:r>
              <a:rPr lang="fr-FR" sz="1600" dirty="0" smtClean="0">
                <a:latin typeface="Courier" pitchFamily="49" charset="0"/>
              </a:rPr>
              <a:t>&gt;</a:t>
            </a:r>
          </a:p>
          <a:p>
            <a:pPr>
              <a:lnSpc>
                <a:spcPct val="70000"/>
              </a:lnSpc>
              <a:buFont typeface="Wingdings" pitchFamily="2" charset="2"/>
              <a:buNone/>
            </a:pPr>
            <a:r>
              <a:rPr lang="fr-FR" sz="1600" dirty="0">
                <a:latin typeface="Courier" pitchFamily="49" charset="0"/>
              </a:rPr>
              <a:t>	</a:t>
            </a:r>
            <a:r>
              <a:rPr lang="fr-FR" sz="1600" dirty="0" smtClean="0">
                <a:latin typeface="Courier" pitchFamily="49" charset="0"/>
              </a:rPr>
              <a:t>&lt;</a:t>
            </a:r>
            <a:r>
              <a:rPr lang="fr-FR" sz="1600" dirty="0" err="1" smtClean="0">
                <a:solidFill>
                  <a:schemeClr val="accent2"/>
                </a:solidFill>
                <a:latin typeface="Courier" pitchFamily="49" charset="0"/>
              </a:rPr>
              <a:t>date_naissance</a:t>
            </a:r>
            <a:r>
              <a:rPr lang="fr-FR" sz="1600" dirty="0" smtClean="0">
                <a:latin typeface="Courier" pitchFamily="49" charset="0"/>
              </a:rPr>
              <a:t>&gt;1967-08-13&lt;/</a:t>
            </a:r>
            <a:r>
              <a:rPr lang="fr-FR" sz="1600" dirty="0" err="1" smtClean="0">
                <a:latin typeface="Courier" pitchFamily="49" charset="0"/>
              </a:rPr>
              <a:t>date_naissance</a:t>
            </a:r>
            <a:r>
              <a:rPr lang="fr-FR" sz="1600" dirty="0" smtClean="0">
                <a:latin typeface="Courier" pitchFamily="49" charset="0"/>
              </a:rPr>
              <a:t>&gt;</a:t>
            </a:r>
            <a:br>
              <a:rPr lang="fr-FR" sz="1600" dirty="0" smtClean="0">
                <a:latin typeface="Courier" pitchFamily="49" charset="0"/>
              </a:rPr>
            </a:br>
            <a:endParaRPr lang="fr-FR" sz="1600" dirty="0" smtClean="0">
              <a:latin typeface="Courier" pitchFamily="49" charset="0"/>
            </a:endParaRPr>
          </a:p>
          <a:p>
            <a:pPr>
              <a:lnSpc>
                <a:spcPct val="70000"/>
              </a:lnSpc>
              <a:buFont typeface="Wingdings" pitchFamily="2" charset="2"/>
              <a:buNone/>
            </a:pPr>
            <a:r>
              <a:rPr lang="fr-FR" sz="1600" dirty="0" smtClean="0">
                <a:latin typeface="Courier" pitchFamily="49" charset="0"/>
              </a:rPr>
              <a:t>&lt;/personne&gt;</a:t>
            </a:r>
          </a:p>
        </p:txBody>
      </p:sp>
    </p:spTree>
    <p:extLst>
      <p:ext uri="{BB962C8B-B14F-4D97-AF65-F5344CB8AC3E}">
        <p14:creationId xmlns:p14="http://schemas.microsoft.com/office/powerpoint/2010/main" val="12527031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fr-FR" sz="2400" dirty="0" smtClean="0"/>
              <a:t>Soit un document XML qui inclut des balises issues de différentes grammaires (i.e., +sieurs fichiers </a:t>
            </a:r>
            <a:r>
              <a:rPr lang="fr-FR" sz="2400" dirty="0" err="1" smtClean="0"/>
              <a:t>xsd</a:t>
            </a:r>
            <a:r>
              <a:rPr lang="fr-FR" sz="2400" dirty="0" smtClean="0"/>
              <a:t>)</a:t>
            </a:r>
            <a:endParaRPr lang="fr-FR" dirty="0" smtClean="0"/>
          </a:p>
        </p:txBody>
      </p:sp>
      <p:sp>
        <p:nvSpPr>
          <p:cNvPr id="92163" name="Rectangle 3"/>
          <p:cNvSpPr>
            <a:spLocks noGrp="1" noChangeArrowheads="1"/>
          </p:cNvSpPr>
          <p:nvPr>
            <p:ph idx="1"/>
          </p:nvPr>
        </p:nvSpPr>
        <p:spPr/>
        <p:txBody>
          <a:bodyPr>
            <a:normAutofit/>
          </a:bodyPr>
          <a:lstStyle/>
          <a:p>
            <a:r>
              <a:rPr lang="fr-FR" sz="2000" dirty="0" smtClean="0"/>
              <a:t>Ex : un livre de géométrie qui utilise </a:t>
            </a:r>
          </a:p>
          <a:p>
            <a:pPr>
              <a:buFontTx/>
              <a:buNone/>
            </a:pPr>
            <a:r>
              <a:rPr lang="fr-FR" sz="2000" dirty="0" smtClean="0"/>
              <a:t>		- le schéma </a:t>
            </a:r>
            <a:r>
              <a:rPr lang="fr-FR" sz="2000" dirty="0" smtClean="0">
                <a:latin typeface="Courier" pitchFamily="49" charset="0"/>
              </a:rPr>
              <a:t>livre.xsd</a:t>
            </a:r>
            <a:r>
              <a:rPr lang="fr-FR" sz="2000" dirty="0" smtClean="0"/>
              <a:t> et </a:t>
            </a:r>
          </a:p>
          <a:p>
            <a:pPr>
              <a:buFontTx/>
              <a:buNone/>
            </a:pPr>
            <a:r>
              <a:rPr lang="fr-FR" sz="2000" dirty="0" smtClean="0"/>
              <a:t>		- le schéma </a:t>
            </a:r>
            <a:r>
              <a:rPr lang="fr-FR" sz="2000" dirty="0" smtClean="0">
                <a:latin typeface="Courier" pitchFamily="49" charset="0"/>
              </a:rPr>
              <a:t>svg.xsd</a:t>
            </a:r>
            <a:endParaRPr lang="fr-FR" dirty="0" smtClean="0"/>
          </a:p>
        </p:txBody>
      </p:sp>
      <p:graphicFrame>
        <p:nvGraphicFramePr>
          <p:cNvPr id="92164" name="Object 4"/>
          <p:cNvGraphicFramePr>
            <a:graphicFrameLocks noChangeAspect="1"/>
          </p:cNvGraphicFramePr>
          <p:nvPr>
            <p:extLst>
              <p:ext uri="{D42A27DB-BD31-4B8C-83A1-F6EECF244321}">
                <p14:modId xmlns:p14="http://schemas.microsoft.com/office/powerpoint/2010/main" val="3468048680"/>
              </p:ext>
            </p:extLst>
          </p:nvPr>
        </p:nvGraphicFramePr>
        <p:xfrm>
          <a:off x="973041" y="2780928"/>
          <a:ext cx="566699" cy="1320577"/>
        </p:xfrm>
        <a:graphic>
          <a:graphicData uri="http://schemas.openxmlformats.org/presentationml/2006/ole">
            <mc:AlternateContent xmlns:mc="http://schemas.openxmlformats.org/markup-compatibility/2006">
              <mc:Choice xmlns:v="urn:schemas-microsoft-com:vml" Requires="v">
                <p:oleObj spid="_x0000_s6185" r:id="rId4" imgW="1866900" imgH="4013200" progId="MS_ClipArt_Gallery">
                  <p:embed/>
                </p:oleObj>
              </mc:Choice>
              <mc:Fallback>
                <p:oleObj r:id="rId4" imgW="1866900" imgH="4013200" progId="MS_ClipArt_Gallery">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041" y="2780928"/>
                        <a:ext cx="566699" cy="1320577"/>
                      </a:xfrm>
                      <a:prstGeom prst="rect">
                        <a:avLst/>
                      </a:prstGeom>
                      <a:noFill/>
                      <a:ln>
                        <a:noFill/>
                      </a:ln>
                      <a:effectLst/>
                    </p:spPr>
                  </p:pic>
                </p:oleObj>
              </mc:Fallback>
            </mc:AlternateContent>
          </a:graphicData>
        </a:graphic>
      </p:graphicFrame>
      <p:sp>
        <p:nvSpPr>
          <p:cNvPr id="92165" name="Text Box 5"/>
          <p:cNvSpPr txBox="1">
            <a:spLocks noChangeArrowheads="1"/>
          </p:cNvSpPr>
          <p:nvPr/>
        </p:nvSpPr>
        <p:spPr bwMode="auto">
          <a:xfrm>
            <a:off x="2036047" y="3789040"/>
            <a:ext cx="6666035" cy="13849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r>
              <a:rPr lang="fr-FR" sz="2000" dirty="0">
                <a:solidFill>
                  <a:srgbClr val="000000"/>
                </a:solidFill>
                <a:latin typeface="Courier" pitchFamily="49" charset="0"/>
              </a:rPr>
              <a:t>&lt;livre&gt;</a:t>
            </a:r>
          </a:p>
          <a:p>
            <a:r>
              <a:rPr lang="fr-FR" sz="2000" dirty="0">
                <a:solidFill>
                  <a:srgbClr val="000000"/>
                </a:solidFill>
                <a:latin typeface="Courier" pitchFamily="49" charset="0"/>
              </a:rPr>
              <a:t>	&lt;auteur&gt;…&lt;/auteur&gt;…</a:t>
            </a:r>
          </a:p>
          <a:p>
            <a:r>
              <a:rPr lang="fr-FR" sz="2000" dirty="0">
                <a:solidFill>
                  <a:srgbClr val="000000"/>
                </a:solidFill>
                <a:latin typeface="Courier" pitchFamily="49" charset="0"/>
              </a:rPr>
              <a:t>&lt;figure&gt;&lt;auteur&gt;…&lt;/auteur&gt;&lt;/figure&gt;</a:t>
            </a:r>
          </a:p>
          <a:p>
            <a:r>
              <a:rPr lang="fr-FR" dirty="0">
                <a:solidFill>
                  <a:srgbClr val="000000"/>
                </a:solidFill>
                <a:latin typeface="Courier" pitchFamily="49" charset="0"/>
              </a:rPr>
              <a:t>…</a:t>
            </a:r>
            <a:endParaRPr lang="fr-FR" sz="2000" dirty="0">
              <a:solidFill>
                <a:srgbClr val="000000"/>
              </a:solidFill>
              <a:latin typeface="Courier" pitchFamily="49" charset="0"/>
            </a:endParaRPr>
          </a:p>
        </p:txBody>
      </p:sp>
      <p:sp>
        <p:nvSpPr>
          <p:cNvPr id="92166" name="Rectangle 6"/>
          <p:cNvSpPr>
            <a:spLocks noChangeArrowheads="1"/>
          </p:cNvSpPr>
          <p:nvPr/>
        </p:nvSpPr>
        <p:spPr bwMode="auto">
          <a:xfrm>
            <a:off x="1556238" y="2938463"/>
            <a:ext cx="6400800" cy="1262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fr-FR" b="0" dirty="0">
                <a:solidFill>
                  <a:schemeClr val="tx1"/>
                </a:solidFill>
                <a:latin typeface="Times" pitchFamily="18" charset="0"/>
              </a:rPr>
              <a:t>Et si le schéma </a:t>
            </a:r>
            <a:r>
              <a:rPr lang="fr-FR" b="0" dirty="0">
                <a:solidFill>
                  <a:schemeClr val="tx1"/>
                </a:solidFill>
                <a:latin typeface="Courier" pitchFamily="49" charset="0"/>
              </a:rPr>
              <a:t>livre.xsd</a:t>
            </a:r>
            <a:r>
              <a:rPr lang="fr-FR" b="0" dirty="0">
                <a:solidFill>
                  <a:schemeClr val="tx1"/>
                </a:solidFill>
                <a:latin typeface="Times" pitchFamily="18" charset="0"/>
              </a:rPr>
              <a:t> </a:t>
            </a:r>
            <a:r>
              <a:rPr lang="fr-FR" b="0" dirty="0" smtClean="0">
                <a:solidFill>
                  <a:schemeClr val="tx1"/>
                </a:solidFill>
                <a:latin typeface="Times" pitchFamily="18" charset="0"/>
              </a:rPr>
              <a:t> </a:t>
            </a:r>
            <a:r>
              <a:rPr lang="fr-FR" b="1" dirty="0" smtClean="0">
                <a:solidFill>
                  <a:srgbClr val="C00000"/>
                </a:solidFill>
                <a:latin typeface="Times" pitchFamily="18" charset="0"/>
              </a:rPr>
              <a:t>ET</a:t>
            </a:r>
            <a:r>
              <a:rPr lang="fr-FR" b="0" dirty="0" smtClean="0">
                <a:solidFill>
                  <a:schemeClr val="tx1"/>
                </a:solidFill>
                <a:latin typeface="Times" pitchFamily="18" charset="0"/>
              </a:rPr>
              <a:t> </a:t>
            </a:r>
            <a:r>
              <a:rPr lang="fr-FR" b="0" dirty="0">
                <a:solidFill>
                  <a:schemeClr val="tx1"/>
                </a:solidFill>
                <a:latin typeface="Times" pitchFamily="18" charset="0"/>
              </a:rPr>
              <a:t>le schéma </a:t>
            </a:r>
            <a:r>
              <a:rPr lang="fr-FR" b="0" dirty="0">
                <a:solidFill>
                  <a:schemeClr val="tx1"/>
                </a:solidFill>
                <a:latin typeface="Courier" pitchFamily="49" charset="0"/>
              </a:rPr>
              <a:t>svg.xsd</a:t>
            </a:r>
            <a:r>
              <a:rPr lang="fr-FR" b="0" dirty="0">
                <a:solidFill>
                  <a:schemeClr val="tx1"/>
                </a:solidFill>
                <a:latin typeface="Times" pitchFamily="18" charset="0"/>
              </a:rPr>
              <a:t> définissent chacun la balise </a:t>
            </a:r>
            <a:r>
              <a:rPr lang="fr-FR" b="0" dirty="0">
                <a:solidFill>
                  <a:schemeClr val="accent2"/>
                </a:solidFill>
                <a:latin typeface="Courier" pitchFamily="49" charset="0"/>
              </a:rPr>
              <a:t>auteur</a:t>
            </a:r>
            <a:r>
              <a:rPr lang="fr-FR" b="0" dirty="0">
                <a:solidFill>
                  <a:schemeClr val="tx1"/>
                </a:solidFill>
                <a:latin typeface="Times" pitchFamily="18" charset="0"/>
              </a:rPr>
              <a:t> ?? </a:t>
            </a:r>
          </a:p>
        </p:txBody>
      </p:sp>
      <p:sp>
        <p:nvSpPr>
          <p:cNvPr id="92167" name="Text Box 7"/>
          <p:cNvSpPr txBox="1">
            <a:spLocks noChangeArrowheads="1"/>
          </p:cNvSpPr>
          <p:nvPr/>
        </p:nvSpPr>
        <p:spPr bwMode="auto">
          <a:xfrm>
            <a:off x="1691680" y="5301208"/>
            <a:ext cx="523733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r>
              <a:rPr lang="fr-FR" sz="2000" dirty="0" err="1">
                <a:solidFill>
                  <a:srgbClr val="FF0000"/>
                </a:solidFill>
              </a:rPr>
              <a:t>Prbl</a:t>
            </a:r>
            <a:r>
              <a:rPr lang="fr-FR" sz="2000" dirty="0">
                <a:solidFill>
                  <a:srgbClr val="FF0000"/>
                </a:solidFill>
              </a:rPr>
              <a:t> de conflit de nommage des balises !!</a:t>
            </a:r>
            <a:endParaRPr lang="fr-FR" sz="2000" dirty="0"/>
          </a:p>
        </p:txBody>
      </p:sp>
    </p:spTree>
    <p:extLst>
      <p:ext uri="{BB962C8B-B14F-4D97-AF65-F5344CB8AC3E}">
        <p14:creationId xmlns:p14="http://schemas.microsoft.com/office/powerpoint/2010/main" val="2921599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fr-FR" smtClean="0"/>
              <a:t>Espaces de noms de balises</a:t>
            </a:r>
          </a:p>
        </p:txBody>
      </p:sp>
      <p:sp>
        <p:nvSpPr>
          <p:cNvPr id="93187" name="Rectangle 3"/>
          <p:cNvSpPr>
            <a:spLocks noGrp="1" noChangeArrowheads="1"/>
          </p:cNvSpPr>
          <p:nvPr>
            <p:ph type="body" idx="1"/>
          </p:nvPr>
        </p:nvSpPr>
        <p:spPr>
          <a:xfrm>
            <a:off x="211015" y="1473200"/>
            <a:ext cx="8932985" cy="5384800"/>
          </a:xfrm>
        </p:spPr>
        <p:txBody>
          <a:bodyPr/>
          <a:lstStyle/>
          <a:p>
            <a:pPr marL="342900" indent="-342900">
              <a:lnSpc>
                <a:spcPct val="90000"/>
              </a:lnSpc>
            </a:pPr>
            <a:r>
              <a:rPr lang="fr-FR" sz="2000" u="sng" smtClean="0"/>
              <a:t>Principe</a:t>
            </a:r>
            <a:r>
              <a:rPr lang="fr-FR" sz="2000" smtClean="0"/>
              <a:t> : similaire à celui de package en java ou en UML ! </a:t>
            </a:r>
          </a:p>
          <a:p>
            <a:pPr marL="742950" lvl="1">
              <a:lnSpc>
                <a:spcPct val="90000"/>
              </a:lnSpc>
            </a:pPr>
            <a:r>
              <a:rPr lang="fr-FR" sz="1800" smtClean="0"/>
              <a:t>Espace de noms : unité de partitionnement qui sert d’espace de désignation </a:t>
            </a:r>
          </a:p>
          <a:p>
            <a:pPr marL="742950" lvl="1">
              <a:lnSpc>
                <a:spcPct val="90000"/>
              </a:lnSpc>
            </a:pPr>
            <a:endParaRPr lang="fr-FR" sz="1800" smtClean="0"/>
          </a:p>
          <a:p>
            <a:pPr marL="342900" indent="-342900">
              <a:lnSpc>
                <a:spcPct val="90000"/>
              </a:lnSpc>
            </a:pPr>
            <a:r>
              <a:rPr lang="fr-FR" sz="2000" u="sng" smtClean="0"/>
              <a:t>Utilisation</a:t>
            </a:r>
            <a:r>
              <a:rPr lang="fr-FR" sz="2000" smtClean="0"/>
              <a:t> : il suffit d’utiliser le nom qualifié de la balise ! c-à-d de </a:t>
            </a:r>
            <a:r>
              <a:rPr lang="fr-FR" sz="2000" smtClean="0">
                <a:solidFill>
                  <a:srgbClr val="FF0000"/>
                </a:solidFill>
              </a:rPr>
              <a:t>préfixer</a:t>
            </a:r>
            <a:r>
              <a:rPr lang="fr-FR" sz="2000" smtClean="0"/>
              <a:t> le nom de la balise par le nom logique de l’espace de noms </a:t>
            </a:r>
          </a:p>
          <a:p>
            <a:pPr marL="742950" lvl="1">
              <a:lnSpc>
                <a:spcPct val="90000"/>
              </a:lnSpc>
            </a:pPr>
            <a:r>
              <a:rPr lang="fr-FR" sz="1800" smtClean="0"/>
              <a:t>Ex java : un package </a:t>
            </a:r>
            <a:r>
              <a:rPr lang="fr-FR" sz="1800" smtClean="0">
                <a:latin typeface="Courier" pitchFamily="49" charset="0"/>
              </a:rPr>
              <a:t>P1</a:t>
            </a:r>
            <a:r>
              <a:rPr lang="fr-FR" sz="1800" smtClean="0"/>
              <a:t> contient une classe </a:t>
            </a:r>
            <a:r>
              <a:rPr lang="fr-FR" sz="1800" smtClean="0">
                <a:latin typeface="Courier" pitchFamily="49" charset="0"/>
              </a:rPr>
              <a:t>C1</a:t>
            </a:r>
            <a:r>
              <a:rPr lang="fr-FR" sz="1800" smtClean="0"/>
              <a:t> et </a:t>
            </a:r>
            <a:r>
              <a:rPr lang="fr-FR" sz="1800" smtClean="0">
                <a:latin typeface="Courier" pitchFamily="49" charset="0"/>
              </a:rPr>
              <a:t>P2</a:t>
            </a:r>
            <a:r>
              <a:rPr lang="fr-FR" sz="1800" smtClean="0"/>
              <a:t> contient une autre classe qui s’appelle aussi </a:t>
            </a:r>
            <a:r>
              <a:rPr lang="fr-FR" sz="1800" smtClean="0">
                <a:latin typeface="Courier" pitchFamily="49" charset="0"/>
              </a:rPr>
              <a:t>C1</a:t>
            </a:r>
            <a:r>
              <a:rPr lang="fr-FR" sz="1800" smtClean="0"/>
              <a:t> =&gt; </a:t>
            </a:r>
            <a:r>
              <a:rPr lang="fr-FR" sz="1800" smtClean="0">
                <a:latin typeface="Courier" pitchFamily="49" charset="0"/>
              </a:rPr>
              <a:t>P1.C1</a:t>
            </a:r>
            <a:r>
              <a:rPr lang="fr-FR" sz="1800" smtClean="0"/>
              <a:t>, </a:t>
            </a:r>
            <a:r>
              <a:rPr lang="fr-FR" sz="1800" smtClean="0">
                <a:latin typeface="Courier" pitchFamily="49" charset="0"/>
              </a:rPr>
              <a:t>P2.C1</a:t>
            </a:r>
            <a:endParaRPr lang="fr-FR" sz="1800" smtClean="0"/>
          </a:p>
          <a:p>
            <a:pPr marL="742950" lvl="1">
              <a:lnSpc>
                <a:spcPct val="90000"/>
              </a:lnSpc>
            </a:pPr>
            <a:r>
              <a:rPr lang="fr-FR" sz="1800" smtClean="0"/>
              <a:t>Ex UML : un package </a:t>
            </a:r>
            <a:r>
              <a:rPr lang="fr-FR" sz="1800" smtClean="0">
                <a:latin typeface="Courier" pitchFamily="49" charset="0"/>
              </a:rPr>
              <a:t>P1</a:t>
            </a:r>
            <a:r>
              <a:rPr lang="fr-FR" sz="1800" smtClean="0"/>
              <a:t> contient une classe </a:t>
            </a:r>
            <a:r>
              <a:rPr lang="fr-FR" sz="1800" smtClean="0">
                <a:latin typeface="Courier" pitchFamily="49" charset="0"/>
              </a:rPr>
              <a:t>C1</a:t>
            </a:r>
            <a:r>
              <a:rPr lang="fr-FR" sz="1800" smtClean="0"/>
              <a:t> et </a:t>
            </a:r>
            <a:r>
              <a:rPr lang="fr-FR" sz="1800" smtClean="0">
                <a:latin typeface="Courier" pitchFamily="49" charset="0"/>
              </a:rPr>
              <a:t>P2</a:t>
            </a:r>
            <a:r>
              <a:rPr lang="fr-FR" sz="1800" smtClean="0"/>
              <a:t> contient une autre classe qui s’appelle aussi </a:t>
            </a:r>
            <a:r>
              <a:rPr lang="fr-FR" sz="1800" smtClean="0">
                <a:latin typeface="Courier" pitchFamily="49" charset="0"/>
              </a:rPr>
              <a:t>C1</a:t>
            </a:r>
            <a:r>
              <a:rPr lang="fr-FR" sz="1800" smtClean="0"/>
              <a:t> =&gt; </a:t>
            </a:r>
            <a:r>
              <a:rPr lang="fr-FR" sz="1800" smtClean="0">
                <a:latin typeface="Courier" pitchFamily="49" charset="0"/>
              </a:rPr>
              <a:t>P1::C1</a:t>
            </a:r>
            <a:r>
              <a:rPr lang="fr-FR" sz="1800" smtClean="0"/>
              <a:t>, </a:t>
            </a:r>
            <a:r>
              <a:rPr lang="fr-FR" sz="1800" smtClean="0">
                <a:latin typeface="Courier" pitchFamily="49" charset="0"/>
              </a:rPr>
              <a:t>P2::C1</a:t>
            </a:r>
            <a:endParaRPr lang="fr-FR" sz="1800" smtClean="0"/>
          </a:p>
          <a:p>
            <a:pPr marL="742950" lvl="1">
              <a:lnSpc>
                <a:spcPct val="90000"/>
              </a:lnSpc>
            </a:pPr>
            <a:r>
              <a:rPr lang="fr-FR" sz="1800" smtClean="0"/>
              <a:t>Ex doc XML : la balise </a:t>
            </a:r>
            <a:r>
              <a:rPr lang="fr-FR" sz="1800" smtClean="0">
                <a:latin typeface="Courier" pitchFamily="49" charset="0"/>
              </a:rPr>
              <a:t>&lt;auteur&gt;</a:t>
            </a:r>
            <a:r>
              <a:rPr lang="fr-FR" sz="1800" smtClean="0"/>
              <a:t> de l’espace de noms ayant le nom logique </a:t>
            </a:r>
            <a:r>
              <a:rPr lang="fr-FR" sz="1800" smtClean="0">
                <a:latin typeface="Courier" pitchFamily="49" charset="0"/>
              </a:rPr>
              <a:t>nLivre</a:t>
            </a:r>
            <a:r>
              <a:rPr lang="fr-FR" sz="1800" smtClean="0"/>
              <a:t> se note </a:t>
            </a:r>
            <a:r>
              <a:rPr lang="fr-FR" sz="1800" smtClean="0">
                <a:latin typeface="Courier" pitchFamily="49" charset="0"/>
              </a:rPr>
              <a:t>&lt;nLivre:auteur&gt;</a:t>
            </a:r>
          </a:p>
          <a:p>
            <a:pPr marL="742950" lvl="1">
              <a:lnSpc>
                <a:spcPct val="90000"/>
              </a:lnSpc>
            </a:pPr>
            <a:endParaRPr lang="fr-FR" sz="1800" smtClean="0"/>
          </a:p>
          <a:p>
            <a:pPr marL="342900" indent="-342900">
              <a:lnSpc>
                <a:spcPct val="90000"/>
              </a:lnSpc>
            </a:pPr>
            <a:r>
              <a:rPr lang="fr-FR" sz="2000" u="sng" smtClean="0"/>
              <a:t>Définition du nom logique</a:t>
            </a:r>
            <a:r>
              <a:rPr lang="fr-FR" sz="2000" smtClean="0"/>
              <a:t> : le nom logique d’un espace de noms utilisé dans un doc XML est défini </a:t>
            </a:r>
            <a:r>
              <a:rPr lang="fr-FR" sz="2000" u="sng" smtClean="0"/>
              <a:t>dans n’importe quelle balise</a:t>
            </a:r>
            <a:r>
              <a:rPr lang="fr-FR" sz="2000" smtClean="0"/>
              <a:t> par un triplet : l’attribut </a:t>
            </a:r>
            <a:r>
              <a:rPr lang="fr-FR" sz="2000" smtClean="0">
                <a:latin typeface="Courier" pitchFamily="49" charset="0"/>
              </a:rPr>
              <a:t>xmlns</a:t>
            </a:r>
            <a:r>
              <a:rPr lang="fr-FR" sz="2000" smtClean="0"/>
              <a:t>, le nom logique et l’URI (identifiant Web du </a:t>
            </a:r>
            <a:r>
              <a:rPr lang="fr-FR" sz="2000" smtClean="0">
                <a:latin typeface="Courier" pitchFamily="49" charset="0"/>
              </a:rPr>
              <a:t>.xsd</a:t>
            </a:r>
            <a:r>
              <a:rPr lang="fr-FR" sz="2000" smtClean="0"/>
              <a:t>)</a:t>
            </a:r>
            <a:br>
              <a:rPr lang="fr-FR" sz="2000" smtClean="0"/>
            </a:br>
            <a:r>
              <a:rPr lang="fr-FR" sz="2000" smtClean="0"/>
              <a:t> 		</a:t>
            </a:r>
            <a:r>
              <a:rPr lang="fr-FR" sz="2000" smtClean="0">
                <a:latin typeface="Courier" pitchFamily="49" charset="0"/>
              </a:rPr>
              <a:t>&lt;nom_balise xmlns:nom_logique="URI"&gt;</a:t>
            </a:r>
            <a:r>
              <a:rPr lang="fr-FR" sz="2000" smtClean="0"/>
              <a:t> </a:t>
            </a:r>
          </a:p>
        </p:txBody>
      </p:sp>
    </p:spTree>
    <p:extLst>
      <p:ext uri="{BB962C8B-B14F-4D97-AF65-F5344CB8AC3E}">
        <p14:creationId xmlns:p14="http://schemas.microsoft.com/office/powerpoint/2010/main" val="302950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    Plan</a:t>
            </a:r>
            <a:endParaRPr lang="fr-FR" dirty="0"/>
          </a:p>
        </p:txBody>
      </p:sp>
      <p:sp>
        <p:nvSpPr>
          <p:cNvPr id="3" name="Content Placeholder 2"/>
          <p:cNvSpPr>
            <a:spLocks noGrp="1"/>
          </p:cNvSpPr>
          <p:nvPr>
            <p:ph idx="1"/>
          </p:nvPr>
        </p:nvSpPr>
        <p:spPr>
          <a:xfrm>
            <a:off x="457200" y="1412776"/>
            <a:ext cx="8363272" cy="5445224"/>
          </a:xfrm>
        </p:spPr>
        <p:txBody>
          <a:bodyPr>
            <a:normAutofit lnSpcReduction="10000"/>
          </a:bodyPr>
          <a:lstStyle/>
          <a:p>
            <a:r>
              <a:rPr lang="fr-FR" dirty="0" smtClean="0"/>
              <a:t>WS: Définition et Principes</a:t>
            </a:r>
          </a:p>
          <a:p>
            <a:endParaRPr lang="fr-FR" dirty="0" smtClean="0"/>
          </a:p>
          <a:p>
            <a:r>
              <a:rPr lang="fr-FR" dirty="0" smtClean="0"/>
              <a:t>XML</a:t>
            </a:r>
          </a:p>
          <a:p>
            <a:endParaRPr lang="fr-FR" dirty="0" smtClean="0"/>
          </a:p>
          <a:p>
            <a:r>
              <a:rPr lang="fr-FR" dirty="0" smtClean="0"/>
              <a:t>SOAP</a:t>
            </a:r>
          </a:p>
          <a:p>
            <a:endParaRPr lang="fr-FR" dirty="0" smtClean="0"/>
          </a:p>
          <a:p>
            <a:r>
              <a:rPr lang="fr-FR" dirty="0" smtClean="0"/>
              <a:t>WSDL</a:t>
            </a:r>
          </a:p>
          <a:p>
            <a:endParaRPr lang="fr-FR" dirty="0" smtClean="0"/>
          </a:p>
          <a:p>
            <a:r>
              <a:rPr lang="fr-FR" dirty="0" smtClean="0"/>
              <a:t>UDDI</a:t>
            </a:r>
          </a:p>
          <a:p>
            <a:endParaRPr lang="fr-FR" dirty="0" smtClean="0"/>
          </a:p>
          <a:p>
            <a:r>
              <a:rPr lang="fr-FR" dirty="0" smtClean="0"/>
              <a:t>Mise en œuvre avec AXIS 2 et JAX-WS</a:t>
            </a:r>
          </a:p>
          <a:p>
            <a:endParaRPr lang="fr-FR" dirty="0" smtClean="0"/>
          </a:p>
          <a:p>
            <a:r>
              <a:rPr lang="fr-FR" dirty="0" smtClean="0"/>
              <a:t>Conclusion et Lectures</a:t>
            </a:r>
          </a:p>
          <a:p>
            <a:endParaRPr lang="fr-FR" dirty="0" smtClean="0"/>
          </a:p>
          <a:p>
            <a:endParaRPr lang="fr-FR" dirty="0" smtClean="0"/>
          </a:p>
        </p:txBody>
      </p:sp>
      <p:sp>
        <p:nvSpPr>
          <p:cNvPr id="4" name="Slide Number Placeholder 3"/>
          <p:cNvSpPr>
            <a:spLocks noGrp="1"/>
          </p:cNvSpPr>
          <p:nvPr>
            <p:ph type="sldNum" sz="quarter" idx="12"/>
          </p:nvPr>
        </p:nvSpPr>
        <p:spPr/>
        <p:txBody>
          <a:bodyPr/>
          <a:lstStyle/>
          <a:p>
            <a:fld id="{25F9BF79-8947-42B4-A0B2-ED963961DB09}" type="slidenum">
              <a:rPr lang="fr-FR" smtClean="0"/>
              <a:t>2</a:t>
            </a:fld>
            <a:endParaRPr lang="fr-FR" dirty="0"/>
          </a:p>
        </p:txBody>
      </p:sp>
    </p:spTree>
    <p:extLst>
      <p:ext uri="{BB962C8B-B14F-4D97-AF65-F5344CB8AC3E}">
        <p14:creationId xmlns:p14="http://schemas.microsoft.com/office/powerpoint/2010/main" val="1179911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fr-FR" smtClean="0"/>
              <a:t>Ex. d’un doc XML avec 2 espaces de noms</a:t>
            </a:r>
          </a:p>
        </p:txBody>
      </p:sp>
      <p:sp>
        <p:nvSpPr>
          <p:cNvPr id="94211" name="Rectangle 3"/>
          <p:cNvSpPr>
            <a:spLocks noGrp="1" noChangeArrowheads="1"/>
          </p:cNvSpPr>
          <p:nvPr>
            <p:ph type="body" idx="1"/>
          </p:nvPr>
        </p:nvSpPr>
        <p:spPr/>
        <p:txBody>
          <a:bodyPr>
            <a:normAutofit fontScale="85000" lnSpcReduction="10000"/>
          </a:bodyPr>
          <a:lstStyle/>
          <a:p>
            <a:pPr marL="342900" indent="-342900">
              <a:buFont typeface="Wingdings" pitchFamily="2" charset="2"/>
              <a:buNone/>
            </a:pPr>
            <a:r>
              <a:rPr lang="fr-FR" sz="2000" b="0" smtClean="0">
                <a:latin typeface="Courier" pitchFamily="49" charset="0"/>
              </a:rPr>
              <a:t>&lt;?xml version="1.0" encoding="ISO-8859-1" ?&gt;</a:t>
            </a:r>
          </a:p>
          <a:p>
            <a:pPr marL="342900" indent="-342900">
              <a:buFont typeface="Wingdings" pitchFamily="2" charset="2"/>
              <a:buNone/>
            </a:pPr>
            <a:r>
              <a:rPr lang="fr-FR" sz="2000" b="0" smtClean="0">
                <a:latin typeface="Courier" pitchFamily="49" charset="0"/>
              </a:rPr>
              <a:t>&lt;commande </a:t>
            </a:r>
          </a:p>
          <a:p>
            <a:pPr marL="342900" indent="-342900">
              <a:buFont typeface="Wingdings" pitchFamily="2" charset="2"/>
              <a:buNone/>
            </a:pPr>
            <a:r>
              <a:rPr lang="fr-FR" sz="2000" b="0" smtClean="0">
                <a:latin typeface="Courier" pitchFamily="49" charset="0"/>
              </a:rPr>
              <a:t>	</a:t>
            </a:r>
            <a:r>
              <a:rPr lang="fr-FR" sz="2000" smtClean="0">
                <a:latin typeface="Courier" pitchFamily="49" charset="0"/>
              </a:rPr>
              <a:t>xmlns</a:t>
            </a:r>
            <a:r>
              <a:rPr lang="fr-FR" sz="2000" b="0" smtClean="0">
                <a:latin typeface="Courier" pitchFamily="49" charset="0"/>
              </a:rPr>
              <a:t>:</a:t>
            </a:r>
            <a:r>
              <a:rPr lang="fr-FR" sz="2000" b="0" smtClean="0">
                <a:solidFill>
                  <a:srgbClr val="FF0000"/>
                </a:solidFill>
                <a:latin typeface="Courier" pitchFamily="49" charset="0"/>
              </a:rPr>
              <a:t>produit</a:t>
            </a:r>
            <a:r>
              <a:rPr lang="fr-FR" sz="2000" b="0" smtClean="0">
                <a:latin typeface="Courier" pitchFamily="49" charset="0"/>
              </a:rPr>
              <a:t>="http://localhost/XML/produit" </a:t>
            </a:r>
            <a:r>
              <a:rPr lang="fr-FR" sz="2000" smtClean="0">
                <a:latin typeface="Courier" pitchFamily="49" charset="0"/>
              </a:rPr>
              <a:t>xmlns</a:t>
            </a:r>
            <a:r>
              <a:rPr lang="fr-FR" sz="2000" b="0" smtClean="0">
                <a:latin typeface="Courier" pitchFamily="49" charset="0"/>
              </a:rPr>
              <a:t>:</a:t>
            </a:r>
            <a:r>
              <a:rPr lang="fr-FR" sz="2000" b="0" smtClean="0">
                <a:solidFill>
                  <a:srgbClr val="800080"/>
                </a:solidFill>
                <a:latin typeface="Courier" pitchFamily="49" charset="0"/>
              </a:rPr>
              <a:t>client</a:t>
            </a:r>
            <a:r>
              <a:rPr lang="fr-FR" sz="2000" b="0" smtClean="0">
                <a:latin typeface="Courier" pitchFamily="49" charset="0"/>
              </a:rPr>
              <a:t>="http://localhost/XML/client"&gt;</a:t>
            </a:r>
          </a:p>
          <a:p>
            <a:pPr marL="342900" indent="-342900">
              <a:buFont typeface="Wingdings" pitchFamily="2" charset="2"/>
              <a:buNone/>
            </a:pPr>
            <a:endParaRPr lang="fr-FR" sz="2000" b="0" smtClean="0">
              <a:latin typeface="Courier" pitchFamily="49" charset="0"/>
            </a:endParaRPr>
          </a:p>
          <a:p>
            <a:pPr marL="342900" indent="-342900">
              <a:buFont typeface="Wingdings" pitchFamily="2" charset="2"/>
              <a:buNone/>
            </a:pPr>
            <a:r>
              <a:rPr lang="fr-FR" sz="2000" b="0" smtClean="0">
                <a:latin typeface="Courier" pitchFamily="49" charset="0"/>
              </a:rPr>
              <a:t> &lt;</a:t>
            </a:r>
            <a:r>
              <a:rPr lang="fr-FR" sz="2000" b="0" smtClean="0">
                <a:solidFill>
                  <a:srgbClr val="FF0000"/>
                </a:solidFill>
                <a:latin typeface="Courier" pitchFamily="49" charset="0"/>
              </a:rPr>
              <a:t>produit:numero</a:t>
            </a:r>
            <a:r>
              <a:rPr lang="fr-FR" sz="2000" b="0" smtClean="0">
                <a:latin typeface="Courier" pitchFamily="49" charset="0"/>
              </a:rPr>
              <a:t>&gt;p49393&lt;/produit:numero&gt;</a:t>
            </a:r>
          </a:p>
          <a:p>
            <a:pPr marL="342900" indent="-342900">
              <a:buFont typeface="Wingdings" pitchFamily="2" charset="2"/>
              <a:buNone/>
            </a:pPr>
            <a:r>
              <a:rPr lang="fr-FR" sz="2000" b="0" smtClean="0">
                <a:latin typeface="Courier" pitchFamily="49" charset="0"/>
              </a:rPr>
              <a:t> &lt;</a:t>
            </a:r>
            <a:r>
              <a:rPr lang="fr-FR" sz="2000" b="0" smtClean="0">
                <a:solidFill>
                  <a:srgbClr val="FF0000"/>
                </a:solidFill>
                <a:latin typeface="Courier" pitchFamily="49" charset="0"/>
              </a:rPr>
              <a:t>produit:nom</a:t>
            </a:r>
            <a:r>
              <a:rPr lang="fr-FR" sz="2000" b="0" smtClean="0">
                <a:latin typeface="Courier" pitchFamily="49" charset="0"/>
              </a:rPr>
              <a:t>&gt;JXY Rasierer VC100&lt;/produit:nom&gt;</a:t>
            </a:r>
          </a:p>
          <a:p>
            <a:pPr marL="342900" indent="-342900">
              <a:buFont typeface="Wingdings" pitchFamily="2" charset="2"/>
              <a:buNone/>
            </a:pPr>
            <a:r>
              <a:rPr lang="fr-FR" sz="2000" b="0" smtClean="0">
                <a:latin typeface="Courier" pitchFamily="49" charset="0"/>
              </a:rPr>
              <a:t> &lt;produit:quantite&gt;1&lt;/produit:quantite&gt;</a:t>
            </a:r>
          </a:p>
          <a:p>
            <a:pPr marL="342900" indent="-342900">
              <a:buFont typeface="Wingdings" pitchFamily="2" charset="2"/>
              <a:buNone/>
            </a:pPr>
            <a:r>
              <a:rPr lang="fr-FR" sz="2000" b="0" smtClean="0">
                <a:latin typeface="Courier" pitchFamily="49" charset="0"/>
              </a:rPr>
              <a:t> &lt;produit:prix&gt;69&lt;/produit:prix&gt;</a:t>
            </a:r>
          </a:p>
          <a:p>
            <a:pPr marL="342900" indent="-342900">
              <a:buFont typeface="Wingdings" pitchFamily="2" charset="2"/>
              <a:buNone/>
            </a:pPr>
            <a:endParaRPr lang="fr-FR" sz="2000" b="0" smtClean="0">
              <a:latin typeface="Courier" pitchFamily="49" charset="0"/>
            </a:endParaRPr>
          </a:p>
          <a:p>
            <a:pPr marL="342900" indent="-342900">
              <a:buFont typeface="Wingdings" pitchFamily="2" charset="2"/>
              <a:buNone/>
            </a:pPr>
            <a:r>
              <a:rPr lang="fr-FR" sz="2000" b="0" smtClean="0">
                <a:latin typeface="Courier" pitchFamily="49" charset="0"/>
              </a:rPr>
              <a:t> &lt;</a:t>
            </a:r>
            <a:r>
              <a:rPr lang="fr-FR" sz="2000" b="0" smtClean="0">
                <a:solidFill>
                  <a:srgbClr val="800080"/>
                </a:solidFill>
                <a:latin typeface="Courier" pitchFamily="49" charset="0"/>
              </a:rPr>
              <a:t>client:numero</a:t>
            </a:r>
            <a:r>
              <a:rPr lang="fr-FR" sz="2000" b="0" smtClean="0">
                <a:latin typeface="Courier" pitchFamily="49" charset="0"/>
              </a:rPr>
              <a:t>&gt;c2029&lt;/client:numero&gt;</a:t>
            </a:r>
          </a:p>
          <a:p>
            <a:pPr marL="342900" indent="-342900">
              <a:buFont typeface="Wingdings" pitchFamily="2" charset="2"/>
              <a:buNone/>
            </a:pPr>
            <a:r>
              <a:rPr lang="fr-FR" sz="2000" b="0" smtClean="0">
                <a:latin typeface="Courier" pitchFamily="49" charset="0"/>
              </a:rPr>
              <a:t> &lt;</a:t>
            </a:r>
            <a:r>
              <a:rPr lang="fr-FR" sz="2000" b="0" smtClean="0">
                <a:solidFill>
                  <a:srgbClr val="800080"/>
                </a:solidFill>
                <a:latin typeface="Courier" pitchFamily="49" charset="0"/>
              </a:rPr>
              <a:t>client:nom</a:t>
            </a:r>
            <a:r>
              <a:rPr lang="fr-FR" sz="2000" b="0" smtClean="0">
                <a:latin typeface="Courier" pitchFamily="49" charset="0"/>
              </a:rPr>
              <a:t>&gt;Marius, Escartefigues&lt;/client:nom&gt;</a:t>
            </a:r>
          </a:p>
          <a:p>
            <a:pPr marL="342900" indent="-342900">
              <a:buFont typeface="Wingdings" pitchFamily="2" charset="2"/>
              <a:buNone/>
            </a:pPr>
            <a:r>
              <a:rPr lang="fr-FR" sz="2000" b="0" smtClean="0">
                <a:latin typeface="Courier" pitchFamily="49" charset="0"/>
              </a:rPr>
              <a:t> &lt;client:adresselivraison&gt;Cours Mirabeau 14, 13100 Aix en Provence&lt;/client:adresselivraison&gt;</a:t>
            </a:r>
          </a:p>
          <a:p>
            <a:pPr marL="342900" indent="-342900">
              <a:buFont typeface="Wingdings" pitchFamily="2" charset="2"/>
              <a:buNone/>
            </a:pPr>
            <a:endParaRPr lang="fr-FR" sz="2000" b="0" smtClean="0">
              <a:latin typeface="Courier" pitchFamily="49" charset="0"/>
            </a:endParaRPr>
          </a:p>
          <a:p>
            <a:pPr marL="342900" indent="-342900">
              <a:buFont typeface="Wingdings" pitchFamily="2" charset="2"/>
              <a:buNone/>
            </a:pPr>
            <a:r>
              <a:rPr lang="fr-FR" sz="2000" b="0" smtClean="0">
                <a:latin typeface="Courier" pitchFamily="49" charset="0"/>
              </a:rPr>
              <a:t>&lt;/commande&gt;</a:t>
            </a:r>
            <a:endParaRPr lang="fr-FR" sz="2000" smtClean="0"/>
          </a:p>
        </p:txBody>
      </p:sp>
    </p:spTree>
    <p:extLst>
      <p:ext uri="{BB962C8B-B14F-4D97-AF65-F5344CB8AC3E}">
        <p14:creationId xmlns:p14="http://schemas.microsoft.com/office/powerpoint/2010/main" val="3176683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fr-FR" smtClean="0"/>
              <a:t>Récapitulatif sur le langage XML Schema</a:t>
            </a:r>
          </a:p>
        </p:txBody>
      </p:sp>
      <p:sp>
        <p:nvSpPr>
          <p:cNvPr id="95235" name="Rectangle 3"/>
          <p:cNvSpPr>
            <a:spLocks noGrp="1" noChangeArrowheads="1"/>
          </p:cNvSpPr>
          <p:nvPr>
            <p:ph type="body" idx="1"/>
          </p:nvPr>
        </p:nvSpPr>
        <p:spPr>
          <a:xfrm>
            <a:off x="457200" y="1600200"/>
            <a:ext cx="8507288" cy="4525963"/>
          </a:xfrm>
        </p:spPr>
        <p:txBody>
          <a:bodyPr>
            <a:normAutofit/>
          </a:bodyPr>
          <a:lstStyle/>
          <a:p>
            <a:pPr>
              <a:lnSpc>
                <a:spcPct val="60000"/>
              </a:lnSpc>
            </a:pPr>
            <a:r>
              <a:rPr lang="fr-FR" sz="2400" dirty="0" smtClean="0"/>
              <a:t>Permet d’écrire des grammaires (= </a:t>
            </a:r>
            <a:r>
              <a:rPr lang="fr-FR" sz="2400" dirty="0" smtClean="0">
                <a:solidFill>
                  <a:srgbClr val="FF0000"/>
                </a:solidFill>
              </a:rPr>
              <a:t>schémas</a:t>
            </a:r>
            <a:r>
              <a:rPr lang="fr-FR" sz="2400" dirty="0" smtClean="0"/>
              <a:t>) de doc XML</a:t>
            </a:r>
          </a:p>
          <a:p>
            <a:pPr lvl="1">
              <a:lnSpc>
                <a:spcPct val="60000"/>
              </a:lnSpc>
            </a:pPr>
            <a:r>
              <a:rPr lang="fr-FR" sz="1800" dirty="0" err="1" smtClean="0"/>
              <a:t>Pré-définit</a:t>
            </a:r>
            <a:r>
              <a:rPr lang="fr-FR" sz="1800" dirty="0" smtClean="0"/>
              <a:t> un ensemble de « mots » </a:t>
            </a:r>
          </a:p>
          <a:p>
            <a:pPr lvl="2">
              <a:lnSpc>
                <a:spcPct val="60000"/>
              </a:lnSpc>
            </a:pPr>
            <a:r>
              <a:rPr lang="fr-FR" dirty="0" smtClean="0"/>
              <a:t>Des balises ordonnancées avec typage de contenu</a:t>
            </a:r>
          </a:p>
          <a:p>
            <a:pPr lvl="1">
              <a:lnSpc>
                <a:spcPct val="60000"/>
              </a:lnSpc>
            </a:pPr>
            <a:r>
              <a:rPr lang="fr-FR" sz="1800" dirty="0" err="1" smtClean="0"/>
              <a:t>Pré-définit</a:t>
            </a:r>
            <a:r>
              <a:rPr lang="fr-FR" sz="1800" dirty="0" smtClean="0"/>
              <a:t> un ensemble de types simples</a:t>
            </a:r>
          </a:p>
          <a:p>
            <a:pPr lvl="2">
              <a:lnSpc>
                <a:spcPct val="60000"/>
              </a:lnSpc>
            </a:pPr>
            <a:r>
              <a:rPr lang="fr-FR" dirty="0" smtClean="0"/>
              <a:t>string, byte, </a:t>
            </a:r>
            <a:r>
              <a:rPr lang="fr-FR" dirty="0" err="1" smtClean="0"/>
              <a:t>int</a:t>
            </a:r>
            <a:r>
              <a:rPr lang="fr-FR" dirty="0" smtClean="0"/>
              <a:t>, long, </a:t>
            </a:r>
            <a:r>
              <a:rPr lang="fr-FR" dirty="0" err="1" smtClean="0"/>
              <a:t>float</a:t>
            </a:r>
            <a:r>
              <a:rPr lang="fr-FR" dirty="0" smtClean="0"/>
              <a:t>, </a:t>
            </a:r>
            <a:r>
              <a:rPr lang="fr-FR" dirty="0" err="1" smtClean="0"/>
              <a:t>decimal</a:t>
            </a:r>
            <a:r>
              <a:rPr lang="fr-FR" dirty="0" smtClean="0"/>
              <a:t>, double, time, </a:t>
            </a:r>
            <a:r>
              <a:rPr lang="fr-FR" dirty="0" err="1" smtClean="0"/>
              <a:t>boolean</a:t>
            </a:r>
            <a:r>
              <a:rPr lang="fr-FR" dirty="0" smtClean="0"/>
              <a:t>, date,… </a:t>
            </a:r>
          </a:p>
          <a:p>
            <a:pPr lvl="2">
              <a:lnSpc>
                <a:spcPct val="60000"/>
              </a:lnSpc>
            </a:pPr>
            <a:r>
              <a:rPr lang="fr-FR" dirty="0" smtClean="0"/>
              <a:t>http://xmlfr.org/w3c/TR/xmlschema-0/#simpleTypesTable</a:t>
            </a:r>
          </a:p>
          <a:p>
            <a:pPr>
              <a:lnSpc>
                <a:spcPct val="60000"/>
              </a:lnSpc>
            </a:pPr>
            <a:endParaRPr lang="fr-FR" sz="2400" dirty="0" smtClean="0"/>
          </a:p>
          <a:p>
            <a:pPr>
              <a:lnSpc>
                <a:spcPct val="60000"/>
              </a:lnSpc>
            </a:pPr>
            <a:r>
              <a:rPr lang="fr-FR" sz="2400" dirty="0" smtClean="0"/>
              <a:t>Écrire un schéma en langage XML Schéma, c’est </a:t>
            </a:r>
          </a:p>
          <a:p>
            <a:pPr lvl="1">
              <a:lnSpc>
                <a:spcPct val="60000"/>
              </a:lnSpc>
            </a:pPr>
            <a:r>
              <a:rPr lang="fr-FR" sz="1800" dirty="0" smtClean="0"/>
              <a:t>Écrire un doc XML</a:t>
            </a:r>
          </a:p>
          <a:p>
            <a:pPr lvl="1">
              <a:lnSpc>
                <a:spcPct val="60000"/>
              </a:lnSpc>
            </a:pPr>
            <a:r>
              <a:rPr lang="fr-FR" sz="1800" dirty="0" smtClean="0"/>
              <a:t>En utilisant les balises qui sont les mots du langage XML </a:t>
            </a:r>
            <a:r>
              <a:rPr lang="fr-FR" sz="1800" dirty="0" err="1" smtClean="0"/>
              <a:t>Schema</a:t>
            </a:r>
            <a:endParaRPr lang="fr-FR" sz="1800" dirty="0" smtClean="0"/>
          </a:p>
          <a:p>
            <a:pPr>
              <a:lnSpc>
                <a:spcPct val="60000"/>
              </a:lnSpc>
              <a:buFont typeface="Wingdings" pitchFamily="2" charset="2"/>
              <a:buNone/>
            </a:pPr>
            <a:r>
              <a:rPr lang="fr-FR" sz="1800" dirty="0" smtClean="0">
                <a:latin typeface="Courier" pitchFamily="49" charset="0"/>
              </a:rPr>
              <a:t>		&lt;</a:t>
            </a:r>
            <a:r>
              <a:rPr lang="fr-FR" sz="1800" dirty="0" err="1" smtClean="0">
                <a:latin typeface="Courier" pitchFamily="49" charset="0"/>
              </a:rPr>
              <a:t>xs:schema</a:t>
            </a:r>
            <a:r>
              <a:rPr lang="fr-FR" sz="1800" dirty="0" smtClean="0">
                <a:latin typeface="Courier" pitchFamily="49" charset="0"/>
              </a:rPr>
              <a:t> …… /&gt; </a:t>
            </a:r>
          </a:p>
          <a:p>
            <a:pPr>
              <a:lnSpc>
                <a:spcPct val="60000"/>
              </a:lnSpc>
              <a:buFont typeface="Wingdings" pitchFamily="2" charset="2"/>
              <a:buNone/>
            </a:pPr>
            <a:r>
              <a:rPr lang="fr-FR" sz="1800" dirty="0" smtClean="0">
                <a:latin typeface="Courier" pitchFamily="49" charset="0"/>
              </a:rPr>
              <a:t>		&lt;</a:t>
            </a:r>
            <a:r>
              <a:rPr lang="fr-FR" sz="1800" dirty="0" err="1" smtClean="0">
                <a:latin typeface="Courier" pitchFamily="49" charset="0"/>
              </a:rPr>
              <a:t>xs:element</a:t>
            </a:r>
            <a:r>
              <a:rPr lang="fr-FR" sz="1800" dirty="0" smtClean="0">
                <a:latin typeface="Courier" pitchFamily="49" charset="0"/>
              </a:rPr>
              <a:t> …… /&gt;</a:t>
            </a:r>
          </a:p>
          <a:p>
            <a:pPr>
              <a:lnSpc>
                <a:spcPct val="60000"/>
              </a:lnSpc>
              <a:buFont typeface="Wingdings" pitchFamily="2" charset="2"/>
              <a:buNone/>
            </a:pPr>
            <a:r>
              <a:rPr lang="fr-FR" sz="1800" dirty="0" smtClean="0">
                <a:latin typeface="Courier" pitchFamily="49" charset="0"/>
              </a:rPr>
              <a:t>		&lt;</a:t>
            </a:r>
            <a:r>
              <a:rPr lang="fr-FR" sz="1800" dirty="0" err="1" smtClean="0">
                <a:latin typeface="Courier" pitchFamily="49" charset="0"/>
              </a:rPr>
              <a:t>xs:complexType</a:t>
            </a:r>
            <a:r>
              <a:rPr lang="fr-FR" sz="1800" dirty="0" smtClean="0">
                <a:latin typeface="Courier" pitchFamily="49" charset="0"/>
              </a:rPr>
              <a:t>&gt;</a:t>
            </a:r>
          </a:p>
          <a:p>
            <a:pPr>
              <a:lnSpc>
                <a:spcPct val="60000"/>
              </a:lnSpc>
              <a:buFont typeface="Wingdings" pitchFamily="2" charset="2"/>
              <a:buNone/>
            </a:pPr>
            <a:r>
              <a:rPr lang="fr-FR" sz="2000" dirty="0" smtClean="0">
                <a:latin typeface="Courier" pitchFamily="49" charset="0"/>
              </a:rPr>
              <a:t>		…</a:t>
            </a:r>
            <a:endParaRPr lang="fr-FR" sz="2400" dirty="0" smtClean="0"/>
          </a:p>
          <a:p>
            <a:pPr>
              <a:lnSpc>
                <a:spcPct val="60000"/>
              </a:lnSpc>
            </a:pPr>
            <a:r>
              <a:rPr lang="fr-FR" sz="2400" dirty="0" smtClean="0"/>
              <a:t>Ces balises appartiennent à l’espace de noms 				</a:t>
            </a:r>
            <a:r>
              <a:rPr lang="fr-FR" sz="1800" dirty="0" smtClean="0">
                <a:solidFill>
                  <a:srgbClr val="232323"/>
                </a:solidFill>
                <a:latin typeface="Courier" pitchFamily="49" charset="0"/>
                <a:hlinkClick r:id="rId3"/>
              </a:rPr>
              <a:t>http://www.w3.org/2001/XMLSchema</a:t>
            </a:r>
            <a:endParaRPr lang="fr-FR" sz="1800" dirty="0" smtClean="0">
              <a:solidFill>
                <a:srgbClr val="232323"/>
              </a:solidFill>
              <a:latin typeface="Courier" pitchFamily="49" charset="0"/>
            </a:endParaRPr>
          </a:p>
          <a:p>
            <a:pPr>
              <a:lnSpc>
                <a:spcPct val="60000"/>
              </a:lnSpc>
            </a:pPr>
            <a:endParaRPr lang="fr-FR" sz="1800" dirty="0" smtClean="0">
              <a:solidFill>
                <a:srgbClr val="232323"/>
              </a:solidFill>
              <a:latin typeface="Courier" pitchFamily="49" charset="0"/>
            </a:endParaRPr>
          </a:p>
          <a:p>
            <a:pPr>
              <a:lnSpc>
                <a:spcPct val="60000"/>
              </a:lnSpc>
              <a:buFont typeface="Wingdings" pitchFamily="2" charset="2"/>
              <a:buNone/>
            </a:pPr>
            <a:r>
              <a:rPr lang="fr-FR" sz="1800" dirty="0" smtClean="0">
                <a:solidFill>
                  <a:srgbClr val="232323"/>
                </a:solidFill>
                <a:latin typeface="Courier" pitchFamily="49" charset="0"/>
              </a:rPr>
              <a:t> 				</a:t>
            </a:r>
            <a:r>
              <a:rPr lang="fr-FR" sz="1800" dirty="0" smtClean="0">
                <a:solidFill>
                  <a:schemeClr val="tx1"/>
                </a:solidFill>
                <a:latin typeface="Courier" pitchFamily="49" charset="0"/>
                <a:hlinkClick r:id="rId4" action="ppaction://hlinksldjump"/>
              </a:rPr>
              <a:t>Retour WS =&gt; SOAP</a:t>
            </a:r>
            <a:endParaRPr lang="fr-FR" sz="1800" dirty="0" smtClean="0">
              <a:solidFill>
                <a:schemeClr val="tx1"/>
              </a:solidFill>
              <a:latin typeface="Courier" pitchFamily="49" charset="0"/>
            </a:endParaRPr>
          </a:p>
        </p:txBody>
      </p:sp>
    </p:spTree>
    <p:extLst>
      <p:ext uri="{BB962C8B-B14F-4D97-AF65-F5344CB8AC3E}">
        <p14:creationId xmlns:p14="http://schemas.microsoft.com/office/powerpoint/2010/main" val="50789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sz="2800" dirty="0" smtClean="0">
                <a:latin typeface="Trebuchet MS" pitchFamily="34" charset="0"/>
              </a:rPr>
              <a:t> </a:t>
            </a:r>
            <a:endParaRPr lang="fr-FR" sz="2800" dirty="0">
              <a:latin typeface="Trebuchet MS" pitchFamily="34" charset="0"/>
            </a:endParaRPr>
          </a:p>
        </p:txBody>
      </p:sp>
      <p:sp>
        <p:nvSpPr>
          <p:cNvPr id="7" name="Rectangle 2"/>
          <p:cNvSpPr txBox="1">
            <a:spLocks noChangeArrowheads="1"/>
          </p:cNvSpPr>
          <p:nvPr/>
        </p:nvSpPr>
        <p:spPr>
          <a:xfrm>
            <a:off x="1278699" y="2348880"/>
            <a:ext cx="6624736" cy="20161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000" b="0" kern="1200">
                <a:solidFill>
                  <a:schemeClr val="tx1"/>
                </a:solidFill>
                <a:latin typeface="+mj-lt"/>
                <a:ea typeface="+mj-ea"/>
                <a:cs typeface="+mj-cs"/>
              </a:defRPr>
            </a:lvl1pPr>
          </a:lstStyle>
          <a:p>
            <a:pPr algn="ctr"/>
            <a:r>
              <a:rPr lang="fr-FR" sz="3200" dirty="0" smtClean="0">
                <a:solidFill>
                  <a:srgbClr val="C00000"/>
                </a:solidFill>
                <a:latin typeface="Trebuchet MS" pitchFamily="34" charset="0"/>
              </a:rPr>
              <a:t>SOAP</a:t>
            </a:r>
          </a:p>
          <a:p>
            <a:pPr algn="ctr"/>
            <a:r>
              <a:rPr lang="fr-FR" sz="3200" dirty="0" smtClean="0">
                <a:solidFill>
                  <a:schemeClr val="tx2">
                    <a:lumMod val="75000"/>
                  </a:schemeClr>
                </a:solidFill>
                <a:latin typeface="Trebuchet MS" pitchFamily="34" charset="0"/>
              </a:rPr>
              <a:t>Le Protocole de couche Application pour invoquer un service web</a:t>
            </a:r>
          </a:p>
        </p:txBody>
      </p:sp>
      <p:sp>
        <p:nvSpPr>
          <p:cNvPr id="3" name="Slide Number Placeholder 2"/>
          <p:cNvSpPr>
            <a:spLocks noGrp="1"/>
          </p:cNvSpPr>
          <p:nvPr>
            <p:ph type="sldNum" sz="quarter" idx="12"/>
          </p:nvPr>
        </p:nvSpPr>
        <p:spPr/>
        <p:txBody>
          <a:bodyPr/>
          <a:lstStyle/>
          <a:p>
            <a:fld id="{25F9BF79-8947-42B4-A0B2-ED963961DB09}" type="slidenum">
              <a:rPr lang="fr-FR" smtClean="0"/>
              <a:t>22</a:t>
            </a:fld>
            <a:endParaRPr lang="fr-FR"/>
          </a:p>
        </p:txBody>
      </p:sp>
    </p:spTree>
    <p:extLst>
      <p:ext uri="{BB962C8B-B14F-4D97-AF65-F5344CB8AC3E}">
        <p14:creationId xmlns:p14="http://schemas.microsoft.com/office/powerpoint/2010/main" val="4198436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520700"/>
            <a:ext cx="9144000" cy="762000"/>
          </a:xfrm>
        </p:spPr>
        <p:txBody>
          <a:bodyPr/>
          <a:lstStyle/>
          <a:p>
            <a:r>
              <a:rPr lang="fr-FR" smtClean="0"/>
              <a:t>SOAP</a:t>
            </a:r>
          </a:p>
        </p:txBody>
      </p:sp>
      <p:sp>
        <p:nvSpPr>
          <p:cNvPr id="15363" name="Rectangle 3"/>
          <p:cNvSpPr>
            <a:spLocks noGrp="1" noChangeArrowheads="1"/>
          </p:cNvSpPr>
          <p:nvPr>
            <p:ph type="body" idx="1"/>
          </p:nvPr>
        </p:nvSpPr>
        <p:spPr>
          <a:xfrm>
            <a:off x="87923" y="1681164"/>
            <a:ext cx="8932985" cy="3900487"/>
          </a:xfrm>
        </p:spPr>
        <p:txBody>
          <a:bodyPr/>
          <a:lstStyle/>
          <a:p>
            <a:pPr>
              <a:lnSpc>
                <a:spcPct val="70000"/>
              </a:lnSpc>
            </a:pPr>
            <a:r>
              <a:rPr lang="fr-FR" dirty="0" smtClean="0"/>
              <a:t>Simple Object Access Protocol</a:t>
            </a:r>
          </a:p>
          <a:p>
            <a:pPr>
              <a:lnSpc>
                <a:spcPct val="70000"/>
              </a:lnSpc>
            </a:pPr>
            <a:endParaRPr lang="fr-FR" dirty="0" smtClean="0"/>
          </a:p>
          <a:p>
            <a:pPr>
              <a:lnSpc>
                <a:spcPct val="70000"/>
              </a:lnSpc>
            </a:pPr>
            <a:endParaRPr lang="fr-FR" dirty="0" smtClean="0"/>
          </a:p>
          <a:p>
            <a:pPr>
              <a:lnSpc>
                <a:spcPct val="70000"/>
              </a:lnSpc>
            </a:pPr>
            <a:r>
              <a:rPr lang="fr-FR" dirty="0" smtClean="0"/>
              <a:t>Protocole de transmission de messages pour l’invocation de services Web</a:t>
            </a:r>
          </a:p>
          <a:p>
            <a:pPr lvl="1">
              <a:lnSpc>
                <a:spcPct val="70000"/>
              </a:lnSpc>
            </a:pPr>
            <a:r>
              <a:rPr lang="fr-FR" dirty="0" smtClean="0"/>
              <a:t>Définit la structure des messages échangés par les applications via Internet</a:t>
            </a:r>
          </a:p>
          <a:p>
            <a:pPr lvl="2">
              <a:lnSpc>
                <a:spcPct val="70000"/>
              </a:lnSpc>
            </a:pPr>
            <a:r>
              <a:rPr lang="fr-FR" dirty="0" smtClean="0"/>
              <a:t>Format des messages défini en XML</a:t>
            </a:r>
          </a:p>
          <a:p>
            <a:pPr marL="914400" lvl="2" indent="0">
              <a:lnSpc>
                <a:spcPct val="70000"/>
              </a:lnSpc>
              <a:buNone/>
            </a:pPr>
            <a:endParaRPr lang="fr-FR" dirty="0" smtClean="0"/>
          </a:p>
          <a:p>
            <a:pPr lvl="1">
              <a:lnSpc>
                <a:spcPct val="70000"/>
              </a:lnSpc>
            </a:pPr>
            <a:r>
              <a:rPr lang="fr-FR" dirty="0" smtClean="0"/>
              <a:t>Achemine les messages (en utilisant des protocoles standards sous-jacents)</a:t>
            </a:r>
            <a:br>
              <a:rPr lang="fr-FR" dirty="0" smtClean="0"/>
            </a:br>
            <a:endParaRPr lang="fr-FR" dirty="0" smtClean="0"/>
          </a:p>
          <a:p>
            <a:pPr lvl="2">
              <a:lnSpc>
                <a:spcPct val="70000"/>
              </a:lnSpc>
            </a:pPr>
            <a:r>
              <a:rPr lang="fr-FR" dirty="0" smtClean="0"/>
              <a:t>HTTP pour des appels synchrones </a:t>
            </a:r>
          </a:p>
          <a:p>
            <a:pPr lvl="2">
              <a:lnSpc>
                <a:spcPct val="70000"/>
              </a:lnSpc>
            </a:pPr>
            <a:r>
              <a:rPr lang="fr-FR" dirty="0" smtClean="0"/>
              <a:t>SMTP ou bus MOM pour des appels asynchrones </a:t>
            </a:r>
          </a:p>
          <a:p>
            <a:pPr>
              <a:lnSpc>
                <a:spcPct val="70000"/>
              </a:lnSpc>
            </a:pPr>
            <a:endParaRPr lang="fr-FR" dirty="0" smtClean="0"/>
          </a:p>
        </p:txBody>
      </p:sp>
    </p:spTree>
    <p:extLst>
      <p:ext uri="{BB962C8B-B14F-4D97-AF65-F5344CB8AC3E}">
        <p14:creationId xmlns:p14="http://schemas.microsoft.com/office/powerpoint/2010/main" val="3173350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fr-FR" smtClean="0"/>
              <a:t>Structure d’un message SOAP (1)</a:t>
            </a:r>
          </a:p>
        </p:txBody>
      </p:sp>
      <p:sp>
        <p:nvSpPr>
          <p:cNvPr id="16387" name="Rectangle 6"/>
          <p:cNvSpPr>
            <a:spLocks noGrp="1" noChangeArrowheads="1"/>
          </p:cNvSpPr>
          <p:nvPr>
            <p:ph type="body" idx="1"/>
          </p:nvPr>
        </p:nvSpPr>
        <p:spPr/>
        <p:txBody>
          <a:bodyPr/>
          <a:lstStyle/>
          <a:p>
            <a:r>
              <a:rPr lang="fr-FR" smtClean="0"/>
              <a:t>Un message SOAP est un document XML de la forme</a:t>
            </a:r>
          </a:p>
          <a:p>
            <a:pPr lvl="1"/>
            <a:r>
              <a:rPr lang="fr-FR" smtClean="0"/>
              <a:t>Une déclaration XML (optionnelle), suivie de </a:t>
            </a:r>
          </a:p>
          <a:p>
            <a:pPr lvl="1"/>
            <a:endParaRPr lang="fr-FR" smtClean="0"/>
          </a:p>
          <a:p>
            <a:pPr lvl="1"/>
            <a:r>
              <a:rPr lang="fr-FR" smtClean="0"/>
              <a:t>Une Enveloppe SOAP (l'élément racine) : balise </a:t>
            </a:r>
            <a:r>
              <a:rPr lang="fr-FR" smtClean="0">
                <a:latin typeface="Courier" pitchFamily="49" charset="0"/>
              </a:rPr>
              <a:t>Envelope</a:t>
            </a:r>
            <a:r>
              <a:rPr lang="fr-FR" smtClean="0"/>
              <a:t>, qui est composée de  :</a:t>
            </a:r>
          </a:p>
          <a:p>
            <a:pPr lvl="1"/>
            <a:endParaRPr lang="fr-FR" smtClean="0"/>
          </a:p>
          <a:p>
            <a:pPr lvl="2"/>
            <a:r>
              <a:rPr lang="fr-FR" smtClean="0"/>
              <a:t>Une En-tête SOAP (optionnelle) : balise </a:t>
            </a:r>
            <a:r>
              <a:rPr lang="fr-FR" smtClean="0">
                <a:latin typeface="Courier" pitchFamily="49" charset="0"/>
              </a:rPr>
              <a:t>header</a:t>
            </a:r>
            <a:endParaRPr lang="fr-FR" smtClean="0"/>
          </a:p>
          <a:p>
            <a:pPr lvl="3"/>
            <a:r>
              <a:rPr lang="fr-FR" smtClean="0"/>
              <a:t>Pour des info d’authentification ou de gestion de session</a:t>
            </a:r>
          </a:p>
          <a:p>
            <a:pPr lvl="2"/>
            <a:r>
              <a:rPr lang="fr-FR" smtClean="0"/>
              <a:t>Un Corps SOAP : balise </a:t>
            </a:r>
            <a:r>
              <a:rPr lang="fr-FR" smtClean="0">
                <a:latin typeface="Courier" pitchFamily="49" charset="0"/>
              </a:rPr>
              <a:t>body</a:t>
            </a:r>
            <a:endParaRPr lang="fr-FR" smtClean="0"/>
          </a:p>
          <a:p>
            <a:pPr>
              <a:buFont typeface="Wingdings" pitchFamily="2" charset="2"/>
              <a:buNone/>
            </a:pPr>
            <a:r>
              <a:rPr lang="fr-FR" sz="2000" smtClean="0">
                <a:latin typeface="Courier" pitchFamily="49" charset="0"/>
              </a:rPr>
              <a:t>		</a:t>
            </a:r>
            <a:endParaRPr lang="fr-FR" smtClean="0"/>
          </a:p>
        </p:txBody>
      </p:sp>
    </p:spTree>
    <p:extLst>
      <p:ext uri="{BB962C8B-B14F-4D97-AF65-F5344CB8AC3E}">
        <p14:creationId xmlns:p14="http://schemas.microsoft.com/office/powerpoint/2010/main" val="2257678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4"/>
          <p:cNvSpPr>
            <a:spLocks noChangeArrowheads="1"/>
          </p:cNvSpPr>
          <p:nvPr/>
        </p:nvSpPr>
        <p:spPr bwMode="auto">
          <a:xfrm>
            <a:off x="3114963" y="5127848"/>
            <a:ext cx="1090246" cy="241300"/>
          </a:xfrm>
          <a:prstGeom prst="ellipse">
            <a:avLst/>
          </a:prstGeom>
          <a:solidFill>
            <a:srgbClr val="919191"/>
          </a:solidFill>
          <a:ln>
            <a:noFill/>
          </a:ln>
          <a:effectLst/>
          <a:extLst>
            <a:ext uri="{91240B29-F687-4F45-9708-019B960494DF}">
              <a14:hiddenLine xmlns:a14="http://schemas.microsoft.com/office/drawing/2010/main" w="12700">
                <a:solidFill>
                  <a:srgbClr val="FC012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solidFill>
                <a:schemeClr val="tx1"/>
              </a:solidFill>
              <a:latin typeface="Palatino" pitchFamily="18" charset="0"/>
            </a:endParaRPr>
          </a:p>
        </p:txBody>
      </p:sp>
      <p:sp>
        <p:nvSpPr>
          <p:cNvPr id="17411" name="Oval 5"/>
          <p:cNvSpPr>
            <a:spLocks noChangeArrowheads="1"/>
          </p:cNvSpPr>
          <p:nvPr/>
        </p:nvSpPr>
        <p:spPr bwMode="auto">
          <a:xfrm>
            <a:off x="4921914" y="2996952"/>
            <a:ext cx="1090246" cy="241300"/>
          </a:xfrm>
          <a:prstGeom prst="ellipse">
            <a:avLst/>
          </a:prstGeom>
          <a:solidFill>
            <a:srgbClr val="FFFF00"/>
          </a:solidFill>
          <a:ln>
            <a:noFill/>
          </a:ln>
          <a:effectLst/>
          <a:extLst>
            <a:ext uri="{91240B29-F687-4F45-9708-019B960494DF}">
              <a14:hiddenLine xmlns:a14="http://schemas.microsoft.com/office/drawing/2010/main" w="12700">
                <a:solidFill>
                  <a:srgbClr val="FC012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solidFill>
                <a:srgbClr val="FFFF00"/>
              </a:solidFill>
              <a:latin typeface="Palatino" pitchFamily="18" charset="0"/>
            </a:endParaRPr>
          </a:p>
        </p:txBody>
      </p:sp>
      <p:sp>
        <p:nvSpPr>
          <p:cNvPr id="17412" name="Oval 6"/>
          <p:cNvSpPr>
            <a:spLocks noChangeArrowheads="1"/>
          </p:cNvSpPr>
          <p:nvPr/>
        </p:nvSpPr>
        <p:spPr bwMode="auto">
          <a:xfrm>
            <a:off x="3923928" y="2297832"/>
            <a:ext cx="1090246" cy="241300"/>
          </a:xfrm>
          <a:prstGeom prst="ellipse">
            <a:avLst/>
          </a:prstGeom>
          <a:solidFill>
            <a:srgbClr val="FF66FF"/>
          </a:solidFill>
          <a:ln>
            <a:noFill/>
          </a:ln>
          <a:effectLst/>
          <a:extLst>
            <a:ext uri="{91240B29-F687-4F45-9708-019B960494DF}">
              <a14:hiddenLine xmlns:a14="http://schemas.microsoft.com/office/drawing/2010/main" w="12700">
                <a:solidFill>
                  <a:srgbClr val="FC012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solidFill>
                <a:schemeClr val="tx1"/>
              </a:solidFill>
              <a:latin typeface="Palatino" pitchFamily="18" charset="0"/>
            </a:endParaRPr>
          </a:p>
        </p:txBody>
      </p:sp>
      <p:sp>
        <p:nvSpPr>
          <p:cNvPr id="17413" name="Line 7"/>
          <p:cNvSpPr>
            <a:spLocks noChangeShapeType="1"/>
          </p:cNvSpPr>
          <p:nvPr/>
        </p:nvSpPr>
        <p:spPr bwMode="auto">
          <a:xfrm flipV="1">
            <a:off x="4556974" y="1916832"/>
            <a:ext cx="550985" cy="342900"/>
          </a:xfrm>
          <a:prstGeom prst="line">
            <a:avLst/>
          </a:prstGeom>
          <a:noFill/>
          <a:ln w="12700">
            <a:solidFill>
              <a:srgbClr val="FF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414" name="Line 8"/>
          <p:cNvSpPr>
            <a:spLocks noChangeShapeType="1"/>
          </p:cNvSpPr>
          <p:nvPr/>
        </p:nvSpPr>
        <p:spPr bwMode="auto">
          <a:xfrm>
            <a:off x="5578479" y="3246884"/>
            <a:ext cx="703385" cy="393700"/>
          </a:xfrm>
          <a:prstGeom prst="line">
            <a:avLst/>
          </a:prstGeom>
          <a:noFill/>
          <a:ln w="12700">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415" name="Text Box 9"/>
          <p:cNvSpPr txBox="1">
            <a:spLocks noChangeArrowheads="1"/>
          </p:cNvSpPr>
          <p:nvPr/>
        </p:nvSpPr>
        <p:spPr bwMode="auto">
          <a:xfrm>
            <a:off x="4884894" y="1484784"/>
            <a:ext cx="3575538"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pPr algn="ctr"/>
            <a:r>
              <a:rPr lang="fr-FR" sz="1800" dirty="0">
                <a:solidFill>
                  <a:schemeClr val="tx2">
                    <a:lumMod val="75000"/>
                  </a:schemeClr>
                </a:solidFill>
                <a:latin typeface="Palatino" pitchFamily="18" charset="0"/>
              </a:rPr>
              <a:t>Identificateur de l’espace de noms utilisé dans le doc (il peut y en avoir plusieurs)</a:t>
            </a:r>
          </a:p>
        </p:txBody>
      </p:sp>
      <p:sp>
        <p:nvSpPr>
          <p:cNvPr id="17416" name="Text Box 10"/>
          <p:cNvSpPr txBox="1">
            <a:spLocks noChangeArrowheads="1"/>
          </p:cNvSpPr>
          <p:nvPr/>
        </p:nvSpPr>
        <p:spPr bwMode="auto">
          <a:xfrm>
            <a:off x="6124201" y="2996952"/>
            <a:ext cx="2192215" cy="1465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pPr algn="ctr"/>
            <a:r>
              <a:rPr lang="fr-FR" sz="1800" dirty="0">
                <a:solidFill>
                  <a:schemeClr val="tx2">
                    <a:lumMod val="75000"/>
                  </a:schemeClr>
                </a:solidFill>
                <a:latin typeface="Palatino" pitchFamily="18" charset="0"/>
              </a:rPr>
              <a:t>Schéma définissant les règles de sérialisation des données typées</a:t>
            </a:r>
          </a:p>
          <a:p>
            <a:pPr algn="ctr"/>
            <a:r>
              <a:rPr lang="fr-FR" sz="1800" dirty="0">
                <a:solidFill>
                  <a:schemeClr val="tx2">
                    <a:lumMod val="75000"/>
                  </a:schemeClr>
                </a:solidFill>
                <a:latin typeface="Palatino" pitchFamily="18" charset="0"/>
              </a:rPr>
              <a:t>(facultatif)</a:t>
            </a:r>
          </a:p>
        </p:txBody>
      </p:sp>
      <p:sp>
        <p:nvSpPr>
          <p:cNvPr id="17417" name="Line 11"/>
          <p:cNvSpPr>
            <a:spLocks noChangeShapeType="1"/>
          </p:cNvSpPr>
          <p:nvPr/>
        </p:nvSpPr>
        <p:spPr bwMode="auto">
          <a:xfrm>
            <a:off x="4211960" y="5229200"/>
            <a:ext cx="703385" cy="393700"/>
          </a:xfrm>
          <a:prstGeom prst="line">
            <a:avLst/>
          </a:prstGeom>
          <a:noFill/>
          <a:ln w="12700">
            <a:solidFill>
              <a:schemeClr val="tx2">
                <a:lumMod val="5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solidFill>
                <a:schemeClr val="tx2">
                  <a:lumMod val="75000"/>
                </a:schemeClr>
              </a:solidFill>
            </a:endParaRPr>
          </a:p>
        </p:txBody>
      </p:sp>
      <p:sp>
        <p:nvSpPr>
          <p:cNvPr id="17418" name="Text Box 12"/>
          <p:cNvSpPr txBox="1">
            <a:spLocks noChangeArrowheads="1"/>
          </p:cNvSpPr>
          <p:nvPr/>
        </p:nvSpPr>
        <p:spPr bwMode="auto">
          <a:xfrm>
            <a:off x="4179985" y="5506343"/>
            <a:ext cx="219221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pPr algn="ctr"/>
            <a:r>
              <a:rPr lang="fr-FR" sz="1800">
                <a:solidFill>
                  <a:schemeClr val="tx2">
                    <a:lumMod val="75000"/>
                  </a:schemeClr>
                </a:solidFill>
                <a:latin typeface="Palatino" pitchFamily="18" charset="0"/>
              </a:rPr>
              <a:t>Ex : appel de méthode</a:t>
            </a:r>
          </a:p>
        </p:txBody>
      </p:sp>
      <p:sp>
        <p:nvSpPr>
          <p:cNvPr id="17419" name="Rectangle 2"/>
          <p:cNvSpPr>
            <a:spLocks noGrp="1" noChangeArrowheads="1"/>
          </p:cNvSpPr>
          <p:nvPr>
            <p:ph type="title"/>
          </p:nvPr>
        </p:nvSpPr>
        <p:spPr/>
        <p:txBody>
          <a:bodyPr/>
          <a:lstStyle/>
          <a:p>
            <a:r>
              <a:rPr lang="fr-FR" smtClean="0"/>
              <a:t>Structure d’un message SOAP (2)</a:t>
            </a:r>
            <a:br>
              <a:rPr lang="fr-FR" smtClean="0"/>
            </a:br>
            <a:r>
              <a:rPr lang="fr-FR" sz="2800" smtClean="0"/>
              <a:t>la balise </a:t>
            </a:r>
            <a:r>
              <a:rPr lang="fr-FR" sz="2800" smtClean="0">
                <a:latin typeface="Courier" pitchFamily="49" charset="0"/>
              </a:rPr>
              <a:t>Envelope</a:t>
            </a:r>
            <a:endParaRPr lang="fr-FR" smtClean="0"/>
          </a:p>
        </p:txBody>
      </p:sp>
      <p:sp>
        <p:nvSpPr>
          <p:cNvPr id="17420" name="Rectangle 3"/>
          <p:cNvSpPr>
            <a:spLocks noGrp="1" noChangeArrowheads="1"/>
          </p:cNvSpPr>
          <p:nvPr>
            <p:ph type="body" idx="1"/>
          </p:nvPr>
        </p:nvSpPr>
        <p:spPr>
          <a:xfrm>
            <a:off x="391543" y="1556792"/>
            <a:ext cx="8932985" cy="5065713"/>
          </a:xfrm>
        </p:spPr>
        <p:txBody>
          <a:bodyPr/>
          <a:lstStyle/>
          <a:p>
            <a:pPr>
              <a:buFont typeface="Wingdings" pitchFamily="2" charset="2"/>
              <a:buNone/>
            </a:pPr>
            <a:r>
              <a:rPr lang="fr-FR" sz="2000" dirty="0" smtClean="0">
                <a:latin typeface="Courier" pitchFamily="49" charset="0"/>
              </a:rPr>
              <a:t>&lt;</a:t>
            </a:r>
            <a:r>
              <a:rPr lang="fr-FR" sz="2000" dirty="0" err="1" smtClean="0">
                <a:solidFill>
                  <a:schemeClr val="accent1"/>
                </a:solidFill>
                <a:latin typeface="Courier" pitchFamily="49" charset="0"/>
              </a:rPr>
              <a:t>soap:Envelope</a:t>
            </a:r>
            <a:r>
              <a:rPr lang="fr-FR" sz="2000" dirty="0" smtClean="0">
                <a:latin typeface="Courier" pitchFamily="49" charset="0"/>
              </a:rPr>
              <a:t/>
            </a:r>
            <a:br>
              <a:rPr lang="fr-FR" sz="2000" dirty="0" smtClean="0">
                <a:latin typeface="Courier" pitchFamily="49" charset="0"/>
              </a:rPr>
            </a:br>
            <a:endParaRPr lang="fr-FR" sz="2000" dirty="0" smtClean="0">
              <a:latin typeface="Courier" pitchFamily="49" charset="0"/>
            </a:endParaRPr>
          </a:p>
          <a:p>
            <a:pPr>
              <a:buFont typeface="Wingdings" pitchFamily="2" charset="2"/>
              <a:buNone/>
            </a:pPr>
            <a:r>
              <a:rPr lang="fr-FR" sz="2000" dirty="0" smtClean="0">
                <a:latin typeface="Courier" pitchFamily="49" charset="0"/>
              </a:rPr>
              <a:t>		</a:t>
            </a:r>
            <a:r>
              <a:rPr lang="fr-FR" sz="2000" dirty="0" err="1" smtClean="0">
                <a:latin typeface="Courier" pitchFamily="49" charset="0"/>
              </a:rPr>
              <a:t>xmlns:soap</a:t>
            </a:r>
            <a:r>
              <a:rPr lang="fr-FR" sz="2000" dirty="0" smtClean="0">
                <a:latin typeface="Courier" pitchFamily="49" charset="0"/>
              </a:rPr>
              <a:t>=«http://……»</a:t>
            </a:r>
            <a:br>
              <a:rPr lang="fr-FR" sz="2000" dirty="0" smtClean="0">
                <a:latin typeface="Courier" pitchFamily="49" charset="0"/>
              </a:rPr>
            </a:br>
            <a:r>
              <a:rPr lang="fr-FR" sz="2000" dirty="0" smtClean="0">
                <a:latin typeface="Courier" pitchFamily="49" charset="0"/>
              </a:rPr>
              <a:t>		</a:t>
            </a:r>
          </a:p>
          <a:p>
            <a:pPr>
              <a:buFont typeface="Wingdings" pitchFamily="2" charset="2"/>
              <a:buNone/>
            </a:pPr>
            <a:r>
              <a:rPr lang="fr-FR" sz="2000" dirty="0" smtClean="0">
                <a:latin typeface="Courier" pitchFamily="49" charset="0"/>
              </a:rPr>
              <a:t>		</a:t>
            </a:r>
            <a:r>
              <a:rPr lang="fr-FR" sz="2000" dirty="0" err="1" smtClean="0">
                <a:solidFill>
                  <a:schemeClr val="accent1"/>
                </a:solidFill>
                <a:latin typeface="Courier" pitchFamily="49" charset="0"/>
              </a:rPr>
              <a:t>soap:encodingStyle</a:t>
            </a:r>
            <a:r>
              <a:rPr lang="fr-FR" sz="2000" dirty="0" smtClean="0">
                <a:latin typeface="Courier" pitchFamily="49" charset="0"/>
              </a:rPr>
              <a:t>=«http://……»&gt;</a:t>
            </a:r>
          </a:p>
          <a:p>
            <a:pPr>
              <a:buFont typeface="Wingdings" pitchFamily="2" charset="2"/>
              <a:buNone/>
            </a:pPr>
            <a:r>
              <a:rPr lang="fr-FR" sz="2000" dirty="0" smtClean="0">
                <a:latin typeface="Courier" pitchFamily="49" charset="0"/>
              </a:rPr>
              <a:t>			</a:t>
            </a:r>
          </a:p>
          <a:p>
            <a:pPr>
              <a:buFont typeface="Wingdings" pitchFamily="2" charset="2"/>
              <a:buNone/>
            </a:pPr>
            <a:r>
              <a:rPr lang="fr-FR" sz="2000" dirty="0" smtClean="0">
                <a:latin typeface="Courier" pitchFamily="49" charset="0"/>
              </a:rPr>
              <a:t>			&lt;</a:t>
            </a:r>
            <a:r>
              <a:rPr lang="fr-FR" sz="2000" dirty="0" err="1" smtClean="0">
                <a:solidFill>
                  <a:schemeClr val="accent1"/>
                </a:solidFill>
                <a:latin typeface="Courier" pitchFamily="49" charset="0"/>
              </a:rPr>
              <a:t>soap:Header</a:t>
            </a:r>
            <a:r>
              <a:rPr lang="fr-FR" sz="2000" dirty="0" smtClean="0">
                <a:latin typeface="Courier" pitchFamily="49" charset="0"/>
              </a:rPr>
              <a:t>&gt; ……</a:t>
            </a:r>
            <a:br>
              <a:rPr lang="fr-FR" sz="2000" dirty="0" smtClean="0">
                <a:latin typeface="Courier" pitchFamily="49" charset="0"/>
              </a:rPr>
            </a:br>
            <a:r>
              <a:rPr lang="fr-FR" sz="2000" dirty="0" smtClean="0">
                <a:latin typeface="Courier" pitchFamily="49" charset="0"/>
              </a:rPr>
              <a:t>		&lt;/</a:t>
            </a:r>
            <a:r>
              <a:rPr lang="fr-FR" sz="2000" dirty="0" err="1" smtClean="0">
                <a:solidFill>
                  <a:schemeClr val="accent1"/>
                </a:solidFill>
                <a:latin typeface="Courier" pitchFamily="49" charset="0"/>
              </a:rPr>
              <a:t>soap:Header</a:t>
            </a:r>
            <a:r>
              <a:rPr lang="fr-FR" sz="2000" dirty="0" smtClean="0">
                <a:latin typeface="Courier" pitchFamily="49" charset="0"/>
              </a:rPr>
              <a:t>&gt;</a:t>
            </a:r>
          </a:p>
          <a:p>
            <a:pPr>
              <a:buFont typeface="Wingdings" pitchFamily="2" charset="2"/>
              <a:buNone/>
            </a:pPr>
            <a:r>
              <a:rPr lang="fr-FR" sz="2000" dirty="0" smtClean="0">
                <a:latin typeface="Courier" pitchFamily="49" charset="0"/>
              </a:rPr>
              <a:t>			</a:t>
            </a:r>
          </a:p>
          <a:p>
            <a:pPr>
              <a:buFont typeface="Wingdings" pitchFamily="2" charset="2"/>
              <a:buNone/>
            </a:pPr>
            <a:r>
              <a:rPr lang="fr-FR" sz="2000" dirty="0" smtClean="0">
                <a:latin typeface="Courier" pitchFamily="49" charset="0"/>
              </a:rPr>
              <a:t>			&lt;</a:t>
            </a:r>
            <a:r>
              <a:rPr lang="fr-FR" sz="2000" dirty="0" err="1" smtClean="0">
                <a:solidFill>
                  <a:schemeClr val="accent1"/>
                </a:solidFill>
                <a:latin typeface="Courier" pitchFamily="49" charset="0"/>
              </a:rPr>
              <a:t>soap:Body</a:t>
            </a:r>
            <a:r>
              <a:rPr lang="fr-FR" sz="2000" dirty="0" smtClean="0">
                <a:latin typeface="Courier" pitchFamily="49" charset="0"/>
              </a:rPr>
              <a:t>&gt; </a:t>
            </a:r>
          </a:p>
          <a:p>
            <a:pPr>
              <a:buFont typeface="Wingdings" pitchFamily="2" charset="2"/>
              <a:buNone/>
            </a:pPr>
            <a:r>
              <a:rPr lang="fr-FR" sz="2000" dirty="0" smtClean="0">
                <a:latin typeface="Courier" pitchFamily="49" charset="0"/>
              </a:rPr>
              <a:t>				</a:t>
            </a:r>
            <a:r>
              <a:rPr lang="fr-FR" sz="2000" i="1" dirty="0" smtClean="0">
                <a:latin typeface="Courier" pitchFamily="49" charset="0"/>
              </a:rPr>
              <a:t>blabla</a:t>
            </a:r>
            <a:r>
              <a:rPr lang="fr-FR" sz="2000" dirty="0" smtClean="0">
                <a:latin typeface="Courier" pitchFamily="49" charset="0"/>
              </a:rPr>
              <a:t> </a:t>
            </a:r>
            <a:br>
              <a:rPr lang="fr-FR" sz="2000" dirty="0" smtClean="0">
                <a:latin typeface="Courier" pitchFamily="49" charset="0"/>
              </a:rPr>
            </a:br>
            <a:r>
              <a:rPr lang="fr-FR" sz="2000" dirty="0" smtClean="0">
                <a:latin typeface="Courier" pitchFamily="49" charset="0"/>
              </a:rPr>
              <a:t>		&lt;/</a:t>
            </a:r>
            <a:r>
              <a:rPr lang="fr-FR" sz="2000" dirty="0" err="1" smtClean="0">
                <a:solidFill>
                  <a:schemeClr val="accent1"/>
                </a:solidFill>
                <a:latin typeface="Courier" pitchFamily="49" charset="0"/>
              </a:rPr>
              <a:t>soap:Body</a:t>
            </a:r>
            <a:r>
              <a:rPr lang="fr-FR" sz="2000" dirty="0" smtClean="0">
                <a:latin typeface="Courier" pitchFamily="49" charset="0"/>
              </a:rPr>
              <a:t>&gt;	</a:t>
            </a:r>
          </a:p>
          <a:p>
            <a:pPr>
              <a:buFont typeface="Wingdings" pitchFamily="2" charset="2"/>
              <a:buNone/>
            </a:pPr>
            <a:r>
              <a:rPr lang="fr-FR" sz="2000" dirty="0" smtClean="0">
                <a:latin typeface="Courier" pitchFamily="49" charset="0"/>
              </a:rPr>
              <a:t>		</a:t>
            </a:r>
          </a:p>
          <a:p>
            <a:pPr>
              <a:buFont typeface="Wingdings" pitchFamily="2" charset="2"/>
              <a:buNone/>
            </a:pPr>
            <a:r>
              <a:rPr lang="fr-FR" sz="2000" dirty="0" smtClean="0">
                <a:latin typeface="Courier" pitchFamily="49" charset="0"/>
              </a:rPr>
              <a:t>&lt;/</a:t>
            </a:r>
            <a:r>
              <a:rPr lang="fr-FR" sz="2000" dirty="0" err="1" smtClean="0">
                <a:solidFill>
                  <a:schemeClr val="accent1"/>
                </a:solidFill>
                <a:latin typeface="Courier" pitchFamily="49" charset="0"/>
              </a:rPr>
              <a:t>soap:Envelope</a:t>
            </a:r>
            <a:r>
              <a:rPr lang="fr-FR" sz="2000" dirty="0" smtClean="0">
                <a:latin typeface="Courier" pitchFamily="49" charset="0"/>
              </a:rPr>
              <a:t>&gt;</a:t>
            </a:r>
            <a:r>
              <a:rPr lang="fr-FR" dirty="0" smtClean="0"/>
              <a:t> 	</a:t>
            </a:r>
          </a:p>
        </p:txBody>
      </p:sp>
    </p:spTree>
    <p:extLst>
      <p:ext uri="{BB962C8B-B14F-4D97-AF65-F5344CB8AC3E}">
        <p14:creationId xmlns:p14="http://schemas.microsoft.com/office/powerpoint/2010/main" val="3452846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FR" smtClean="0"/>
              <a:t>Ex : un service d’addition de 2 entiers</a:t>
            </a:r>
          </a:p>
        </p:txBody>
      </p:sp>
      <p:sp>
        <p:nvSpPr>
          <p:cNvPr id="18435" name="Rectangle 3"/>
          <p:cNvSpPr>
            <a:spLocks noGrp="1" noChangeArrowheads="1"/>
          </p:cNvSpPr>
          <p:nvPr>
            <p:ph type="body" idx="1"/>
          </p:nvPr>
        </p:nvSpPr>
        <p:spPr/>
        <p:txBody>
          <a:bodyPr/>
          <a:lstStyle/>
          <a:p>
            <a:r>
              <a:rPr lang="fr-FR" dirty="0" smtClean="0"/>
              <a:t>Soit un service :</a:t>
            </a:r>
          </a:p>
          <a:p>
            <a:pPr>
              <a:buFont typeface="Wingdings" pitchFamily="2" charset="2"/>
              <a:buNone/>
            </a:pPr>
            <a:r>
              <a:rPr lang="fr-FR" sz="2400" dirty="0" smtClean="0">
                <a:latin typeface="Courier" pitchFamily="49" charset="0"/>
              </a:rPr>
              <a:t>		</a:t>
            </a:r>
            <a:r>
              <a:rPr lang="fr-FR" dirty="0" err="1" smtClean="0">
                <a:solidFill>
                  <a:schemeClr val="tx1"/>
                </a:solidFill>
                <a:latin typeface="Courier" pitchFamily="49" charset="0"/>
              </a:rPr>
              <a:t>int</a:t>
            </a:r>
            <a:r>
              <a:rPr lang="fr-FR" dirty="0" smtClean="0">
                <a:solidFill>
                  <a:schemeClr val="tx1"/>
                </a:solidFill>
                <a:latin typeface="Courier" pitchFamily="49" charset="0"/>
              </a:rPr>
              <a:t> </a:t>
            </a:r>
            <a:r>
              <a:rPr lang="fr-FR" dirty="0" err="1" smtClean="0">
                <a:solidFill>
                  <a:schemeClr val="tx1"/>
                </a:solidFill>
                <a:latin typeface="Courier" pitchFamily="49" charset="0"/>
              </a:rPr>
              <a:t>add</a:t>
            </a:r>
            <a:r>
              <a:rPr lang="fr-FR" dirty="0" smtClean="0">
                <a:solidFill>
                  <a:schemeClr val="tx1"/>
                </a:solidFill>
                <a:latin typeface="Courier" pitchFamily="49" charset="0"/>
              </a:rPr>
              <a:t>(</a:t>
            </a:r>
            <a:r>
              <a:rPr lang="fr-FR" dirty="0" err="1" smtClean="0">
                <a:solidFill>
                  <a:schemeClr val="tx1"/>
                </a:solidFill>
                <a:latin typeface="Courier" pitchFamily="49" charset="0"/>
              </a:rPr>
              <a:t>int</a:t>
            </a:r>
            <a:r>
              <a:rPr lang="fr-FR" dirty="0" smtClean="0">
                <a:solidFill>
                  <a:schemeClr val="tx1"/>
                </a:solidFill>
                <a:latin typeface="Courier" pitchFamily="49" charset="0"/>
              </a:rPr>
              <a:t> a, </a:t>
            </a:r>
            <a:r>
              <a:rPr lang="fr-FR" dirty="0" err="1" smtClean="0">
                <a:solidFill>
                  <a:schemeClr val="tx1"/>
                </a:solidFill>
                <a:latin typeface="Courier" pitchFamily="49" charset="0"/>
              </a:rPr>
              <a:t>int</a:t>
            </a:r>
            <a:r>
              <a:rPr lang="fr-FR" dirty="0" smtClean="0">
                <a:solidFill>
                  <a:schemeClr val="tx1"/>
                </a:solidFill>
                <a:latin typeface="Courier" pitchFamily="49" charset="0"/>
              </a:rPr>
              <a:t> b)</a:t>
            </a:r>
            <a:endParaRPr lang="fr-FR" sz="3200" dirty="0" smtClean="0">
              <a:solidFill>
                <a:schemeClr val="tx1"/>
              </a:solidFill>
            </a:endParaRPr>
          </a:p>
          <a:p>
            <a:pPr lvl="1"/>
            <a:endParaRPr lang="fr-FR" sz="2800" dirty="0" smtClean="0"/>
          </a:p>
          <a:p>
            <a:r>
              <a:rPr lang="fr-FR" dirty="0" smtClean="0"/>
              <a:t>L’utilisation de ce service par un client générera l’acheminement sur le réseau de 2 </a:t>
            </a:r>
            <a:r>
              <a:rPr lang="fr-FR" dirty="0" err="1" smtClean="0"/>
              <a:t>msg</a:t>
            </a:r>
            <a:r>
              <a:rPr lang="fr-FR" dirty="0" smtClean="0"/>
              <a:t> SOAP</a:t>
            </a:r>
          </a:p>
          <a:p>
            <a:pPr lvl="1"/>
            <a:r>
              <a:rPr lang="fr-FR" dirty="0" smtClean="0"/>
              <a:t>Un pour la requête et un pour la réponse</a:t>
            </a:r>
          </a:p>
          <a:p>
            <a:pPr>
              <a:buFont typeface="Wingdings" pitchFamily="2" charset="2"/>
              <a:buNone/>
            </a:pPr>
            <a:endParaRPr lang="fr-FR" sz="3200" dirty="0" smtClean="0"/>
          </a:p>
        </p:txBody>
      </p:sp>
    </p:spTree>
    <p:extLst>
      <p:ext uri="{BB962C8B-B14F-4D97-AF65-F5344CB8AC3E}">
        <p14:creationId xmlns:p14="http://schemas.microsoft.com/office/powerpoint/2010/main" val="1219816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smtClean="0"/>
              <a:t>Structure du message SOAP : la requête</a:t>
            </a:r>
            <a:endParaRPr lang="fr-FR" sz="1600" b="0" smtClean="0">
              <a:solidFill>
                <a:srgbClr val="000000"/>
              </a:solidFill>
              <a:latin typeface="Courier New" pitchFamily="49" charset="0"/>
            </a:endParaRPr>
          </a:p>
        </p:txBody>
      </p:sp>
      <p:sp>
        <p:nvSpPr>
          <p:cNvPr id="19459" name="Rectangle 3"/>
          <p:cNvSpPr>
            <a:spLocks noGrp="1" noChangeArrowheads="1"/>
          </p:cNvSpPr>
          <p:nvPr>
            <p:ph type="body" idx="1"/>
          </p:nvPr>
        </p:nvSpPr>
        <p:spPr>
          <a:xfrm>
            <a:off x="0" y="1739901"/>
            <a:ext cx="9296400" cy="4460875"/>
          </a:xfrm>
        </p:spPr>
        <p:txBody>
          <a:bodyPr>
            <a:normAutofit lnSpcReduction="10000"/>
          </a:bodyPr>
          <a:lstStyle/>
          <a:p>
            <a:pPr marL="374650" indent="-374650">
              <a:buFont typeface="Wingdings" pitchFamily="2" charset="2"/>
              <a:buNone/>
            </a:pPr>
            <a:r>
              <a:rPr lang="fr-FR" smtClean="0">
                <a:latin typeface="Courier" pitchFamily="49" charset="0"/>
              </a:rPr>
              <a:t>&lt;</a:t>
            </a:r>
            <a:r>
              <a:rPr lang="fr-FR" smtClean="0">
                <a:solidFill>
                  <a:schemeClr val="accent2"/>
                </a:solidFill>
                <a:latin typeface="Courier" pitchFamily="49" charset="0"/>
              </a:rPr>
              <a:t>soapEnv:Envelope</a:t>
            </a:r>
            <a:r>
              <a:rPr lang="fr-FR" smtClean="0">
                <a:latin typeface="Courier" pitchFamily="49" charset="0"/>
              </a:rPr>
              <a:t> </a:t>
            </a:r>
            <a:br>
              <a:rPr lang="fr-FR" smtClean="0">
                <a:latin typeface="Courier" pitchFamily="49" charset="0"/>
              </a:rPr>
            </a:br>
            <a:r>
              <a:rPr lang="fr-FR" sz="2000" smtClean="0">
                <a:latin typeface="Courier" pitchFamily="49" charset="0"/>
              </a:rPr>
              <a:t>xmlns:serviceAddition="URImyAddition" </a:t>
            </a:r>
          </a:p>
          <a:p>
            <a:pPr marL="374650" indent="-374650">
              <a:buFont typeface="Wingdings" pitchFamily="2" charset="2"/>
              <a:buNone/>
            </a:pPr>
            <a:r>
              <a:rPr lang="fr-FR" sz="2000" smtClean="0">
                <a:latin typeface="Courier" pitchFamily="49" charset="0"/>
              </a:rPr>
              <a:t>	</a:t>
            </a:r>
            <a:r>
              <a:rPr lang="fr-FR" sz="2000" smtClean="0">
                <a:solidFill>
                  <a:schemeClr val="accent2"/>
                </a:solidFill>
                <a:latin typeface="Courier" pitchFamily="49" charset="0"/>
              </a:rPr>
              <a:t>xmlns:soapEnv="http://schemas.xmlsoap.org/soap/envelope/"</a:t>
            </a:r>
            <a:endParaRPr lang="fr-FR" sz="2000" smtClean="0">
              <a:latin typeface="Courier" pitchFamily="49" charset="0"/>
            </a:endParaRPr>
          </a:p>
          <a:p>
            <a:pPr marL="374650" indent="-374650">
              <a:buFont typeface="Wingdings" pitchFamily="2" charset="2"/>
              <a:buNone/>
            </a:pPr>
            <a:r>
              <a:rPr lang="fr-FR" smtClean="0">
                <a:latin typeface="Courier" pitchFamily="49" charset="0"/>
              </a:rPr>
              <a:t>	&lt;</a:t>
            </a:r>
            <a:r>
              <a:rPr lang="fr-FR" smtClean="0">
                <a:solidFill>
                  <a:schemeClr val="accent2"/>
                </a:solidFill>
                <a:latin typeface="Courier" pitchFamily="49" charset="0"/>
              </a:rPr>
              <a:t>soapEnv:Body </a:t>
            </a:r>
            <a:br>
              <a:rPr lang="fr-FR" smtClean="0">
                <a:solidFill>
                  <a:schemeClr val="accent2"/>
                </a:solidFill>
                <a:latin typeface="Courier" pitchFamily="49" charset="0"/>
              </a:rPr>
            </a:br>
            <a:endParaRPr lang="fr-FR" smtClean="0">
              <a:latin typeface="Courier" pitchFamily="49" charset="0"/>
            </a:endParaRPr>
          </a:p>
          <a:p>
            <a:pPr marL="374650" indent="-374650">
              <a:buFont typeface="Wingdings" pitchFamily="2" charset="2"/>
              <a:buNone/>
            </a:pPr>
            <a:r>
              <a:rPr lang="fr-FR" sz="2400" smtClean="0">
                <a:latin typeface="Courier" pitchFamily="49" charset="0"/>
              </a:rPr>
              <a:t>		&lt;serviceAddition:add&gt;</a:t>
            </a:r>
          </a:p>
          <a:p>
            <a:pPr marL="374650" indent="-374650">
              <a:buFont typeface="Wingdings" pitchFamily="2" charset="2"/>
              <a:buNone/>
            </a:pPr>
            <a:r>
              <a:rPr lang="fr-FR" sz="2400" smtClean="0">
                <a:latin typeface="Courier" pitchFamily="49" charset="0"/>
              </a:rPr>
              <a:t>			&lt;arg0&gt;</a:t>
            </a:r>
            <a:r>
              <a:rPr lang="fr-FR" sz="2400" smtClean="0">
                <a:solidFill>
                  <a:srgbClr val="FF33CC"/>
                </a:solidFill>
                <a:latin typeface="Courier" pitchFamily="49" charset="0"/>
              </a:rPr>
              <a:t>5</a:t>
            </a:r>
            <a:r>
              <a:rPr lang="fr-FR" sz="2400" smtClean="0">
                <a:latin typeface="Courier" pitchFamily="49" charset="0"/>
              </a:rPr>
              <a:t>&lt;/arg0&gt;</a:t>
            </a:r>
          </a:p>
          <a:p>
            <a:pPr marL="374650" indent="-374650">
              <a:buFont typeface="Wingdings" pitchFamily="2" charset="2"/>
              <a:buNone/>
            </a:pPr>
            <a:r>
              <a:rPr lang="fr-FR" sz="2400" smtClean="0">
                <a:latin typeface="Courier" pitchFamily="49" charset="0"/>
              </a:rPr>
              <a:t>			&lt;arg1&gt;</a:t>
            </a:r>
            <a:r>
              <a:rPr lang="fr-FR" sz="2400" smtClean="0">
                <a:solidFill>
                  <a:srgbClr val="FF33CC"/>
                </a:solidFill>
                <a:latin typeface="Courier" pitchFamily="49" charset="0"/>
              </a:rPr>
              <a:t>12</a:t>
            </a:r>
            <a:r>
              <a:rPr lang="fr-FR" sz="2400" smtClean="0">
                <a:latin typeface="Courier" pitchFamily="49" charset="0"/>
              </a:rPr>
              <a:t>&lt;/arg1&gt;</a:t>
            </a:r>
          </a:p>
          <a:p>
            <a:pPr marL="374650" indent="-374650">
              <a:buFont typeface="Wingdings" pitchFamily="2" charset="2"/>
              <a:buNone/>
            </a:pPr>
            <a:r>
              <a:rPr lang="fr-FR" sz="2400" smtClean="0">
                <a:latin typeface="Courier" pitchFamily="49" charset="0"/>
              </a:rPr>
              <a:t>		&lt;/serviceAddition:add&gt;</a:t>
            </a:r>
          </a:p>
          <a:p>
            <a:pPr marL="374650" indent="-374650">
              <a:buFont typeface="Wingdings" pitchFamily="2" charset="2"/>
              <a:buNone/>
            </a:pPr>
            <a:r>
              <a:rPr lang="fr-FR" smtClean="0">
                <a:latin typeface="Courier" pitchFamily="49" charset="0"/>
              </a:rPr>
              <a:t>	&lt;/</a:t>
            </a:r>
            <a:r>
              <a:rPr lang="fr-FR" smtClean="0">
                <a:solidFill>
                  <a:schemeClr val="accent2"/>
                </a:solidFill>
                <a:latin typeface="Courier" pitchFamily="49" charset="0"/>
              </a:rPr>
              <a:t>soapEnv:Body</a:t>
            </a:r>
            <a:r>
              <a:rPr lang="fr-FR" smtClean="0">
                <a:latin typeface="Courier" pitchFamily="49" charset="0"/>
              </a:rPr>
              <a:t>&gt;</a:t>
            </a:r>
          </a:p>
          <a:p>
            <a:pPr marL="374650" indent="-374650">
              <a:buFont typeface="Wingdings" pitchFamily="2" charset="2"/>
              <a:buNone/>
            </a:pPr>
            <a:r>
              <a:rPr lang="fr-FR" smtClean="0">
                <a:latin typeface="Courier" pitchFamily="49" charset="0"/>
              </a:rPr>
              <a:t>&lt;/</a:t>
            </a:r>
            <a:r>
              <a:rPr lang="fr-FR" smtClean="0">
                <a:solidFill>
                  <a:schemeClr val="accent2"/>
                </a:solidFill>
                <a:latin typeface="Courier" pitchFamily="49" charset="0"/>
              </a:rPr>
              <a:t>soapEnv:Envelope</a:t>
            </a:r>
            <a:r>
              <a:rPr lang="fr-FR" smtClean="0">
                <a:latin typeface="Courier" pitchFamily="49" charset="0"/>
              </a:rPr>
              <a:t>&gt;</a:t>
            </a:r>
          </a:p>
        </p:txBody>
      </p:sp>
    </p:spTree>
    <p:extLst>
      <p:ext uri="{BB962C8B-B14F-4D97-AF65-F5344CB8AC3E}">
        <p14:creationId xmlns:p14="http://schemas.microsoft.com/office/powerpoint/2010/main" val="2344097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fr-FR" smtClean="0"/>
              <a:t>Structure du message SOAP : la réponse</a:t>
            </a:r>
          </a:p>
        </p:txBody>
      </p:sp>
      <p:sp>
        <p:nvSpPr>
          <p:cNvPr id="20483" name="Rectangle 3"/>
          <p:cNvSpPr>
            <a:spLocks noGrp="1" noChangeArrowheads="1"/>
          </p:cNvSpPr>
          <p:nvPr>
            <p:ph type="body" idx="1"/>
          </p:nvPr>
        </p:nvSpPr>
        <p:spPr>
          <a:xfrm>
            <a:off x="0" y="2019301"/>
            <a:ext cx="9144000" cy="4303713"/>
          </a:xfrm>
        </p:spPr>
        <p:txBody>
          <a:bodyPr/>
          <a:lstStyle/>
          <a:p>
            <a:pPr marL="374650" indent="-374650">
              <a:buFont typeface="Wingdings" pitchFamily="2" charset="2"/>
              <a:buNone/>
            </a:pPr>
            <a:r>
              <a:rPr lang="fr-FR" smtClean="0">
                <a:latin typeface="Courier" pitchFamily="49" charset="0"/>
              </a:rPr>
              <a:t>&lt;</a:t>
            </a:r>
            <a:r>
              <a:rPr lang="fr-FR" smtClean="0">
                <a:solidFill>
                  <a:schemeClr val="accent2"/>
                </a:solidFill>
                <a:latin typeface="Courier" pitchFamily="49" charset="0"/>
              </a:rPr>
              <a:t>soapEnv:Envelope</a:t>
            </a:r>
            <a:r>
              <a:rPr lang="fr-FR" smtClean="0">
                <a:latin typeface="Courier" pitchFamily="49" charset="0"/>
              </a:rPr>
              <a:t> </a:t>
            </a:r>
            <a:br>
              <a:rPr lang="fr-FR" smtClean="0">
                <a:latin typeface="Courier" pitchFamily="49" charset="0"/>
              </a:rPr>
            </a:br>
            <a:r>
              <a:rPr lang="fr-FR" sz="2000" smtClean="0">
                <a:latin typeface="Courier" pitchFamily="49" charset="0"/>
              </a:rPr>
              <a:t>xmlns:serviceAddition="URImyAddition" </a:t>
            </a:r>
          </a:p>
          <a:p>
            <a:pPr marL="374650" indent="-374650">
              <a:buFont typeface="Wingdings" pitchFamily="2" charset="2"/>
              <a:buNone/>
            </a:pPr>
            <a:r>
              <a:rPr lang="fr-FR" sz="2000" smtClean="0">
                <a:latin typeface="Courier" pitchFamily="49" charset="0"/>
              </a:rPr>
              <a:t>	xmlns:soapEnv="http://schemas.xmlsoap.org/soap/envelope/"</a:t>
            </a:r>
          </a:p>
          <a:p>
            <a:pPr marL="374650" indent="-374650">
              <a:buFont typeface="Wingdings" pitchFamily="2" charset="2"/>
              <a:buNone/>
            </a:pPr>
            <a:r>
              <a:rPr lang="fr-FR" smtClean="0">
                <a:latin typeface="Courier" pitchFamily="49" charset="0"/>
              </a:rPr>
              <a:t>	&lt;</a:t>
            </a:r>
            <a:r>
              <a:rPr lang="fr-FR" smtClean="0">
                <a:solidFill>
                  <a:schemeClr val="accent2"/>
                </a:solidFill>
                <a:latin typeface="Courier" pitchFamily="49" charset="0"/>
              </a:rPr>
              <a:t>soapEnv:Body </a:t>
            </a:r>
            <a:br>
              <a:rPr lang="fr-FR" smtClean="0">
                <a:solidFill>
                  <a:schemeClr val="accent2"/>
                </a:solidFill>
                <a:latin typeface="Courier" pitchFamily="49" charset="0"/>
              </a:rPr>
            </a:br>
            <a:r>
              <a:rPr lang="fr-FR" sz="2400" smtClean="0">
                <a:latin typeface="Courier" pitchFamily="49" charset="0"/>
              </a:rPr>
              <a:t>	</a:t>
            </a:r>
            <a:r>
              <a:rPr lang="fr-FR" sz="2600" smtClean="0">
                <a:latin typeface="Courier" pitchFamily="49" charset="0"/>
              </a:rPr>
              <a:t>&lt;serviceAddition:addResponse&gt;</a:t>
            </a:r>
          </a:p>
          <a:p>
            <a:pPr marL="374650" indent="-374650">
              <a:buFont typeface="Wingdings" pitchFamily="2" charset="2"/>
              <a:buNone/>
            </a:pPr>
            <a:r>
              <a:rPr lang="fr-FR" sz="2600" smtClean="0">
                <a:latin typeface="Courier" pitchFamily="49" charset="0"/>
              </a:rPr>
              <a:t>			&lt;return&gt;</a:t>
            </a:r>
            <a:r>
              <a:rPr lang="fr-FR" sz="2600" smtClean="0">
                <a:solidFill>
                  <a:srgbClr val="FF33CC"/>
                </a:solidFill>
                <a:latin typeface="Courier" pitchFamily="49" charset="0"/>
              </a:rPr>
              <a:t>17</a:t>
            </a:r>
            <a:r>
              <a:rPr lang="fr-FR" sz="2600" smtClean="0">
                <a:latin typeface="Courier" pitchFamily="49" charset="0"/>
              </a:rPr>
              <a:t>&lt;/return&gt;</a:t>
            </a:r>
          </a:p>
          <a:p>
            <a:pPr marL="374650" indent="-374650">
              <a:buFont typeface="Wingdings" pitchFamily="2" charset="2"/>
              <a:buNone/>
            </a:pPr>
            <a:r>
              <a:rPr lang="fr-FR" sz="2600" smtClean="0">
                <a:latin typeface="Courier" pitchFamily="49" charset="0"/>
              </a:rPr>
              <a:t>		&lt;/serviceAddition:addResponse&gt;</a:t>
            </a:r>
          </a:p>
          <a:p>
            <a:pPr marL="374650" indent="-374650">
              <a:buFont typeface="Wingdings" pitchFamily="2" charset="2"/>
              <a:buNone/>
            </a:pPr>
            <a:r>
              <a:rPr lang="fr-FR" smtClean="0">
                <a:latin typeface="Courier" pitchFamily="49" charset="0"/>
              </a:rPr>
              <a:t>	&lt;/</a:t>
            </a:r>
            <a:r>
              <a:rPr lang="fr-FR" smtClean="0">
                <a:solidFill>
                  <a:schemeClr val="accent2"/>
                </a:solidFill>
                <a:latin typeface="Courier" pitchFamily="49" charset="0"/>
              </a:rPr>
              <a:t>soapEnv:Body</a:t>
            </a:r>
            <a:r>
              <a:rPr lang="fr-FR" smtClean="0">
                <a:latin typeface="Courier" pitchFamily="49" charset="0"/>
              </a:rPr>
              <a:t>&gt;</a:t>
            </a:r>
          </a:p>
          <a:p>
            <a:pPr marL="374650" indent="-374650">
              <a:buFont typeface="Wingdings" pitchFamily="2" charset="2"/>
              <a:buNone/>
            </a:pPr>
            <a:r>
              <a:rPr lang="fr-FR" smtClean="0">
                <a:latin typeface="Courier" pitchFamily="49" charset="0"/>
              </a:rPr>
              <a:t>&lt;/</a:t>
            </a:r>
            <a:r>
              <a:rPr lang="fr-FR" smtClean="0">
                <a:solidFill>
                  <a:schemeClr val="accent2"/>
                </a:solidFill>
                <a:latin typeface="Courier" pitchFamily="49" charset="0"/>
              </a:rPr>
              <a:t>soapEnv:Envelope</a:t>
            </a:r>
            <a:r>
              <a:rPr lang="fr-FR" smtClean="0">
                <a:latin typeface="Courier" pitchFamily="49" charset="0"/>
              </a:rPr>
              <a:t>&gt;</a:t>
            </a:r>
            <a:endParaRPr lang="fr-FR" b="0" smtClean="0">
              <a:latin typeface="Courier" pitchFamily="49" charset="0"/>
            </a:endParaRPr>
          </a:p>
          <a:p>
            <a:pPr marL="374650" indent="-374650"/>
            <a:endParaRPr lang="fr-FR" sz="1400" b="0" smtClean="0">
              <a:latin typeface="Courier New" pitchFamily="49" charset="0"/>
            </a:endParaRPr>
          </a:p>
          <a:p>
            <a:pPr marL="374650" indent="-374650"/>
            <a:endParaRPr lang="fr-FR" sz="1400" b="0" smtClean="0">
              <a:latin typeface="Courier New" pitchFamily="49" charset="0"/>
            </a:endParaRPr>
          </a:p>
          <a:p>
            <a:pPr marL="374650" indent="-374650"/>
            <a:endParaRPr lang="fr-FR" sz="1400" b="0" smtClean="0">
              <a:latin typeface="Courier New" pitchFamily="49" charset="0"/>
            </a:endParaRPr>
          </a:p>
        </p:txBody>
      </p:sp>
    </p:spTree>
    <p:extLst>
      <p:ext uri="{BB962C8B-B14F-4D97-AF65-F5344CB8AC3E}">
        <p14:creationId xmlns:p14="http://schemas.microsoft.com/office/powerpoint/2010/main" val="136373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sz="2800" smtClean="0">
                <a:latin typeface="Courier" pitchFamily="49" charset="0"/>
              </a:rPr>
              <a:t>URImyAddition</a:t>
            </a:r>
          </a:p>
        </p:txBody>
      </p:sp>
      <p:sp>
        <p:nvSpPr>
          <p:cNvPr id="21507" name="Rectangle 3"/>
          <p:cNvSpPr>
            <a:spLocks noGrp="1" noChangeArrowheads="1"/>
          </p:cNvSpPr>
          <p:nvPr>
            <p:ph type="body" idx="1"/>
          </p:nvPr>
        </p:nvSpPr>
        <p:spPr/>
        <p:txBody>
          <a:bodyPr/>
          <a:lstStyle/>
          <a:p>
            <a:pPr>
              <a:lnSpc>
                <a:spcPct val="70000"/>
              </a:lnSpc>
              <a:buFont typeface="Wingdings" pitchFamily="2" charset="2"/>
              <a:buNone/>
            </a:pPr>
            <a:r>
              <a:rPr lang="fr-FR" sz="1800" b="0" smtClean="0">
                <a:latin typeface="Courier" pitchFamily="49" charset="0"/>
              </a:rPr>
              <a:t>&lt;xs:schema version="1.0" </a:t>
            </a:r>
            <a:r>
              <a:rPr lang="fr-FR" sz="1800" u="sng" smtClean="0">
                <a:latin typeface="Courier" pitchFamily="49" charset="0"/>
              </a:rPr>
              <a:t>t</a:t>
            </a:r>
            <a:r>
              <a:rPr lang="fr-FR" sz="1800" b="0" smtClean="0">
                <a:latin typeface="Courier" pitchFamily="49" charset="0"/>
              </a:rPr>
              <a:t>arget</a:t>
            </a:r>
            <a:r>
              <a:rPr lang="fr-FR" sz="1800" u="sng" smtClean="0">
                <a:latin typeface="Courier" pitchFamily="49" charset="0"/>
              </a:rPr>
              <a:t>N</a:t>
            </a:r>
            <a:r>
              <a:rPr lang="fr-FR" sz="1800" b="0" smtClean="0">
                <a:latin typeface="Courier" pitchFamily="49" charset="0"/>
              </a:rPr>
              <a:t>ame</a:t>
            </a:r>
            <a:r>
              <a:rPr lang="fr-FR" sz="1800" u="sng" smtClean="0">
                <a:latin typeface="Courier" pitchFamily="49" charset="0"/>
              </a:rPr>
              <a:t>s</a:t>
            </a:r>
            <a:r>
              <a:rPr lang="fr-FR" sz="1800" b="0" smtClean="0">
                <a:latin typeface="Courier" pitchFamily="49" charset="0"/>
              </a:rPr>
              <a:t>pace="</a:t>
            </a:r>
            <a:r>
              <a:rPr lang="fr-FR" sz="1800" smtClean="0">
                <a:latin typeface="Courier" pitchFamily="49" charset="0"/>
              </a:rPr>
              <a:t>URImyAddition</a:t>
            </a:r>
            <a:r>
              <a:rPr lang="fr-FR" sz="1800" b="0" smtClean="0">
                <a:latin typeface="Courier" pitchFamily="49" charset="0"/>
              </a:rPr>
              <a:t>"&gt;</a:t>
            </a:r>
          </a:p>
          <a:p>
            <a:pPr>
              <a:lnSpc>
                <a:spcPct val="70000"/>
              </a:lnSpc>
              <a:buFont typeface="Wingdings" pitchFamily="2" charset="2"/>
              <a:buNone/>
            </a:pPr>
            <a:r>
              <a:rPr lang="fr-FR" sz="1800" b="0" smtClean="0">
                <a:latin typeface="Courier" pitchFamily="49" charset="0"/>
              </a:rPr>
              <a:t>&lt;xs:element name="add" type="</a:t>
            </a:r>
            <a:r>
              <a:rPr lang="fr-FR" sz="1800" smtClean="0">
                <a:solidFill>
                  <a:schemeClr val="tx1"/>
                </a:solidFill>
                <a:latin typeface="Courier" pitchFamily="49" charset="0"/>
              </a:rPr>
              <a:t>tns</a:t>
            </a:r>
            <a:r>
              <a:rPr lang="fr-FR" sz="1800" b="0" smtClean="0">
                <a:solidFill>
                  <a:schemeClr val="tx1"/>
                </a:solidFill>
                <a:latin typeface="Courier" pitchFamily="49" charset="0"/>
              </a:rPr>
              <a:t>:add</a:t>
            </a:r>
            <a:r>
              <a:rPr lang="fr-FR" sz="1800" b="0" smtClean="0">
                <a:latin typeface="Courier" pitchFamily="49" charset="0"/>
              </a:rPr>
              <a:t>"/&gt;</a:t>
            </a:r>
          </a:p>
          <a:p>
            <a:pPr>
              <a:lnSpc>
                <a:spcPct val="70000"/>
              </a:lnSpc>
              <a:buFont typeface="Wingdings" pitchFamily="2" charset="2"/>
              <a:buNone/>
            </a:pPr>
            <a:r>
              <a:rPr lang="fr-FR" sz="1800" b="0" smtClean="0">
                <a:latin typeface="Courier" pitchFamily="49" charset="0"/>
              </a:rPr>
              <a:t>&lt;xs:element name="addResponse" type="</a:t>
            </a:r>
            <a:r>
              <a:rPr lang="fr-FR" sz="1800" smtClean="0">
                <a:solidFill>
                  <a:schemeClr val="accent2"/>
                </a:solidFill>
                <a:latin typeface="Courier" pitchFamily="49" charset="0"/>
              </a:rPr>
              <a:t>tns</a:t>
            </a:r>
            <a:r>
              <a:rPr lang="fr-FR" sz="1800" b="0" smtClean="0">
                <a:solidFill>
                  <a:schemeClr val="accent2"/>
                </a:solidFill>
                <a:latin typeface="Courier" pitchFamily="49" charset="0"/>
              </a:rPr>
              <a:t>:addResponse</a:t>
            </a:r>
            <a:r>
              <a:rPr lang="fr-FR" sz="1800" b="0" smtClean="0">
                <a:latin typeface="Courier" pitchFamily="49" charset="0"/>
              </a:rPr>
              <a:t>"/&gt;</a:t>
            </a:r>
          </a:p>
          <a:p>
            <a:pPr>
              <a:lnSpc>
                <a:spcPct val="70000"/>
              </a:lnSpc>
              <a:buFont typeface="Wingdings" pitchFamily="2" charset="2"/>
              <a:buNone/>
            </a:pPr>
            <a:endParaRPr lang="fr-FR" sz="1800" b="0" smtClean="0">
              <a:latin typeface="Courier" pitchFamily="49" charset="0"/>
            </a:endParaRPr>
          </a:p>
          <a:p>
            <a:pPr>
              <a:lnSpc>
                <a:spcPct val="70000"/>
              </a:lnSpc>
              <a:buFont typeface="Wingdings" pitchFamily="2" charset="2"/>
              <a:buNone/>
            </a:pPr>
            <a:r>
              <a:rPr lang="fr-FR" sz="1800" b="0" smtClean="0">
                <a:latin typeface="Courier" pitchFamily="49" charset="0"/>
              </a:rPr>
              <a:t>	&lt;xs:complexType name="</a:t>
            </a:r>
            <a:r>
              <a:rPr lang="fr-FR" sz="1800" b="0" smtClean="0">
                <a:solidFill>
                  <a:schemeClr val="tx1"/>
                </a:solidFill>
                <a:latin typeface="Courier" pitchFamily="49" charset="0"/>
              </a:rPr>
              <a:t>add</a:t>
            </a:r>
            <a:r>
              <a:rPr lang="fr-FR" sz="1800" b="0" smtClean="0">
                <a:latin typeface="Courier" pitchFamily="49" charset="0"/>
              </a:rPr>
              <a:t>"&gt;</a:t>
            </a:r>
          </a:p>
          <a:p>
            <a:pPr>
              <a:lnSpc>
                <a:spcPct val="70000"/>
              </a:lnSpc>
              <a:buFont typeface="Wingdings" pitchFamily="2" charset="2"/>
              <a:buNone/>
            </a:pPr>
            <a:r>
              <a:rPr lang="fr-FR" sz="1800" b="0" smtClean="0">
                <a:latin typeface="Courier" pitchFamily="49" charset="0"/>
              </a:rPr>
              <a:t>		&lt;xs:sequence&gt;</a:t>
            </a:r>
          </a:p>
          <a:p>
            <a:pPr>
              <a:lnSpc>
                <a:spcPct val="70000"/>
              </a:lnSpc>
              <a:buFont typeface="Wingdings" pitchFamily="2" charset="2"/>
              <a:buNone/>
            </a:pPr>
            <a:r>
              <a:rPr lang="fr-FR" sz="1800" b="0" smtClean="0">
                <a:latin typeface="Courier" pitchFamily="49" charset="0"/>
              </a:rPr>
              <a:t>			&lt;xs:element name="arg0" type="xs:int"/&gt;</a:t>
            </a:r>
          </a:p>
          <a:p>
            <a:pPr>
              <a:lnSpc>
                <a:spcPct val="70000"/>
              </a:lnSpc>
              <a:buFont typeface="Wingdings" pitchFamily="2" charset="2"/>
              <a:buNone/>
            </a:pPr>
            <a:r>
              <a:rPr lang="fr-FR" sz="1800" b="0" smtClean="0">
                <a:latin typeface="Courier" pitchFamily="49" charset="0"/>
              </a:rPr>
              <a:t>			&lt;xs:element name="arg1" type="xs:int"/&gt;</a:t>
            </a:r>
          </a:p>
          <a:p>
            <a:pPr>
              <a:lnSpc>
                <a:spcPct val="70000"/>
              </a:lnSpc>
              <a:buFont typeface="Wingdings" pitchFamily="2" charset="2"/>
              <a:buNone/>
            </a:pPr>
            <a:r>
              <a:rPr lang="fr-FR" sz="1800" b="0" smtClean="0">
                <a:latin typeface="Courier" pitchFamily="49" charset="0"/>
              </a:rPr>
              <a:t>		&lt;/xs:sequence&gt;</a:t>
            </a:r>
          </a:p>
          <a:p>
            <a:pPr>
              <a:lnSpc>
                <a:spcPct val="70000"/>
              </a:lnSpc>
              <a:buFont typeface="Wingdings" pitchFamily="2" charset="2"/>
              <a:buNone/>
            </a:pPr>
            <a:r>
              <a:rPr lang="fr-FR" sz="1800" b="0" smtClean="0">
                <a:latin typeface="Courier" pitchFamily="49" charset="0"/>
              </a:rPr>
              <a:t>	&lt;/xs:complexType&gt;</a:t>
            </a:r>
          </a:p>
          <a:p>
            <a:pPr>
              <a:lnSpc>
                <a:spcPct val="70000"/>
              </a:lnSpc>
              <a:buFont typeface="Wingdings" pitchFamily="2" charset="2"/>
              <a:buNone/>
            </a:pPr>
            <a:endParaRPr lang="fr-FR" sz="1800" b="0" smtClean="0">
              <a:latin typeface="Courier" pitchFamily="49" charset="0"/>
            </a:endParaRPr>
          </a:p>
          <a:p>
            <a:pPr>
              <a:lnSpc>
                <a:spcPct val="70000"/>
              </a:lnSpc>
              <a:buFont typeface="Wingdings" pitchFamily="2" charset="2"/>
              <a:buNone/>
            </a:pPr>
            <a:r>
              <a:rPr lang="fr-FR" sz="1800" b="0" smtClean="0">
                <a:latin typeface="Courier" pitchFamily="49" charset="0"/>
              </a:rPr>
              <a:t>	&lt;xs:complexType name="</a:t>
            </a:r>
            <a:r>
              <a:rPr lang="fr-FR" sz="1800" b="0" smtClean="0">
                <a:solidFill>
                  <a:schemeClr val="accent2"/>
                </a:solidFill>
                <a:latin typeface="Courier" pitchFamily="49" charset="0"/>
              </a:rPr>
              <a:t>addResponse</a:t>
            </a:r>
            <a:r>
              <a:rPr lang="fr-FR" sz="1800" b="0" smtClean="0">
                <a:latin typeface="Courier" pitchFamily="49" charset="0"/>
              </a:rPr>
              <a:t>"&gt;</a:t>
            </a:r>
          </a:p>
          <a:p>
            <a:pPr>
              <a:lnSpc>
                <a:spcPct val="70000"/>
              </a:lnSpc>
              <a:buFont typeface="Wingdings" pitchFamily="2" charset="2"/>
              <a:buNone/>
            </a:pPr>
            <a:endParaRPr lang="fr-FR" sz="1800" b="0" smtClean="0">
              <a:latin typeface="Courier" pitchFamily="49" charset="0"/>
            </a:endParaRPr>
          </a:p>
          <a:p>
            <a:pPr>
              <a:lnSpc>
                <a:spcPct val="70000"/>
              </a:lnSpc>
              <a:buFont typeface="Wingdings" pitchFamily="2" charset="2"/>
              <a:buNone/>
            </a:pPr>
            <a:r>
              <a:rPr lang="fr-FR" sz="1800" b="0" smtClean="0">
                <a:latin typeface="Courier" pitchFamily="49" charset="0"/>
              </a:rPr>
              <a:t>		&lt;xs:sequence&gt;</a:t>
            </a:r>
          </a:p>
          <a:p>
            <a:pPr>
              <a:lnSpc>
                <a:spcPct val="70000"/>
              </a:lnSpc>
              <a:buFont typeface="Wingdings" pitchFamily="2" charset="2"/>
              <a:buNone/>
            </a:pPr>
            <a:r>
              <a:rPr lang="fr-FR" sz="1800" b="0" smtClean="0">
                <a:latin typeface="Courier" pitchFamily="49" charset="0"/>
              </a:rPr>
              <a:t>			&lt;xs:element name="return" type="xs:int"/&gt;</a:t>
            </a:r>
          </a:p>
          <a:p>
            <a:pPr>
              <a:lnSpc>
                <a:spcPct val="70000"/>
              </a:lnSpc>
              <a:buFont typeface="Wingdings" pitchFamily="2" charset="2"/>
              <a:buNone/>
            </a:pPr>
            <a:r>
              <a:rPr lang="fr-FR" sz="1800" b="0" smtClean="0">
                <a:latin typeface="Courier" pitchFamily="49" charset="0"/>
              </a:rPr>
              <a:t>		&lt;/xs:sequence&gt;</a:t>
            </a:r>
          </a:p>
          <a:p>
            <a:pPr>
              <a:lnSpc>
                <a:spcPct val="70000"/>
              </a:lnSpc>
              <a:buFont typeface="Wingdings" pitchFamily="2" charset="2"/>
              <a:buNone/>
            </a:pPr>
            <a:r>
              <a:rPr lang="fr-FR" sz="1800" b="0" smtClean="0">
                <a:latin typeface="Courier" pitchFamily="49" charset="0"/>
              </a:rPr>
              <a:t>	&lt;/xs:complexType&gt;</a:t>
            </a:r>
          </a:p>
          <a:p>
            <a:pPr>
              <a:lnSpc>
                <a:spcPct val="70000"/>
              </a:lnSpc>
              <a:buFont typeface="Wingdings" pitchFamily="2" charset="2"/>
              <a:buNone/>
            </a:pPr>
            <a:r>
              <a:rPr lang="fr-FR" sz="1800" b="0" smtClean="0">
                <a:latin typeface="Courier" pitchFamily="49" charset="0"/>
              </a:rPr>
              <a:t>&lt;/xs:schema&gt;</a:t>
            </a:r>
          </a:p>
        </p:txBody>
      </p:sp>
    </p:spTree>
    <p:extLst>
      <p:ext uri="{BB962C8B-B14F-4D97-AF65-F5344CB8AC3E}">
        <p14:creationId xmlns:p14="http://schemas.microsoft.com/office/powerpoint/2010/main" val="4121724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FR" dirty="0" smtClean="0"/>
              <a:t>Définition</a:t>
            </a:r>
          </a:p>
        </p:txBody>
      </p:sp>
      <p:sp>
        <p:nvSpPr>
          <p:cNvPr id="3075" name="Rectangle 3"/>
          <p:cNvSpPr>
            <a:spLocks noGrp="1" noChangeArrowheads="1"/>
          </p:cNvSpPr>
          <p:nvPr>
            <p:ph type="body" idx="1"/>
          </p:nvPr>
        </p:nvSpPr>
        <p:spPr/>
        <p:txBody>
          <a:bodyPr/>
          <a:lstStyle/>
          <a:p>
            <a:pPr>
              <a:lnSpc>
                <a:spcPct val="90000"/>
              </a:lnSpc>
            </a:pPr>
            <a:r>
              <a:rPr lang="fr-FR" dirty="0"/>
              <a:t>Les Services Web sont des  « applications modulaires </a:t>
            </a:r>
            <a:r>
              <a:rPr lang="fr-FR" dirty="0" smtClean="0"/>
              <a:t>qui </a:t>
            </a:r>
            <a:r>
              <a:rPr lang="fr-FR" dirty="0"/>
              <a:t>exécutent des tâches spécifiques indépendamment des plates-formes et des langages sur lesquelles elles reposent</a:t>
            </a:r>
          </a:p>
          <a:p>
            <a:pPr marL="0" indent="0">
              <a:lnSpc>
                <a:spcPct val="90000"/>
              </a:lnSpc>
              <a:buNone/>
            </a:pPr>
            <a:endParaRPr lang="fr-FR" sz="2400" dirty="0" smtClean="0"/>
          </a:p>
          <a:p>
            <a:pPr marL="342900" indent="-342900">
              <a:lnSpc>
                <a:spcPct val="90000"/>
              </a:lnSpc>
              <a:buFont typeface="Wingdings" pitchFamily="2" charset="2"/>
              <a:buNone/>
            </a:pPr>
            <a:endParaRPr lang="fr-FR" sz="2400" dirty="0" smtClean="0"/>
          </a:p>
          <a:p>
            <a:pPr marL="342900" indent="-342900">
              <a:lnSpc>
                <a:spcPct val="90000"/>
              </a:lnSpc>
            </a:pPr>
            <a:r>
              <a:rPr lang="fr-FR" sz="2400" dirty="0" smtClean="0"/>
              <a:t>Par exemple:</a:t>
            </a:r>
          </a:p>
          <a:p>
            <a:pPr lvl="1" indent="-342900">
              <a:lnSpc>
                <a:spcPct val="90000"/>
              </a:lnSpc>
            </a:pPr>
            <a:r>
              <a:rPr lang="fr-FR" sz="2000" dirty="0" smtClean="0"/>
              <a:t>un client demande le prix d’un article en envoyant un message sur le Web. </a:t>
            </a:r>
          </a:p>
          <a:p>
            <a:pPr lvl="1" indent="-342900">
              <a:lnSpc>
                <a:spcPct val="90000"/>
              </a:lnSpc>
            </a:pPr>
            <a:r>
              <a:rPr lang="fr-FR" sz="2000" dirty="0" smtClean="0"/>
              <a:t>Ce message contient la référence de l’article. </a:t>
            </a:r>
          </a:p>
          <a:p>
            <a:pPr lvl="1" indent="-342900">
              <a:lnSpc>
                <a:spcPct val="90000"/>
              </a:lnSpc>
            </a:pPr>
            <a:r>
              <a:rPr lang="fr-FR" sz="2000" dirty="0" smtClean="0"/>
              <a:t>Le Web Service va recevoir la référence, effectuer le traitement du service et renvoyer le prix au client via un autre message.</a:t>
            </a:r>
          </a:p>
        </p:txBody>
      </p:sp>
    </p:spTree>
    <p:extLst>
      <p:ext uri="{BB962C8B-B14F-4D97-AF65-F5344CB8AC3E}">
        <p14:creationId xmlns:p14="http://schemas.microsoft.com/office/powerpoint/2010/main" val="28481193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FR" smtClean="0"/>
              <a:t>Encodage</a:t>
            </a:r>
          </a:p>
        </p:txBody>
      </p:sp>
      <p:sp>
        <p:nvSpPr>
          <p:cNvPr id="22531" name="Rectangle 3"/>
          <p:cNvSpPr>
            <a:spLocks noGrp="1" noChangeArrowheads="1"/>
          </p:cNvSpPr>
          <p:nvPr>
            <p:ph type="body" idx="1"/>
          </p:nvPr>
        </p:nvSpPr>
        <p:spPr>
          <a:xfrm>
            <a:off x="457200" y="1340768"/>
            <a:ext cx="8229600" cy="5256584"/>
          </a:xfrm>
        </p:spPr>
        <p:txBody>
          <a:bodyPr>
            <a:normAutofit lnSpcReduction="10000"/>
          </a:bodyPr>
          <a:lstStyle/>
          <a:p>
            <a:pPr marL="342900" indent="-342900">
              <a:lnSpc>
                <a:spcPct val="90000"/>
              </a:lnSpc>
            </a:pPr>
            <a:r>
              <a:rPr lang="fr-FR" sz="2400" dirty="0" smtClean="0"/>
              <a:t>Un message SOAP contient des données </a:t>
            </a:r>
          </a:p>
          <a:p>
            <a:pPr marL="742950" lvl="1">
              <a:lnSpc>
                <a:spcPct val="90000"/>
              </a:lnSpc>
            </a:pPr>
            <a:r>
              <a:rPr lang="fr-FR" sz="2000" dirty="0" smtClean="0"/>
              <a:t>Typées et interprétables par le service</a:t>
            </a:r>
          </a:p>
          <a:p>
            <a:pPr marL="457200" lvl="1" indent="0">
              <a:lnSpc>
                <a:spcPct val="90000"/>
              </a:lnSpc>
              <a:buNone/>
            </a:pPr>
            <a:endParaRPr lang="fr-FR" sz="2000" dirty="0" smtClean="0"/>
          </a:p>
          <a:p>
            <a:pPr>
              <a:lnSpc>
                <a:spcPct val="90000"/>
              </a:lnSpc>
              <a:buFont typeface="Symbol" pitchFamily="18" charset="2"/>
              <a:buChar char="Þ"/>
            </a:pPr>
            <a:r>
              <a:rPr lang="fr-FR" sz="2400" dirty="0" smtClean="0"/>
              <a:t>Il faut définir un moyen d’encoder ces données qui soit compatible avec XML</a:t>
            </a:r>
          </a:p>
          <a:p>
            <a:pPr marL="0" indent="0">
              <a:lnSpc>
                <a:spcPct val="90000"/>
              </a:lnSpc>
              <a:buNone/>
            </a:pPr>
            <a:endParaRPr lang="fr-FR" sz="2400" dirty="0" smtClean="0"/>
          </a:p>
          <a:p>
            <a:pPr marL="342900" indent="-342900">
              <a:lnSpc>
                <a:spcPct val="90000"/>
              </a:lnSpc>
            </a:pPr>
            <a:r>
              <a:rPr lang="fr-FR" sz="2400" dirty="0" smtClean="0"/>
              <a:t>Encodage : représentation XML d’une donnée (valeur)</a:t>
            </a:r>
          </a:p>
          <a:p>
            <a:pPr marL="0" indent="0">
              <a:lnSpc>
                <a:spcPct val="90000"/>
              </a:lnSpc>
              <a:buNone/>
            </a:pPr>
            <a:r>
              <a:rPr lang="fr-FR" sz="2400" dirty="0" smtClean="0"/>
              <a:t> </a:t>
            </a:r>
          </a:p>
          <a:p>
            <a:pPr marL="342900" indent="-342900">
              <a:lnSpc>
                <a:spcPct val="90000"/>
              </a:lnSpc>
            </a:pPr>
            <a:r>
              <a:rPr lang="fr-FR" sz="2400" dirty="0" smtClean="0"/>
              <a:t>Décodage : reconstitution d’une valeur à partir de sa forme XML</a:t>
            </a:r>
          </a:p>
          <a:p>
            <a:pPr marL="0" indent="0">
              <a:lnSpc>
                <a:spcPct val="90000"/>
              </a:lnSpc>
              <a:buNone/>
            </a:pPr>
            <a:endParaRPr lang="fr-FR" sz="2400" dirty="0" smtClean="0"/>
          </a:p>
          <a:p>
            <a:pPr marL="342900" indent="-342900">
              <a:lnSpc>
                <a:spcPct val="90000"/>
              </a:lnSpc>
            </a:pPr>
            <a:r>
              <a:rPr lang="fr-FR" sz="2400" dirty="0" smtClean="0"/>
              <a:t>La représentation XML d’une donnée est structurée en fonction du type de la donnée</a:t>
            </a:r>
          </a:p>
          <a:p>
            <a:pPr marL="0" indent="0">
              <a:lnSpc>
                <a:spcPct val="90000"/>
              </a:lnSpc>
              <a:buNone/>
            </a:pPr>
            <a:endParaRPr lang="fr-FR" sz="2400" dirty="0" smtClean="0"/>
          </a:p>
          <a:p>
            <a:pPr marL="342900" indent="-342900">
              <a:lnSpc>
                <a:spcPct val="90000"/>
              </a:lnSpc>
              <a:buFont typeface="Wingdings" pitchFamily="2" charset="2"/>
              <a:buNone/>
            </a:pPr>
            <a:r>
              <a:rPr lang="fr-FR" sz="2400" dirty="0" smtClean="0"/>
              <a:t>=&gt; Nécessaire de définir le type d’une donnée</a:t>
            </a:r>
          </a:p>
          <a:p>
            <a:pPr marL="342900" indent="-342900">
              <a:lnSpc>
                <a:spcPct val="90000"/>
              </a:lnSpc>
            </a:pPr>
            <a:endParaRPr lang="fr-FR" sz="2400" dirty="0" smtClean="0"/>
          </a:p>
        </p:txBody>
      </p:sp>
    </p:spTree>
    <p:extLst>
      <p:ext uri="{BB962C8B-B14F-4D97-AF65-F5344CB8AC3E}">
        <p14:creationId xmlns:p14="http://schemas.microsoft.com/office/powerpoint/2010/main" val="1689490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smtClean="0"/>
              <a:t>Définition de types</a:t>
            </a:r>
          </a:p>
        </p:txBody>
      </p:sp>
      <p:sp>
        <p:nvSpPr>
          <p:cNvPr id="23555" name="Rectangle 3"/>
          <p:cNvSpPr>
            <a:spLocks noGrp="1" noChangeArrowheads="1"/>
          </p:cNvSpPr>
          <p:nvPr>
            <p:ph type="body" idx="1"/>
          </p:nvPr>
        </p:nvSpPr>
        <p:spPr>
          <a:xfrm>
            <a:off x="457200" y="1600200"/>
            <a:ext cx="8579296" cy="4525963"/>
          </a:xfrm>
        </p:spPr>
        <p:txBody>
          <a:bodyPr>
            <a:normAutofit/>
          </a:bodyPr>
          <a:lstStyle/>
          <a:p>
            <a:pPr>
              <a:lnSpc>
                <a:spcPct val="90000"/>
              </a:lnSpc>
            </a:pPr>
            <a:r>
              <a:rPr lang="fr-FR" dirty="0" smtClean="0"/>
              <a:t>Par utilisation de schémas (écrits en langage XML Schéma)</a:t>
            </a:r>
          </a:p>
          <a:p>
            <a:pPr lvl="1">
              <a:lnSpc>
                <a:spcPct val="90000"/>
              </a:lnSpc>
            </a:pPr>
            <a:r>
              <a:rPr lang="fr-FR" dirty="0" smtClean="0"/>
              <a:t>Pour décrire le type d’une donnée de </a:t>
            </a:r>
            <a:r>
              <a:rPr lang="fr-FR" dirty="0" smtClean="0">
                <a:solidFill>
                  <a:srgbClr val="FF0000"/>
                </a:solidFill>
              </a:rPr>
              <a:t>type simple</a:t>
            </a:r>
            <a:r>
              <a:rPr lang="fr-FR" dirty="0" smtClean="0"/>
              <a:t>, c’est immédiat puisque le langage XML Schéma propose un système de types (</a:t>
            </a:r>
            <a:r>
              <a:rPr lang="fr-FR" dirty="0" err="1" smtClean="0"/>
              <a:t>int</a:t>
            </a:r>
            <a:r>
              <a:rPr lang="fr-FR" dirty="0" smtClean="0"/>
              <a:t>, </a:t>
            </a:r>
            <a:r>
              <a:rPr lang="fr-FR" dirty="0" err="1" smtClean="0"/>
              <a:t>boolean</a:t>
            </a:r>
            <a:r>
              <a:rPr lang="fr-FR" dirty="0" smtClean="0"/>
              <a:t>, string, …).</a:t>
            </a:r>
          </a:p>
          <a:p>
            <a:pPr lvl="2"/>
            <a:r>
              <a:rPr lang="fr-FR" dirty="0" smtClean="0"/>
              <a:t>Voir l’exemple de </a:t>
            </a:r>
            <a:r>
              <a:rPr lang="fr-FR" dirty="0" err="1" smtClean="0">
                <a:latin typeface="Courier" pitchFamily="49" charset="0"/>
              </a:rPr>
              <a:t>URImyAddition</a:t>
            </a:r>
            <a:endParaRPr lang="fr-FR" sz="1800" dirty="0" smtClean="0">
              <a:latin typeface="Courier" pitchFamily="49" charset="0"/>
            </a:endParaRPr>
          </a:p>
          <a:p>
            <a:pPr>
              <a:buFont typeface="Wingdings" pitchFamily="2" charset="2"/>
              <a:buNone/>
            </a:pPr>
            <a:r>
              <a:rPr lang="fr-FR" sz="2400" dirty="0" smtClean="0">
                <a:latin typeface="Courier" pitchFamily="49" charset="0"/>
              </a:rPr>
              <a:t>		</a:t>
            </a:r>
            <a:r>
              <a:rPr lang="fr-FR" sz="2000" dirty="0" smtClean="0">
                <a:latin typeface="Courier" pitchFamily="49" charset="0"/>
              </a:rPr>
              <a:t>&lt;</a:t>
            </a:r>
            <a:r>
              <a:rPr lang="fr-FR" sz="2000" dirty="0" err="1" smtClean="0">
                <a:latin typeface="Courier" pitchFamily="49" charset="0"/>
              </a:rPr>
              <a:t>xs:element</a:t>
            </a:r>
            <a:r>
              <a:rPr lang="fr-FR" sz="2000" dirty="0" smtClean="0">
                <a:latin typeface="Courier" pitchFamily="49" charset="0"/>
              </a:rPr>
              <a:t> </a:t>
            </a:r>
            <a:r>
              <a:rPr lang="fr-FR" sz="2000" dirty="0" err="1" smtClean="0">
                <a:latin typeface="Courier" pitchFamily="49" charset="0"/>
              </a:rPr>
              <a:t>name</a:t>
            </a:r>
            <a:r>
              <a:rPr lang="fr-FR" sz="2000" dirty="0" smtClean="0">
                <a:latin typeface="Courier" pitchFamily="49" charset="0"/>
              </a:rPr>
              <a:t>="arg0" </a:t>
            </a:r>
            <a:r>
              <a:rPr lang="fr-FR" sz="2000" dirty="0" smtClean="0">
                <a:solidFill>
                  <a:srgbClr val="FF0000"/>
                </a:solidFill>
                <a:latin typeface="Courier" pitchFamily="49" charset="0"/>
              </a:rPr>
              <a:t>type="</a:t>
            </a:r>
            <a:r>
              <a:rPr lang="fr-FR" sz="2000" dirty="0" err="1" smtClean="0">
                <a:solidFill>
                  <a:srgbClr val="FF0000"/>
                </a:solidFill>
                <a:latin typeface="Courier" pitchFamily="49" charset="0"/>
              </a:rPr>
              <a:t>xs:int</a:t>
            </a:r>
            <a:r>
              <a:rPr lang="fr-FR" sz="2000" dirty="0" smtClean="0">
                <a:solidFill>
                  <a:srgbClr val="FF0000"/>
                </a:solidFill>
                <a:latin typeface="Courier" pitchFamily="49" charset="0"/>
              </a:rPr>
              <a:t>"</a:t>
            </a:r>
            <a:r>
              <a:rPr lang="fr-FR" sz="2000" dirty="0" smtClean="0">
                <a:latin typeface="Courier" pitchFamily="49" charset="0"/>
              </a:rPr>
              <a:t>/&gt;</a:t>
            </a:r>
          </a:p>
          <a:p>
            <a:pPr>
              <a:buFont typeface="Wingdings" pitchFamily="2" charset="2"/>
              <a:buNone/>
            </a:pPr>
            <a:r>
              <a:rPr lang="fr-FR" sz="2400" dirty="0" smtClean="0">
                <a:latin typeface="Courier" pitchFamily="49" charset="0"/>
              </a:rPr>
              <a:t>			</a:t>
            </a:r>
            <a:r>
              <a:rPr lang="fr-FR" sz="2000" dirty="0" smtClean="0">
                <a:latin typeface="Courier" pitchFamily="49" charset="0"/>
              </a:rPr>
              <a:t>&lt;arg0&gt;5&lt;/arg0&gt;</a:t>
            </a:r>
          </a:p>
          <a:p>
            <a:pPr>
              <a:buFont typeface="Wingdings" pitchFamily="2" charset="2"/>
              <a:buNone/>
            </a:pPr>
            <a:endParaRPr lang="fr-FR" sz="2000" dirty="0" smtClean="0">
              <a:latin typeface="Courier" pitchFamily="49" charset="0"/>
            </a:endParaRPr>
          </a:p>
          <a:p>
            <a:pPr lvl="1">
              <a:lnSpc>
                <a:spcPct val="90000"/>
              </a:lnSpc>
            </a:pPr>
            <a:r>
              <a:rPr lang="fr-FR" dirty="0" smtClean="0"/>
              <a:t>Pour décrire le type d’une donnée de </a:t>
            </a:r>
            <a:r>
              <a:rPr lang="fr-FR" dirty="0" smtClean="0">
                <a:solidFill>
                  <a:srgbClr val="FF0000"/>
                </a:solidFill>
              </a:rPr>
              <a:t>type complexe</a:t>
            </a:r>
            <a:r>
              <a:rPr lang="fr-FR" dirty="0" smtClean="0"/>
              <a:t>, utilisation de la balise </a:t>
            </a:r>
            <a:r>
              <a:rPr lang="fr-FR" dirty="0" smtClean="0">
                <a:latin typeface="Courier" pitchFamily="49" charset="0"/>
              </a:rPr>
              <a:t>&lt;</a:t>
            </a:r>
            <a:r>
              <a:rPr lang="fr-FR" dirty="0" err="1" smtClean="0">
                <a:latin typeface="Courier" pitchFamily="49" charset="0"/>
              </a:rPr>
              <a:t>complexType</a:t>
            </a:r>
            <a:r>
              <a:rPr lang="fr-FR" dirty="0" smtClean="0">
                <a:latin typeface="Courier" pitchFamily="49" charset="0"/>
              </a:rPr>
              <a:t>&gt;</a:t>
            </a:r>
            <a:endParaRPr lang="fr-FR" dirty="0" smtClean="0"/>
          </a:p>
        </p:txBody>
      </p:sp>
    </p:spTree>
    <p:extLst>
      <p:ext uri="{BB962C8B-B14F-4D97-AF65-F5344CB8AC3E}">
        <p14:creationId xmlns:p14="http://schemas.microsoft.com/office/powerpoint/2010/main" val="1774993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fr-FR" smtClean="0"/>
              <a:t>Acheminement des msg : SOAP avec HTTP</a:t>
            </a:r>
          </a:p>
        </p:txBody>
      </p:sp>
      <p:sp>
        <p:nvSpPr>
          <p:cNvPr id="24579" name="Rectangle 3"/>
          <p:cNvSpPr>
            <a:spLocks noGrp="1" noChangeArrowheads="1"/>
          </p:cNvSpPr>
          <p:nvPr>
            <p:ph type="body" idx="1"/>
          </p:nvPr>
        </p:nvSpPr>
        <p:spPr/>
        <p:txBody>
          <a:bodyPr/>
          <a:lstStyle/>
          <a:p>
            <a:r>
              <a:rPr lang="fr-FR" smtClean="0"/>
              <a:t>SOAP peut être facilement porté sur Http.</a:t>
            </a:r>
          </a:p>
          <a:p>
            <a:pPr lvl="1"/>
            <a:r>
              <a:rPr lang="fr-FR" smtClean="0"/>
              <a:t>Convient au mode Request/Response de http</a:t>
            </a:r>
          </a:p>
          <a:p>
            <a:pPr lvl="1"/>
            <a:endParaRPr lang="fr-FR" smtClean="0"/>
          </a:p>
          <a:p>
            <a:pPr lvl="1"/>
            <a:r>
              <a:rPr lang="fr-FR" smtClean="0"/>
              <a:t>Le message SOAP est encapsulé dans une requête POST avec un content-type text/xml </a:t>
            </a:r>
          </a:p>
          <a:p>
            <a:pPr lvl="1"/>
            <a:endParaRPr lang="fr-FR" smtClean="0"/>
          </a:p>
          <a:p>
            <a:pPr lvl="1"/>
            <a:r>
              <a:rPr lang="fr-FR" smtClean="0"/>
              <a:t>Définition d’un header http : SOAPAction</a:t>
            </a:r>
          </a:p>
        </p:txBody>
      </p:sp>
    </p:spTree>
    <p:extLst>
      <p:ext uri="{BB962C8B-B14F-4D97-AF65-F5344CB8AC3E}">
        <p14:creationId xmlns:p14="http://schemas.microsoft.com/office/powerpoint/2010/main" val="2838774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smtClean="0"/>
              <a:t>Msg SOAP encapsulé dans HTTP</a:t>
            </a:r>
          </a:p>
        </p:txBody>
      </p:sp>
      <p:sp>
        <p:nvSpPr>
          <p:cNvPr id="25603" name="Rectangle 3"/>
          <p:cNvSpPr>
            <a:spLocks noGrp="1" noChangeArrowheads="1"/>
          </p:cNvSpPr>
          <p:nvPr>
            <p:ph type="body" idx="1"/>
          </p:nvPr>
        </p:nvSpPr>
        <p:spPr/>
        <p:txBody>
          <a:bodyPr>
            <a:normAutofit lnSpcReduction="10000"/>
          </a:bodyPr>
          <a:lstStyle/>
          <a:p>
            <a:pPr marL="342900" indent="-342900">
              <a:buFont typeface="Wingdings" pitchFamily="2" charset="2"/>
              <a:buNone/>
            </a:pPr>
            <a:r>
              <a:rPr lang="fr-FR" sz="1800" smtClean="0"/>
              <a:t>POST /StockQuote HTTP/1.1</a:t>
            </a:r>
          </a:p>
          <a:p>
            <a:pPr marL="342900" indent="-342900">
              <a:buFont typeface="Wingdings" pitchFamily="2" charset="2"/>
              <a:buNone/>
            </a:pPr>
            <a:r>
              <a:rPr lang="fr-FR" sz="1800" smtClean="0"/>
              <a:t>Host: www.stockquoteserver.com</a:t>
            </a:r>
          </a:p>
          <a:p>
            <a:pPr marL="342900" indent="-342900">
              <a:buFont typeface="Wingdings" pitchFamily="2" charset="2"/>
              <a:buNone/>
            </a:pPr>
            <a:r>
              <a:rPr lang="fr-FR" sz="1800" smtClean="0"/>
              <a:t>Content-Type: text/xml; charset="utf-8"</a:t>
            </a:r>
          </a:p>
          <a:p>
            <a:pPr marL="342900" indent="-342900">
              <a:buFont typeface="Wingdings" pitchFamily="2" charset="2"/>
              <a:buNone/>
            </a:pPr>
            <a:r>
              <a:rPr lang="fr-FR" sz="1800" smtClean="0"/>
              <a:t>Content-Length: nnnn</a:t>
            </a:r>
          </a:p>
          <a:p>
            <a:pPr marL="342900" indent="-342900">
              <a:buFont typeface="Wingdings" pitchFamily="2" charset="2"/>
              <a:buNone/>
            </a:pPr>
            <a:r>
              <a:rPr lang="fr-FR" sz="1800" smtClean="0"/>
              <a:t>SOAPAction: "Some-URI"</a:t>
            </a:r>
          </a:p>
          <a:p>
            <a:pPr marL="342900" indent="-342900">
              <a:buFont typeface="Wingdings" pitchFamily="2" charset="2"/>
              <a:buNone/>
            </a:pPr>
            <a:endParaRPr lang="fr-FR" sz="1800" smtClean="0"/>
          </a:p>
          <a:p>
            <a:pPr marL="342900" indent="-342900">
              <a:buFont typeface="Wingdings" pitchFamily="2" charset="2"/>
              <a:buNone/>
            </a:pPr>
            <a:r>
              <a:rPr lang="fr-FR" sz="1800" smtClean="0"/>
              <a:t>&lt;SOAP-ENV:Envelope</a:t>
            </a:r>
            <a:br>
              <a:rPr lang="fr-FR" sz="1800" smtClean="0"/>
            </a:br>
            <a:r>
              <a:rPr lang="fr-FR" sz="1800" smtClean="0"/>
              <a:t>  xmlns:SOAP-ENV="http://schemas.xmlsoap.org/soap/envelope/"</a:t>
            </a:r>
            <a:br>
              <a:rPr lang="fr-FR" sz="1800" smtClean="0"/>
            </a:br>
            <a:r>
              <a:rPr lang="fr-FR" sz="1800" smtClean="0"/>
              <a:t>  SOAP-ENV:encodingStyle="http://schemas.xmlsoap.org/soap/encoding/"&gt;</a:t>
            </a:r>
            <a:br>
              <a:rPr lang="fr-FR" sz="1800" smtClean="0"/>
            </a:br>
            <a:r>
              <a:rPr lang="fr-FR" sz="1800" smtClean="0"/>
              <a:t>&lt;SOAP-ENV:Body&gt;</a:t>
            </a:r>
            <a:br>
              <a:rPr lang="fr-FR" sz="1800" smtClean="0"/>
            </a:br>
            <a:r>
              <a:rPr lang="fr-FR" sz="1800" smtClean="0"/>
              <a:t>    </a:t>
            </a:r>
            <a:r>
              <a:rPr lang="fr-FR" sz="1800" smtClean="0">
                <a:solidFill>
                  <a:schemeClr val="folHlink"/>
                </a:solidFill>
              </a:rPr>
              <a:t>&lt;m:GetLastTradePrice xmlns:m="Some-URI"&gt;</a:t>
            </a:r>
            <a:br>
              <a:rPr lang="fr-FR" sz="1800" smtClean="0">
                <a:solidFill>
                  <a:schemeClr val="folHlink"/>
                </a:solidFill>
              </a:rPr>
            </a:br>
            <a:r>
              <a:rPr lang="fr-FR" sz="1800" smtClean="0">
                <a:solidFill>
                  <a:schemeClr val="folHlink"/>
                </a:solidFill>
              </a:rPr>
              <a:t>        &lt;symbol&gt;DIS&lt;/symbol&gt;</a:t>
            </a:r>
            <a:br>
              <a:rPr lang="fr-FR" sz="1800" smtClean="0">
                <a:solidFill>
                  <a:schemeClr val="folHlink"/>
                </a:solidFill>
              </a:rPr>
            </a:br>
            <a:r>
              <a:rPr lang="fr-FR" sz="1800" smtClean="0">
                <a:solidFill>
                  <a:schemeClr val="folHlink"/>
                </a:solidFill>
              </a:rPr>
              <a:t>    &lt;/m:GetLastTradePrice&gt;</a:t>
            </a:r>
            <a:br>
              <a:rPr lang="fr-FR" sz="1800" smtClean="0">
                <a:solidFill>
                  <a:schemeClr val="folHlink"/>
                </a:solidFill>
              </a:rPr>
            </a:br>
            <a:r>
              <a:rPr lang="fr-FR" sz="1800" smtClean="0"/>
              <a:t>&lt;/SOAP-ENV:Body&gt;</a:t>
            </a:r>
          </a:p>
          <a:p>
            <a:pPr marL="342900" indent="-342900">
              <a:buFont typeface="Wingdings" pitchFamily="2" charset="2"/>
              <a:buNone/>
            </a:pPr>
            <a:r>
              <a:rPr lang="fr-FR" sz="1800" smtClean="0"/>
              <a:t>&lt;/SOAP-ENV:Envelope&gt;</a:t>
            </a:r>
          </a:p>
        </p:txBody>
      </p:sp>
    </p:spTree>
    <p:extLst>
      <p:ext uri="{BB962C8B-B14F-4D97-AF65-F5344CB8AC3E}">
        <p14:creationId xmlns:p14="http://schemas.microsoft.com/office/powerpoint/2010/main" val="3298007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r-FR" smtClean="0"/>
              <a:t>Msg SOAP encapsulé dans HTTP</a:t>
            </a:r>
          </a:p>
        </p:txBody>
      </p:sp>
      <p:sp>
        <p:nvSpPr>
          <p:cNvPr id="26627" name="Rectangle 3"/>
          <p:cNvSpPr>
            <a:spLocks noGrp="1" noChangeArrowheads="1"/>
          </p:cNvSpPr>
          <p:nvPr>
            <p:ph type="body" idx="1"/>
          </p:nvPr>
        </p:nvSpPr>
        <p:spPr/>
        <p:txBody>
          <a:bodyPr/>
          <a:lstStyle/>
          <a:p>
            <a:pPr>
              <a:buFont typeface="Wingdings" pitchFamily="2" charset="2"/>
              <a:buNone/>
            </a:pPr>
            <a:r>
              <a:rPr lang="fr-FR" sz="1800" smtClean="0"/>
              <a:t>HTTP/1.1 500 Internal Server Error</a:t>
            </a:r>
          </a:p>
          <a:p>
            <a:pPr>
              <a:buFont typeface="Wingdings" pitchFamily="2" charset="2"/>
              <a:buNone/>
            </a:pPr>
            <a:r>
              <a:rPr lang="fr-FR" sz="1800" smtClean="0"/>
              <a:t>Content-Type: text/xml; charset="utf-8"</a:t>
            </a:r>
          </a:p>
          <a:p>
            <a:pPr>
              <a:buFont typeface="Wingdings" pitchFamily="2" charset="2"/>
              <a:buNone/>
            </a:pPr>
            <a:r>
              <a:rPr lang="fr-FR" sz="1800" smtClean="0"/>
              <a:t>Content-Length: nnnn</a:t>
            </a:r>
            <a:br>
              <a:rPr lang="fr-FR" sz="1800" smtClean="0"/>
            </a:br>
            <a:endParaRPr lang="fr-FR" sz="1800" smtClean="0"/>
          </a:p>
          <a:p>
            <a:pPr>
              <a:buFont typeface="Wingdings" pitchFamily="2" charset="2"/>
              <a:buNone/>
            </a:pPr>
            <a:r>
              <a:rPr lang="fr-FR" sz="1800" smtClean="0"/>
              <a:t>&lt;SOAP-ENV:Envelope</a:t>
            </a:r>
            <a:br>
              <a:rPr lang="fr-FR" sz="1800" smtClean="0"/>
            </a:br>
            <a:r>
              <a:rPr lang="fr-FR" sz="1800" smtClean="0"/>
              <a:t>  xmlns:SOAP-ENV="http://schemas.xmlsoap.org/soap/envelope/"/&gt;</a:t>
            </a:r>
            <a:br>
              <a:rPr lang="fr-FR" sz="1800" smtClean="0"/>
            </a:br>
            <a:r>
              <a:rPr lang="fr-FR" sz="1800" smtClean="0"/>
              <a:t>&lt;SOAP-ENV:Body&gt;</a:t>
            </a:r>
            <a:br>
              <a:rPr lang="fr-FR" sz="1800" smtClean="0"/>
            </a:br>
            <a:r>
              <a:rPr lang="fr-FR" sz="1800" smtClean="0"/>
              <a:t>    &lt;SOAP-ENV:Fault&gt;</a:t>
            </a:r>
            <a:br>
              <a:rPr lang="fr-FR" sz="1800" smtClean="0"/>
            </a:br>
            <a:r>
              <a:rPr lang="fr-FR" sz="1800" smtClean="0"/>
              <a:t>        &lt; faultactor SOAP-ENV:Server&lt;/ faultactor&gt;</a:t>
            </a:r>
          </a:p>
          <a:p>
            <a:pPr>
              <a:buFont typeface="Wingdings" pitchFamily="2" charset="2"/>
              <a:buNone/>
            </a:pPr>
            <a:r>
              <a:rPr lang="fr-FR" sz="1800" smtClean="0"/>
              <a:t>		&lt;faultstring&gt;Server Error&lt;/faultstring&gt;</a:t>
            </a:r>
            <a:br>
              <a:rPr lang="fr-FR" sz="1800" smtClean="0"/>
            </a:br>
            <a:r>
              <a:rPr lang="fr-FR" sz="1800" smtClean="0"/>
              <a:t>    &lt;/SOAP-ENV:Fault&gt;</a:t>
            </a:r>
            <a:br>
              <a:rPr lang="fr-FR" sz="1800" smtClean="0"/>
            </a:br>
            <a:r>
              <a:rPr lang="fr-FR" sz="1800" smtClean="0"/>
              <a:t>&lt;/SOAP-ENV:Body&gt;</a:t>
            </a:r>
          </a:p>
          <a:p>
            <a:pPr>
              <a:buFont typeface="Wingdings" pitchFamily="2" charset="2"/>
              <a:buNone/>
            </a:pPr>
            <a:r>
              <a:rPr lang="fr-FR" sz="1800" smtClean="0"/>
              <a:t>&lt;/SOAP-ENV:Envelope&gt; </a:t>
            </a:r>
          </a:p>
        </p:txBody>
      </p:sp>
    </p:spTree>
    <p:extLst>
      <p:ext uri="{BB962C8B-B14F-4D97-AF65-F5344CB8AC3E}">
        <p14:creationId xmlns:p14="http://schemas.microsoft.com/office/powerpoint/2010/main" val="3068051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sz="2800" dirty="0" smtClean="0">
                <a:latin typeface="Trebuchet MS" pitchFamily="34" charset="0"/>
              </a:rPr>
              <a:t> </a:t>
            </a:r>
            <a:endParaRPr lang="fr-FR" sz="2800" dirty="0">
              <a:latin typeface="Trebuchet MS" pitchFamily="34" charset="0"/>
            </a:endParaRPr>
          </a:p>
        </p:txBody>
      </p:sp>
      <p:sp>
        <p:nvSpPr>
          <p:cNvPr id="7" name="Rectangle 2"/>
          <p:cNvSpPr txBox="1">
            <a:spLocks noChangeArrowheads="1"/>
          </p:cNvSpPr>
          <p:nvPr/>
        </p:nvSpPr>
        <p:spPr>
          <a:xfrm>
            <a:off x="1319064" y="2132856"/>
            <a:ext cx="6624736" cy="20161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000" b="0" kern="1200">
                <a:solidFill>
                  <a:schemeClr val="tx1"/>
                </a:solidFill>
                <a:latin typeface="+mj-lt"/>
                <a:ea typeface="+mj-ea"/>
                <a:cs typeface="+mj-cs"/>
              </a:defRPr>
            </a:lvl1pPr>
          </a:lstStyle>
          <a:p>
            <a:pPr algn="ctr"/>
            <a:r>
              <a:rPr lang="fr-FR" sz="3200" dirty="0" smtClean="0">
                <a:solidFill>
                  <a:srgbClr val="C00000"/>
                </a:solidFill>
                <a:latin typeface="Trebuchet MS" pitchFamily="34" charset="0"/>
              </a:rPr>
              <a:t>WSDL</a:t>
            </a:r>
          </a:p>
          <a:p>
            <a:pPr algn="ctr"/>
            <a:r>
              <a:rPr lang="fr-FR" sz="3200" dirty="0">
                <a:solidFill>
                  <a:schemeClr val="tx2">
                    <a:lumMod val="75000"/>
                  </a:schemeClr>
                </a:solidFill>
                <a:latin typeface="Trebuchet MS" pitchFamily="34" charset="0"/>
              </a:rPr>
              <a:t>Le langage de définition </a:t>
            </a:r>
            <a:br>
              <a:rPr lang="fr-FR" sz="3200" dirty="0">
                <a:solidFill>
                  <a:schemeClr val="tx2">
                    <a:lumMod val="75000"/>
                  </a:schemeClr>
                </a:solidFill>
                <a:latin typeface="Trebuchet MS" pitchFamily="34" charset="0"/>
              </a:rPr>
            </a:br>
            <a:r>
              <a:rPr lang="fr-FR" sz="3200" dirty="0">
                <a:solidFill>
                  <a:schemeClr val="tx2">
                    <a:lumMod val="75000"/>
                  </a:schemeClr>
                </a:solidFill>
                <a:latin typeface="Trebuchet MS" pitchFamily="34" charset="0"/>
              </a:rPr>
              <a:t>de l’interface d’un service </a:t>
            </a:r>
            <a:r>
              <a:rPr lang="fr-FR" sz="3200" dirty="0" smtClean="0">
                <a:solidFill>
                  <a:schemeClr val="tx2">
                    <a:lumMod val="75000"/>
                  </a:schemeClr>
                </a:solidFill>
                <a:latin typeface="Trebuchet MS" pitchFamily="34" charset="0"/>
              </a:rPr>
              <a:t>Web</a:t>
            </a:r>
            <a:endParaRPr lang="fr-FR" sz="3200" dirty="0">
              <a:solidFill>
                <a:schemeClr val="tx2">
                  <a:lumMod val="75000"/>
                </a:schemeClr>
              </a:solidFill>
              <a:latin typeface="Trebuchet MS" pitchFamily="34" charset="0"/>
            </a:endParaRPr>
          </a:p>
        </p:txBody>
      </p:sp>
      <p:sp>
        <p:nvSpPr>
          <p:cNvPr id="3" name="Slide Number Placeholder 2"/>
          <p:cNvSpPr>
            <a:spLocks noGrp="1"/>
          </p:cNvSpPr>
          <p:nvPr>
            <p:ph type="sldNum" sz="quarter" idx="12"/>
          </p:nvPr>
        </p:nvSpPr>
        <p:spPr/>
        <p:txBody>
          <a:bodyPr/>
          <a:lstStyle/>
          <a:p>
            <a:fld id="{25F9BF79-8947-42B4-A0B2-ED963961DB09}" type="slidenum">
              <a:rPr lang="fr-FR" smtClean="0"/>
              <a:t>35</a:t>
            </a:fld>
            <a:endParaRPr lang="fr-FR"/>
          </a:p>
        </p:txBody>
      </p:sp>
    </p:spTree>
    <p:extLst>
      <p:ext uri="{BB962C8B-B14F-4D97-AF65-F5344CB8AC3E}">
        <p14:creationId xmlns:p14="http://schemas.microsoft.com/office/powerpoint/2010/main" val="3964753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fr-FR" dirty="0" smtClean="0"/>
              <a:t>WSDL</a:t>
            </a:r>
          </a:p>
        </p:txBody>
      </p:sp>
      <p:sp>
        <p:nvSpPr>
          <p:cNvPr id="29699" name="Rectangle 3"/>
          <p:cNvSpPr>
            <a:spLocks noGrp="1" noChangeArrowheads="1"/>
          </p:cNvSpPr>
          <p:nvPr>
            <p:ph type="body" idx="1"/>
          </p:nvPr>
        </p:nvSpPr>
        <p:spPr/>
        <p:txBody>
          <a:bodyPr>
            <a:normAutofit lnSpcReduction="10000"/>
          </a:bodyPr>
          <a:lstStyle/>
          <a:p>
            <a:r>
              <a:rPr lang="fr-FR" sz="2400" dirty="0" smtClean="0"/>
              <a:t>Web Services Description </a:t>
            </a:r>
            <a:r>
              <a:rPr lang="fr-FR" sz="2400" dirty="0" err="1" smtClean="0"/>
              <a:t>Language</a:t>
            </a:r>
            <a:endParaRPr lang="fr-FR" sz="2400" dirty="0" smtClean="0"/>
          </a:p>
          <a:p>
            <a:endParaRPr lang="fr-FR" sz="2400" dirty="0" smtClean="0"/>
          </a:p>
          <a:p>
            <a:r>
              <a:rPr lang="fr-FR" sz="2400" dirty="0" smtClean="0"/>
              <a:t>Description en XML de l'interface publique d'utilisation des services Web (~ IDL des objets CORBA) </a:t>
            </a:r>
          </a:p>
          <a:p>
            <a:endParaRPr lang="fr-FR" sz="2400" dirty="0" smtClean="0"/>
          </a:p>
          <a:p>
            <a:r>
              <a:rPr lang="fr-FR" sz="2400" dirty="0" smtClean="0"/>
              <a:t>Séparation entre description de la fonctionnalité abstraite du service et les détails concrets (où et comment la fonctionnalité est offerte)</a:t>
            </a:r>
          </a:p>
          <a:p>
            <a:pPr lvl="1"/>
            <a:r>
              <a:rPr lang="fr-FR" sz="2000" dirty="0" smtClean="0"/>
              <a:t>Description abstraite des messages échangés entre un fournisseur de services et un client</a:t>
            </a:r>
          </a:p>
          <a:p>
            <a:pPr lvl="1"/>
            <a:r>
              <a:rPr lang="fr-FR" sz="2000" dirty="0" smtClean="0"/>
              <a:t>Mise en relation, liaison (</a:t>
            </a:r>
            <a:r>
              <a:rPr lang="fr-FR" sz="2000" dirty="0" err="1" smtClean="0"/>
              <a:t>binding</a:t>
            </a:r>
            <a:r>
              <a:rPr lang="fr-FR" sz="2000" dirty="0" smtClean="0"/>
              <a:t>) de cette description avec un protocole (et donc le format des messages)</a:t>
            </a:r>
          </a:p>
          <a:p>
            <a:endParaRPr lang="fr-FR" sz="2400" dirty="0" smtClean="0"/>
          </a:p>
          <a:p>
            <a:pPr lvl="1"/>
            <a:endParaRPr lang="fr-FR" sz="2000" dirty="0" smtClean="0"/>
          </a:p>
        </p:txBody>
      </p:sp>
    </p:spTree>
    <p:extLst>
      <p:ext uri="{BB962C8B-B14F-4D97-AF65-F5344CB8AC3E}">
        <p14:creationId xmlns:p14="http://schemas.microsoft.com/office/powerpoint/2010/main" val="2821738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fr-FR" smtClean="0"/>
              <a:t>Présentation</a:t>
            </a:r>
          </a:p>
        </p:txBody>
      </p:sp>
      <p:sp>
        <p:nvSpPr>
          <p:cNvPr id="30723" name="Rectangle 3"/>
          <p:cNvSpPr>
            <a:spLocks noGrp="1" noChangeArrowheads="1"/>
          </p:cNvSpPr>
          <p:nvPr>
            <p:ph type="body" idx="1"/>
          </p:nvPr>
        </p:nvSpPr>
        <p:spPr/>
        <p:txBody>
          <a:bodyPr/>
          <a:lstStyle/>
          <a:p>
            <a:pPr marL="609600" indent="-609600">
              <a:spcBef>
                <a:spcPct val="70000"/>
              </a:spcBef>
              <a:buFont typeface="Wingdings" pitchFamily="2" charset="2"/>
              <a:buNone/>
            </a:pPr>
            <a:r>
              <a:rPr lang="fr-FR" sz="2400" smtClean="0"/>
              <a:t>Une description WSDL :</a:t>
            </a:r>
          </a:p>
          <a:p>
            <a:pPr marL="990600" lvl="1" indent="-533400">
              <a:spcBef>
                <a:spcPct val="70000"/>
              </a:spcBef>
              <a:buFontTx/>
              <a:buAutoNum type="arabicPeriod"/>
            </a:pPr>
            <a:r>
              <a:rPr lang="fr-FR" sz="2000" smtClean="0"/>
              <a:t>Décrit l’interface d’un service web (méthodes, types des paramètres)</a:t>
            </a:r>
            <a:br>
              <a:rPr lang="fr-FR" sz="2000" smtClean="0"/>
            </a:br>
            <a:r>
              <a:rPr lang="fr-FR" sz="2000" smtClean="0"/>
              <a:t>Cette description peut être comparée à la description IDL CORBA, elle peut servir à générer automatiquement des amorces.</a:t>
            </a:r>
          </a:p>
          <a:p>
            <a:pPr marL="990600" lvl="1" indent="-533400">
              <a:spcBef>
                <a:spcPct val="70000"/>
              </a:spcBef>
              <a:buFontTx/>
              <a:buAutoNum type="arabicPeriod"/>
            </a:pPr>
            <a:r>
              <a:rPr lang="fr-FR" sz="2000" smtClean="0"/>
              <a:t>Décrit les aspects techniques d’implantation d’un service web (quel est le protocole utilisé, quelle est l’adresse du service)</a:t>
            </a:r>
            <a:br>
              <a:rPr lang="fr-FR" sz="2000" smtClean="0"/>
            </a:br>
            <a:r>
              <a:rPr lang="fr-FR" sz="2000" smtClean="0"/>
              <a:t>Cette description sert à se connecter concrètement à un service web.</a:t>
            </a:r>
          </a:p>
        </p:txBody>
      </p:sp>
    </p:spTree>
    <p:extLst>
      <p:ext uri="{BB962C8B-B14F-4D97-AF65-F5344CB8AC3E}">
        <p14:creationId xmlns:p14="http://schemas.microsoft.com/office/powerpoint/2010/main" val="2701562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fr-FR" smtClean="0"/>
              <a:t>Balises</a:t>
            </a:r>
          </a:p>
        </p:txBody>
      </p:sp>
      <p:sp>
        <p:nvSpPr>
          <p:cNvPr id="31747" name="Rectangle 5"/>
          <p:cNvSpPr>
            <a:spLocks noGrp="1" noChangeArrowheads="1"/>
          </p:cNvSpPr>
          <p:nvPr>
            <p:ph type="body" idx="1"/>
          </p:nvPr>
        </p:nvSpPr>
        <p:spPr/>
        <p:txBody>
          <a:bodyPr>
            <a:normAutofit fontScale="92500" lnSpcReduction="10000"/>
          </a:bodyPr>
          <a:lstStyle/>
          <a:p>
            <a:r>
              <a:rPr lang="fr-FR" sz="2400" smtClean="0"/>
              <a:t>Une description WSDL est un document XML qui commence par la balise </a:t>
            </a:r>
            <a:r>
              <a:rPr lang="fr-FR" sz="2400" smtClean="0">
                <a:solidFill>
                  <a:srgbClr val="FF0000"/>
                </a:solidFill>
              </a:rPr>
              <a:t>definition</a:t>
            </a:r>
            <a:r>
              <a:rPr lang="fr-FR" sz="2400" smtClean="0"/>
              <a:t> et contient les balises suivantes :</a:t>
            </a:r>
          </a:p>
          <a:p>
            <a:pPr lvl="1"/>
            <a:r>
              <a:rPr lang="fr-FR" sz="2000" smtClean="0">
                <a:solidFill>
                  <a:srgbClr val="FF0000"/>
                </a:solidFill>
              </a:rPr>
              <a:t>types</a:t>
            </a:r>
            <a:r>
              <a:rPr lang="fr-FR" sz="2000" smtClean="0"/>
              <a:t>: cette balise décrit les types utilisés</a:t>
            </a:r>
          </a:p>
          <a:p>
            <a:pPr lvl="1"/>
            <a:r>
              <a:rPr lang="fr-FR" sz="2000" smtClean="0">
                <a:solidFill>
                  <a:srgbClr val="FF0000"/>
                </a:solidFill>
              </a:rPr>
              <a:t>message</a:t>
            </a:r>
            <a:r>
              <a:rPr lang="fr-FR" sz="2000" smtClean="0"/>
              <a:t>: cette balise décrit la structure d’un message échangé</a:t>
            </a:r>
          </a:p>
          <a:p>
            <a:pPr lvl="1"/>
            <a:r>
              <a:rPr lang="fr-FR" sz="2000" smtClean="0">
                <a:solidFill>
                  <a:srgbClr val="FF0000"/>
                </a:solidFill>
              </a:rPr>
              <a:t>portType</a:t>
            </a:r>
            <a:r>
              <a:rPr lang="fr-FR" sz="2000" smtClean="0"/>
              <a:t>: cette balise décrit abstraitement le service web sous forme d’un ensemble d’opérations (~ interface du service web)</a:t>
            </a:r>
          </a:p>
          <a:p>
            <a:pPr lvl="2"/>
            <a:r>
              <a:rPr lang="fr-FR" sz="1800" smtClean="0">
                <a:solidFill>
                  <a:srgbClr val="FF0000"/>
                </a:solidFill>
              </a:rPr>
              <a:t>operation</a:t>
            </a:r>
            <a:r>
              <a:rPr lang="fr-FR" sz="1800" smtClean="0"/>
              <a:t>: cette balise décrit une opération réalisée par le service web. Une opération reçoit des messages et envoie des messages.</a:t>
            </a:r>
          </a:p>
          <a:p>
            <a:pPr lvl="1"/>
            <a:r>
              <a:rPr lang="fr-FR" sz="2000" smtClean="0">
                <a:solidFill>
                  <a:srgbClr val="FF0000"/>
                </a:solidFill>
              </a:rPr>
              <a:t>binding </a:t>
            </a:r>
            <a:r>
              <a:rPr lang="fr-FR" sz="2000" smtClean="0"/>
              <a:t>: cette balise décrit la liaison entre un protocole (http) et la description abstraite du service (= le portType).</a:t>
            </a:r>
          </a:p>
          <a:p>
            <a:pPr lvl="1"/>
            <a:r>
              <a:rPr lang="fr-FR" sz="2000" smtClean="0">
                <a:solidFill>
                  <a:srgbClr val="FF0000"/>
                </a:solidFill>
              </a:rPr>
              <a:t>service</a:t>
            </a:r>
            <a:r>
              <a:rPr lang="fr-FR" sz="2000" smtClean="0"/>
              <a:t>: cette balise décrit un service comme un ensemble de ports.</a:t>
            </a:r>
          </a:p>
          <a:p>
            <a:pPr lvl="2"/>
            <a:r>
              <a:rPr lang="fr-FR" sz="1800" smtClean="0">
                <a:solidFill>
                  <a:srgbClr val="FF0000"/>
                </a:solidFill>
              </a:rPr>
              <a:t>port</a:t>
            </a:r>
            <a:r>
              <a:rPr lang="fr-FR" sz="1800" smtClean="0"/>
              <a:t>: cette balise décrit un port de communication au travers duquel il est possible d’accéder à un ensemble d’opérations. Un port référence un Binding</a:t>
            </a:r>
          </a:p>
        </p:txBody>
      </p:sp>
      <p:sp>
        <p:nvSpPr>
          <p:cNvPr id="31748" name="Text Box 8"/>
          <p:cNvSpPr txBox="1">
            <a:spLocks noChangeArrowheads="1"/>
          </p:cNvSpPr>
          <p:nvPr/>
        </p:nvSpPr>
        <p:spPr bwMode="auto">
          <a:xfrm>
            <a:off x="475688" y="2276872"/>
            <a:ext cx="279888" cy="2047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pPr>
              <a:spcBef>
                <a:spcPct val="50000"/>
              </a:spcBef>
            </a:pPr>
            <a:r>
              <a:rPr lang="fr-FR" sz="1600" dirty="0">
                <a:solidFill>
                  <a:srgbClr val="000000"/>
                </a:solidFill>
              </a:rPr>
              <a:t>abstrait</a:t>
            </a:r>
          </a:p>
        </p:txBody>
      </p:sp>
      <p:sp>
        <p:nvSpPr>
          <p:cNvPr id="31749" name="Text Box 9"/>
          <p:cNvSpPr txBox="1">
            <a:spLocks noChangeArrowheads="1"/>
          </p:cNvSpPr>
          <p:nvPr/>
        </p:nvSpPr>
        <p:spPr bwMode="auto">
          <a:xfrm>
            <a:off x="475688" y="4581128"/>
            <a:ext cx="279888" cy="180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2"/>
                </a:solidFill>
                <a:latin typeface="Arial" charset="0"/>
              </a:defRPr>
            </a:lvl1pPr>
            <a:lvl2pPr marL="742950" indent="-285750">
              <a:defRPr sz="2400" b="1">
                <a:solidFill>
                  <a:schemeClr val="bg2"/>
                </a:solidFill>
                <a:latin typeface="Arial" charset="0"/>
              </a:defRPr>
            </a:lvl2pPr>
            <a:lvl3pPr marL="1143000" indent="-228600">
              <a:defRPr sz="2400" b="1">
                <a:solidFill>
                  <a:schemeClr val="bg2"/>
                </a:solidFill>
                <a:latin typeface="Arial" charset="0"/>
              </a:defRPr>
            </a:lvl3pPr>
            <a:lvl4pPr marL="1600200" indent="-228600">
              <a:defRPr sz="2400" b="1">
                <a:solidFill>
                  <a:schemeClr val="bg2"/>
                </a:solidFill>
                <a:latin typeface="Arial" charset="0"/>
              </a:defRPr>
            </a:lvl4pPr>
            <a:lvl5pPr marL="2057400" indent="-228600">
              <a:defRPr sz="2400" b="1">
                <a:solidFill>
                  <a:schemeClr val="bg2"/>
                </a:solidFill>
                <a:latin typeface="Arial" charset="0"/>
              </a:defRPr>
            </a:lvl5pPr>
            <a:lvl6pPr marL="2514600" indent="-228600" eaLnBrk="0" fontAlgn="base" hangingPunct="0">
              <a:spcBef>
                <a:spcPct val="0"/>
              </a:spcBef>
              <a:spcAft>
                <a:spcPct val="0"/>
              </a:spcAft>
              <a:defRPr sz="2400" b="1">
                <a:solidFill>
                  <a:schemeClr val="bg2"/>
                </a:solidFill>
                <a:latin typeface="Arial" charset="0"/>
              </a:defRPr>
            </a:lvl6pPr>
            <a:lvl7pPr marL="2971800" indent="-228600" eaLnBrk="0" fontAlgn="base" hangingPunct="0">
              <a:spcBef>
                <a:spcPct val="0"/>
              </a:spcBef>
              <a:spcAft>
                <a:spcPct val="0"/>
              </a:spcAft>
              <a:defRPr sz="2400" b="1">
                <a:solidFill>
                  <a:schemeClr val="bg2"/>
                </a:solidFill>
                <a:latin typeface="Arial" charset="0"/>
              </a:defRPr>
            </a:lvl7pPr>
            <a:lvl8pPr marL="3429000" indent="-228600" eaLnBrk="0" fontAlgn="base" hangingPunct="0">
              <a:spcBef>
                <a:spcPct val="0"/>
              </a:spcBef>
              <a:spcAft>
                <a:spcPct val="0"/>
              </a:spcAft>
              <a:defRPr sz="2400" b="1">
                <a:solidFill>
                  <a:schemeClr val="bg2"/>
                </a:solidFill>
                <a:latin typeface="Arial" charset="0"/>
              </a:defRPr>
            </a:lvl8pPr>
            <a:lvl9pPr marL="3886200" indent="-228600" eaLnBrk="0" fontAlgn="base" hangingPunct="0">
              <a:spcBef>
                <a:spcPct val="0"/>
              </a:spcBef>
              <a:spcAft>
                <a:spcPct val="0"/>
              </a:spcAft>
              <a:defRPr sz="2400" b="1">
                <a:solidFill>
                  <a:schemeClr val="bg2"/>
                </a:solidFill>
                <a:latin typeface="Arial" charset="0"/>
              </a:defRPr>
            </a:lvl9pPr>
          </a:lstStyle>
          <a:p>
            <a:pPr>
              <a:spcBef>
                <a:spcPct val="50000"/>
              </a:spcBef>
            </a:pPr>
            <a:r>
              <a:rPr lang="fr-FR" sz="1600" dirty="0">
                <a:solidFill>
                  <a:srgbClr val="000000"/>
                </a:solidFill>
              </a:rPr>
              <a:t>concret</a:t>
            </a:r>
          </a:p>
        </p:txBody>
      </p:sp>
    </p:spTree>
    <p:extLst>
      <p:ext uri="{BB962C8B-B14F-4D97-AF65-F5344CB8AC3E}">
        <p14:creationId xmlns:p14="http://schemas.microsoft.com/office/powerpoint/2010/main" val="497787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fr-FR" smtClean="0"/>
              <a:t>Les balises </a:t>
            </a:r>
            <a:br>
              <a:rPr lang="fr-FR" smtClean="0"/>
            </a:br>
            <a:r>
              <a:rPr lang="fr-FR" smtClean="0"/>
              <a:t>(graphique XML Spy du wsdl.xsd)</a:t>
            </a:r>
          </a:p>
        </p:txBody>
      </p:sp>
      <p:pic>
        <p:nvPicPr>
          <p:cNvPr id="32771"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71954" y="1268760"/>
            <a:ext cx="6412523" cy="5065712"/>
          </a:xfrm>
          <a:noFill/>
          <a:extLst>
            <a:ext uri="{91240B29-F687-4F45-9708-019B960494DF}">
              <a14:hiddenLine xmlns:a14="http://schemas.microsoft.com/office/drawing/2010/main" w="12700" cap="flat" cmpd="sng">
                <a:solidFill>
                  <a:srgbClr val="FC0128"/>
                </a:solidFill>
                <a:prstDash val="solid"/>
                <a:miter lim="800000"/>
                <a:headEnd/>
                <a:tailEnd/>
              </a14:hiddenLine>
            </a:ext>
          </a:extLst>
        </p:spPr>
      </p:pic>
    </p:spTree>
    <p:extLst>
      <p:ext uri="{BB962C8B-B14F-4D97-AF65-F5344CB8AC3E}">
        <p14:creationId xmlns:p14="http://schemas.microsoft.com/office/powerpoint/2010/main" val="1975372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403648" y="2346446"/>
            <a:ext cx="6624736" cy="20161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000" b="0" kern="1200">
                <a:solidFill>
                  <a:schemeClr val="tx1"/>
                </a:solidFill>
                <a:latin typeface="+mj-lt"/>
                <a:ea typeface="+mj-ea"/>
                <a:cs typeface="+mj-cs"/>
              </a:defRPr>
            </a:lvl1pPr>
          </a:lstStyle>
          <a:p>
            <a:pPr algn="ctr"/>
            <a:r>
              <a:rPr lang="fr-FR" sz="3200" dirty="0" smtClean="0">
                <a:solidFill>
                  <a:srgbClr val="C00000"/>
                </a:solidFill>
                <a:latin typeface="Trebuchet MS" pitchFamily="34" charset="0"/>
              </a:rPr>
              <a:t>Principes</a:t>
            </a:r>
          </a:p>
          <a:p>
            <a:pPr algn="ctr"/>
            <a:endParaRPr lang="fr-FR" sz="2000" dirty="0" smtClean="0">
              <a:latin typeface="Trebuchet MS" pitchFamily="34" charset="0"/>
            </a:endParaRPr>
          </a:p>
          <a:p>
            <a:pPr algn="ctr"/>
            <a:r>
              <a:rPr lang="fr-FR" sz="2000" dirty="0"/>
              <a:t>Pourquoi un nouveau middleware ?</a:t>
            </a:r>
          </a:p>
        </p:txBody>
      </p:sp>
      <p:sp>
        <p:nvSpPr>
          <p:cNvPr id="3" name="Slide Number Placeholder 2"/>
          <p:cNvSpPr>
            <a:spLocks noGrp="1"/>
          </p:cNvSpPr>
          <p:nvPr>
            <p:ph type="sldNum" sz="quarter" idx="12"/>
          </p:nvPr>
        </p:nvSpPr>
        <p:spPr/>
        <p:txBody>
          <a:bodyPr/>
          <a:lstStyle/>
          <a:p>
            <a:fld id="{25F9BF79-8947-42B4-A0B2-ED963961DB09}" type="slidenum">
              <a:rPr lang="fr-FR" smtClean="0"/>
              <a:t>4</a:t>
            </a:fld>
            <a:endParaRPr lang="fr-FR"/>
          </a:p>
        </p:txBody>
      </p:sp>
    </p:spTree>
    <p:extLst>
      <p:ext uri="{BB962C8B-B14F-4D97-AF65-F5344CB8AC3E}">
        <p14:creationId xmlns:p14="http://schemas.microsoft.com/office/powerpoint/2010/main" val="40727280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smtClean="0"/>
              <a:t>types</a:t>
            </a:r>
          </a:p>
        </p:txBody>
      </p:sp>
      <p:sp>
        <p:nvSpPr>
          <p:cNvPr id="33795" name="Rectangle 3"/>
          <p:cNvSpPr>
            <a:spLocks noGrp="1" noChangeArrowheads="1"/>
          </p:cNvSpPr>
          <p:nvPr>
            <p:ph type="body" idx="1"/>
          </p:nvPr>
        </p:nvSpPr>
        <p:spPr/>
        <p:txBody>
          <a:bodyPr>
            <a:normAutofit/>
          </a:bodyPr>
          <a:lstStyle/>
          <a:p>
            <a:pPr marL="342900" indent="-342900"/>
            <a:r>
              <a:rPr lang="fr-FR" dirty="0" smtClean="0"/>
              <a:t>Exemple de description du type </a:t>
            </a:r>
            <a:r>
              <a:rPr lang="fr-FR" dirty="0" smtClean="0">
                <a:latin typeface="Courier" pitchFamily="49" charset="0"/>
              </a:rPr>
              <a:t>personne</a:t>
            </a:r>
            <a:endParaRPr lang="fr-FR" dirty="0" smtClean="0"/>
          </a:p>
          <a:p>
            <a:pPr marL="342900" indent="-342900">
              <a:buFont typeface="Wingdings" pitchFamily="2" charset="2"/>
              <a:buNone/>
            </a:pPr>
            <a:endParaRPr lang="en-US" sz="1600" dirty="0" smtClean="0">
              <a:solidFill>
                <a:schemeClr val="tx2">
                  <a:lumMod val="50000"/>
                </a:schemeClr>
              </a:solidFill>
            </a:endParaRPr>
          </a:p>
          <a:p>
            <a:pPr lvl="1" indent="-342900">
              <a:buFont typeface="Wingdings" pitchFamily="2" charset="2"/>
              <a:buNone/>
            </a:pPr>
            <a:r>
              <a:rPr lang="en-US" sz="1400" dirty="0" smtClean="0">
                <a:solidFill>
                  <a:schemeClr val="tx2">
                    <a:lumMod val="50000"/>
                  </a:schemeClr>
                </a:solidFill>
              </a:rPr>
              <a:t>&lt;</a:t>
            </a:r>
            <a:r>
              <a:rPr lang="en-US" sz="1400" b="0" dirty="0" err="1" smtClean="0">
                <a:solidFill>
                  <a:schemeClr val="tx2">
                    <a:lumMod val="50000"/>
                  </a:schemeClr>
                </a:solidFill>
              </a:rPr>
              <a:t>wsdl:types</a:t>
            </a:r>
            <a:r>
              <a:rPr lang="en-US" sz="1400" dirty="0" smtClean="0">
                <a:solidFill>
                  <a:schemeClr val="tx2">
                    <a:lumMod val="50000"/>
                  </a:schemeClr>
                </a:solidFill>
              </a:rPr>
              <a:t>&gt;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xs:schema</a:t>
            </a:r>
            <a:r>
              <a:rPr lang="en-US" sz="1400" dirty="0" smtClean="0">
                <a:solidFill>
                  <a:schemeClr val="tx2">
                    <a:lumMod val="50000"/>
                  </a:schemeClr>
                </a:solidFill>
              </a:rPr>
              <a:t> </a:t>
            </a:r>
          </a:p>
          <a:p>
            <a:pPr lvl="1" indent="-342900">
              <a:buFont typeface="Wingdings" pitchFamily="2" charset="2"/>
              <a:buNone/>
            </a:pPr>
            <a:r>
              <a:rPr lang="en-US" sz="1400" dirty="0" smtClean="0">
                <a:solidFill>
                  <a:schemeClr val="tx2">
                    <a:lumMod val="50000"/>
                  </a:schemeClr>
                </a:solidFill>
              </a:rPr>
              <a:t>			</a:t>
            </a:r>
            <a:r>
              <a:rPr lang="en-US" sz="1400" dirty="0" err="1" smtClean="0">
                <a:solidFill>
                  <a:schemeClr val="tx2">
                    <a:lumMod val="50000"/>
                  </a:schemeClr>
                </a:solidFill>
              </a:rPr>
              <a:t>targetNameSpace</a:t>
            </a:r>
            <a:r>
              <a:rPr lang="en-US" sz="1400" dirty="0" smtClean="0">
                <a:solidFill>
                  <a:schemeClr val="tx2">
                    <a:lumMod val="50000"/>
                  </a:schemeClr>
                </a:solidFill>
              </a:rPr>
              <a:t>="http://www.exemple.fr/personne.xsd"</a:t>
            </a:r>
          </a:p>
          <a:p>
            <a:pPr lvl="1" indent="-342900">
              <a:buFont typeface="Wingdings" pitchFamily="2" charset="2"/>
              <a:buNone/>
            </a:pPr>
            <a:r>
              <a:rPr lang="en-US" sz="1400" dirty="0" smtClean="0">
                <a:solidFill>
                  <a:schemeClr val="tx2">
                    <a:lumMod val="50000"/>
                  </a:schemeClr>
                </a:solidFill>
              </a:rPr>
              <a:t>			</a:t>
            </a:r>
            <a:r>
              <a:rPr lang="en-US" sz="1400" dirty="0" err="1" smtClean="0">
                <a:solidFill>
                  <a:schemeClr val="tx2">
                    <a:lumMod val="50000"/>
                  </a:schemeClr>
                </a:solidFill>
              </a:rPr>
              <a:t>xmlns:xs</a:t>
            </a:r>
            <a:r>
              <a:rPr lang="en-US" sz="1400" dirty="0" smtClean="0">
                <a:solidFill>
                  <a:schemeClr val="tx2">
                    <a:lumMod val="50000"/>
                  </a:schemeClr>
                </a:solidFill>
              </a:rPr>
              <a:t>="http://www.w3.org/2001/XMLSchema"&gt;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xs:element</a:t>
            </a:r>
            <a:r>
              <a:rPr lang="en-US" sz="1400" dirty="0" smtClean="0">
                <a:solidFill>
                  <a:schemeClr val="tx2">
                    <a:lumMod val="50000"/>
                  </a:schemeClr>
                </a:solidFill>
              </a:rPr>
              <a:t> name="</a:t>
            </a:r>
            <a:r>
              <a:rPr lang="en-US" sz="1400" dirty="0" err="1" smtClean="0">
                <a:solidFill>
                  <a:schemeClr val="tx2">
                    <a:lumMod val="50000"/>
                  </a:schemeClr>
                </a:solidFill>
              </a:rPr>
              <a:t>personne</a:t>
            </a:r>
            <a:r>
              <a:rPr lang="en-US" sz="1400" dirty="0" smtClean="0">
                <a:solidFill>
                  <a:schemeClr val="tx2">
                    <a:lumMod val="50000"/>
                  </a:schemeClr>
                </a:solidFill>
              </a:rPr>
              <a:t>"&gt;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xs:complexType</a:t>
            </a:r>
            <a:r>
              <a:rPr lang="en-US" sz="1400" dirty="0" smtClean="0">
                <a:solidFill>
                  <a:schemeClr val="tx2">
                    <a:lumMod val="50000"/>
                  </a:schemeClr>
                </a:solidFill>
              </a:rPr>
              <a:t>&gt;        </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xs:sequence</a:t>
            </a:r>
            <a:r>
              <a:rPr lang="en-US" sz="1400" dirty="0" smtClean="0">
                <a:solidFill>
                  <a:schemeClr val="tx2">
                    <a:lumMod val="50000"/>
                  </a:schemeClr>
                </a:solidFill>
              </a:rPr>
              <a:t>&gt;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xs:element</a:t>
            </a:r>
            <a:r>
              <a:rPr lang="en-US" sz="1400" dirty="0" smtClean="0">
                <a:solidFill>
                  <a:schemeClr val="tx2">
                    <a:lumMod val="50000"/>
                  </a:schemeClr>
                </a:solidFill>
              </a:rPr>
              <a:t> name="nom" type="</a:t>
            </a:r>
            <a:r>
              <a:rPr lang="en-US" sz="1400" dirty="0" err="1" smtClean="0">
                <a:solidFill>
                  <a:schemeClr val="tx2">
                    <a:lumMod val="50000"/>
                  </a:schemeClr>
                </a:solidFill>
              </a:rPr>
              <a:t>xs:string</a:t>
            </a:r>
            <a:r>
              <a:rPr lang="en-US" sz="1400" dirty="0" smtClean="0">
                <a:solidFill>
                  <a:schemeClr val="tx2">
                    <a:lumMod val="50000"/>
                  </a:schemeClr>
                </a:solidFill>
              </a:rPr>
              <a:t>" /&gt;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xs:element</a:t>
            </a:r>
            <a:r>
              <a:rPr lang="en-US" sz="1400" dirty="0" smtClean="0">
                <a:solidFill>
                  <a:schemeClr val="tx2">
                    <a:lumMod val="50000"/>
                  </a:schemeClr>
                </a:solidFill>
              </a:rPr>
              <a:t> name="</a:t>
            </a:r>
            <a:r>
              <a:rPr lang="en-US" sz="1400" dirty="0" err="1" smtClean="0">
                <a:solidFill>
                  <a:schemeClr val="tx2">
                    <a:lumMod val="50000"/>
                  </a:schemeClr>
                </a:solidFill>
              </a:rPr>
              <a:t>prenom</a:t>
            </a:r>
            <a:r>
              <a:rPr lang="en-US" sz="1400" dirty="0" smtClean="0">
                <a:solidFill>
                  <a:schemeClr val="tx2">
                    <a:lumMod val="50000"/>
                  </a:schemeClr>
                </a:solidFill>
              </a:rPr>
              <a:t>" type="</a:t>
            </a:r>
            <a:r>
              <a:rPr lang="en-US" sz="1400" dirty="0" err="1" smtClean="0">
                <a:solidFill>
                  <a:schemeClr val="tx2">
                    <a:lumMod val="50000"/>
                  </a:schemeClr>
                </a:solidFill>
              </a:rPr>
              <a:t>xs:string</a:t>
            </a:r>
            <a:r>
              <a:rPr lang="en-US" sz="1400" dirty="0" smtClean="0">
                <a:solidFill>
                  <a:schemeClr val="tx2">
                    <a:lumMod val="50000"/>
                  </a:schemeClr>
                </a:solidFill>
              </a:rPr>
              <a:t>" /&gt;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xs:sequence</a:t>
            </a:r>
            <a:r>
              <a:rPr lang="en-US" sz="1400" dirty="0" smtClean="0">
                <a:solidFill>
                  <a:schemeClr val="tx2">
                    <a:lumMod val="50000"/>
                  </a:schemeClr>
                </a:solidFill>
              </a:rPr>
              <a:t>&gt;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xs:complexType</a:t>
            </a:r>
            <a:r>
              <a:rPr lang="en-US" sz="1400" dirty="0" smtClean="0">
                <a:solidFill>
                  <a:schemeClr val="tx2">
                    <a:lumMod val="50000"/>
                  </a:schemeClr>
                </a:solidFill>
              </a:rPr>
              <a:t>&gt;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xs:element</a:t>
            </a:r>
            <a:r>
              <a:rPr lang="en-US" sz="1400" dirty="0" smtClean="0">
                <a:solidFill>
                  <a:schemeClr val="tx2">
                    <a:lumMod val="50000"/>
                  </a:schemeClr>
                </a:solidFill>
              </a:rPr>
              <a:t>&gt;</a:t>
            </a:r>
          </a:p>
          <a:p>
            <a:pPr lvl="1" indent="-342900">
              <a:buFont typeface="Wingdings" pitchFamily="2" charset="2"/>
              <a:buNone/>
            </a:pPr>
            <a:r>
              <a:rPr lang="en-US" sz="1400" dirty="0" smtClean="0">
                <a:solidFill>
                  <a:schemeClr val="tx2">
                    <a:lumMod val="50000"/>
                  </a:schemeClr>
                </a:solidFill>
              </a:rPr>
              <a:t>		&lt;/</a:t>
            </a:r>
            <a:r>
              <a:rPr lang="en-US" sz="1400" dirty="0" err="1" smtClean="0">
                <a:solidFill>
                  <a:schemeClr val="tx2">
                    <a:lumMod val="50000"/>
                  </a:schemeClr>
                </a:solidFill>
              </a:rPr>
              <a:t>xs:schema</a:t>
            </a:r>
            <a:r>
              <a:rPr lang="en-US" sz="1400" dirty="0" smtClean="0">
                <a:solidFill>
                  <a:schemeClr val="tx2">
                    <a:lumMod val="50000"/>
                  </a:schemeClr>
                </a:solidFill>
              </a:rPr>
              <a:t>&gt;</a:t>
            </a:r>
          </a:p>
          <a:p>
            <a:pPr lvl="1" indent="-342900">
              <a:buFont typeface="Wingdings" pitchFamily="2" charset="2"/>
              <a:buNone/>
            </a:pPr>
            <a:r>
              <a:rPr lang="en-US" sz="1400" dirty="0" smtClean="0">
                <a:solidFill>
                  <a:schemeClr val="tx2">
                    <a:lumMod val="50000"/>
                  </a:schemeClr>
                </a:solidFill>
              </a:rPr>
              <a:t>&lt;/</a:t>
            </a:r>
            <a:r>
              <a:rPr lang="en-US" sz="1400" b="0" dirty="0" err="1" smtClean="0">
                <a:solidFill>
                  <a:schemeClr val="tx2">
                    <a:lumMod val="50000"/>
                  </a:schemeClr>
                </a:solidFill>
              </a:rPr>
              <a:t>wsdl:types</a:t>
            </a:r>
            <a:r>
              <a:rPr lang="en-US" sz="1400" dirty="0" smtClean="0">
                <a:solidFill>
                  <a:schemeClr val="tx2">
                    <a:lumMod val="50000"/>
                  </a:schemeClr>
                </a:solidFill>
              </a:rPr>
              <a:t>&gt;</a:t>
            </a:r>
            <a:r>
              <a:rPr lang="fr-FR" sz="1400" dirty="0" smtClean="0">
                <a:solidFill>
                  <a:schemeClr val="tx2">
                    <a:lumMod val="50000"/>
                  </a:schemeClr>
                </a:solidFill>
              </a:rPr>
              <a:t>  </a:t>
            </a:r>
          </a:p>
        </p:txBody>
      </p:sp>
    </p:spTree>
    <p:extLst>
      <p:ext uri="{BB962C8B-B14F-4D97-AF65-F5344CB8AC3E}">
        <p14:creationId xmlns:p14="http://schemas.microsoft.com/office/powerpoint/2010/main" val="1805646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fr-FR" smtClean="0"/>
              <a:t>types (suite)</a:t>
            </a:r>
          </a:p>
        </p:txBody>
      </p:sp>
      <p:sp>
        <p:nvSpPr>
          <p:cNvPr id="34819" name="Rectangle 5"/>
          <p:cNvSpPr>
            <a:spLocks noGrp="1" noChangeArrowheads="1"/>
          </p:cNvSpPr>
          <p:nvPr>
            <p:ph type="body" idx="1"/>
          </p:nvPr>
        </p:nvSpPr>
        <p:spPr/>
        <p:txBody>
          <a:bodyPr/>
          <a:lstStyle/>
          <a:p>
            <a:r>
              <a:rPr lang="fr-FR" smtClean="0"/>
              <a:t>Pas obligé de définir les types au sein même du </a:t>
            </a:r>
            <a:r>
              <a:rPr lang="fr-FR" smtClean="0">
                <a:latin typeface="Courier" pitchFamily="49" charset="0"/>
              </a:rPr>
              <a:t>.wsdl</a:t>
            </a:r>
            <a:r>
              <a:rPr lang="fr-FR" smtClean="0"/>
              <a:t>, on peut en importer</a:t>
            </a:r>
          </a:p>
          <a:p>
            <a:endParaRPr lang="fr-FR" smtClean="0"/>
          </a:p>
          <a:p>
            <a:pPr>
              <a:buFont typeface="Wingdings" pitchFamily="2" charset="2"/>
              <a:buNone/>
            </a:pPr>
            <a:r>
              <a:rPr lang="fr-FR" sz="2000" smtClean="0">
                <a:latin typeface="Courier" pitchFamily="49" charset="0"/>
              </a:rPr>
              <a:t>&lt;types&gt;</a:t>
            </a:r>
          </a:p>
          <a:p>
            <a:pPr>
              <a:buFont typeface="Wingdings" pitchFamily="2" charset="2"/>
              <a:buNone/>
            </a:pPr>
            <a:r>
              <a:rPr lang="fr-FR" sz="2000" smtClean="0">
                <a:latin typeface="Courier" pitchFamily="49" charset="0"/>
              </a:rPr>
              <a:t>	&lt;xsd:schema&gt;</a:t>
            </a:r>
          </a:p>
          <a:p>
            <a:pPr>
              <a:buFont typeface="Wingdings" pitchFamily="2" charset="2"/>
              <a:buNone/>
            </a:pPr>
            <a:r>
              <a:rPr lang="fr-FR" sz="2000" smtClean="0">
                <a:latin typeface="Courier" pitchFamily="49" charset="0"/>
              </a:rPr>
              <a:t>		&lt;xsd:import namespace="http://session.mpg/" 			schemaLocation="http://localhost:8080/locationDuXSD"/&gt;</a:t>
            </a:r>
          </a:p>
          <a:p>
            <a:pPr>
              <a:buFont typeface="Wingdings" pitchFamily="2" charset="2"/>
              <a:buNone/>
            </a:pPr>
            <a:r>
              <a:rPr lang="fr-FR" sz="2000" smtClean="0">
                <a:latin typeface="Courier" pitchFamily="49" charset="0"/>
              </a:rPr>
              <a:t>	&lt;/xsd:schema&gt;</a:t>
            </a:r>
          </a:p>
          <a:p>
            <a:pPr>
              <a:buFont typeface="Wingdings" pitchFamily="2" charset="2"/>
              <a:buNone/>
            </a:pPr>
            <a:r>
              <a:rPr lang="fr-FR" sz="2000" smtClean="0">
                <a:latin typeface="Courier" pitchFamily="49" charset="0"/>
              </a:rPr>
              <a:t>&lt;/types&gt;</a:t>
            </a:r>
            <a:endParaRPr lang="fr-FR" smtClean="0"/>
          </a:p>
        </p:txBody>
      </p:sp>
    </p:spTree>
    <p:extLst>
      <p:ext uri="{BB962C8B-B14F-4D97-AF65-F5344CB8AC3E}">
        <p14:creationId xmlns:p14="http://schemas.microsoft.com/office/powerpoint/2010/main" val="275608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fr-FR" smtClean="0"/>
              <a:t>message</a:t>
            </a:r>
          </a:p>
        </p:txBody>
      </p:sp>
      <p:sp>
        <p:nvSpPr>
          <p:cNvPr id="35843" name="Rectangle 3"/>
          <p:cNvSpPr>
            <a:spLocks noGrp="1" noChangeArrowheads="1"/>
          </p:cNvSpPr>
          <p:nvPr>
            <p:ph type="body" idx="1"/>
          </p:nvPr>
        </p:nvSpPr>
        <p:spPr/>
        <p:txBody>
          <a:bodyPr/>
          <a:lstStyle/>
          <a:p>
            <a:pPr marL="342900" indent="-342900">
              <a:lnSpc>
                <a:spcPct val="90000"/>
              </a:lnSpc>
            </a:pPr>
            <a:r>
              <a:rPr lang="fr-FR" dirty="0" smtClean="0"/>
              <a:t>Les messages sont envoyés entre le service et son client (et réciproquement !)</a:t>
            </a:r>
          </a:p>
          <a:p>
            <a:pPr marL="742950" lvl="1">
              <a:lnSpc>
                <a:spcPct val="90000"/>
              </a:lnSpc>
            </a:pPr>
            <a:r>
              <a:rPr lang="fr-FR" dirty="0" smtClean="0"/>
              <a:t>ex: une opération reçoit des messages et envoie des messages</a:t>
            </a:r>
          </a:p>
          <a:p>
            <a:pPr marL="742950" lvl="1">
              <a:lnSpc>
                <a:spcPct val="90000"/>
              </a:lnSpc>
            </a:pPr>
            <a:endParaRPr lang="fr-FR" dirty="0" smtClean="0"/>
          </a:p>
          <a:p>
            <a:pPr marL="342900" indent="-342900">
              <a:lnSpc>
                <a:spcPct val="90000"/>
              </a:lnSpc>
            </a:pPr>
            <a:r>
              <a:rPr lang="fr-FR" dirty="0" smtClean="0"/>
              <a:t>Un message peut avoir plusieurs paramètres appelés </a:t>
            </a:r>
            <a:r>
              <a:rPr lang="fr-FR" b="0" dirty="0" smtClean="0">
                <a:solidFill>
                  <a:srgbClr val="FF0000"/>
                </a:solidFill>
              </a:rPr>
              <a:t>parts</a:t>
            </a:r>
          </a:p>
          <a:p>
            <a:pPr marL="342900" indent="-342900">
              <a:lnSpc>
                <a:spcPct val="90000"/>
              </a:lnSpc>
            </a:pPr>
            <a:endParaRPr lang="fr-FR" dirty="0" smtClean="0"/>
          </a:p>
          <a:p>
            <a:pPr marL="342900" indent="-342900">
              <a:lnSpc>
                <a:spcPct val="90000"/>
              </a:lnSpc>
            </a:pPr>
            <a:r>
              <a:rPr lang="fr-FR" dirty="0" smtClean="0"/>
              <a:t>Les paramètres sont typés </a:t>
            </a:r>
          </a:p>
        </p:txBody>
      </p:sp>
    </p:spTree>
    <p:extLst>
      <p:ext uri="{BB962C8B-B14F-4D97-AF65-F5344CB8AC3E}">
        <p14:creationId xmlns:p14="http://schemas.microsoft.com/office/powerpoint/2010/main" val="24310981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fr-FR" smtClean="0"/>
              <a:t>Paramètres de message</a:t>
            </a:r>
          </a:p>
        </p:txBody>
      </p:sp>
      <p:sp>
        <p:nvSpPr>
          <p:cNvPr id="36867" name="Rectangle 3"/>
          <p:cNvSpPr>
            <a:spLocks noGrp="1" noChangeArrowheads="1"/>
          </p:cNvSpPr>
          <p:nvPr>
            <p:ph type="body" idx="1"/>
          </p:nvPr>
        </p:nvSpPr>
        <p:spPr/>
        <p:txBody>
          <a:bodyPr/>
          <a:lstStyle/>
          <a:p>
            <a:r>
              <a:rPr lang="en-US" sz="2400" smtClean="0"/>
              <a:t>Paramètre de type simple</a:t>
            </a:r>
          </a:p>
          <a:p>
            <a:pPr>
              <a:buFont typeface="Wingdings" pitchFamily="2" charset="2"/>
              <a:buNone/>
            </a:pPr>
            <a:r>
              <a:rPr lang="en-US" sz="1800" smtClean="0"/>
              <a:t>&lt;wsdl:message name="personneMsg"&gt;</a:t>
            </a:r>
          </a:p>
          <a:p>
            <a:pPr>
              <a:buFont typeface="Wingdings" pitchFamily="2" charset="2"/>
              <a:buNone/>
            </a:pPr>
            <a:r>
              <a:rPr lang="en-US" sz="1800" smtClean="0"/>
              <a:t>	&lt;wsdl:part name="nom" </a:t>
            </a:r>
            <a:r>
              <a:rPr lang="en-US" sz="1800" smtClean="0">
                <a:solidFill>
                  <a:srgbClr val="FF0000"/>
                </a:solidFill>
              </a:rPr>
              <a:t>type</a:t>
            </a:r>
            <a:r>
              <a:rPr lang="en-US" sz="1800" smtClean="0"/>
              <a:t>="xsd:string" /&gt;</a:t>
            </a:r>
          </a:p>
          <a:p>
            <a:pPr>
              <a:buFont typeface="Wingdings" pitchFamily="2" charset="2"/>
              <a:buNone/>
            </a:pPr>
            <a:r>
              <a:rPr lang="en-US" sz="1800" smtClean="0"/>
              <a:t>	&lt;wsdl:part name="prenom" type="xsd:string" /&gt;</a:t>
            </a:r>
            <a:endParaRPr lang="fr-FR" sz="1800" smtClean="0"/>
          </a:p>
          <a:p>
            <a:pPr>
              <a:buFont typeface="Wingdings" pitchFamily="2" charset="2"/>
              <a:buNone/>
            </a:pPr>
            <a:r>
              <a:rPr lang="fr-FR" sz="1800" smtClean="0"/>
              <a:t>&lt;/wsdl:message&gt; </a:t>
            </a:r>
          </a:p>
          <a:p>
            <a:pPr>
              <a:buFont typeface="Wingdings" pitchFamily="2" charset="2"/>
              <a:buNone/>
            </a:pPr>
            <a:endParaRPr lang="fr-FR" sz="1800" smtClean="0"/>
          </a:p>
          <a:p>
            <a:r>
              <a:rPr lang="fr-FR" sz="2400" smtClean="0"/>
              <a:t>Paramètre de type complexe (type défini dans un schéma)</a:t>
            </a:r>
          </a:p>
          <a:p>
            <a:pPr>
              <a:buFont typeface="Wingdings" pitchFamily="2" charset="2"/>
              <a:buNone/>
            </a:pPr>
            <a:r>
              <a:rPr lang="en-US" sz="1800" smtClean="0"/>
              <a:t>&lt;wsdl:message name="personneMsg"&gt;</a:t>
            </a:r>
          </a:p>
          <a:p>
            <a:pPr>
              <a:buFont typeface="Wingdings" pitchFamily="2" charset="2"/>
              <a:buNone/>
            </a:pPr>
            <a:r>
              <a:rPr lang="en-US" sz="1800" smtClean="0"/>
              <a:t>	&lt;wsdl:part name="personne" </a:t>
            </a:r>
            <a:r>
              <a:rPr lang="en-US" sz="1800" smtClean="0">
                <a:solidFill>
                  <a:srgbClr val="FF0000"/>
                </a:solidFill>
              </a:rPr>
              <a:t>element</a:t>
            </a:r>
            <a:r>
              <a:rPr lang="en-US" sz="1800" smtClean="0"/>
              <a:t>="exemple:personne" /&gt;</a:t>
            </a:r>
          </a:p>
          <a:p>
            <a:pPr>
              <a:buFont typeface="Wingdings" pitchFamily="2" charset="2"/>
              <a:buNone/>
            </a:pPr>
            <a:r>
              <a:rPr lang="fr-FR" sz="1800" smtClean="0"/>
              <a:t>&lt;/wsdl:message&gt;</a:t>
            </a:r>
          </a:p>
        </p:txBody>
      </p:sp>
      <p:sp>
        <p:nvSpPr>
          <p:cNvPr id="36868" name="Oval 4"/>
          <p:cNvSpPr>
            <a:spLocks noChangeArrowheads="1"/>
          </p:cNvSpPr>
          <p:nvPr/>
        </p:nvSpPr>
        <p:spPr bwMode="auto">
          <a:xfrm>
            <a:off x="4766252" y="4757802"/>
            <a:ext cx="2231780" cy="431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AutoShape 5"/>
          <p:cNvSpPr>
            <a:spLocks noChangeArrowheads="1"/>
          </p:cNvSpPr>
          <p:nvPr/>
        </p:nvSpPr>
        <p:spPr bwMode="auto">
          <a:xfrm>
            <a:off x="4883483" y="5692840"/>
            <a:ext cx="2526323" cy="739775"/>
          </a:xfrm>
          <a:prstGeom prst="wedgeRectCallout">
            <a:avLst>
              <a:gd name="adj1" fmla="val -12704"/>
              <a:gd name="adj2" fmla="val -115667"/>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FR" sz="1800" b="0">
                <a:solidFill>
                  <a:schemeClr val="tx1"/>
                </a:solidFill>
              </a:rPr>
              <a:t>Défini dans le schéma personne.xsd</a:t>
            </a:r>
          </a:p>
        </p:txBody>
      </p:sp>
    </p:spTree>
    <p:extLst>
      <p:ext uri="{BB962C8B-B14F-4D97-AF65-F5344CB8AC3E}">
        <p14:creationId xmlns:p14="http://schemas.microsoft.com/office/powerpoint/2010/main" val="2890037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fr-FR" smtClean="0"/>
              <a:t>portType</a:t>
            </a:r>
          </a:p>
        </p:txBody>
      </p:sp>
      <p:sp>
        <p:nvSpPr>
          <p:cNvPr id="37891" name="Rectangle 3"/>
          <p:cNvSpPr>
            <a:spLocks noGrp="1" noChangeArrowheads="1"/>
          </p:cNvSpPr>
          <p:nvPr>
            <p:ph type="body" idx="1"/>
          </p:nvPr>
        </p:nvSpPr>
        <p:spPr>
          <a:xfrm>
            <a:off x="539552" y="1628800"/>
            <a:ext cx="8229600" cy="4525963"/>
          </a:xfrm>
        </p:spPr>
        <p:txBody>
          <a:bodyPr>
            <a:normAutofit fontScale="92500"/>
          </a:bodyPr>
          <a:lstStyle/>
          <a:p>
            <a:r>
              <a:rPr lang="fr-FR" sz="2200" dirty="0" smtClean="0"/>
              <a:t>Description abstraite du service Web sous forme d’un ensemble d’opérations</a:t>
            </a:r>
          </a:p>
          <a:p>
            <a:endParaRPr lang="fr-FR" sz="2200" dirty="0"/>
          </a:p>
          <a:p>
            <a:r>
              <a:rPr lang="fr-FR" sz="2200" dirty="0" smtClean="0"/>
              <a:t>Un </a:t>
            </a:r>
            <a:r>
              <a:rPr lang="fr-FR" sz="2200" dirty="0" err="1" smtClean="0"/>
              <a:t>portType</a:t>
            </a:r>
            <a:r>
              <a:rPr lang="fr-FR" sz="2200" dirty="0" smtClean="0"/>
              <a:t> a un nom (attribut </a:t>
            </a:r>
            <a:r>
              <a:rPr lang="fr-FR" sz="2200" dirty="0" err="1" smtClean="0">
                <a:latin typeface="Courier" pitchFamily="49" charset="0"/>
              </a:rPr>
              <a:t>name</a:t>
            </a:r>
            <a:r>
              <a:rPr lang="fr-FR" sz="2200" dirty="0" smtClean="0"/>
              <a:t> de la balise </a:t>
            </a:r>
            <a:r>
              <a:rPr lang="fr-FR" sz="2200" dirty="0" err="1" smtClean="0">
                <a:latin typeface="Courier" pitchFamily="49" charset="0"/>
              </a:rPr>
              <a:t>portType</a:t>
            </a:r>
            <a:r>
              <a:rPr lang="fr-FR" sz="2200" dirty="0" smtClean="0"/>
              <a:t>)</a:t>
            </a:r>
          </a:p>
          <a:p>
            <a:pPr>
              <a:buFont typeface="Wingdings" pitchFamily="2" charset="2"/>
              <a:buNone/>
            </a:pPr>
            <a:endParaRPr lang="fr-FR" sz="2400" dirty="0" smtClean="0"/>
          </a:p>
          <a:p>
            <a:pPr lvl="1">
              <a:buFont typeface="Wingdings" pitchFamily="2" charset="2"/>
              <a:buNone/>
            </a:pPr>
            <a:r>
              <a:rPr lang="en-US" sz="1800" dirty="0" smtClean="0">
                <a:latin typeface="Courier" pitchFamily="49" charset="0"/>
              </a:rPr>
              <a:t>&lt;</a:t>
            </a:r>
            <a:r>
              <a:rPr lang="en-US" sz="1800" dirty="0" err="1" smtClean="0">
                <a:latin typeface="Courier" pitchFamily="49" charset="0"/>
              </a:rPr>
              <a:t>wsdl:portType</a:t>
            </a:r>
            <a:r>
              <a:rPr lang="en-US" sz="1800" dirty="0" smtClean="0">
                <a:latin typeface="Courier" pitchFamily="49" charset="0"/>
              </a:rPr>
              <a:t> name=”</a:t>
            </a:r>
            <a:r>
              <a:rPr lang="en-US" sz="1800" dirty="0" err="1" smtClean="0">
                <a:latin typeface="Courier" pitchFamily="49" charset="0"/>
              </a:rPr>
              <a:t>gererPersonnes</a:t>
            </a:r>
            <a:r>
              <a:rPr lang="en-US" sz="1800" dirty="0" smtClean="0">
                <a:latin typeface="Courier" pitchFamily="49" charset="0"/>
              </a:rPr>
              <a:t>" &gt;</a:t>
            </a:r>
          </a:p>
          <a:p>
            <a:pPr lvl="1">
              <a:buFont typeface="Wingdings" pitchFamily="2" charset="2"/>
              <a:buNone/>
            </a:pPr>
            <a:r>
              <a:rPr lang="en-US" sz="1800" dirty="0" smtClean="0">
                <a:latin typeface="Courier" pitchFamily="49" charset="0"/>
              </a:rPr>
              <a:t>		&lt;</a:t>
            </a:r>
            <a:r>
              <a:rPr lang="en-US" sz="1800" dirty="0" err="1" smtClean="0">
                <a:latin typeface="Courier" pitchFamily="49" charset="0"/>
              </a:rPr>
              <a:t>wsdl:operation</a:t>
            </a:r>
            <a:r>
              <a:rPr lang="en-US" sz="1800" dirty="0" smtClean="0">
                <a:latin typeface="Courier" pitchFamily="49" charset="0"/>
              </a:rPr>
              <a:t> name="</a:t>
            </a:r>
            <a:r>
              <a:rPr lang="en-US" sz="1800" dirty="0" err="1" smtClean="0">
                <a:latin typeface="Courier" pitchFamily="49" charset="0"/>
              </a:rPr>
              <a:t>getPersonne</a:t>
            </a:r>
            <a:r>
              <a:rPr lang="en-US" sz="1800" dirty="0" smtClean="0">
                <a:latin typeface="Courier" pitchFamily="49" charset="0"/>
              </a:rPr>
              <a:t>" &gt;</a:t>
            </a:r>
          </a:p>
          <a:p>
            <a:pPr lvl="1">
              <a:buFont typeface="Wingdings" pitchFamily="2" charset="2"/>
              <a:buNone/>
            </a:pPr>
            <a:r>
              <a:rPr lang="en-US" sz="1800" dirty="0" smtClean="0">
                <a:latin typeface="Courier" pitchFamily="49" charset="0"/>
              </a:rPr>
              <a:t>			…</a:t>
            </a:r>
          </a:p>
          <a:p>
            <a:pPr lvl="1">
              <a:buFont typeface="Wingdings" pitchFamily="2" charset="2"/>
              <a:buNone/>
            </a:pPr>
            <a:r>
              <a:rPr lang="en-US" sz="1800" dirty="0" smtClean="0">
                <a:latin typeface="Courier" pitchFamily="49" charset="0"/>
              </a:rPr>
              <a:t>		&lt;/</a:t>
            </a:r>
            <a:r>
              <a:rPr lang="en-US" sz="1800" dirty="0" err="1" smtClean="0">
                <a:latin typeface="Courier" pitchFamily="49" charset="0"/>
              </a:rPr>
              <a:t>wsdl:operation</a:t>
            </a:r>
            <a:r>
              <a:rPr lang="en-US" sz="1800" dirty="0" smtClean="0">
                <a:latin typeface="Courier" pitchFamily="49" charset="0"/>
              </a:rPr>
              <a:t>&gt;</a:t>
            </a:r>
          </a:p>
          <a:p>
            <a:pPr lvl="1">
              <a:buFont typeface="Wingdings" pitchFamily="2" charset="2"/>
              <a:buNone/>
            </a:pPr>
            <a:r>
              <a:rPr lang="en-US" sz="1800" dirty="0" smtClean="0">
                <a:latin typeface="Courier" pitchFamily="49" charset="0"/>
              </a:rPr>
              <a:t>    &lt;</a:t>
            </a:r>
            <a:r>
              <a:rPr lang="en-US" sz="1800" dirty="0" err="1" smtClean="0">
                <a:latin typeface="Courier" pitchFamily="49" charset="0"/>
              </a:rPr>
              <a:t>wsdl:operation</a:t>
            </a:r>
            <a:r>
              <a:rPr lang="en-US" sz="1800" dirty="0" smtClean="0">
                <a:latin typeface="Courier" pitchFamily="49" charset="0"/>
              </a:rPr>
              <a:t> name=“</a:t>
            </a:r>
            <a:r>
              <a:rPr lang="en-US" sz="1800" dirty="0" err="1" smtClean="0">
                <a:latin typeface="Courier" pitchFamily="49" charset="0"/>
              </a:rPr>
              <a:t>setPersonne</a:t>
            </a:r>
            <a:r>
              <a:rPr lang="en-US" sz="1800" dirty="0" smtClean="0">
                <a:latin typeface="Courier" pitchFamily="49" charset="0"/>
              </a:rPr>
              <a:t>" &gt;</a:t>
            </a:r>
          </a:p>
          <a:p>
            <a:pPr lvl="1">
              <a:buFont typeface="Wingdings" pitchFamily="2" charset="2"/>
              <a:buNone/>
            </a:pPr>
            <a:r>
              <a:rPr lang="en-US" sz="1800" dirty="0" smtClean="0">
                <a:latin typeface="Courier" pitchFamily="49" charset="0"/>
              </a:rPr>
              <a:t>			…</a:t>
            </a:r>
          </a:p>
          <a:p>
            <a:pPr lvl="1">
              <a:buFont typeface="Wingdings" pitchFamily="2" charset="2"/>
              <a:buNone/>
            </a:pPr>
            <a:r>
              <a:rPr lang="en-US" sz="1800" dirty="0" smtClean="0">
                <a:latin typeface="Courier" pitchFamily="49" charset="0"/>
              </a:rPr>
              <a:t>		&lt;/</a:t>
            </a:r>
            <a:r>
              <a:rPr lang="en-US" sz="1800" dirty="0" err="1" smtClean="0">
                <a:latin typeface="Courier" pitchFamily="49" charset="0"/>
              </a:rPr>
              <a:t>wsdl:operation</a:t>
            </a:r>
            <a:r>
              <a:rPr lang="en-US" sz="1800" dirty="0" smtClean="0">
                <a:latin typeface="Courier" pitchFamily="49" charset="0"/>
              </a:rPr>
              <a:t>&gt;</a:t>
            </a:r>
          </a:p>
          <a:p>
            <a:pPr lvl="1">
              <a:buFont typeface="Wingdings" pitchFamily="2" charset="2"/>
              <a:buNone/>
            </a:pPr>
            <a:r>
              <a:rPr lang="fr-FR" sz="1800" dirty="0" smtClean="0">
                <a:latin typeface="Courier" pitchFamily="49" charset="0"/>
              </a:rPr>
              <a:t>&lt;/</a:t>
            </a:r>
            <a:r>
              <a:rPr lang="fr-FR" sz="1800" dirty="0" err="1" smtClean="0">
                <a:latin typeface="Courier" pitchFamily="49" charset="0"/>
              </a:rPr>
              <a:t>wsdl:portType</a:t>
            </a:r>
            <a:r>
              <a:rPr lang="fr-FR" sz="1800" dirty="0" smtClean="0">
                <a:latin typeface="Courier" pitchFamily="49" charset="0"/>
              </a:rPr>
              <a:t>&gt; </a:t>
            </a:r>
          </a:p>
        </p:txBody>
      </p:sp>
    </p:spTree>
    <p:extLst>
      <p:ext uri="{BB962C8B-B14F-4D97-AF65-F5344CB8AC3E}">
        <p14:creationId xmlns:p14="http://schemas.microsoft.com/office/powerpoint/2010/main" val="2617157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fr-FR" smtClean="0"/>
              <a:t>operation</a:t>
            </a:r>
          </a:p>
        </p:txBody>
      </p:sp>
      <p:sp>
        <p:nvSpPr>
          <p:cNvPr id="38915" name="Rectangle 3"/>
          <p:cNvSpPr>
            <a:spLocks noGrp="1" noChangeArrowheads="1"/>
          </p:cNvSpPr>
          <p:nvPr>
            <p:ph type="body" idx="1"/>
          </p:nvPr>
        </p:nvSpPr>
        <p:spPr/>
        <p:txBody>
          <a:bodyPr/>
          <a:lstStyle/>
          <a:p>
            <a:pPr marL="342900" indent="-342900">
              <a:lnSpc>
                <a:spcPct val="90000"/>
              </a:lnSpc>
            </a:pPr>
            <a:r>
              <a:rPr lang="fr-FR" dirty="0" smtClean="0"/>
              <a:t>WSDL définit 4 catégories d’opération :</a:t>
            </a:r>
            <a:endParaRPr lang="fr-FR" u="sng" dirty="0" smtClean="0"/>
          </a:p>
          <a:p>
            <a:pPr marL="742950" lvl="1">
              <a:lnSpc>
                <a:spcPct val="90000"/>
              </a:lnSpc>
            </a:pPr>
            <a:r>
              <a:rPr lang="fr-FR" u="sng" dirty="0" smtClean="0"/>
              <a:t>One-</a:t>
            </a:r>
            <a:r>
              <a:rPr lang="fr-FR" u="sng" dirty="0" err="1" smtClean="0"/>
              <a:t>Way</a:t>
            </a:r>
            <a:r>
              <a:rPr lang="fr-FR" dirty="0" smtClean="0"/>
              <a:t> : une opération qui reçoit des messages mais n’en émet pas</a:t>
            </a:r>
          </a:p>
          <a:p>
            <a:pPr marL="742950" lvl="1">
              <a:lnSpc>
                <a:spcPct val="90000"/>
              </a:lnSpc>
            </a:pPr>
            <a:endParaRPr lang="fr-FR" u="sng" dirty="0" smtClean="0"/>
          </a:p>
          <a:p>
            <a:pPr marL="742950" lvl="1">
              <a:lnSpc>
                <a:spcPct val="90000"/>
              </a:lnSpc>
            </a:pPr>
            <a:r>
              <a:rPr lang="fr-FR" u="sng" dirty="0" err="1" smtClean="0"/>
              <a:t>Request-response</a:t>
            </a:r>
            <a:r>
              <a:rPr lang="fr-FR" dirty="0" smtClean="0"/>
              <a:t> : une opération qui reçoit des messages puis </a:t>
            </a:r>
            <a:r>
              <a:rPr lang="fr-FR" dirty="0" err="1" smtClean="0"/>
              <a:t>renvoit</a:t>
            </a:r>
            <a:r>
              <a:rPr lang="fr-FR" dirty="0" smtClean="0"/>
              <a:t> des messages</a:t>
            </a:r>
          </a:p>
          <a:p>
            <a:pPr marL="742950" lvl="1">
              <a:lnSpc>
                <a:spcPct val="90000"/>
              </a:lnSpc>
            </a:pPr>
            <a:endParaRPr lang="fr-FR" dirty="0" smtClean="0"/>
          </a:p>
          <a:p>
            <a:pPr marL="742950" lvl="1">
              <a:lnSpc>
                <a:spcPct val="90000"/>
              </a:lnSpc>
            </a:pPr>
            <a:r>
              <a:rPr lang="fr-FR" u="sng" dirty="0" err="1" smtClean="0"/>
              <a:t>Solicit-response</a:t>
            </a:r>
            <a:r>
              <a:rPr lang="fr-FR" dirty="0" smtClean="0"/>
              <a:t> : une opération qui envoie des messages puis en reçoit</a:t>
            </a:r>
          </a:p>
          <a:p>
            <a:pPr marL="742950" lvl="1">
              <a:lnSpc>
                <a:spcPct val="90000"/>
              </a:lnSpc>
            </a:pPr>
            <a:endParaRPr lang="fr-FR" dirty="0" smtClean="0"/>
          </a:p>
          <a:p>
            <a:pPr marL="742950" lvl="1">
              <a:lnSpc>
                <a:spcPct val="90000"/>
              </a:lnSpc>
            </a:pPr>
            <a:r>
              <a:rPr lang="fr-FR" u="sng" dirty="0" smtClean="0"/>
              <a:t>Notification</a:t>
            </a:r>
            <a:r>
              <a:rPr lang="fr-FR" dirty="0" smtClean="0"/>
              <a:t> : une opération qui envoie des messages mais n’en reçoit pas</a:t>
            </a:r>
          </a:p>
        </p:txBody>
      </p:sp>
    </p:spTree>
    <p:extLst>
      <p:ext uri="{BB962C8B-B14F-4D97-AF65-F5344CB8AC3E}">
        <p14:creationId xmlns:p14="http://schemas.microsoft.com/office/powerpoint/2010/main" val="6934202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fr-FR" smtClean="0"/>
              <a:t>operation</a:t>
            </a:r>
          </a:p>
        </p:txBody>
      </p:sp>
      <p:sp>
        <p:nvSpPr>
          <p:cNvPr id="39939" name="Rectangle 3"/>
          <p:cNvSpPr>
            <a:spLocks noGrp="1" noChangeArrowheads="1"/>
          </p:cNvSpPr>
          <p:nvPr>
            <p:ph type="body" idx="1"/>
          </p:nvPr>
        </p:nvSpPr>
        <p:spPr/>
        <p:txBody>
          <a:bodyPr/>
          <a:lstStyle/>
          <a:p>
            <a:pPr marL="342900" indent="-342900">
              <a:lnSpc>
                <a:spcPct val="90000"/>
              </a:lnSpc>
            </a:pPr>
            <a:r>
              <a:rPr lang="fr-FR" dirty="0" smtClean="0"/>
              <a:t>Quelque soit la catégorie d’opérations, la définition est sensiblement la même :</a:t>
            </a:r>
          </a:p>
          <a:p>
            <a:pPr marL="0" indent="0">
              <a:lnSpc>
                <a:spcPct val="90000"/>
              </a:lnSpc>
              <a:buNone/>
            </a:pPr>
            <a:endParaRPr lang="fr-FR" dirty="0" smtClean="0"/>
          </a:p>
          <a:p>
            <a:pPr marL="342900" indent="-342900">
              <a:lnSpc>
                <a:spcPct val="90000"/>
              </a:lnSpc>
            </a:pPr>
            <a:r>
              <a:rPr lang="fr-FR" dirty="0" smtClean="0"/>
              <a:t>Une opération : </a:t>
            </a:r>
          </a:p>
          <a:p>
            <a:pPr marL="742950" lvl="1">
              <a:lnSpc>
                <a:spcPct val="90000"/>
              </a:lnSpc>
            </a:pPr>
            <a:r>
              <a:rPr lang="fr-FR" dirty="0" smtClean="0"/>
              <a:t>Reçoit des messages : &lt;</a:t>
            </a:r>
            <a:r>
              <a:rPr lang="fr-FR" dirty="0" err="1" smtClean="0"/>
              <a:t>wsdl:input</a:t>
            </a:r>
            <a:r>
              <a:rPr lang="fr-FR" dirty="0" smtClean="0"/>
              <a:t> …&gt;</a:t>
            </a:r>
          </a:p>
          <a:p>
            <a:pPr marL="742950" lvl="1">
              <a:lnSpc>
                <a:spcPct val="90000"/>
              </a:lnSpc>
            </a:pPr>
            <a:r>
              <a:rPr lang="fr-FR" dirty="0" smtClean="0"/>
              <a:t>Envoie des messages : &lt;</a:t>
            </a:r>
            <a:r>
              <a:rPr lang="fr-FR" dirty="0" err="1" smtClean="0"/>
              <a:t>wsdl:output</a:t>
            </a:r>
            <a:r>
              <a:rPr lang="fr-FR" dirty="0" smtClean="0"/>
              <a:t> …&gt; ou &lt;</a:t>
            </a:r>
            <a:r>
              <a:rPr lang="fr-FR" dirty="0" err="1" smtClean="0"/>
              <a:t>wsdl:fault</a:t>
            </a:r>
            <a:r>
              <a:rPr lang="fr-FR" dirty="0" smtClean="0"/>
              <a:t> …&gt;</a:t>
            </a:r>
          </a:p>
          <a:p>
            <a:pPr marL="742950" lvl="1">
              <a:lnSpc>
                <a:spcPct val="90000"/>
              </a:lnSpc>
            </a:pPr>
            <a:endParaRPr lang="fr-FR" dirty="0" smtClean="0"/>
          </a:p>
          <a:p>
            <a:pPr marL="342900" indent="-342900">
              <a:lnSpc>
                <a:spcPct val="90000"/>
              </a:lnSpc>
            </a:pPr>
            <a:r>
              <a:rPr lang="fr-FR" dirty="0" smtClean="0"/>
              <a:t>La catégorie de l’opération détermine la présence et l’ordre des input/outputs/</a:t>
            </a:r>
            <a:r>
              <a:rPr lang="fr-FR" dirty="0" err="1" smtClean="0"/>
              <a:t>fault</a:t>
            </a:r>
            <a:endParaRPr lang="fr-FR" dirty="0" smtClean="0"/>
          </a:p>
        </p:txBody>
      </p:sp>
    </p:spTree>
    <p:extLst>
      <p:ext uri="{BB962C8B-B14F-4D97-AF65-F5344CB8AC3E}">
        <p14:creationId xmlns:p14="http://schemas.microsoft.com/office/powerpoint/2010/main" val="37185910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FR" smtClean="0"/>
              <a:t>operation</a:t>
            </a:r>
          </a:p>
        </p:txBody>
      </p:sp>
      <p:sp>
        <p:nvSpPr>
          <p:cNvPr id="40963" name="Rectangle 3"/>
          <p:cNvSpPr>
            <a:spLocks noGrp="1" noChangeArrowheads="1"/>
          </p:cNvSpPr>
          <p:nvPr>
            <p:ph type="body" idx="1"/>
          </p:nvPr>
        </p:nvSpPr>
        <p:spPr/>
        <p:txBody>
          <a:bodyPr>
            <a:normAutofit fontScale="85000" lnSpcReduction="10000"/>
          </a:bodyPr>
          <a:lstStyle/>
          <a:p>
            <a:pPr>
              <a:buFont typeface="Wingdings" pitchFamily="2" charset="2"/>
              <a:buNone/>
            </a:pPr>
            <a:r>
              <a:rPr lang="en-US" sz="2000" smtClean="0">
                <a:latin typeface="Courier" pitchFamily="49" charset="0"/>
              </a:rPr>
              <a:t>&lt;wsdl:operation name="</a:t>
            </a:r>
            <a:r>
              <a:rPr lang="en-US" sz="2000" i="1" smtClean="0">
                <a:latin typeface="Courier" pitchFamily="49" charset="0"/>
              </a:rPr>
              <a:t>operation_name</a:t>
            </a:r>
            <a:r>
              <a:rPr lang="en-US" sz="2000" smtClean="0">
                <a:latin typeface="Courier" pitchFamily="49" charset="0"/>
              </a:rPr>
              <a:t>"&gt;</a:t>
            </a:r>
          </a:p>
          <a:p>
            <a:pPr>
              <a:buFont typeface="Wingdings" pitchFamily="2" charset="2"/>
              <a:buNone/>
            </a:pPr>
            <a:r>
              <a:rPr lang="en-US" sz="2000" smtClean="0">
                <a:latin typeface="Courier" pitchFamily="49" charset="0"/>
              </a:rPr>
              <a:t>	&lt;wsdl:</a:t>
            </a:r>
            <a:r>
              <a:rPr lang="en-US" sz="2000" b="0" smtClean="0">
                <a:latin typeface="Courier" pitchFamily="49" charset="0"/>
              </a:rPr>
              <a:t>input</a:t>
            </a:r>
            <a:r>
              <a:rPr lang="en-US" sz="2000" smtClean="0">
                <a:latin typeface="Courier" pitchFamily="49" charset="0"/>
              </a:rPr>
              <a:t> name="</a:t>
            </a:r>
            <a:r>
              <a:rPr lang="en-US" sz="2000" i="1" smtClean="0">
                <a:latin typeface="Courier" pitchFamily="49" charset="0"/>
              </a:rPr>
              <a:t>nom_optionel</a:t>
            </a:r>
            <a:r>
              <a:rPr lang="en-US" sz="2000" smtClean="0">
                <a:latin typeface="Courier" pitchFamily="49" charset="0"/>
              </a:rPr>
              <a:t>" message="</a:t>
            </a:r>
            <a:r>
              <a:rPr lang="en-US" sz="2000" i="1" smtClean="0">
                <a:latin typeface="Courier" pitchFamily="49" charset="0"/>
              </a:rPr>
              <a:t>nom_message</a:t>
            </a:r>
            <a:r>
              <a:rPr lang="en-US" sz="2000" smtClean="0">
                <a:latin typeface="Courier" pitchFamily="49" charset="0"/>
              </a:rPr>
              <a:t>" /&gt;</a:t>
            </a:r>
          </a:p>
          <a:p>
            <a:pPr>
              <a:buFont typeface="Wingdings" pitchFamily="2" charset="2"/>
              <a:buNone/>
            </a:pPr>
            <a:r>
              <a:rPr lang="en-US" sz="2000" smtClean="0">
                <a:latin typeface="Courier" pitchFamily="49" charset="0"/>
              </a:rPr>
              <a:t>&lt;/wsdl:operation&gt;</a:t>
            </a:r>
          </a:p>
          <a:p>
            <a:pPr>
              <a:buFont typeface="Wingdings" pitchFamily="2" charset="2"/>
              <a:buNone/>
            </a:pPr>
            <a:endParaRPr lang="en-US" sz="2000" smtClean="0">
              <a:latin typeface="Courier" pitchFamily="49" charset="0"/>
            </a:endParaRPr>
          </a:p>
          <a:p>
            <a:pPr>
              <a:buFont typeface="Wingdings" pitchFamily="2" charset="2"/>
              <a:buNone/>
            </a:pPr>
            <a:r>
              <a:rPr lang="en-US" sz="2000" smtClean="0">
                <a:latin typeface="Courier" pitchFamily="49" charset="0"/>
              </a:rPr>
              <a:t>&lt;wsdl:operation name="</a:t>
            </a:r>
            <a:r>
              <a:rPr lang="en-US" sz="2000" i="1" smtClean="0">
                <a:latin typeface="Courier" pitchFamily="49" charset="0"/>
              </a:rPr>
              <a:t>operation_name</a:t>
            </a:r>
            <a:r>
              <a:rPr lang="en-US" sz="2000" smtClean="0">
                <a:latin typeface="Courier" pitchFamily="49" charset="0"/>
              </a:rPr>
              <a:t>"&gt;</a:t>
            </a:r>
          </a:p>
          <a:p>
            <a:pPr>
              <a:buFont typeface="Wingdings" pitchFamily="2" charset="2"/>
              <a:buNone/>
            </a:pPr>
            <a:r>
              <a:rPr lang="en-US" sz="2000" smtClean="0">
                <a:latin typeface="Courier" pitchFamily="49" charset="0"/>
              </a:rPr>
              <a:t>	&lt;wsdl:</a:t>
            </a:r>
            <a:r>
              <a:rPr lang="en-US" sz="2000" b="0" smtClean="0">
                <a:latin typeface="Courier" pitchFamily="49" charset="0"/>
              </a:rPr>
              <a:t>input</a:t>
            </a:r>
            <a:r>
              <a:rPr lang="en-US" sz="2000" smtClean="0">
                <a:latin typeface="Courier" pitchFamily="49" charset="0"/>
              </a:rPr>
              <a:t> name="</a:t>
            </a:r>
            <a:r>
              <a:rPr lang="en-US" sz="2000" i="1" smtClean="0">
                <a:latin typeface="Courier" pitchFamily="49" charset="0"/>
              </a:rPr>
              <a:t>nom_optionel</a:t>
            </a:r>
            <a:r>
              <a:rPr lang="en-US" sz="2000" smtClean="0">
                <a:latin typeface="Courier" pitchFamily="49" charset="0"/>
              </a:rPr>
              <a:t>" message="</a:t>
            </a:r>
            <a:r>
              <a:rPr lang="en-US" sz="2000" i="1" smtClean="0">
                <a:latin typeface="Courier" pitchFamily="49" charset="0"/>
              </a:rPr>
              <a:t>nom_message</a:t>
            </a:r>
            <a:r>
              <a:rPr lang="en-US" sz="2000" smtClean="0">
                <a:latin typeface="Courier" pitchFamily="49" charset="0"/>
              </a:rPr>
              <a:t>" /&gt;</a:t>
            </a:r>
          </a:p>
          <a:p>
            <a:pPr>
              <a:buFont typeface="Wingdings" pitchFamily="2" charset="2"/>
              <a:buNone/>
            </a:pPr>
            <a:r>
              <a:rPr lang="en-US" sz="2000" smtClean="0">
                <a:latin typeface="Courier" pitchFamily="49" charset="0"/>
              </a:rPr>
              <a:t>	&lt;wsdl:</a:t>
            </a:r>
            <a:r>
              <a:rPr lang="en-US" sz="2000" b="0" smtClean="0">
                <a:latin typeface="Courier" pitchFamily="49" charset="0"/>
              </a:rPr>
              <a:t>output</a:t>
            </a:r>
            <a:r>
              <a:rPr lang="en-US" sz="2000" smtClean="0">
                <a:latin typeface="Courier" pitchFamily="49" charset="0"/>
              </a:rPr>
              <a:t> name="</a:t>
            </a:r>
            <a:r>
              <a:rPr lang="en-US" sz="2000" i="1" smtClean="0">
                <a:latin typeface="Courier" pitchFamily="49" charset="0"/>
              </a:rPr>
              <a:t>nom_optionel</a:t>
            </a:r>
            <a:r>
              <a:rPr lang="en-US" sz="2000" smtClean="0">
                <a:latin typeface="Courier" pitchFamily="49" charset="0"/>
              </a:rPr>
              <a:t>" message="</a:t>
            </a:r>
            <a:r>
              <a:rPr lang="en-US" sz="2000" i="1" smtClean="0">
                <a:latin typeface="Courier" pitchFamily="49" charset="0"/>
              </a:rPr>
              <a:t>nom_message</a:t>
            </a:r>
            <a:r>
              <a:rPr lang="en-US" sz="2000" smtClean="0">
                <a:latin typeface="Courier" pitchFamily="49" charset="0"/>
              </a:rPr>
              <a:t>" /&gt;</a:t>
            </a:r>
          </a:p>
          <a:p>
            <a:pPr>
              <a:buFont typeface="Wingdings" pitchFamily="2" charset="2"/>
              <a:buNone/>
            </a:pPr>
            <a:r>
              <a:rPr lang="en-US" sz="2000" smtClean="0">
                <a:latin typeface="Courier" pitchFamily="49" charset="0"/>
              </a:rPr>
              <a:t>	&lt;wsdl:</a:t>
            </a:r>
            <a:r>
              <a:rPr lang="en-US" sz="2000" b="0" smtClean="0">
                <a:latin typeface="Courier" pitchFamily="49" charset="0"/>
              </a:rPr>
              <a:t>fault</a:t>
            </a:r>
            <a:r>
              <a:rPr lang="en-US" sz="2000" smtClean="0">
                <a:latin typeface="Courier" pitchFamily="49" charset="0"/>
              </a:rPr>
              <a:t> name="</a:t>
            </a:r>
            <a:r>
              <a:rPr lang="en-US" sz="2000" i="1" smtClean="0">
                <a:latin typeface="Courier" pitchFamily="49" charset="0"/>
              </a:rPr>
              <a:t>nom_optionel</a:t>
            </a:r>
            <a:r>
              <a:rPr lang="en-US" sz="2000" smtClean="0">
                <a:latin typeface="Courier" pitchFamily="49" charset="0"/>
              </a:rPr>
              <a:t>" message="</a:t>
            </a:r>
            <a:r>
              <a:rPr lang="en-US" sz="2000" i="1" smtClean="0">
                <a:latin typeface="Courier" pitchFamily="49" charset="0"/>
              </a:rPr>
              <a:t>nom_message</a:t>
            </a:r>
            <a:r>
              <a:rPr lang="en-US" sz="2000" smtClean="0">
                <a:latin typeface="Courier" pitchFamily="49" charset="0"/>
              </a:rPr>
              <a:t>" /&gt;*</a:t>
            </a:r>
          </a:p>
          <a:p>
            <a:pPr>
              <a:buFont typeface="Wingdings" pitchFamily="2" charset="2"/>
              <a:buNone/>
            </a:pPr>
            <a:r>
              <a:rPr lang="fr-FR" sz="2000" smtClean="0">
                <a:latin typeface="Courier" pitchFamily="49" charset="0"/>
              </a:rPr>
              <a:t>&lt;/wsdl:operation&gt;</a:t>
            </a:r>
            <a:r>
              <a:rPr lang="en-US" sz="2000" smtClean="0">
                <a:latin typeface="Courier" pitchFamily="49" charset="0"/>
              </a:rPr>
              <a:t> </a:t>
            </a:r>
          </a:p>
          <a:p>
            <a:pPr>
              <a:buFont typeface="Wingdings" pitchFamily="2" charset="2"/>
              <a:buNone/>
            </a:pPr>
            <a:endParaRPr lang="en-US" sz="2000" smtClean="0">
              <a:latin typeface="Courier" pitchFamily="49" charset="0"/>
            </a:endParaRPr>
          </a:p>
          <a:p>
            <a:pPr>
              <a:buFont typeface="Wingdings" pitchFamily="2" charset="2"/>
              <a:buNone/>
            </a:pPr>
            <a:r>
              <a:rPr lang="en-US" sz="2000" smtClean="0">
                <a:latin typeface="Courier" pitchFamily="49" charset="0"/>
              </a:rPr>
              <a:t>&lt;wsdl:operation name="</a:t>
            </a:r>
            <a:r>
              <a:rPr lang="en-US" sz="2000" i="1" smtClean="0">
                <a:latin typeface="Courier" pitchFamily="49" charset="0"/>
              </a:rPr>
              <a:t>operation_name</a:t>
            </a:r>
            <a:r>
              <a:rPr lang="en-US" sz="2000" smtClean="0">
                <a:latin typeface="Courier" pitchFamily="49" charset="0"/>
              </a:rPr>
              <a:t>"&gt;</a:t>
            </a:r>
          </a:p>
          <a:p>
            <a:pPr>
              <a:buFont typeface="Wingdings" pitchFamily="2" charset="2"/>
              <a:buNone/>
            </a:pPr>
            <a:r>
              <a:rPr lang="en-US" sz="2000" smtClean="0">
                <a:latin typeface="Courier" pitchFamily="49" charset="0"/>
              </a:rPr>
              <a:t>	&lt;wsdl:</a:t>
            </a:r>
            <a:r>
              <a:rPr lang="en-US" sz="2000" b="0" smtClean="0">
                <a:latin typeface="Courier" pitchFamily="49" charset="0"/>
              </a:rPr>
              <a:t>output</a:t>
            </a:r>
            <a:r>
              <a:rPr lang="en-US" sz="2000" smtClean="0">
                <a:latin typeface="Courier" pitchFamily="49" charset="0"/>
              </a:rPr>
              <a:t> name="</a:t>
            </a:r>
            <a:r>
              <a:rPr lang="en-US" sz="2000" i="1" smtClean="0">
                <a:latin typeface="Courier" pitchFamily="49" charset="0"/>
              </a:rPr>
              <a:t>nom_optionel</a:t>
            </a:r>
            <a:r>
              <a:rPr lang="en-US" sz="2000" smtClean="0">
                <a:latin typeface="Courier" pitchFamily="49" charset="0"/>
              </a:rPr>
              <a:t>" message="</a:t>
            </a:r>
            <a:r>
              <a:rPr lang="en-US" sz="2000" i="1" smtClean="0">
                <a:latin typeface="Courier" pitchFamily="49" charset="0"/>
              </a:rPr>
              <a:t>nom_message</a:t>
            </a:r>
            <a:r>
              <a:rPr lang="en-US" sz="2000" smtClean="0">
                <a:latin typeface="Courier" pitchFamily="49" charset="0"/>
              </a:rPr>
              <a:t>" /&gt;</a:t>
            </a:r>
          </a:p>
          <a:p>
            <a:pPr>
              <a:buFont typeface="Wingdings" pitchFamily="2" charset="2"/>
              <a:buNone/>
            </a:pPr>
            <a:r>
              <a:rPr lang="en-US" sz="2000" smtClean="0">
                <a:latin typeface="Courier" pitchFamily="49" charset="0"/>
              </a:rPr>
              <a:t>	&lt;wsdl:</a:t>
            </a:r>
            <a:r>
              <a:rPr lang="en-US" sz="2000" b="0" smtClean="0">
                <a:latin typeface="Courier" pitchFamily="49" charset="0"/>
              </a:rPr>
              <a:t>input</a:t>
            </a:r>
            <a:r>
              <a:rPr lang="en-US" sz="2000" smtClean="0">
                <a:latin typeface="Courier" pitchFamily="49" charset="0"/>
              </a:rPr>
              <a:t> name="</a:t>
            </a:r>
            <a:r>
              <a:rPr lang="en-US" sz="2000" i="1" smtClean="0">
                <a:latin typeface="Courier" pitchFamily="49" charset="0"/>
              </a:rPr>
              <a:t>nom_optionel</a:t>
            </a:r>
            <a:r>
              <a:rPr lang="en-US" sz="2000" smtClean="0">
                <a:latin typeface="Courier" pitchFamily="49" charset="0"/>
              </a:rPr>
              <a:t>" message="</a:t>
            </a:r>
            <a:r>
              <a:rPr lang="en-US" sz="2000" i="1" smtClean="0">
                <a:latin typeface="Courier" pitchFamily="49" charset="0"/>
              </a:rPr>
              <a:t>nom_message</a:t>
            </a:r>
            <a:r>
              <a:rPr lang="en-US" sz="2000" smtClean="0">
                <a:latin typeface="Courier" pitchFamily="49" charset="0"/>
              </a:rPr>
              <a:t>" /&gt;</a:t>
            </a:r>
          </a:p>
          <a:p>
            <a:pPr>
              <a:buFont typeface="Wingdings" pitchFamily="2" charset="2"/>
              <a:buNone/>
            </a:pPr>
            <a:r>
              <a:rPr lang="en-US" sz="2000" smtClean="0">
                <a:latin typeface="Courier" pitchFamily="49" charset="0"/>
              </a:rPr>
              <a:t>	&lt;wsdl:</a:t>
            </a:r>
            <a:r>
              <a:rPr lang="en-US" sz="2000" b="0" smtClean="0">
                <a:latin typeface="Courier" pitchFamily="49" charset="0"/>
              </a:rPr>
              <a:t>fault</a:t>
            </a:r>
            <a:r>
              <a:rPr lang="en-US" sz="2000" smtClean="0">
                <a:latin typeface="Courier" pitchFamily="49" charset="0"/>
              </a:rPr>
              <a:t> name="</a:t>
            </a:r>
            <a:r>
              <a:rPr lang="en-US" sz="2000" i="1" smtClean="0">
                <a:latin typeface="Courier" pitchFamily="49" charset="0"/>
              </a:rPr>
              <a:t>nom_optionel</a:t>
            </a:r>
            <a:r>
              <a:rPr lang="en-US" sz="2000" smtClean="0">
                <a:latin typeface="Courier" pitchFamily="49" charset="0"/>
              </a:rPr>
              <a:t>" message="</a:t>
            </a:r>
            <a:r>
              <a:rPr lang="en-US" sz="2000" i="1" smtClean="0">
                <a:latin typeface="Courier" pitchFamily="49" charset="0"/>
              </a:rPr>
              <a:t>nom_message</a:t>
            </a:r>
            <a:r>
              <a:rPr lang="en-US" sz="2000" smtClean="0">
                <a:latin typeface="Courier" pitchFamily="49" charset="0"/>
              </a:rPr>
              <a:t>" /&gt;*</a:t>
            </a:r>
          </a:p>
          <a:p>
            <a:pPr>
              <a:buFont typeface="Wingdings" pitchFamily="2" charset="2"/>
              <a:buNone/>
            </a:pPr>
            <a:r>
              <a:rPr lang="fr-FR" sz="2000" smtClean="0">
                <a:latin typeface="Courier" pitchFamily="49" charset="0"/>
              </a:rPr>
              <a:t>&lt;/wsdl:operation&gt; </a:t>
            </a:r>
          </a:p>
        </p:txBody>
      </p:sp>
    </p:spTree>
    <p:extLst>
      <p:ext uri="{BB962C8B-B14F-4D97-AF65-F5344CB8AC3E}">
        <p14:creationId xmlns:p14="http://schemas.microsoft.com/office/powerpoint/2010/main" val="1879201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fr-FR" smtClean="0"/>
              <a:t>binding</a:t>
            </a:r>
          </a:p>
        </p:txBody>
      </p:sp>
      <p:sp>
        <p:nvSpPr>
          <p:cNvPr id="41987" name="Rectangle 3"/>
          <p:cNvSpPr>
            <a:spLocks noGrp="1" noChangeArrowheads="1"/>
          </p:cNvSpPr>
          <p:nvPr>
            <p:ph type="body" idx="1"/>
          </p:nvPr>
        </p:nvSpPr>
        <p:spPr/>
        <p:txBody>
          <a:bodyPr/>
          <a:lstStyle/>
          <a:p>
            <a:r>
              <a:rPr lang="fr-FR" dirty="0" smtClean="0"/>
              <a:t>Liaison d’une description abstraite (</a:t>
            </a:r>
            <a:r>
              <a:rPr lang="fr-FR" dirty="0" err="1" smtClean="0"/>
              <a:t>portType</a:t>
            </a:r>
            <a:r>
              <a:rPr lang="fr-FR" dirty="0" smtClean="0"/>
              <a:t>) à un protocole</a:t>
            </a:r>
          </a:p>
          <a:p>
            <a:pPr marL="0" indent="0">
              <a:buNone/>
            </a:pPr>
            <a:endParaRPr lang="fr-FR" dirty="0" smtClean="0"/>
          </a:p>
          <a:p>
            <a:r>
              <a:rPr lang="fr-FR" dirty="0" smtClean="0"/>
              <a:t>Chaque opération d’un </a:t>
            </a:r>
            <a:r>
              <a:rPr lang="fr-FR" dirty="0" err="1" smtClean="0"/>
              <a:t>portType</a:t>
            </a:r>
            <a:r>
              <a:rPr lang="fr-FR" dirty="0" smtClean="0"/>
              <a:t> peut être liée de manière différente (à un protocole distinct)</a:t>
            </a:r>
          </a:p>
          <a:p>
            <a:endParaRPr lang="fr-FR" dirty="0" smtClean="0"/>
          </a:p>
          <a:p>
            <a:r>
              <a:rPr lang="fr-FR" dirty="0" smtClean="0"/>
              <a:t>Protocoles standardisés pour les liaisons</a:t>
            </a:r>
          </a:p>
          <a:p>
            <a:pPr lvl="1"/>
            <a:r>
              <a:rPr lang="fr-FR" dirty="0" smtClean="0"/>
              <a:t>SOAP </a:t>
            </a:r>
          </a:p>
          <a:p>
            <a:pPr lvl="1"/>
            <a:r>
              <a:rPr lang="fr-FR" dirty="0" smtClean="0"/>
              <a:t>HTTP </a:t>
            </a:r>
          </a:p>
          <a:p>
            <a:pPr lvl="1"/>
            <a:r>
              <a:rPr lang="fr-FR" dirty="0" smtClean="0"/>
              <a:t>MIME</a:t>
            </a:r>
          </a:p>
        </p:txBody>
      </p:sp>
    </p:spTree>
    <p:extLst>
      <p:ext uri="{BB962C8B-B14F-4D97-AF65-F5344CB8AC3E}">
        <p14:creationId xmlns:p14="http://schemas.microsoft.com/office/powerpoint/2010/main" val="1403641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FR" smtClean="0"/>
              <a:t>binding</a:t>
            </a:r>
          </a:p>
        </p:txBody>
      </p:sp>
      <p:sp>
        <p:nvSpPr>
          <p:cNvPr id="43011" name="Rectangle 3"/>
          <p:cNvSpPr>
            <a:spLocks noGrp="1" noChangeArrowheads="1"/>
          </p:cNvSpPr>
          <p:nvPr>
            <p:ph type="body" idx="1"/>
          </p:nvPr>
        </p:nvSpPr>
        <p:spPr/>
        <p:txBody>
          <a:bodyPr/>
          <a:lstStyle/>
          <a:p>
            <a:pPr marL="342900" indent="-342900">
              <a:lnSpc>
                <a:spcPct val="90000"/>
              </a:lnSpc>
            </a:pPr>
            <a:r>
              <a:rPr lang="fr-FR" smtClean="0"/>
              <a:t>Une liaison a</a:t>
            </a:r>
          </a:p>
          <a:p>
            <a:pPr marL="742950" lvl="1">
              <a:lnSpc>
                <a:spcPct val="90000"/>
              </a:lnSpc>
            </a:pPr>
            <a:r>
              <a:rPr lang="fr-FR" smtClean="0"/>
              <a:t>Un nom : attribut (optionnel) </a:t>
            </a:r>
            <a:r>
              <a:rPr lang="fr-FR" b="0" smtClean="0">
                <a:latin typeface="Courier" pitchFamily="49" charset="0"/>
              </a:rPr>
              <a:t>name</a:t>
            </a:r>
            <a:r>
              <a:rPr lang="fr-FR" b="0" smtClean="0"/>
              <a:t> </a:t>
            </a:r>
            <a:r>
              <a:rPr lang="fr-FR" smtClean="0"/>
              <a:t>de la balise binding </a:t>
            </a:r>
            <a:endParaRPr lang="fr-FR" b="0" smtClean="0"/>
          </a:p>
          <a:p>
            <a:pPr marL="742950" lvl="1">
              <a:lnSpc>
                <a:spcPct val="90000"/>
              </a:lnSpc>
            </a:pPr>
            <a:r>
              <a:rPr lang="fr-FR" smtClean="0"/>
              <a:t>Un type : attribut </a:t>
            </a:r>
            <a:r>
              <a:rPr lang="fr-FR" b="0" smtClean="0">
                <a:latin typeface="Courier" pitchFamily="49" charset="0"/>
              </a:rPr>
              <a:t>type</a:t>
            </a:r>
            <a:r>
              <a:rPr lang="fr-FR" b="0" smtClean="0"/>
              <a:t> </a:t>
            </a:r>
            <a:r>
              <a:rPr lang="fr-FR" smtClean="0"/>
              <a:t>de la balise binding</a:t>
            </a:r>
          </a:p>
          <a:p>
            <a:pPr marL="1143000" lvl="2" indent="-228600">
              <a:lnSpc>
                <a:spcPct val="90000"/>
              </a:lnSpc>
            </a:pPr>
            <a:r>
              <a:rPr lang="fr-FR" smtClean="0"/>
              <a:t>Le type identifie le portType (i.e., le nom du type de la liaison est le nom du portType)</a:t>
            </a:r>
            <a:endParaRPr lang="fr-FR" b="0" smtClean="0"/>
          </a:p>
          <a:p>
            <a:pPr marL="342900" indent="-342900">
              <a:lnSpc>
                <a:spcPct val="90000"/>
              </a:lnSpc>
              <a:buFont typeface="Wingdings" pitchFamily="2" charset="2"/>
              <a:buNone/>
            </a:pPr>
            <a:endParaRPr lang="fr-FR" b="0" smtClean="0"/>
          </a:p>
          <a:p>
            <a:pPr marL="342900" indent="-342900">
              <a:lnSpc>
                <a:spcPct val="90000"/>
              </a:lnSpc>
              <a:buFont typeface="Wingdings" pitchFamily="2" charset="2"/>
              <a:buNone/>
            </a:pPr>
            <a:r>
              <a:rPr lang="en-US" sz="2400" smtClean="0">
                <a:latin typeface="Courier" pitchFamily="49" charset="0"/>
              </a:rPr>
              <a:t>&lt;wsdl:binding </a:t>
            </a:r>
            <a:r>
              <a:rPr lang="en-US" sz="2400" b="0" smtClean="0">
                <a:latin typeface="Courier" pitchFamily="49" charset="0"/>
              </a:rPr>
              <a:t>name</a:t>
            </a:r>
            <a:r>
              <a:rPr lang="en-US" sz="2400" smtClean="0">
                <a:latin typeface="Courier" pitchFamily="49" charset="0"/>
              </a:rPr>
              <a:t>="</a:t>
            </a:r>
            <a:r>
              <a:rPr lang="en-US" sz="2400" i="1" smtClean="0">
                <a:latin typeface="Courier" pitchFamily="49" charset="0"/>
              </a:rPr>
              <a:t>binding_name</a:t>
            </a:r>
            <a:r>
              <a:rPr lang="en-US" sz="2400" smtClean="0">
                <a:latin typeface="Courier" pitchFamily="49" charset="0"/>
              </a:rPr>
              <a:t>" </a:t>
            </a:r>
          </a:p>
          <a:p>
            <a:pPr marL="342900" indent="-342900">
              <a:lnSpc>
                <a:spcPct val="90000"/>
              </a:lnSpc>
              <a:buFont typeface="Wingdings" pitchFamily="2" charset="2"/>
              <a:buNone/>
            </a:pPr>
            <a:r>
              <a:rPr lang="en-US" sz="2400" smtClean="0">
                <a:latin typeface="Courier" pitchFamily="49" charset="0"/>
              </a:rPr>
              <a:t>		</a:t>
            </a:r>
            <a:r>
              <a:rPr lang="en-US" sz="2400" b="0" smtClean="0">
                <a:latin typeface="Courier" pitchFamily="49" charset="0"/>
              </a:rPr>
              <a:t>type</a:t>
            </a:r>
            <a:r>
              <a:rPr lang="en-US" sz="2400" smtClean="0">
                <a:latin typeface="Courier" pitchFamily="49" charset="0"/>
              </a:rPr>
              <a:t>="</a:t>
            </a:r>
            <a:r>
              <a:rPr lang="en-US" sz="2400" i="1" smtClean="0">
                <a:latin typeface="Courier" pitchFamily="49" charset="0"/>
              </a:rPr>
              <a:t>nom du portType</a:t>
            </a:r>
            <a:r>
              <a:rPr lang="en-US" sz="2400" smtClean="0">
                <a:latin typeface="Courier" pitchFamily="49" charset="0"/>
              </a:rPr>
              <a:t>" &gt;</a:t>
            </a:r>
            <a:r>
              <a:rPr lang="fr-FR" sz="2400" smtClean="0">
                <a:latin typeface="Courier" pitchFamily="49" charset="0"/>
              </a:rPr>
              <a:t> </a:t>
            </a:r>
          </a:p>
          <a:p>
            <a:pPr marL="342900" indent="-342900">
              <a:lnSpc>
                <a:spcPct val="90000"/>
              </a:lnSpc>
              <a:buFont typeface="Wingdings" pitchFamily="2" charset="2"/>
              <a:buNone/>
            </a:pPr>
            <a:r>
              <a:rPr lang="fr-FR" sz="2400" smtClean="0">
                <a:latin typeface="Courier" pitchFamily="49" charset="0"/>
              </a:rPr>
              <a:t>…</a:t>
            </a:r>
          </a:p>
          <a:p>
            <a:pPr marL="342900" indent="-342900">
              <a:lnSpc>
                <a:spcPct val="90000"/>
              </a:lnSpc>
              <a:buFont typeface="Wingdings" pitchFamily="2" charset="2"/>
              <a:buNone/>
            </a:pPr>
            <a:r>
              <a:rPr lang="fr-FR" sz="2400" smtClean="0">
                <a:latin typeface="Courier" pitchFamily="49" charset="0"/>
              </a:rPr>
              <a:t>&lt;/wsdl:binding&gt;</a:t>
            </a:r>
          </a:p>
        </p:txBody>
      </p:sp>
    </p:spTree>
    <p:extLst>
      <p:ext uri="{BB962C8B-B14F-4D97-AF65-F5344CB8AC3E}">
        <p14:creationId xmlns:p14="http://schemas.microsoft.com/office/powerpoint/2010/main" val="4222999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smtClean="0"/>
              <a:t>Limitations des middleware étudiés</a:t>
            </a:r>
            <a:br>
              <a:rPr lang="fr-FR" smtClean="0"/>
            </a:br>
            <a:r>
              <a:rPr lang="fr-FR" smtClean="0"/>
              <a:t>(objet, composant)</a:t>
            </a:r>
          </a:p>
        </p:txBody>
      </p:sp>
      <p:sp>
        <p:nvSpPr>
          <p:cNvPr id="5123" name="Rectangle 3"/>
          <p:cNvSpPr>
            <a:spLocks noGrp="1" noChangeArrowheads="1"/>
          </p:cNvSpPr>
          <p:nvPr>
            <p:ph type="body" idx="1"/>
          </p:nvPr>
        </p:nvSpPr>
        <p:spPr/>
        <p:txBody>
          <a:bodyPr/>
          <a:lstStyle/>
          <a:p>
            <a:pPr marL="342900" indent="-342900">
              <a:lnSpc>
                <a:spcPct val="70000"/>
              </a:lnSpc>
              <a:buFont typeface="Wingdings" pitchFamily="2" charset="2"/>
              <a:buNone/>
            </a:pPr>
            <a:r>
              <a:rPr lang="fr-FR" dirty="0" smtClean="0"/>
              <a:t>Passage à large échelle : Web</a:t>
            </a:r>
          </a:p>
          <a:p>
            <a:pPr marL="342900" indent="-342900">
              <a:lnSpc>
                <a:spcPct val="70000"/>
              </a:lnSpc>
              <a:buFont typeface="Wingdings" pitchFamily="2" charset="2"/>
              <a:buNone/>
            </a:pPr>
            <a:endParaRPr lang="fr-FR" dirty="0" smtClean="0"/>
          </a:p>
          <a:p>
            <a:pPr marL="342900" indent="-342900">
              <a:lnSpc>
                <a:spcPct val="70000"/>
              </a:lnSpc>
            </a:pPr>
            <a:r>
              <a:rPr lang="fr-FR" dirty="0" smtClean="0"/>
              <a:t>Protocoles hétérogènes</a:t>
            </a:r>
          </a:p>
          <a:p>
            <a:pPr marL="742950" lvl="1">
              <a:lnSpc>
                <a:spcPct val="70000"/>
              </a:lnSpc>
            </a:pPr>
            <a:r>
              <a:rPr lang="fr-FR" dirty="0" smtClean="0"/>
              <a:t>IIOP, RMI, DCOM</a:t>
            </a:r>
          </a:p>
          <a:p>
            <a:pPr marL="742950" lvl="1">
              <a:lnSpc>
                <a:spcPct val="70000"/>
              </a:lnSpc>
            </a:pPr>
            <a:r>
              <a:rPr lang="fr-FR" dirty="0" smtClean="0"/>
              <a:t>Pare-feu (ex: un objet CORBA sous XP)</a:t>
            </a:r>
          </a:p>
          <a:p>
            <a:pPr marL="742950" lvl="1">
              <a:lnSpc>
                <a:spcPct val="70000"/>
              </a:lnSpc>
            </a:pPr>
            <a:endParaRPr lang="fr-FR" dirty="0" smtClean="0"/>
          </a:p>
          <a:p>
            <a:pPr marL="342900" indent="-342900">
              <a:lnSpc>
                <a:spcPct val="70000"/>
              </a:lnSpc>
            </a:pPr>
            <a:r>
              <a:rPr lang="fr-FR" dirty="0" smtClean="0"/>
              <a:t>Pas d’ouverture des services</a:t>
            </a:r>
          </a:p>
          <a:p>
            <a:pPr marL="742950" lvl="1">
              <a:lnSpc>
                <a:spcPct val="70000"/>
              </a:lnSpc>
            </a:pPr>
            <a:r>
              <a:rPr lang="fr-FR" dirty="0" smtClean="0"/>
              <a:t>Notion de moteur de recherche inexistante</a:t>
            </a:r>
          </a:p>
          <a:p>
            <a:pPr marL="742950" lvl="1">
              <a:lnSpc>
                <a:spcPct val="70000"/>
              </a:lnSpc>
            </a:pPr>
            <a:endParaRPr lang="fr-FR" dirty="0" smtClean="0"/>
          </a:p>
          <a:p>
            <a:pPr marL="342900" indent="-342900">
              <a:lnSpc>
                <a:spcPct val="70000"/>
              </a:lnSpc>
            </a:pPr>
            <a:r>
              <a:rPr lang="fr-FR" dirty="0" smtClean="0"/>
              <a:t>Trop de contraintes sur le client !</a:t>
            </a:r>
          </a:p>
          <a:p>
            <a:pPr marL="742950" lvl="1">
              <a:lnSpc>
                <a:spcPct val="70000"/>
              </a:lnSpc>
            </a:pPr>
            <a:r>
              <a:rPr lang="fr-FR" dirty="0" smtClean="0"/>
              <a:t>Doit posséder les souches</a:t>
            </a:r>
          </a:p>
          <a:p>
            <a:pPr marL="742950" lvl="1">
              <a:lnSpc>
                <a:spcPct val="70000"/>
              </a:lnSpc>
            </a:pPr>
            <a:r>
              <a:rPr lang="fr-FR" dirty="0" smtClean="0"/>
              <a:t>Difficulté de le construire dynamiquement</a:t>
            </a:r>
          </a:p>
          <a:p>
            <a:pPr marL="342900" indent="-342900">
              <a:lnSpc>
                <a:spcPct val="70000"/>
              </a:lnSpc>
            </a:pPr>
            <a:endParaRPr lang="fr-FR" dirty="0" smtClean="0"/>
          </a:p>
        </p:txBody>
      </p:sp>
    </p:spTree>
    <p:extLst>
      <p:ext uri="{BB962C8B-B14F-4D97-AF65-F5344CB8AC3E}">
        <p14:creationId xmlns:p14="http://schemas.microsoft.com/office/powerpoint/2010/main" val="32227598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FR" smtClean="0"/>
              <a:t>Le cas du binding SOAP</a:t>
            </a:r>
          </a:p>
        </p:txBody>
      </p:sp>
      <p:sp>
        <p:nvSpPr>
          <p:cNvPr id="44035" name="Rectangle 3"/>
          <p:cNvSpPr>
            <a:spLocks noGrp="1" noChangeArrowheads="1"/>
          </p:cNvSpPr>
          <p:nvPr>
            <p:ph type="body" idx="1"/>
          </p:nvPr>
        </p:nvSpPr>
        <p:spPr/>
        <p:txBody>
          <a:bodyPr>
            <a:normAutofit fontScale="92500" lnSpcReduction="10000"/>
          </a:bodyPr>
          <a:lstStyle/>
          <a:p>
            <a:r>
              <a:rPr lang="fr-FR" sz="2400" dirty="0" smtClean="0"/>
              <a:t>Pour préciser que la liaison est de type SOAP, il faut inclure la balise suivante :</a:t>
            </a:r>
          </a:p>
          <a:p>
            <a:pPr>
              <a:buFont typeface="Wingdings" pitchFamily="2" charset="2"/>
              <a:buNone/>
            </a:pPr>
            <a:r>
              <a:rPr lang="en-US" sz="2000" dirty="0" smtClean="0">
                <a:latin typeface="Courier" pitchFamily="49" charset="0"/>
              </a:rPr>
              <a:t>	&lt;</a:t>
            </a:r>
            <a:r>
              <a:rPr lang="en-US" sz="2000" dirty="0" err="1" smtClean="0">
                <a:latin typeface="Courier" pitchFamily="49" charset="0"/>
              </a:rPr>
              <a:t>soap:binding</a:t>
            </a:r>
            <a:r>
              <a:rPr lang="en-US" sz="2000" dirty="0" smtClean="0">
                <a:latin typeface="Courier" pitchFamily="49" charset="0"/>
              </a:rPr>
              <a:t> transport="</a:t>
            </a:r>
            <a:r>
              <a:rPr lang="en-US" sz="2000" i="1" dirty="0" err="1" smtClean="0">
                <a:latin typeface="Courier" pitchFamily="49" charset="0"/>
              </a:rPr>
              <a:t>uri</a:t>
            </a:r>
            <a:r>
              <a:rPr lang="en-US" sz="2000" dirty="0" smtClean="0">
                <a:latin typeface="Courier" pitchFamily="49" charset="0"/>
              </a:rPr>
              <a:t>" style="</a:t>
            </a:r>
            <a:r>
              <a:rPr lang="en-US" sz="2000" i="1" dirty="0" err="1" smtClean="0">
                <a:latin typeface="Courier" pitchFamily="49" charset="0"/>
              </a:rPr>
              <a:t>soap_style</a:t>
            </a:r>
            <a:r>
              <a:rPr lang="en-US" sz="2000" dirty="0" smtClean="0">
                <a:latin typeface="Courier" pitchFamily="49" charset="0"/>
              </a:rPr>
              <a:t>" /&gt;</a:t>
            </a:r>
            <a:r>
              <a:rPr lang="fr-FR" sz="2000" dirty="0" smtClean="0">
                <a:latin typeface="Courier" pitchFamily="49" charset="0"/>
              </a:rPr>
              <a:t> </a:t>
            </a:r>
          </a:p>
          <a:p>
            <a:r>
              <a:rPr lang="fr-FR" sz="2400" dirty="0" smtClean="0"/>
              <a:t>L’attribut </a:t>
            </a:r>
            <a:r>
              <a:rPr lang="fr-FR" sz="2400" i="1" dirty="0" smtClean="0">
                <a:solidFill>
                  <a:schemeClr val="folHlink"/>
                </a:solidFill>
              </a:rPr>
              <a:t>transport</a:t>
            </a:r>
            <a:r>
              <a:rPr lang="fr-FR" sz="2400" dirty="0" smtClean="0"/>
              <a:t> de la balise définit le protocole qui encapsule les messages SOAP</a:t>
            </a:r>
          </a:p>
          <a:p>
            <a:pPr lvl="1"/>
            <a:r>
              <a:rPr lang="fr-FR" sz="2100" dirty="0" smtClean="0"/>
              <a:t>Ex : pour HTTP, la valeur de l’attribut </a:t>
            </a:r>
            <a:r>
              <a:rPr lang="fr-FR" sz="2000" dirty="0" smtClean="0">
                <a:latin typeface="Courier" pitchFamily="49" charset="0"/>
              </a:rPr>
              <a:t>transport</a:t>
            </a:r>
            <a:r>
              <a:rPr lang="fr-FR" sz="2000" dirty="0" smtClean="0"/>
              <a:t> </a:t>
            </a:r>
            <a:r>
              <a:rPr lang="fr-FR" sz="2100" dirty="0" smtClean="0"/>
              <a:t>est </a:t>
            </a:r>
            <a:r>
              <a:rPr lang="fr-FR" sz="2100" dirty="0" smtClean="0">
                <a:latin typeface="Courier" pitchFamily="49" charset="0"/>
              </a:rPr>
              <a:t>http://schemas.xmlsoap.org/soap/http</a:t>
            </a:r>
            <a:r>
              <a:rPr lang="fr-FR" sz="2100" dirty="0" smtClean="0"/>
              <a:t> </a:t>
            </a:r>
            <a:br>
              <a:rPr lang="fr-FR" sz="2100" dirty="0" smtClean="0"/>
            </a:br>
            <a:endParaRPr lang="fr-FR" sz="2100" dirty="0" smtClean="0"/>
          </a:p>
          <a:p>
            <a:r>
              <a:rPr lang="fr-FR" sz="2400" dirty="0" smtClean="0"/>
              <a:t>L’attribut </a:t>
            </a:r>
            <a:r>
              <a:rPr lang="fr-FR" sz="2400" i="1" dirty="0" smtClean="0">
                <a:solidFill>
                  <a:schemeClr val="folHlink"/>
                </a:solidFill>
              </a:rPr>
              <a:t>style</a:t>
            </a:r>
            <a:r>
              <a:rPr lang="fr-FR" sz="2400" dirty="0" smtClean="0"/>
              <a:t> identifie le mode de traduction d’une liaison en messages SOAP (comment créer les messages SOAP à partir des définitions WSDL des opérations ?)</a:t>
            </a:r>
            <a:br>
              <a:rPr lang="fr-FR" sz="2400" dirty="0" smtClean="0"/>
            </a:br>
            <a:r>
              <a:rPr lang="fr-FR" sz="2400" dirty="0" smtClean="0"/>
              <a:t>Deux valeurs possibles :</a:t>
            </a:r>
          </a:p>
          <a:p>
            <a:pPr lvl="1"/>
            <a:r>
              <a:rPr lang="fr-FR" sz="2100" dirty="0" err="1" smtClean="0">
                <a:latin typeface="Courier" pitchFamily="49" charset="0"/>
              </a:rPr>
              <a:t>rpc</a:t>
            </a:r>
            <a:r>
              <a:rPr lang="fr-FR" sz="2100" dirty="0" smtClean="0"/>
              <a:t> </a:t>
            </a:r>
          </a:p>
          <a:p>
            <a:pPr lvl="1"/>
            <a:r>
              <a:rPr lang="fr-FR" sz="2100" dirty="0" smtClean="0">
                <a:latin typeface="Courier" pitchFamily="49" charset="0"/>
              </a:rPr>
              <a:t>document</a:t>
            </a:r>
            <a:r>
              <a:rPr lang="fr-FR" sz="2100" dirty="0" smtClean="0"/>
              <a:t> </a:t>
            </a:r>
          </a:p>
        </p:txBody>
      </p:sp>
    </p:spTree>
    <p:extLst>
      <p:ext uri="{BB962C8B-B14F-4D97-AF65-F5344CB8AC3E}">
        <p14:creationId xmlns:p14="http://schemas.microsoft.com/office/powerpoint/2010/main" val="1881633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FR" smtClean="0"/>
              <a:t>binding SOAP</a:t>
            </a:r>
          </a:p>
        </p:txBody>
      </p:sp>
      <p:sp>
        <p:nvSpPr>
          <p:cNvPr id="45059" name="Rectangle 3"/>
          <p:cNvSpPr>
            <a:spLocks noGrp="1" noChangeArrowheads="1"/>
          </p:cNvSpPr>
          <p:nvPr>
            <p:ph type="body" idx="1"/>
          </p:nvPr>
        </p:nvSpPr>
        <p:spPr/>
        <p:txBody>
          <a:bodyPr>
            <a:normAutofit lnSpcReduction="10000"/>
          </a:bodyPr>
          <a:lstStyle/>
          <a:p>
            <a:r>
              <a:rPr lang="fr-FR" smtClean="0"/>
              <a:t>Pour chaque opération du portType :</a:t>
            </a:r>
          </a:p>
          <a:p>
            <a:pPr lvl="1"/>
            <a:r>
              <a:rPr lang="fr-FR" smtClean="0"/>
              <a:t>Il faut préciser l’URI de l’opération : soapAction</a:t>
            </a:r>
          </a:p>
          <a:p>
            <a:pPr lvl="1"/>
            <a:r>
              <a:rPr lang="fr-FR" smtClean="0"/>
              <a:t>On peut (pas obligatoire) repréciser la façon dont sont créés les messages SOAP : </a:t>
            </a:r>
            <a:r>
              <a:rPr lang="fr-FR" smtClean="0">
                <a:latin typeface="Courier" pitchFamily="49" charset="0"/>
              </a:rPr>
              <a:t>style</a:t>
            </a:r>
            <a:endParaRPr lang="fr-FR" smtClean="0"/>
          </a:p>
          <a:p>
            <a:endParaRPr lang="fr-FR" smtClean="0"/>
          </a:p>
          <a:p>
            <a:r>
              <a:rPr lang="fr-FR" smtClean="0"/>
              <a:t>Pour chaque message input/output/fault de chaque opération, il faut définir le mode d’usage (encodage d’un message WSDL en un message SOAP)</a:t>
            </a:r>
            <a:br>
              <a:rPr lang="fr-FR" smtClean="0"/>
            </a:br>
            <a:r>
              <a:rPr lang="fr-FR" smtClean="0"/>
              <a:t>Deux valeurs possibles de l’attribut </a:t>
            </a:r>
            <a:r>
              <a:rPr lang="fr-FR" smtClean="0">
                <a:latin typeface="Courier" pitchFamily="49" charset="0"/>
              </a:rPr>
              <a:t>use</a:t>
            </a:r>
            <a:r>
              <a:rPr lang="fr-FR" smtClean="0"/>
              <a:t> de la balise </a:t>
            </a:r>
            <a:r>
              <a:rPr lang="fr-FR" smtClean="0">
                <a:latin typeface="Courier" pitchFamily="49" charset="0"/>
              </a:rPr>
              <a:t>body</a:t>
            </a:r>
            <a:endParaRPr lang="fr-FR" smtClean="0"/>
          </a:p>
          <a:p>
            <a:pPr lvl="1"/>
            <a:r>
              <a:rPr lang="fr-FR" smtClean="0">
                <a:latin typeface="Courier" pitchFamily="49" charset="0"/>
              </a:rPr>
              <a:t>encoded</a:t>
            </a:r>
            <a:endParaRPr lang="fr-FR" smtClean="0"/>
          </a:p>
          <a:p>
            <a:pPr lvl="1"/>
            <a:r>
              <a:rPr lang="fr-FR" smtClean="0">
                <a:latin typeface="Courier" pitchFamily="49" charset="0"/>
              </a:rPr>
              <a:t>literal</a:t>
            </a:r>
            <a:endParaRPr lang="fr-FR" smtClean="0"/>
          </a:p>
        </p:txBody>
      </p:sp>
    </p:spTree>
    <p:extLst>
      <p:ext uri="{BB962C8B-B14F-4D97-AF65-F5344CB8AC3E}">
        <p14:creationId xmlns:p14="http://schemas.microsoft.com/office/powerpoint/2010/main" val="1309424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fr-FR" smtClean="0"/>
              <a:t>Pour aller plus loin…</a:t>
            </a:r>
          </a:p>
        </p:txBody>
      </p:sp>
      <p:sp>
        <p:nvSpPr>
          <p:cNvPr id="46083" name="Rectangle 3"/>
          <p:cNvSpPr>
            <a:spLocks noGrp="1" noChangeArrowheads="1"/>
          </p:cNvSpPr>
          <p:nvPr>
            <p:ph type="body" idx="1"/>
          </p:nvPr>
        </p:nvSpPr>
        <p:spPr/>
        <p:txBody>
          <a:bodyPr/>
          <a:lstStyle/>
          <a:p>
            <a:pPr>
              <a:buFont typeface="Wingdings" pitchFamily="2" charset="2"/>
              <a:buNone/>
            </a:pPr>
            <a:endParaRPr lang="fr-FR" sz="1800" dirty="0" smtClean="0">
              <a:latin typeface="Courier" pitchFamily="49" charset="0"/>
            </a:endParaRPr>
          </a:p>
          <a:p>
            <a:pPr>
              <a:buFont typeface="Wingdings" pitchFamily="2" charset="2"/>
              <a:buNone/>
            </a:pPr>
            <a:endParaRPr lang="fr-FR" sz="1800" dirty="0" smtClean="0">
              <a:latin typeface="Courier" pitchFamily="49" charset="0"/>
            </a:endParaRPr>
          </a:p>
          <a:p>
            <a:pPr>
              <a:buFont typeface="Wingdings" pitchFamily="2" charset="2"/>
              <a:buNone/>
            </a:pPr>
            <a:endParaRPr lang="fr-FR" sz="1800" dirty="0" smtClean="0">
              <a:latin typeface="Courier" pitchFamily="49" charset="0"/>
            </a:endParaRPr>
          </a:p>
          <a:p>
            <a:pPr>
              <a:buFont typeface="Wingdings" pitchFamily="2" charset="2"/>
              <a:buNone/>
            </a:pPr>
            <a:endParaRPr lang="fr-FR" sz="1800" dirty="0" smtClean="0">
              <a:latin typeface="Courier" pitchFamily="49" charset="0"/>
            </a:endParaRPr>
          </a:p>
          <a:p>
            <a:pPr>
              <a:buFont typeface="Wingdings" pitchFamily="2" charset="2"/>
              <a:buNone/>
            </a:pPr>
            <a:r>
              <a:rPr lang="fr-FR" sz="1800" dirty="0" smtClean="0">
                <a:latin typeface="Courier" pitchFamily="49" charset="0"/>
              </a:rPr>
              <a:t>http://www.ibm.com/developerworks/webservices/library/ws-whichwsdl/</a:t>
            </a:r>
            <a:endParaRPr lang="fr-FR" sz="1300" b="0" dirty="0" smtClean="0">
              <a:latin typeface="Lucida Grande" charset="0"/>
            </a:endParaRPr>
          </a:p>
        </p:txBody>
      </p:sp>
    </p:spTree>
    <p:extLst>
      <p:ext uri="{BB962C8B-B14F-4D97-AF65-F5344CB8AC3E}">
        <p14:creationId xmlns:p14="http://schemas.microsoft.com/office/powerpoint/2010/main" val="15436758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fr-FR" smtClean="0"/>
              <a:t>service</a:t>
            </a:r>
          </a:p>
        </p:txBody>
      </p:sp>
      <p:sp>
        <p:nvSpPr>
          <p:cNvPr id="47107" name="Rectangle 3"/>
          <p:cNvSpPr>
            <a:spLocks noGrp="1" noChangeArrowheads="1"/>
          </p:cNvSpPr>
          <p:nvPr>
            <p:ph type="body" idx="1"/>
          </p:nvPr>
        </p:nvSpPr>
        <p:spPr/>
        <p:txBody>
          <a:bodyPr>
            <a:normAutofit lnSpcReduction="10000"/>
          </a:bodyPr>
          <a:lstStyle/>
          <a:p>
            <a:r>
              <a:rPr lang="fr-FR" sz="2400" dirty="0" smtClean="0"/>
              <a:t>Un service est accessible à un port</a:t>
            </a:r>
          </a:p>
          <a:p>
            <a:pPr marL="0" indent="0">
              <a:buNone/>
            </a:pPr>
            <a:endParaRPr lang="fr-FR" sz="2400" dirty="0" smtClean="0"/>
          </a:p>
          <a:p>
            <a:r>
              <a:rPr lang="fr-FR" sz="2400" dirty="0" smtClean="0"/>
              <a:t>Un port : point d’accès au service</a:t>
            </a:r>
          </a:p>
          <a:p>
            <a:pPr lvl="1"/>
            <a:r>
              <a:rPr lang="fr-FR" sz="2000" dirty="0" smtClean="0"/>
              <a:t>Référence une liaison (attribut </a:t>
            </a:r>
            <a:r>
              <a:rPr lang="fr-FR" sz="2000" dirty="0" err="1" smtClean="0"/>
              <a:t>binding</a:t>
            </a:r>
            <a:r>
              <a:rPr lang="fr-FR" sz="2000" dirty="0" smtClean="0"/>
              <a:t> dont la valeur doit être le nom de la liaison)</a:t>
            </a:r>
          </a:p>
          <a:p>
            <a:pPr lvl="1"/>
            <a:r>
              <a:rPr lang="fr-FR" sz="2000" dirty="0" smtClean="0"/>
              <a:t>A une adresse (qui correspond à l’adresse http)</a:t>
            </a:r>
          </a:p>
          <a:p>
            <a:endParaRPr lang="fr-FR" sz="2400" dirty="0" smtClean="0"/>
          </a:p>
          <a:p>
            <a:pPr>
              <a:buFont typeface="Wingdings" pitchFamily="2" charset="2"/>
              <a:buNone/>
            </a:pPr>
            <a:r>
              <a:rPr lang="en-US" sz="1800" dirty="0" smtClean="0"/>
              <a:t>&lt;</a:t>
            </a:r>
            <a:r>
              <a:rPr lang="en-US" sz="1800" b="0" dirty="0" err="1" smtClean="0"/>
              <a:t>wsdl:service</a:t>
            </a:r>
            <a:r>
              <a:rPr lang="en-US" sz="1800" dirty="0" smtClean="0"/>
              <a:t> name=“</a:t>
            </a:r>
            <a:r>
              <a:rPr lang="en-US" sz="1800" dirty="0" err="1" smtClean="0"/>
              <a:t>MonService</a:t>
            </a:r>
            <a:r>
              <a:rPr lang="en-US" sz="1800" dirty="0" smtClean="0"/>
              <a:t>"&gt;</a:t>
            </a:r>
          </a:p>
          <a:p>
            <a:pPr>
              <a:buFont typeface="Wingdings" pitchFamily="2" charset="2"/>
              <a:buNone/>
            </a:pPr>
            <a:r>
              <a:rPr lang="en-US" sz="1800" dirty="0" smtClean="0"/>
              <a:t>	&lt;</a:t>
            </a:r>
            <a:r>
              <a:rPr lang="en-US" sz="1800" dirty="0" err="1" smtClean="0"/>
              <a:t>wsdl:port</a:t>
            </a:r>
            <a:r>
              <a:rPr lang="en-US" sz="1800" dirty="0" smtClean="0"/>
              <a:t> 	binding="</a:t>
            </a:r>
            <a:r>
              <a:rPr lang="en-US" sz="1800" dirty="0" err="1" smtClean="0"/>
              <a:t>intf:MonServiceSoapBinding</a:t>
            </a:r>
            <a:r>
              <a:rPr lang="en-US" sz="1800" dirty="0" smtClean="0"/>
              <a:t>"&gt;</a:t>
            </a:r>
          </a:p>
          <a:p>
            <a:pPr>
              <a:buFont typeface="Wingdings" pitchFamily="2" charset="2"/>
              <a:buNone/>
            </a:pPr>
            <a:r>
              <a:rPr lang="en-US" sz="1800" dirty="0" smtClean="0"/>
              <a:t>		&lt;</a:t>
            </a:r>
            <a:r>
              <a:rPr lang="en-US" sz="1800" dirty="0" err="1" smtClean="0"/>
              <a:t>soap:address</a:t>
            </a:r>
            <a:r>
              <a:rPr lang="en-US" sz="1800" dirty="0" smtClean="0"/>
              <a:t> 		location="http://mda.lip6.fr:8080/axis/services/</a:t>
            </a:r>
            <a:r>
              <a:rPr lang="en-US" sz="1800" dirty="0" err="1" smtClean="0"/>
              <a:t>MonService</a:t>
            </a:r>
            <a:r>
              <a:rPr lang="en-US" sz="1800" dirty="0" smtClean="0"/>
              <a:t>"/&gt;</a:t>
            </a:r>
          </a:p>
          <a:p>
            <a:pPr>
              <a:buFont typeface="Wingdings" pitchFamily="2" charset="2"/>
              <a:buNone/>
            </a:pPr>
            <a:r>
              <a:rPr lang="en-US" sz="1800" dirty="0" smtClean="0"/>
              <a:t>	</a:t>
            </a:r>
            <a:r>
              <a:rPr lang="fr-FR" sz="1800" dirty="0" smtClean="0"/>
              <a:t>&lt;/</a:t>
            </a:r>
            <a:r>
              <a:rPr lang="fr-FR" sz="1800" dirty="0" err="1" smtClean="0"/>
              <a:t>wsdl:port</a:t>
            </a:r>
            <a:r>
              <a:rPr lang="fr-FR" sz="1800" dirty="0" smtClean="0"/>
              <a:t>&gt;</a:t>
            </a:r>
          </a:p>
          <a:p>
            <a:pPr>
              <a:buFont typeface="Wingdings" pitchFamily="2" charset="2"/>
              <a:buNone/>
            </a:pPr>
            <a:r>
              <a:rPr lang="fr-FR" sz="1800" dirty="0" smtClean="0"/>
              <a:t>&lt;</a:t>
            </a:r>
            <a:r>
              <a:rPr lang="fr-FR" sz="1800" b="0" dirty="0" smtClean="0"/>
              <a:t>/</a:t>
            </a:r>
            <a:r>
              <a:rPr lang="fr-FR" sz="1800" b="0" dirty="0" err="1" smtClean="0"/>
              <a:t>wsdl:service</a:t>
            </a:r>
            <a:r>
              <a:rPr lang="fr-FR" sz="1800" dirty="0" smtClean="0"/>
              <a:t>&gt; </a:t>
            </a:r>
          </a:p>
        </p:txBody>
      </p:sp>
    </p:spTree>
    <p:extLst>
      <p:ext uri="{BB962C8B-B14F-4D97-AF65-F5344CB8AC3E}">
        <p14:creationId xmlns:p14="http://schemas.microsoft.com/office/powerpoint/2010/main" val="41184519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fr-FR" smtClean="0"/>
              <a:t>Résumé du vocabulaire WSDL</a:t>
            </a:r>
          </a:p>
        </p:txBody>
      </p:sp>
      <p:sp>
        <p:nvSpPr>
          <p:cNvPr id="48131" name="Rectangle 3"/>
          <p:cNvSpPr>
            <a:spLocks noGrp="1" noChangeArrowheads="1"/>
          </p:cNvSpPr>
          <p:nvPr>
            <p:ph type="body" idx="1"/>
          </p:nvPr>
        </p:nvSpPr>
        <p:spPr>
          <a:xfrm>
            <a:off x="323528" y="1628800"/>
            <a:ext cx="8522677" cy="4578051"/>
          </a:xfrm>
        </p:spPr>
        <p:txBody>
          <a:bodyPr/>
          <a:lstStyle/>
          <a:p>
            <a:r>
              <a:rPr lang="fr-FR" sz="1800" dirty="0" smtClean="0"/>
              <a:t>Modèle logique (abstrait)</a:t>
            </a:r>
          </a:p>
          <a:p>
            <a:pPr lvl="1"/>
            <a:r>
              <a:rPr lang="fr-FR" sz="1600" dirty="0" smtClean="0"/>
              <a:t>Un </a:t>
            </a:r>
            <a:r>
              <a:rPr lang="fr-FR" sz="1600" dirty="0" smtClean="0">
                <a:solidFill>
                  <a:schemeClr val="folHlink"/>
                </a:solidFill>
              </a:rPr>
              <a:t>message</a:t>
            </a:r>
            <a:r>
              <a:rPr lang="fr-FR" sz="1600" dirty="0" smtClean="0"/>
              <a:t> = description abstraite des données transmises lors d’un échange</a:t>
            </a:r>
          </a:p>
          <a:p>
            <a:pPr lvl="1"/>
            <a:r>
              <a:rPr lang="fr-FR" sz="1600" dirty="0" smtClean="0"/>
              <a:t>Une </a:t>
            </a:r>
            <a:r>
              <a:rPr lang="fr-FR" sz="1600" dirty="0" smtClean="0">
                <a:solidFill>
                  <a:schemeClr val="folHlink"/>
                </a:solidFill>
              </a:rPr>
              <a:t>opération</a:t>
            </a:r>
            <a:r>
              <a:rPr lang="fr-FR" sz="1600" dirty="0" smtClean="0"/>
              <a:t> = groupement logique de messages</a:t>
            </a:r>
          </a:p>
          <a:p>
            <a:pPr lvl="1"/>
            <a:r>
              <a:rPr lang="fr-FR" sz="1600" dirty="0" smtClean="0"/>
              <a:t>Un </a:t>
            </a:r>
            <a:r>
              <a:rPr lang="fr-FR" sz="1600" dirty="0" err="1" smtClean="0">
                <a:solidFill>
                  <a:schemeClr val="folHlink"/>
                </a:solidFill>
              </a:rPr>
              <a:t>portType</a:t>
            </a:r>
            <a:r>
              <a:rPr lang="fr-FR" sz="1600" dirty="0" smtClean="0"/>
              <a:t> = une collection d’opérations</a:t>
            </a:r>
          </a:p>
          <a:p>
            <a:pPr marL="457200" lvl="1" indent="0">
              <a:buNone/>
            </a:pPr>
            <a:endParaRPr lang="fr-FR" sz="1600" dirty="0" smtClean="0"/>
          </a:p>
          <a:p>
            <a:r>
              <a:rPr lang="fr-FR" sz="1800" dirty="0" smtClean="0"/>
              <a:t>Correspondance logique-physique : </a:t>
            </a:r>
            <a:r>
              <a:rPr lang="fr-FR" sz="1800" dirty="0" err="1" smtClean="0">
                <a:solidFill>
                  <a:schemeClr val="folHlink"/>
                </a:solidFill>
              </a:rPr>
              <a:t>binding</a:t>
            </a:r>
            <a:r>
              <a:rPr lang="fr-FR" sz="1800" dirty="0" smtClean="0"/>
              <a:t> </a:t>
            </a:r>
          </a:p>
          <a:p>
            <a:pPr lvl="1"/>
            <a:r>
              <a:rPr lang="fr-FR" sz="1600" dirty="0" smtClean="0"/>
              <a:t>description concrète, i.e., protocole et format de données qui implantent un </a:t>
            </a:r>
            <a:r>
              <a:rPr lang="fr-FR" sz="1600" dirty="0" err="1" smtClean="0"/>
              <a:t>portType</a:t>
            </a:r>
            <a:r>
              <a:rPr lang="fr-FR" sz="1600" dirty="0" smtClean="0"/>
              <a:t> </a:t>
            </a:r>
          </a:p>
          <a:p>
            <a:pPr marL="457200" lvl="1" indent="0">
              <a:buNone/>
            </a:pPr>
            <a:endParaRPr lang="fr-FR" sz="1600" dirty="0" smtClean="0"/>
          </a:p>
          <a:p>
            <a:r>
              <a:rPr lang="fr-FR" sz="1800" dirty="0" smtClean="0"/>
              <a:t>Modèle physique</a:t>
            </a:r>
          </a:p>
          <a:p>
            <a:pPr lvl="1"/>
            <a:r>
              <a:rPr lang="fr-FR" sz="1600" dirty="0" smtClean="0"/>
              <a:t>Un </a:t>
            </a:r>
            <a:r>
              <a:rPr lang="fr-FR" sz="1600" dirty="0" smtClean="0">
                <a:solidFill>
                  <a:schemeClr val="folHlink"/>
                </a:solidFill>
              </a:rPr>
              <a:t>port</a:t>
            </a:r>
            <a:r>
              <a:rPr lang="fr-FR" sz="1600" dirty="0" smtClean="0"/>
              <a:t> = point d ’accès au service défini par une liaison et une adresse réseau </a:t>
            </a:r>
          </a:p>
          <a:p>
            <a:pPr lvl="1"/>
            <a:r>
              <a:rPr lang="fr-FR" sz="1600" dirty="0" smtClean="0"/>
              <a:t>Un </a:t>
            </a:r>
            <a:r>
              <a:rPr lang="fr-FR" sz="1600" dirty="0" smtClean="0">
                <a:solidFill>
                  <a:schemeClr val="folHlink"/>
                </a:solidFill>
              </a:rPr>
              <a:t>service</a:t>
            </a:r>
            <a:r>
              <a:rPr lang="fr-FR" sz="1600" dirty="0" smtClean="0"/>
              <a:t> = un ensemble de ports</a:t>
            </a:r>
          </a:p>
        </p:txBody>
      </p:sp>
    </p:spTree>
    <p:extLst>
      <p:ext uri="{BB962C8B-B14F-4D97-AF65-F5344CB8AC3E}">
        <p14:creationId xmlns:p14="http://schemas.microsoft.com/office/powerpoint/2010/main" val="34962339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fr-FR" smtClean="0"/>
              <a:t>Exemple</a:t>
            </a:r>
          </a:p>
        </p:txBody>
      </p:sp>
      <p:sp>
        <p:nvSpPr>
          <p:cNvPr id="49155" name="Rectangle 3"/>
          <p:cNvSpPr>
            <a:spLocks noGrp="1" noChangeArrowheads="1"/>
          </p:cNvSpPr>
          <p:nvPr>
            <p:ph type="body" idx="1"/>
          </p:nvPr>
        </p:nvSpPr>
        <p:spPr/>
        <p:txBody>
          <a:bodyPr>
            <a:normAutofit fontScale="92500" lnSpcReduction="20000"/>
          </a:bodyPr>
          <a:lstStyle/>
          <a:p>
            <a:pPr marL="374650" indent="-374650">
              <a:spcBef>
                <a:spcPct val="0"/>
              </a:spcBef>
              <a:buFont typeface="Wingdings" pitchFamily="2" charset="2"/>
              <a:buNone/>
            </a:pPr>
            <a:r>
              <a:rPr lang="fr-FR" sz="1600" dirty="0" smtClean="0">
                <a:solidFill>
                  <a:srgbClr val="0000FF"/>
                </a:solidFill>
                <a:latin typeface="Courier" pitchFamily="49" charset="0"/>
              </a:rPr>
              <a:t>&lt;?</a:t>
            </a:r>
            <a:r>
              <a:rPr lang="fr-FR" sz="1600" dirty="0" err="1" smtClean="0">
                <a:solidFill>
                  <a:srgbClr val="0000FF"/>
                </a:solidFill>
                <a:latin typeface="Courier" pitchFamily="49" charset="0"/>
              </a:rPr>
              <a:t>xml</a:t>
            </a:r>
            <a:r>
              <a:rPr lang="fr-FR" sz="1600" dirty="0" smtClean="0">
                <a:solidFill>
                  <a:srgbClr val="0000FF"/>
                </a:solidFill>
                <a:latin typeface="Courier" pitchFamily="49" charset="0"/>
              </a:rPr>
              <a:t> version="1.0" ?&gt;</a:t>
            </a:r>
            <a:r>
              <a:rPr lang="fr-FR" sz="1600" dirty="0" smtClean="0">
                <a:latin typeface="Courier" pitchFamily="49" charset="0"/>
              </a:rPr>
              <a:t> </a:t>
            </a: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err="1" smtClean="0">
                <a:solidFill>
                  <a:srgbClr val="990000"/>
                </a:solidFill>
                <a:latin typeface="Courier" pitchFamily="49" charset="0"/>
              </a:rPr>
              <a:t>definitions</a:t>
            </a:r>
            <a:r>
              <a:rPr lang="fr-FR" sz="1600" dirty="0" smtClean="0">
                <a:solidFill>
                  <a:srgbClr val="990000"/>
                </a:solidFill>
                <a:latin typeface="Courier" pitchFamily="49" charset="0"/>
              </a:rPr>
              <a:t>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err="1" smtClean="0">
                <a:latin typeface="Courier" pitchFamily="49" charset="0"/>
              </a:rPr>
              <a:t>CurrencyExchangeService</a:t>
            </a:r>
            <a:r>
              <a:rPr lang="fr-FR" sz="1600" dirty="0" smtClean="0">
                <a:solidFill>
                  <a:srgbClr val="0000FF"/>
                </a:solidFill>
                <a:latin typeface="Courier" pitchFamily="49" charset="0"/>
              </a:rPr>
              <a:t>"</a:t>
            </a:r>
            <a:r>
              <a:rPr lang="fr-FR" sz="1600" dirty="0" smtClean="0">
                <a:solidFill>
                  <a:srgbClr val="990000"/>
                </a:solidFill>
                <a:latin typeface="Courier" pitchFamily="49" charset="0"/>
              </a:rPr>
              <a:t> </a:t>
            </a:r>
            <a:r>
              <a:rPr lang="fr-FR" sz="1600" dirty="0" err="1" smtClean="0">
                <a:solidFill>
                  <a:srgbClr val="990000"/>
                </a:solidFill>
                <a:latin typeface="Courier" pitchFamily="49" charset="0"/>
              </a:rPr>
              <a:t>targetNamespace</a:t>
            </a:r>
            <a:r>
              <a:rPr lang="fr-FR" sz="1600" dirty="0" smtClean="0">
                <a:solidFill>
                  <a:srgbClr val="0000FF"/>
                </a:solidFill>
                <a:latin typeface="Courier" pitchFamily="49" charset="0"/>
              </a:rPr>
              <a:t>="</a:t>
            </a:r>
            <a:r>
              <a:rPr lang="fr-FR" sz="1600" dirty="0" smtClean="0">
                <a:latin typeface="Courier" pitchFamily="49" charset="0"/>
              </a:rPr>
              <a:t>http://www.xmethods.net/sd/CurrencyExchangeService.wsdl</a:t>
            </a:r>
            <a:r>
              <a:rPr lang="fr-FR" sz="1600" dirty="0" smtClean="0">
                <a:solidFill>
                  <a:srgbClr val="0000FF"/>
                </a:solidFill>
                <a:latin typeface="Courier" pitchFamily="49" charset="0"/>
              </a:rPr>
              <a:t> »</a:t>
            </a:r>
            <a:br>
              <a:rPr lang="fr-FR" sz="1600" dirty="0" smtClean="0">
                <a:solidFill>
                  <a:srgbClr val="0000FF"/>
                </a:solidFill>
                <a:latin typeface="Courier" pitchFamily="49" charset="0"/>
              </a:rPr>
            </a:br>
            <a:r>
              <a:rPr lang="fr-FR" sz="1600" dirty="0" err="1" smtClean="0">
                <a:solidFill>
                  <a:srgbClr val="FF0000"/>
                </a:solidFill>
                <a:latin typeface="Courier" pitchFamily="49" charset="0"/>
              </a:rPr>
              <a:t>xmlns:tns</a:t>
            </a:r>
            <a:r>
              <a:rPr lang="fr-FR" sz="1600" dirty="0" smtClean="0">
                <a:solidFill>
                  <a:srgbClr val="0000FF"/>
                </a:solidFill>
                <a:latin typeface="Courier" pitchFamily="49" charset="0"/>
              </a:rPr>
              <a:t>="</a:t>
            </a:r>
            <a:r>
              <a:rPr lang="fr-FR" sz="1600" dirty="0" smtClean="0">
                <a:solidFill>
                  <a:srgbClr val="FF0000"/>
                </a:solidFill>
                <a:latin typeface="Courier" pitchFamily="49" charset="0"/>
              </a:rPr>
              <a:t>http://www.xmethods.net/sd/CurrencyExchangeService.wsdl</a:t>
            </a:r>
            <a:r>
              <a:rPr lang="fr-FR" sz="1600" dirty="0" smtClean="0">
                <a:solidFill>
                  <a:srgbClr val="0000FF"/>
                </a:solidFill>
                <a:latin typeface="Courier" pitchFamily="49" charset="0"/>
              </a:rPr>
              <a:t> »</a:t>
            </a:r>
            <a:br>
              <a:rPr lang="fr-FR" sz="1600" dirty="0" smtClean="0">
                <a:solidFill>
                  <a:srgbClr val="0000FF"/>
                </a:solidFill>
                <a:latin typeface="Courier" pitchFamily="49" charset="0"/>
              </a:rPr>
            </a:br>
            <a:r>
              <a:rPr lang="fr-FR" sz="1600" dirty="0" err="1" smtClean="0">
                <a:solidFill>
                  <a:srgbClr val="FF0000"/>
                </a:solidFill>
                <a:latin typeface="Courier" pitchFamily="49" charset="0"/>
              </a:rPr>
              <a:t>xmlns:xsd</a:t>
            </a:r>
            <a:r>
              <a:rPr lang="fr-FR" sz="1600" dirty="0" smtClean="0">
                <a:solidFill>
                  <a:srgbClr val="0000FF"/>
                </a:solidFill>
                <a:latin typeface="Courier" pitchFamily="49" charset="0"/>
              </a:rPr>
              <a:t>="</a:t>
            </a:r>
            <a:r>
              <a:rPr lang="fr-FR" sz="1600" dirty="0" smtClean="0">
                <a:solidFill>
                  <a:srgbClr val="FF0000"/>
                </a:solidFill>
                <a:latin typeface="Courier" pitchFamily="49" charset="0"/>
              </a:rPr>
              <a:t>http://www.w3.org/2001/XMLSchema</a:t>
            </a:r>
            <a:r>
              <a:rPr lang="fr-FR" sz="1600" dirty="0" smtClean="0">
                <a:solidFill>
                  <a:srgbClr val="0000FF"/>
                </a:solidFill>
                <a:latin typeface="Courier" pitchFamily="49" charset="0"/>
              </a:rPr>
              <a:t>"</a:t>
            </a:r>
            <a:r>
              <a:rPr lang="fr-FR" sz="1600" dirty="0" smtClean="0">
                <a:solidFill>
                  <a:srgbClr val="FF0000"/>
                </a:solidFill>
                <a:latin typeface="Courier" pitchFamily="49" charset="0"/>
              </a:rPr>
              <a:t> </a:t>
            </a:r>
            <a:r>
              <a:rPr lang="fr-FR" sz="1600" dirty="0" err="1" smtClean="0">
                <a:solidFill>
                  <a:srgbClr val="FF0000"/>
                </a:solidFill>
                <a:latin typeface="Courier" pitchFamily="49" charset="0"/>
              </a:rPr>
              <a:t>xmlns:soap</a:t>
            </a:r>
            <a:r>
              <a:rPr lang="fr-FR" sz="1600" dirty="0" smtClean="0">
                <a:solidFill>
                  <a:srgbClr val="0000FF"/>
                </a:solidFill>
                <a:latin typeface="Courier" pitchFamily="49" charset="0"/>
              </a:rPr>
              <a:t>="</a:t>
            </a:r>
            <a:r>
              <a:rPr lang="fr-FR" sz="1600" dirty="0" smtClean="0">
                <a:solidFill>
                  <a:srgbClr val="FF0000"/>
                </a:solidFill>
                <a:latin typeface="Courier" pitchFamily="49" charset="0"/>
              </a:rPr>
              <a:t>http://schemas.xmlsoap.org/</a:t>
            </a:r>
            <a:r>
              <a:rPr lang="fr-FR" sz="1600" dirty="0" err="1" smtClean="0">
                <a:solidFill>
                  <a:srgbClr val="FF0000"/>
                </a:solidFill>
                <a:latin typeface="Courier" pitchFamily="49" charset="0"/>
              </a:rPr>
              <a:t>wsdl</a:t>
            </a:r>
            <a:r>
              <a:rPr lang="fr-FR" sz="1600" dirty="0" smtClean="0">
                <a:solidFill>
                  <a:srgbClr val="FF0000"/>
                </a:solidFill>
                <a:latin typeface="Courier" pitchFamily="49" charset="0"/>
              </a:rPr>
              <a:t>/soap/</a:t>
            </a:r>
            <a:r>
              <a:rPr lang="fr-FR" sz="1600" dirty="0" smtClean="0">
                <a:solidFill>
                  <a:srgbClr val="0000FF"/>
                </a:solidFill>
                <a:latin typeface="Courier" pitchFamily="49" charset="0"/>
              </a:rPr>
              <a:t> »</a:t>
            </a:r>
            <a:br>
              <a:rPr lang="fr-FR" sz="1600" dirty="0" smtClean="0">
                <a:solidFill>
                  <a:srgbClr val="0000FF"/>
                </a:solidFill>
                <a:latin typeface="Courier" pitchFamily="49" charset="0"/>
              </a:rPr>
            </a:br>
            <a:r>
              <a:rPr lang="fr-FR" sz="1600" dirty="0" err="1" smtClean="0">
                <a:solidFill>
                  <a:srgbClr val="FF0000"/>
                </a:solidFill>
                <a:latin typeface="Courier" pitchFamily="49" charset="0"/>
              </a:rPr>
              <a:t>xmlns</a:t>
            </a:r>
            <a:r>
              <a:rPr lang="fr-FR" sz="1600" dirty="0" smtClean="0">
                <a:solidFill>
                  <a:srgbClr val="0000FF"/>
                </a:solidFill>
                <a:latin typeface="Courier" pitchFamily="49" charset="0"/>
              </a:rPr>
              <a:t>="</a:t>
            </a:r>
            <a:r>
              <a:rPr lang="fr-FR" sz="1600" dirty="0" smtClean="0">
                <a:solidFill>
                  <a:srgbClr val="FF0000"/>
                </a:solidFill>
                <a:latin typeface="Courier" pitchFamily="49" charset="0"/>
              </a:rPr>
              <a:t>http://schemas.xmlsoap.org/</a:t>
            </a:r>
            <a:r>
              <a:rPr lang="fr-FR" sz="1600" dirty="0" err="1" smtClean="0">
                <a:solidFill>
                  <a:srgbClr val="FF0000"/>
                </a:solidFill>
                <a:latin typeface="Courier" pitchFamily="49" charset="0"/>
              </a:rPr>
              <a:t>wsdl</a:t>
            </a:r>
            <a:r>
              <a:rPr lang="fr-FR" sz="1600" dirty="0" smtClean="0">
                <a:solidFill>
                  <a:srgbClr val="FF0000"/>
                </a:solidFill>
                <a:latin typeface="Courier" pitchFamily="49" charset="0"/>
              </a:rPr>
              <a:t>/</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message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err="1" smtClean="0">
                <a:latin typeface="Courier" pitchFamily="49" charset="0"/>
              </a:rPr>
              <a:t>getRateRequest</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part</a:t>
            </a:r>
            <a:r>
              <a:rPr lang="fr-FR" sz="1600" dirty="0" smtClean="0">
                <a:latin typeface="Courier" pitchFamily="49" charset="0"/>
              </a:rPr>
              <a:t>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smtClean="0">
                <a:latin typeface="Courier" pitchFamily="49" charset="0"/>
              </a:rPr>
              <a:t>country1</a:t>
            </a:r>
            <a:r>
              <a:rPr lang="fr-FR" sz="1600" dirty="0" smtClean="0">
                <a:solidFill>
                  <a:srgbClr val="0000FF"/>
                </a:solidFill>
                <a:latin typeface="Courier" pitchFamily="49" charset="0"/>
              </a:rPr>
              <a:t>"</a:t>
            </a:r>
            <a:r>
              <a:rPr lang="fr-FR" sz="1600" dirty="0" smtClean="0">
                <a:solidFill>
                  <a:srgbClr val="990000"/>
                </a:solidFill>
                <a:latin typeface="Courier" pitchFamily="49" charset="0"/>
              </a:rPr>
              <a:t> type</a:t>
            </a:r>
            <a:r>
              <a:rPr lang="fr-FR" sz="1600" dirty="0" smtClean="0">
                <a:solidFill>
                  <a:srgbClr val="0000FF"/>
                </a:solidFill>
                <a:latin typeface="Courier" pitchFamily="49" charset="0"/>
              </a:rPr>
              <a:t>="</a:t>
            </a:r>
            <a:r>
              <a:rPr lang="fr-FR" sz="1600" dirty="0" err="1" smtClean="0">
                <a:latin typeface="Courier" pitchFamily="49" charset="0"/>
              </a:rPr>
              <a:t>xsd:string</a:t>
            </a:r>
            <a:r>
              <a:rPr lang="fr-FR" sz="1600" dirty="0" smtClean="0">
                <a:solidFill>
                  <a:srgbClr val="0000FF"/>
                </a:solidFill>
                <a:latin typeface="Courier" pitchFamily="49" charset="0"/>
              </a:rPr>
              <a:t>" /&gt;</a:t>
            </a:r>
            <a:r>
              <a:rPr lang="fr-FR" sz="1600" dirty="0" smtClean="0">
                <a:latin typeface="Courier" pitchFamily="49" charset="0"/>
              </a:rPr>
              <a:t> </a:t>
            </a: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part</a:t>
            </a:r>
            <a:r>
              <a:rPr lang="fr-FR" sz="1600" dirty="0" smtClean="0">
                <a:latin typeface="Courier" pitchFamily="49" charset="0"/>
              </a:rPr>
              <a:t>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smtClean="0">
                <a:latin typeface="Courier" pitchFamily="49" charset="0"/>
              </a:rPr>
              <a:t>country2</a:t>
            </a:r>
            <a:r>
              <a:rPr lang="fr-FR" sz="1600" dirty="0" smtClean="0">
                <a:solidFill>
                  <a:srgbClr val="0000FF"/>
                </a:solidFill>
                <a:latin typeface="Courier" pitchFamily="49" charset="0"/>
              </a:rPr>
              <a:t>"</a:t>
            </a:r>
            <a:r>
              <a:rPr lang="fr-FR" sz="1600" dirty="0" smtClean="0">
                <a:solidFill>
                  <a:srgbClr val="990000"/>
                </a:solidFill>
                <a:latin typeface="Courier" pitchFamily="49" charset="0"/>
              </a:rPr>
              <a:t> type</a:t>
            </a:r>
            <a:r>
              <a:rPr lang="fr-FR" sz="1600" dirty="0" smtClean="0">
                <a:solidFill>
                  <a:srgbClr val="0000FF"/>
                </a:solidFill>
                <a:latin typeface="Courier" pitchFamily="49" charset="0"/>
              </a:rPr>
              <a:t>="</a:t>
            </a:r>
            <a:r>
              <a:rPr lang="fr-FR" sz="1600" dirty="0" err="1" smtClean="0">
                <a:latin typeface="Courier" pitchFamily="49" charset="0"/>
              </a:rPr>
              <a:t>xsd:string</a:t>
            </a:r>
            <a:r>
              <a:rPr lang="fr-FR" sz="1600" dirty="0" smtClean="0">
                <a:solidFill>
                  <a:srgbClr val="0000FF"/>
                </a:solidFill>
                <a:latin typeface="Courier" pitchFamily="49" charset="0"/>
              </a:rPr>
              <a:t>" /&gt;</a:t>
            </a:r>
            <a:r>
              <a:rPr lang="fr-FR" sz="1600" dirty="0" smtClean="0">
                <a:latin typeface="Courier" pitchFamily="49" charset="0"/>
              </a:rPr>
              <a:t> </a:t>
            </a: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message</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message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err="1" smtClean="0">
                <a:latin typeface="Courier" pitchFamily="49" charset="0"/>
              </a:rPr>
              <a:t>getRateResponse</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part</a:t>
            </a:r>
            <a:r>
              <a:rPr lang="fr-FR" sz="1600" dirty="0" smtClean="0">
                <a:latin typeface="Courier" pitchFamily="49" charset="0"/>
              </a:rPr>
              <a:t>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err="1" smtClean="0">
                <a:latin typeface="Courier" pitchFamily="49" charset="0"/>
              </a:rPr>
              <a:t>Result</a:t>
            </a:r>
            <a:r>
              <a:rPr lang="fr-FR" sz="1600" dirty="0" smtClean="0">
                <a:solidFill>
                  <a:srgbClr val="0000FF"/>
                </a:solidFill>
                <a:latin typeface="Courier" pitchFamily="49" charset="0"/>
              </a:rPr>
              <a:t>"</a:t>
            </a:r>
            <a:r>
              <a:rPr lang="fr-FR" sz="1600" dirty="0" smtClean="0">
                <a:solidFill>
                  <a:srgbClr val="990000"/>
                </a:solidFill>
                <a:latin typeface="Courier" pitchFamily="49" charset="0"/>
              </a:rPr>
              <a:t> type</a:t>
            </a:r>
            <a:r>
              <a:rPr lang="fr-FR" sz="1600" dirty="0" smtClean="0">
                <a:solidFill>
                  <a:srgbClr val="0000FF"/>
                </a:solidFill>
                <a:latin typeface="Courier" pitchFamily="49" charset="0"/>
              </a:rPr>
              <a:t>="</a:t>
            </a:r>
            <a:r>
              <a:rPr lang="fr-FR" sz="1600" dirty="0" err="1" smtClean="0">
                <a:latin typeface="Courier" pitchFamily="49" charset="0"/>
              </a:rPr>
              <a:t>xsd:float</a:t>
            </a:r>
            <a:r>
              <a:rPr lang="fr-FR" sz="1600" dirty="0" smtClean="0">
                <a:solidFill>
                  <a:srgbClr val="0000FF"/>
                </a:solidFill>
                <a:latin typeface="Courier" pitchFamily="49" charset="0"/>
              </a:rPr>
              <a:t>" /&gt;</a:t>
            </a:r>
            <a:r>
              <a:rPr lang="fr-FR" sz="1600" dirty="0" smtClean="0">
                <a:latin typeface="Courier" pitchFamily="49" charset="0"/>
              </a:rPr>
              <a:t> </a:t>
            </a: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message</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err="1" smtClean="0">
                <a:solidFill>
                  <a:srgbClr val="990000"/>
                </a:solidFill>
                <a:latin typeface="Courier" pitchFamily="49" charset="0"/>
              </a:rPr>
              <a:t>portType</a:t>
            </a:r>
            <a:r>
              <a:rPr lang="fr-FR" sz="1600" dirty="0" smtClean="0">
                <a:solidFill>
                  <a:srgbClr val="990000"/>
                </a:solidFill>
                <a:latin typeface="Courier" pitchFamily="49" charset="0"/>
              </a:rPr>
              <a:t>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err="1" smtClean="0">
                <a:latin typeface="Courier" pitchFamily="49" charset="0"/>
              </a:rPr>
              <a:t>CurrencyExchangePortType</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err="1" smtClean="0">
                <a:solidFill>
                  <a:srgbClr val="990000"/>
                </a:solidFill>
                <a:latin typeface="Courier" pitchFamily="49" charset="0"/>
              </a:rPr>
              <a:t>operation</a:t>
            </a:r>
            <a:r>
              <a:rPr lang="fr-FR" sz="1600" dirty="0" smtClean="0">
                <a:solidFill>
                  <a:srgbClr val="990000"/>
                </a:solidFill>
                <a:latin typeface="Courier" pitchFamily="49" charset="0"/>
              </a:rPr>
              <a:t> </a:t>
            </a:r>
            <a:r>
              <a:rPr lang="fr-FR" sz="1600" dirty="0" err="1" smtClean="0">
                <a:solidFill>
                  <a:srgbClr val="990000"/>
                </a:solidFill>
                <a:latin typeface="Courier" pitchFamily="49" charset="0"/>
              </a:rPr>
              <a:t>name</a:t>
            </a:r>
            <a:r>
              <a:rPr lang="fr-FR" sz="1600" dirty="0" smtClean="0">
                <a:solidFill>
                  <a:srgbClr val="0000FF"/>
                </a:solidFill>
                <a:latin typeface="Courier" pitchFamily="49" charset="0"/>
              </a:rPr>
              <a:t>="</a:t>
            </a:r>
            <a:r>
              <a:rPr lang="fr-FR" sz="1600" dirty="0" err="1" smtClean="0">
                <a:latin typeface="Courier" pitchFamily="49" charset="0"/>
              </a:rPr>
              <a:t>getRate</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input</a:t>
            </a:r>
            <a:r>
              <a:rPr lang="fr-FR" sz="1600" dirty="0" smtClean="0">
                <a:latin typeface="Courier" pitchFamily="49" charset="0"/>
              </a:rPr>
              <a:t> </a:t>
            </a:r>
            <a:r>
              <a:rPr lang="fr-FR" sz="1600" dirty="0" smtClean="0">
                <a:solidFill>
                  <a:srgbClr val="990000"/>
                </a:solidFill>
                <a:latin typeface="Courier" pitchFamily="49" charset="0"/>
              </a:rPr>
              <a:t>message</a:t>
            </a:r>
            <a:r>
              <a:rPr lang="fr-FR" sz="1600" dirty="0" smtClean="0">
                <a:solidFill>
                  <a:srgbClr val="0000FF"/>
                </a:solidFill>
                <a:latin typeface="Courier" pitchFamily="49" charset="0"/>
              </a:rPr>
              <a:t>="</a:t>
            </a:r>
            <a:r>
              <a:rPr lang="fr-FR" sz="1600" dirty="0" err="1" smtClean="0">
                <a:latin typeface="Courier" pitchFamily="49" charset="0"/>
              </a:rPr>
              <a:t>tns:getRateRequest</a:t>
            </a:r>
            <a:r>
              <a:rPr lang="fr-FR" sz="1600" dirty="0" smtClean="0">
                <a:solidFill>
                  <a:srgbClr val="0000FF"/>
                </a:solidFill>
                <a:latin typeface="Courier" pitchFamily="49" charset="0"/>
              </a:rPr>
              <a:t>" /&gt;</a:t>
            </a:r>
            <a:r>
              <a:rPr lang="fr-FR" sz="1600" dirty="0" smtClean="0">
                <a:latin typeface="Courier" pitchFamily="49" charset="0"/>
              </a:rPr>
              <a:t> </a:t>
            </a: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smtClean="0">
                <a:solidFill>
                  <a:srgbClr val="990000"/>
                </a:solidFill>
                <a:latin typeface="Courier" pitchFamily="49" charset="0"/>
              </a:rPr>
              <a:t>output</a:t>
            </a:r>
            <a:r>
              <a:rPr lang="fr-FR" sz="1600" dirty="0" smtClean="0">
                <a:latin typeface="Courier" pitchFamily="49" charset="0"/>
              </a:rPr>
              <a:t> </a:t>
            </a:r>
            <a:r>
              <a:rPr lang="fr-FR" sz="1600" dirty="0" smtClean="0">
                <a:solidFill>
                  <a:srgbClr val="990000"/>
                </a:solidFill>
                <a:latin typeface="Courier" pitchFamily="49" charset="0"/>
              </a:rPr>
              <a:t>message</a:t>
            </a:r>
            <a:r>
              <a:rPr lang="fr-FR" sz="1600" dirty="0" smtClean="0">
                <a:solidFill>
                  <a:srgbClr val="0000FF"/>
                </a:solidFill>
                <a:latin typeface="Courier" pitchFamily="49" charset="0"/>
              </a:rPr>
              <a:t>="</a:t>
            </a:r>
            <a:r>
              <a:rPr lang="fr-FR" sz="1600" dirty="0" err="1" smtClean="0">
                <a:latin typeface="Courier" pitchFamily="49" charset="0"/>
              </a:rPr>
              <a:t>tns:getRateResponse</a:t>
            </a:r>
            <a:r>
              <a:rPr lang="fr-FR" sz="1600" dirty="0" smtClean="0">
                <a:solidFill>
                  <a:srgbClr val="0000FF"/>
                </a:solidFill>
                <a:latin typeface="Courier" pitchFamily="49" charset="0"/>
              </a:rPr>
              <a:t>" /&gt;</a:t>
            </a:r>
            <a:r>
              <a:rPr lang="fr-FR" sz="1600" dirty="0" smtClean="0">
                <a:latin typeface="Courier" pitchFamily="49" charset="0"/>
              </a:rPr>
              <a:t> </a:t>
            </a:r>
          </a:p>
          <a:p>
            <a:pPr marL="374650" indent="-374650">
              <a:spcBef>
                <a:spcPct val="0"/>
              </a:spcBef>
              <a:buFont typeface="Wingdings" pitchFamily="2" charset="2"/>
              <a:buNone/>
            </a:pPr>
            <a:r>
              <a:rPr lang="fr-FR" sz="1600" dirty="0" smtClean="0">
                <a:solidFill>
                  <a:srgbClr val="FF0000"/>
                </a:solidFill>
                <a:latin typeface="Courier" pitchFamily="49" charset="0"/>
              </a:rPr>
              <a:t> </a:t>
            </a:r>
            <a:r>
              <a:rPr lang="fr-FR" sz="1600" dirty="0" smtClean="0">
                <a:latin typeface="Courier" pitchFamily="49" charset="0"/>
              </a:rPr>
              <a:t> 		</a:t>
            </a:r>
            <a:r>
              <a:rPr lang="fr-FR" sz="1600" dirty="0" smtClean="0">
                <a:solidFill>
                  <a:srgbClr val="0000FF"/>
                </a:solidFill>
                <a:latin typeface="Courier" pitchFamily="49" charset="0"/>
              </a:rPr>
              <a:t>&lt;/</a:t>
            </a:r>
            <a:r>
              <a:rPr lang="fr-FR" sz="1600" dirty="0" err="1" smtClean="0">
                <a:solidFill>
                  <a:srgbClr val="990000"/>
                </a:solidFill>
                <a:latin typeface="Courier" pitchFamily="49" charset="0"/>
              </a:rPr>
              <a:t>operation</a:t>
            </a:r>
            <a:r>
              <a:rPr lang="fr-FR" sz="1600" dirty="0" smtClean="0">
                <a:solidFill>
                  <a:srgbClr val="0000FF"/>
                </a:solidFill>
                <a:latin typeface="Courier" pitchFamily="49" charset="0"/>
              </a:rPr>
              <a:t>&gt;</a:t>
            </a:r>
            <a:endParaRPr lang="fr-FR" sz="1600" dirty="0" smtClean="0">
              <a:latin typeface="Courier" pitchFamily="49" charset="0"/>
            </a:endParaRPr>
          </a:p>
          <a:p>
            <a:pPr marL="374650" indent="-374650">
              <a:spcBef>
                <a:spcPct val="0"/>
              </a:spcBef>
              <a:buFont typeface="Wingdings" pitchFamily="2" charset="2"/>
              <a:buNone/>
            </a:pPr>
            <a:r>
              <a:rPr lang="fr-FR" sz="1600" dirty="0" smtClean="0">
                <a:solidFill>
                  <a:srgbClr val="0000FF"/>
                </a:solidFill>
                <a:latin typeface="Courier" pitchFamily="49" charset="0"/>
              </a:rPr>
              <a:t>  &lt;/</a:t>
            </a:r>
            <a:r>
              <a:rPr lang="fr-FR" sz="1600" dirty="0" err="1" smtClean="0">
                <a:solidFill>
                  <a:srgbClr val="990000"/>
                </a:solidFill>
                <a:latin typeface="Courier" pitchFamily="49" charset="0"/>
              </a:rPr>
              <a:t>portType</a:t>
            </a:r>
            <a:r>
              <a:rPr lang="fr-FR" sz="1600" dirty="0" smtClean="0">
                <a:solidFill>
                  <a:srgbClr val="0000FF"/>
                </a:solidFill>
                <a:latin typeface="Courier" pitchFamily="49" charset="0"/>
              </a:rPr>
              <a:t>&gt;</a:t>
            </a:r>
            <a:endParaRPr lang="fr-FR" sz="1600" dirty="0" smtClean="0">
              <a:latin typeface="Courier" pitchFamily="49" charset="0"/>
            </a:endParaRPr>
          </a:p>
        </p:txBody>
      </p:sp>
    </p:spTree>
    <p:extLst>
      <p:ext uri="{BB962C8B-B14F-4D97-AF65-F5344CB8AC3E}">
        <p14:creationId xmlns:p14="http://schemas.microsoft.com/office/powerpoint/2010/main" val="172582749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fr-FR" smtClean="0"/>
              <a:t>Exemple (suite)</a:t>
            </a:r>
          </a:p>
        </p:txBody>
      </p:sp>
      <p:sp>
        <p:nvSpPr>
          <p:cNvPr id="50179" name="Rectangle 3"/>
          <p:cNvSpPr>
            <a:spLocks noGrp="1" noChangeArrowheads="1"/>
          </p:cNvSpPr>
          <p:nvPr>
            <p:ph type="body" idx="1"/>
          </p:nvPr>
        </p:nvSpPr>
        <p:spPr>
          <a:xfrm>
            <a:off x="398585" y="1587501"/>
            <a:ext cx="8299938" cy="4735513"/>
          </a:xfrm>
        </p:spPr>
        <p:txBody>
          <a:bodyPr>
            <a:normAutofit fontScale="92500" lnSpcReduction="10000"/>
          </a:bodyPr>
          <a:lstStyle/>
          <a:p>
            <a:pPr marL="374650" indent="-374650">
              <a:spcBef>
                <a:spcPct val="0"/>
              </a:spcBef>
              <a:buFont typeface="Wingdings" pitchFamily="2" charset="2"/>
              <a:buNone/>
            </a:pP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binding</a:t>
            </a:r>
            <a:r>
              <a:rPr lang="fr-FR" sz="1400" dirty="0" smtClean="0">
                <a:solidFill>
                  <a:srgbClr val="990000"/>
                </a:solidFill>
                <a:latin typeface="Courier" pitchFamily="49" charset="0"/>
              </a:rPr>
              <a:t> </a:t>
            </a:r>
            <a:r>
              <a:rPr lang="fr-FR" sz="1400" dirty="0" err="1" smtClean="0">
                <a:solidFill>
                  <a:srgbClr val="990000"/>
                </a:solidFill>
                <a:latin typeface="Courier" pitchFamily="49" charset="0"/>
              </a:rPr>
              <a:t>name</a:t>
            </a:r>
            <a:r>
              <a:rPr lang="fr-FR" sz="1400" dirty="0" smtClean="0">
                <a:solidFill>
                  <a:srgbClr val="0000FF"/>
                </a:solidFill>
                <a:latin typeface="Courier" pitchFamily="49" charset="0"/>
              </a:rPr>
              <a:t>="</a:t>
            </a:r>
            <a:r>
              <a:rPr lang="fr-FR" sz="1400" dirty="0" err="1" smtClean="0">
                <a:latin typeface="Courier" pitchFamily="49" charset="0"/>
              </a:rPr>
              <a:t>CurrencyExchangeBinding</a:t>
            </a:r>
            <a:r>
              <a:rPr lang="fr-FR" sz="1400" dirty="0" smtClean="0">
                <a:solidFill>
                  <a:srgbClr val="0000FF"/>
                </a:solidFill>
                <a:latin typeface="Courier" pitchFamily="49" charset="0"/>
              </a:rPr>
              <a:t>"</a:t>
            </a:r>
            <a:r>
              <a:rPr lang="fr-FR" sz="1400" dirty="0" smtClean="0">
                <a:solidFill>
                  <a:srgbClr val="990000"/>
                </a:solidFill>
                <a:latin typeface="Courier" pitchFamily="49" charset="0"/>
              </a:rPr>
              <a:t> type</a:t>
            </a:r>
            <a:r>
              <a:rPr lang="fr-FR" sz="1400" dirty="0" smtClean="0">
                <a:solidFill>
                  <a:srgbClr val="0000FF"/>
                </a:solidFill>
                <a:latin typeface="Courier" pitchFamily="49" charset="0"/>
              </a:rPr>
              <a:t>="</a:t>
            </a:r>
            <a:r>
              <a:rPr lang="fr-FR" sz="1400" dirty="0" err="1" smtClean="0">
                <a:latin typeface="Courier" pitchFamily="49" charset="0"/>
              </a:rPr>
              <a:t>tns:CurrencyExchangePortType</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soap:binding</a:t>
            </a:r>
            <a:r>
              <a:rPr lang="fr-FR" sz="1400" dirty="0" smtClean="0">
                <a:latin typeface="Courier" pitchFamily="49" charset="0"/>
              </a:rPr>
              <a:t> </a:t>
            </a:r>
            <a:r>
              <a:rPr lang="fr-FR" sz="1400" dirty="0" smtClean="0">
                <a:solidFill>
                  <a:srgbClr val="990000"/>
                </a:solidFill>
                <a:latin typeface="Courier" pitchFamily="49" charset="0"/>
              </a:rPr>
              <a:t>style</a:t>
            </a:r>
            <a:r>
              <a:rPr lang="fr-FR" sz="1400" dirty="0" smtClean="0">
                <a:solidFill>
                  <a:srgbClr val="0000FF"/>
                </a:solidFill>
                <a:latin typeface="Courier" pitchFamily="49" charset="0"/>
              </a:rPr>
              <a:t>="</a:t>
            </a:r>
            <a:r>
              <a:rPr lang="fr-FR" sz="1400" dirty="0" err="1" smtClean="0">
                <a:latin typeface="Courier" pitchFamily="49" charset="0"/>
              </a:rPr>
              <a:t>rpc</a:t>
            </a:r>
            <a:r>
              <a:rPr lang="fr-FR" sz="1400" dirty="0" smtClean="0">
                <a:solidFill>
                  <a:srgbClr val="0000FF"/>
                </a:solidFill>
                <a:latin typeface="Courier" pitchFamily="49" charset="0"/>
              </a:rPr>
              <a:t>"</a:t>
            </a:r>
            <a:r>
              <a:rPr lang="fr-FR" sz="1400" dirty="0" smtClean="0">
                <a:solidFill>
                  <a:srgbClr val="990000"/>
                </a:solidFill>
                <a:latin typeface="Courier" pitchFamily="49" charset="0"/>
              </a:rPr>
              <a:t> transport</a:t>
            </a:r>
            <a:r>
              <a:rPr lang="fr-FR" sz="1400" dirty="0" smtClean="0">
                <a:solidFill>
                  <a:srgbClr val="0000FF"/>
                </a:solidFill>
                <a:latin typeface="Courier" pitchFamily="49" charset="0"/>
              </a:rPr>
              <a:t>="</a:t>
            </a:r>
            <a:r>
              <a:rPr lang="fr-FR" sz="1400" dirty="0" smtClean="0">
                <a:latin typeface="Courier" pitchFamily="49" charset="0"/>
              </a:rPr>
              <a:t>http://schemas.xmlsoap.org/soap/http</a:t>
            </a:r>
            <a:r>
              <a:rPr lang="fr-FR" sz="1400" dirty="0" smtClean="0">
                <a:solidFill>
                  <a:srgbClr val="0000FF"/>
                </a:solidFill>
                <a:latin typeface="Courier" pitchFamily="49" charset="0"/>
              </a:rPr>
              <a:t>" /&gt;</a:t>
            </a:r>
            <a:r>
              <a:rPr lang="fr-FR" sz="1400" dirty="0" smtClean="0">
                <a:latin typeface="Courier" pitchFamily="49" charset="0"/>
              </a:rPr>
              <a:t> </a:t>
            </a: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operation</a:t>
            </a:r>
            <a:r>
              <a:rPr lang="fr-FR" sz="1400" dirty="0" smtClean="0">
                <a:solidFill>
                  <a:srgbClr val="990000"/>
                </a:solidFill>
                <a:latin typeface="Courier" pitchFamily="49" charset="0"/>
              </a:rPr>
              <a:t> </a:t>
            </a:r>
            <a:r>
              <a:rPr lang="fr-FR" sz="1400" dirty="0" err="1" smtClean="0">
                <a:solidFill>
                  <a:srgbClr val="990000"/>
                </a:solidFill>
                <a:latin typeface="Courier" pitchFamily="49" charset="0"/>
              </a:rPr>
              <a:t>name</a:t>
            </a:r>
            <a:r>
              <a:rPr lang="fr-FR" sz="1400" dirty="0" smtClean="0">
                <a:solidFill>
                  <a:srgbClr val="0000FF"/>
                </a:solidFill>
                <a:latin typeface="Courier" pitchFamily="49" charset="0"/>
              </a:rPr>
              <a:t>="</a:t>
            </a:r>
            <a:r>
              <a:rPr lang="fr-FR" sz="1400" dirty="0" err="1" smtClean="0">
                <a:latin typeface="Courier" pitchFamily="49" charset="0"/>
              </a:rPr>
              <a:t>getRate</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soap:operation</a:t>
            </a:r>
            <a:r>
              <a:rPr lang="fr-FR" sz="1400" dirty="0" smtClean="0">
                <a:latin typeface="Courier" pitchFamily="49" charset="0"/>
              </a:rPr>
              <a:t> </a:t>
            </a:r>
            <a:r>
              <a:rPr lang="fr-FR" sz="1400" dirty="0" err="1" smtClean="0">
                <a:solidFill>
                  <a:srgbClr val="990000"/>
                </a:solidFill>
                <a:latin typeface="Courier" pitchFamily="49" charset="0"/>
              </a:rPr>
              <a:t>soapAction</a:t>
            </a:r>
            <a:r>
              <a:rPr lang="fr-FR" sz="1400" dirty="0" smtClean="0">
                <a:solidFill>
                  <a:srgbClr val="0000FF"/>
                </a:solidFill>
                <a:latin typeface="Courier" pitchFamily="49" charset="0"/>
              </a:rPr>
              <a:t>="" /&gt;</a:t>
            </a:r>
            <a:r>
              <a:rPr lang="fr-FR" sz="1400" dirty="0" smtClean="0">
                <a:latin typeface="Courier" pitchFamily="49" charset="0"/>
              </a:rPr>
              <a:t> </a:t>
            </a:r>
          </a:p>
          <a:p>
            <a:pPr marL="374650" indent="-374650">
              <a:spcBef>
                <a:spcPct val="0"/>
              </a:spcBef>
              <a:buFont typeface="Wingdings" pitchFamily="2" charset="2"/>
              <a:buNone/>
            </a:pPr>
            <a:r>
              <a:rPr lang="fr-FR" sz="1400" dirty="0" smtClean="0">
                <a:solidFill>
                  <a:srgbClr val="0000FF"/>
                </a:solidFill>
                <a:latin typeface="Courier" pitchFamily="49" charset="0"/>
              </a:rPr>
              <a:t> 		&lt;</a:t>
            </a:r>
            <a:r>
              <a:rPr lang="fr-FR" sz="1400" dirty="0" smtClean="0">
                <a:solidFill>
                  <a:srgbClr val="990000"/>
                </a:solidFill>
                <a:latin typeface="Courier" pitchFamily="49" charset="0"/>
              </a:rPr>
              <a:t>input</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soap:body</a:t>
            </a:r>
            <a:r>
              <a:rPr lang="fr-FR" sz="1400" dirty="0" smtClean="0">
                <a:latin typeface="Courier" pitchFamily="49" charset="0"/>
              </a:rPr>
              <a:t> </a:t>
            </a:r>
            <a:r>
              <a:rPr lang="fr-FR" sz="1400" dirty="0" smtClean="0">
                <a:solidFill>
                  <a:srgbClr val="990000"/>
                </a:solidFill>
                <a:latin typeface="Courier" pitchFamily="49" charset="0"/>
              </a:rPr>
              <a:t>use</a:t>
            </a:r>
            <a:r>
              <a:rPr lang="fr-FR" sz="1400" dirty="0" smtClean="0">
                <a:solidFill>
                  <a:srgbClr val="0000FF"/>
                </a:solidFill>
                <a:latin typeface="Courier" pitchFamily="49" charset="0"/>
              </a:rPr>
              <a:t>="</a:t>
            </a:r>
            <a:r>
              <a:rPr lang="fr-FR" sz="1400" dirty="0" err="1" smtClean="0">
                <a:latin typeface="Courier" pitchFamily="49" charset="0"/>
              </a:rPr>
              <a:t>encoded</a:t>
            </a:r>
            <a:r>
              <a:rPr lang="fr-FR" sz="1400" dirty="0" smtClean="0">
                <a:solidFill>
                  <a:srgbClr val="0000FF"/>
                </a:solidFill>
                <a:latin typeface="Courier" pitchFamily="49" charset="0"/>
              </a:rPr>
              <a:t>"</a:t>
            </a:r>
            <a:r>
              <a:rPr lang="fr-FR" sz="1400" dirty="0" smtClean="0">
                <a:solidFill>
                  <a:srgbClr val="990000"/>
                </a:solidFill>
                <a:latin typeface="Courier" pitchFamily="49" charset="0"/>
              </a:rPr>
              <a:t> </a:t>
            </a:r>
            <a:br>
              <a:rPr lang="fr-FR" sz="1400" dirty="0" smtClean="0">
                <a:solidFill>
                  <a:srgbClr val="990000"/>
                </a:solidFill>
                <a:latin typeface="Courier" pitchFamily="49" charset="0"/>
              </a:rPr>
            </a:br>
            <a:r>
              <a:rPr lang="fr-FR" sz="1400" dirty="0" smtClean="0">
                <a:solidFill>
                  <a:srgbClr val="990000"/>
                </a:solidFill>
                <a:latin typeface="Courier" pitchFamily="49" charset="0"/>
              </a:rPr>
              <a:t>		</a:t>
            </a:r>
            <a:r>
              <a:rPr lang="fr-FR" sz="1400" dirty="0" err="1" smtClean="0">
                <a:solidFill>
                  <a:srgbClr val="990000"/>
                </a:solidFill>
                <a:latin typeface="Courier" pitchFamily="49" charset="0"/>
              </a:rPr>
              <a:t>namespace</a:t>
            </a:r>
            <a:r>
              <a:rPr lang="fr-FR" sz="1400" dirty="0" smtClean="0">
                <a:solidFill>
                  <a:srgbClr val="0000FF"/>
                </a:solidFill>
                <a:latin typeface="Courier" pitchFamily="49" charset="0"/>
              </a:rPr>
              <a:t>="</a:t>
            </a:r>
            <a:r>
              <a:rPr lang="fr-FR" sz="1400" dirty="0" err="1" smtClean="0">
                <a:latin typeface="Courier" pitchFamily="49" charset="0"/>
              </a:rPr>
              <a:t>urn:xmethods-CurrencyExchange</a:t>
            </a:r>
            <a:r>
              <a:rPr lang="fr-FR" sz="1400" dirty="0" smtClean="0">
                <a:solidFill>
                  <a:srgbClr val="0000FF"/>
                </a:solidFill>
                <a:latin typeface="Courier" pitchFamily="49" charset="0"/>
              </a:rPr>
              <a:t> »</a:t>
            </a:r>
            <a:endParaRPr lang="fr-FR" sz="1400" dirty="0" smtClean="0">
              <a:solidFill>
                <a:srgbClr val="990000"/>
              </a:solidFill>
              <a:latin typeface="Courier" pitchFamily="49" charset="0"/>
            </a:endParaRPr>
          </a:p>
          <a:p>
            <a:pPr marL="374650" indent="-374650">
              <a:spcBef>
                <a:spcPct val="0"/>
              </a:spcBef>
              <a:buFont typeface="Wingdings" pitchFamily="2" charset="2"/>
              <a:buNone/>
            </a:pPr>
            <a:r>
              <a:rPr lang="fr-FR" sz="1400" dirty="0" smtClean="0">
                <a:solidFill>
                  <a:srgbClr val="990000"/>
                </a:solidFill>
                <a:latin typeface="Courier" pitchFamily="49" charset="0"/>
              </a:rPr>
              <a:t>			</a:t>
            </a:r>
            <a:r>
              <a:rPr lang="fr-FR" sz="1400" dirty="0" err="1" smtClean="0">
                <a:solidFill>
                  <a:srgbClr val="990000"/>
                </a:solidFill>
                <a:latin typeface="Courier" pitchFamily="49" charset="0"/>
              </a:rPr>
              <a:t>encodingStyle</a:t>
            </a:r>
            <a:r>
              <a:rPr lang="fr-FR" sz="1400" dirty="0" smtClean="0">
                <a:solidFill>
                  <a:srgbClr val="0000FF"/>
                </a:solidFill>
                <a:latin typeface="Courier" pitchFamily="49" charset="0"/>
              </a:rPr>
              <a:t>="</a:t>
            </a:r>
            <a:r>
              <a:rPr lang="fr-FR" sz="1400" dirty="0" smtClean="0">
                <a:latin typeface="Courier" pitchFamily="49" charset="0"/>
              </a:rPr>
              <a:t>http://schemas.xmlsoap.org/soap/</a:t>
            </a:r>
            <a:r>
              <a:rPr lang="fr-FR" sz="1400" dirty="0" err="1" smtClean="0">
                <a:latin typeface="Courier" pitchFamily="49" charset="0"/>
              </a:rPr>
              <a:t>encoding</a:t>
            </a:r>
            <a:r>
              <a:rPr lang="fr-FR" sz="1400" dirty="0" smtClean="0">
                <a:latin typeface="Courier" pitchFamily="49" charset="0"/>
              </a:rPr>
              <a:t>/</a:t>
            </a:r>
            <a:r>
              <a:rPr lang="fr-FR" sz="1400" dirty="0" smtClean="0">
                <a:solidFill>
                  <a:srgbClr val="0000FF"/>
                </a:solidFill>
                <a:latin typeface="Courier" pitchFamily="49" charset="0"/>
              </a:rPr>
              <a:t>" /&gt;</a:t>
            </a:r>
            <a:r>
              <a:rPr lang="fr-FR" sz="1400" dirty="0" smtClean="0">
                <a:latin typeface="Courier" pitchFamily="49" charset="0"/>
              </a:rPr>
              <a:t> </a:t>
            </a: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input</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0000FF"/>
                </a:solidFill>
                <a:latin typeface="Courier" pitchFamily="49" charset="0"/>
              </a:rPr>
              <a:t>		&lt;</a:t>
            </a:r>
            <a:r>
              <a:rPr lang="fr-FR" sz="1400" dirty="0" smtClean="0">
                <a:solidFill>
                  <a:srgbClr val="990000"/>
                </a:solidFill>
                <a:latin typeface="Courier" pitchFamily="49" charset="0"/>
              </a:rPr>
              <a:t>output</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soap:body</a:t>
            </a:r>
            <a:r>
              <a:rPr lang="fr-FR" sz="1400" dirty="0" smtClean="0">
                <a:latin typeface="Courier" pitchFamily="49" charset="0"/>
              </a:rPr>
              <a:t> </a:t>
            </a:r>
            <a:r>
              <a:rPr lang="fr-FR" sz="1400" dirty="0" smtClean="0">
                <a:solidFill>
                  <a:srgbClr val="990000"/>
                </a:solidFill>
                <a:latin typeface="Courier" pitchFamily="49" charset="0"/>
              </a:rPr>
              <a:t>use</a:t>
            </a:r>
            <a:r>
              <a:rPr lang="fr-FR" sz="1400" dirty="0" smtClean="0">
                <a:solidFill>
                  <a:srgbClr val="0000FF"/>
                </a:solidFill>
                <a:latin typeface="Courier" pitchFamily="49" charset="0"/>
              </a:rPr>
              <a:t>="</a:t>
            </a:r>
            <a:r>
              <a:rPr lang="fr-FR" sz="1400" dirty="0" err="1" smtClean="0">
                <a:latin typeface="Courier" pitchFamily="49" charset="0"/>
              </a:rPr>
              <a:t>encoded</a:t>
            </a:r>
            <a:r>
              <a:rPr lang="fr-FR" sz="1400" dirty="0" smtClean="0">
                <a:solidFill>
                  <a:srgbClr val="0000FF"/>
                </a:solidFill>
                <a:latin typeface="Courier" pitchFamily="49" charset="0"/>
              </a:rPr>
              <a:t>"</a:t>
            </a:r>
            <a:r>
              <a:rPr lang="fr-FR" sz="1400" dirty="0" smtClean="0">
                <a:solidFill>
                  <a:srgbClr val="990000"/>
                </a:solidFill>
                <a:latin typeface="Courier" pitchFamily="49" charset="0"/>
              </a:rPr>
              <a:t> </a:t>
            </a:r>
            <a:br>
              <a:rPr lang="fr-FR" sz="1400" dirty="0" smtClean="0">
                <a:solidFill>
                  <a:srgbClr val="990000"/>
                </a:solidFill>
                <a:latin typeface="Courier" pitchFamily="49" charset="0"/>
              </a:rPr>
            </a:br>
            <a:r>
              <a:rPr lang="fr-FR" sz="1400" dirty="0" smtClean="0">
                <a:solidFill>
                  <a:srgbClr val="990000"/>
                </a:solidFill>
                <a:latin typeface="Courier" pitchFamily="49" charset="0"/>
              </a:rPr>
              <a:t>		</a:t>
            </a:r>
            <a:r>
              <a:rPr lang="fr-FR" sz="1400" dirty="0" err="1" smtClean="0">
                <a:solidFill>
                  <a:srgbClr val="990000"/>
                </a:solidFill>
                <a:latin typeface="Courier" pitchFamily="49" charset="0"/>
              </a:rPr>
              <a:t>namespace</a:t>
            </a:r>
            <a:r>
              <a:rPr lang="fr-FR" sz="1400" dirty="0" smtClean="0">
                <a:solidFill>
                  <a:srgbClr val="0000FF"/>
                </a:solidFill>
                <a:latin typeface="Courier" pitchFamily="49" charset="0"/>
              </a:rPr>
              <a:t>="</a:t>
            </a:r>
            <a:r>
              <a:rPr lang="fr-FR" sz="1400" dirty="0" err="1" smtClean="0">
                <a:latin typeface="Courier" pitchFamily="49" charset="0"/>
              </a:rPr>
              <a:t>urn:xmethods-CurrencyExchange</a:t>
            </a:r>
            <a:r>
              <a:rPr lang="fr-FR" sz="1400" dirty="0" smtClean="0">
                <a:solidFill>
                  <a:srgbClr val="0000FF"/>
                </a:solidFill>
                <a:latin typeface="Courier" pitchFamily="49" charset="0"/>
              </a:rPr>
              <a:t> »</a:t>
            </a:r>
            <a:r>
              <a:rPr lang="fr-FR" sz="1400" dirty="0" smtClean="0">
                <a:solidFill>
                  <a:srgbClr val="990000"/>
                </a:solidFill>
                <a:latin typeface="Courier" pitchFamily="49" charset="0"/>
              </a:rPr>
              <a:t/>
            </a:r>
            <a:br>
              <a:rPr lang="fr-FR" sz="1400" dirty="0" smtClean="0">
                <a:solidFill>
                  <a:srgbClr val="990000"/>
                </a:solidFill>
                <a:latin typeface="Courier" pitchFamily="49" charset="0"/>
              </a:rPr>
            </a:br>
            <a:r>
              <a:rPr lang="fr-FR" sz="1400" dirty="0" smtClean="0">
                <a:solidFill>
                  <a:srgbClr val="990000"/>
                </a:solidFill>
                <a:latin typeface="Courier" pitchFamily="49" charset="0"/>
              </a:rPr>
              <a:t>		</a:t>
            </a:r>
            <a:r>
              <a:rPr lang="fr-FR" sz="1400" dirty="0" err="1" smtClean="0">
                <a:solidFill>
                  <a:srgbClr val="990000"/>
                </a:solidFill>
                <a:latin typeface="Courier" pitchFamily="49" charset="0"/>
              </a:rPr>
              <a:t>encodingStyle</a:t>
            </a:r>
            <a:r>
              <a:rPr lang="fr-FR" sz="1400" dirty="0" smtClean="0">
                <a:solidFill>
                  <a:srgbClr val="0000FF"/>
                </a:solidFill>
                <a:latin typeface="Courier" pitchFamily="49" charset="0"/>
              </a:rPr>
              <a:t>="</a:t>
            </a:r>
            <a:r>
              <a:rPr lang="fr-FR" sz="1400" dirty="0" smtClean="0">
                <a:latin typeface="Courier" pitchFamily="49" charset="0"/>
              </a:rPr>
              <a:t>http://schemas.xmlsoap.org/soap/</a:t>
            </a:r>
            <a:r>
              <a:rPr lang="fr-FR" sz="1400" dirty="0" err="1" smtClean="0">
                <a:latin typeface="Courier" pitchFamily="49" charset="0"/>
              </a:rPr>
              <a:t>encoding</a:t>
            </a:r>
            <a:r>
              <a:rPr lang="fr-FR" sz="1400" dirty="0" smtClean="0">
                <a:latin typeface="Courier" pitchFamily="49" charset="0"/>
              </a:rPr>
              <a:t>/</a:t>
            </a:r>
            <a:r>
              <a:rPr lang="fr-FR" sz="1400" dirty="0" smtClean="0">
                <a:solidFill>
                  <a:srgbClr val="0000FF"/>
                </a:solidFill>
                <a:latin typeface="Courier" pitchFamily="49" charset="0"/>
              </a:rPr>
              <a:t>" /&gt;</a:t>
            </a:r>
            <a:r>
              <a:rPr lang="fr-FR" sz="1400" dirty="0" smtClean="0">
                <a:latin typeface="Courier" pitchFamily="49" charset="0"/>
              </a:rPr>
              <a:t> </a:t>
            </a: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output</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0000FF"/>
                </a:solidFill>
                <a:latin typeface="Courier" pitchFamily="49" charset="0"/>
              </a:rPr>
              <a:t>	&lt;/</a:t>
            </a:r>
            <a:r>
              <a:rPr lang="fr-FR" sz="1400" dirty="0" err="1" smtClean="0">
                <a:solidFill>
                  <a:srgbClr val="990000"/>
                </a:solidFill>
                <a:latin typeface="Courier" pitchFamily="49" charset="0"/>
              </a:rPr>
              <a:t>operation</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binding</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service </a:t>
            </a:r>
            <a:r>
              <a:rPr lang="fr-FR" sz="1400" dirty="0" err="1" smtClean="0">
                <a:solidFill>
                  <a:srgbClr val="990000"/>
                </a:solidFill>
                <a:latin typeface="Courier" pitchFamily="49" charset="0"/>
              </a:rPr>
              <a:t>name</a:t>
            </a:r>
            <a:r>
              <a:rPr lang="fr-FR" sz="1400" dirty="0" smtClean="0">
                <a:solidFill>
                  <a:srgbClr val="0000FF"/>
                </a:solidFill>
                <a:latin typeface="Courier" pitchFamily="49" charset="0"/>
              </a:rPr>
              <a:t>="</a:t>
            </a:r>
            <a:r>
              <a:rPr lang="fr-FR" sz="1400" dirty="0" err="1" smtClean="0">
                <a:latin typeface="Courier" pitchFamily="49" charset="0"/>
              </a:rPr>
              <a:t>CurrencyExchangeService</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documentation</a:t>
            </a:r>
            <a:r>
              <a:rPr lang="fr-FR" sz="1400" dirty="0" smtClean="0">
                <a:solidFill>
                  <a:srgbClr val="0000FF"/>
                </a:solidFill>
                <a:latin typeface="Courier" pitchFamily="49" charset="0"/>
              </a:rPr>
              <a:t>&gt;</a:t>
            </a:r>
            <a:r>
              <a:rPr lang="fr-FR" sz="1400" dirty="0" err="1" smtClean="0">
                <a:latin typeface="Courier" pitchFamily="49" charset="0"/>
              </a:rPr>
              <a:t>Returns</a:t>
            </a:r>
            <a:r>
              <a:rPr lang="fr-FR" sz="1400" dirty="0" smtClean="0">
                <a:latin typeface="Courier" pitchFamily="49" charset="0"/>
              </a:rPr>
              <a:t> the exchange rate </a:t>
            </a:r>
            <a:r>
              <a:rPr lang="fr-FR" sz="1400" dirty="0" err="1" smtClean="0">
                <a:latin typeface="Courier" pitchFamily="49" charset="0"/>
              </a:rPr>
              <a:t>between</a:t>
            </a:r>
            <a:r>
              <a:rPr lang="fr-FR" sz="1400" dirty="0" smtClean="0">
                <a:latin typeface="Courier" pitchFamily="49" charset="0"/>
              </a:rPr>
              <a:t> the </a:t>
            </a:r>
            <a:r>
              <a:rPr lang="fr-FR" sz="1400" dirty="0" err="1" smtClean="0">
                <a:latin typeface="Courier" pitchFamily="49" charset="0"/>
              </a:rPr>
              <a:t>two</a:t>
            </a:r>
            <a:r>
              <a:rPr lang="fr-FR" sz="1400" dirty="0" smtClean="0">
                <a:latin typeface="Courier" pitchFamily="49" charset="0"/>
              </a:rPr>
              <a:t> </a:t>
            </a:r>
            <a:r>
              <a:rPr lang="fr-FR" sz="1400" dirty="0" err="1" smtClean="0">
                <a:latin typeface="Courier" pitchFamily="49" charset="0"/>
              </a:rPr>
              <a:t>currencies</a:t>
            </a: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documentation</a:t>
            </a:r>
            <a:r>
              <a:rPr lang="fr-FR" sz="1400" dirty="0" smtClean="0">
                <a:solidFill>
                  <a:srgbClr val="0000FF"/>
                </a:solidFill>
                <a:latin typeface="Courier" pitchFamily="49" charset="0"/>
              </a:rPr>
              <a:t>&gt;</a:t>
            </a:r>
            <a:r>
              <a:rPr lang="fr-FR" sz="1400" dirty="0" smtClean="0">
                <a:latin typeface="Courier" pitchFamily="49" charset="0"/>
              </a:rPr>
              <a:t> </a:t>
            </a: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port </a:t>
            </a:r>
            <a:r>
              <a:rPr lang="fr-FR" sz="1400" dirty="0" err="1" smtClean="0">
                <a:solidFill>
                  <a:srgbClr val="990000"/>
                </a:solidFill>
                <a:latin typeface="Courier" pitchFamily="49" charset="0"/>
              </a:rPr>
              <a:t>name</a:t>
            </a:r>
            <a:r>
              <a:rPr lang="fr-FR" sz="1400" dirty="0" smtClean="0">
                <a:solidFill>
                  <a:srgbClr val="0000FF"/>
                </a:solidFill>
                <a:latin typeface="Courier" pitchFamily="49" charset="0"/>
              </a:rPr>
              <a:t>="</a:t>
            </a:r>
            <a:r>
              <a:rPr lang="fr-FR" sz="1400" dirty="0" err="1" smtClean="0">
                <a:latin typeface="Courier" pitchFamily="49" charset="0"/>
              </a:rPr>
              <a:t>CurrencyExchangePort</a:t>
            </a:r>
            <a:r>
              <a:rPr lang="fr-FR" sz="1400" dirty="0" smtClean="0">
                <a:solidFill>
                  <a:srgbClr val="0000FF"/>
                </a:solidFill>
                <a:latin typeface="Courier" pitchFamily="49" charset="0"/>
              </a:rPr>
              <a:t>"</a:t>
            </a:r>
            <a:r>
              <a:rPr lang="fr-FR" sz="1400" dirty="0" smtClean="0">
                <a:solidFill>
                  <a:srgbClr val="990000"/>
                </a:solidFill>
                <a:latin typeface="Courier" pitchFamily="49" charset="0"/>
              </a:rPr>
              <a:t> </a:t>
            </a:r>
            <a:r>
              <a:rPr lang="fr-FR" sz="1400" dirty="0" err="1" smtClean="0">
                <a:solidFill>
                  <a:srgbClr val="990000"/>
                </a:solidFill>
                <a:latin typeface="Courier" pitchFamily="49" charset="0"/>
              </a:rPr>
              <a:t>binding</a:t>
            </a:r>
            <a:r>
              <a:rPr lang="fr-FR" sz="1400" dirty="0" smtClean="0">
                <a:solidFill>
                  <a:srgbClr val="0000FF"/>
                </a:solidFill>
                <a:latin typeface="Courier" pitchFamily="49" charset="0"/>
              </a:rPr>
              <a:t>="</a:t>
            </a:r>
            <a:r>
              <a:rPr lang="fr-FR" sz="1400" dirty="0" err="1" smtClean="0">
                <a:latin typeface="Courier" pitchFamily="49" charset="0"/>
              </a:rPr>
              <a:t>tns:CurrencyExchangeBinding</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soap:address</a:t>
            </a:r>
            <a:r>
              <a:rPr lang="fr-FR" sz="1400" dirty="0" smtClean="0">
                <a:latin typeface="Courier" pitchFamily="49" charset="0"/>
              </a:rPr>
              <a:t> </a:t>
            </a:r>
            <a:r>
              <a:rPr lang="fr-FR" sz="1400" dirty="0" smtClean="0">
                <a:solidFill>
                  <a:srgbClr val="990000"/>
                </a:solidFill>
                <a:latin typeface="Courier" pitchFamily="49" charset="0"/>
              </a:rPr>
              <a:t>location</a:t>
            </a:r>
            <a:r>
              <a:rPr lang="fr-FR" sz="1400" dirty="0" smtClean="0">
                <a:solidFill>
                  <a:srgbClr val="0000FF"/>
                </a:solidFill>
                <a:latin typeface="Courier" pitchFamily="49" charset="0"/>
              </a:rPr>
              <a:t>="</a:t>
            </a:r>
            <a:r>
              <a:rPr lang="fr-FR" sz="1400" dirty="0" smtClean="0">
                <a:latin typeface="Courier" pitchFamily="49" charset="0"/>
              </a:rPr>
              <a:t>http://services.xmethods.net:80/soap</a:t>
            </a:r>
            <a:r>
              <a:rPr lang="fr-FR" sz="1400" dirty="0" smtClean="0">
                <a:solidFill>
                  <a:srgbClr val="0000FF"/>
                </a:solidFill>
                <a:latin typeface="Courier" pitchFamily="49" charset="0"/>
              </a:rPr>
              <a:t>" /&gt;</a:t>
            </a:r>
            <a:r>
              <a:rPr lang="fr-FR" sz="1400" dirty="0" smtClean="0">
                <a:latin typeface="Courier" pitchFamily="49" charset="0"/>
              </a:rPr>
              <a:t> </a:t>
            </a:r>
          </a:p>
          <a:p>
            <a:pPr marL="374650" indent="-374650">
              <a:spcBef>
                <a:spcPct val="0"/>
              </a:spcBef>
              <a:buFont typeface="Wingdings" pitchFamily="2" charset="2"/>
              <a:buNone/>
            </a:pPr>
            <a:r>
              <a:rPr lang="fr-FR" sz="1400" dirty="0" smtClean="0">
                <a:solidFill>
                  <a:srgbClr val="FF0000"/>
                </a:solidFill>
                <a:latin typeface="Courier" pitchFamily="49" charset="0"/>
              </a:rPr>
              <a:t> </a:t>
            </a:r>
            <a:r>
              <a:rPr lang="fr-FR" sz="1400" dirty="0" smtClean="0">
                <a:latin typeface="Courier" pitchFamily="49" charset="0"/>
              </a:rPr>
              <a:t> 	</a:t>
            </a: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port</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0000FF"/>
                </a:solidFill>
                <a:latin typeface="Courier" pitchFamily="49" charset="0"/>
              </a:rPr>
              <a:t>&lt;/</a:t>
            </a:r>
            <a:r>
              <a:rPr lang="fr-FR" sz="1400" dirty="0" smtClean="0">
                <a:solidFill>
                  <a:srgbClr val="990000"/>
                </a:solidFill>
                <a:latin typeface="Courier" pitchFamily="49" charset="0"/>
              </a:rPr>
              <a:t>service</a:t>
            </a:r>
            <a:r>
              <a:rPr lang="fr-FR" sz="1400" dirty="0" smtClean="0">
                <a:solidFill>
                  <a:srgbClr val="0000FF"/>
                </a:solidFill>
                <a:latin typeface="Courier" pitchFamily="49" charset="0"/>
              </a:rPr>
              <a:t>&gt;</a:t>
            </a:r>
            <a:endParaRPr lang="fr-FR" sz="1400" dirty="0" smtClean="0">
              <a:latin typeface="Courier" pitchFamily="49" charset="0"/>
            </a:endParaRPr>
          </a:p>
          <a:p>
            <a:pPr marL="374650" indent="-374650">
              <a:spcBef>
                <a:spcPct val="0"/>
              </a:spcBef>
              <a:buFont typeface="Wingdings" pitchFamily="2" charset="2"/>
              <a:buNone/>
            </a:pPr>
            <a:r>
              <a:rPr lang="fr-FR" sz="1400" dirty="0" smtClean="0">
                <a:solidFill>
                  <a:srgbClr val="0000FF"/>
                </a:solidFill>
                <a:latin typeface="Courier" pitchFamily="49" charset="0"/>
              </a:rPr>
              <a:t>&lt;/</a:t>
            </a:r>
            <a:r>
              <a:rPr lang="fr-FR" sz="1400" dirty="0" err="1" smtClean="0">
                <a:solidFill>
                  <a:srgbClr val="990000"/>
                </a:solidFill>
                <a:latin typeface="Courier" pitchFamily="49" charset="0"/>
              </a:rPr>
              <a:t>definitions</a:t>
            </a:r>
            <a:r>
              <a:rPr lang="fr-FR" sz="1400" dirty="0" smtClean="0">
                <a:solidFill>
                  <a:srgbClr val="0000FF"/>
                </a:solidFill>
                <a:latin typeface="Courier" pitchFamily="49" charset="0"/>
              </a:rPr>
              <a:t>&gt;</a:t>
            </a:r>
          </a:p>
        </p:txBody>
      </p:sp>
    </p:spTree>
    <p:extLst>
      <p:ext uri="{BB962C8B-B14F-4D97-AF65-F5344CB8AC3E}">
        <p14:creationId xmlns:p14="http://schemas.microsoft.com/office/powerpoint/2010/main" val="3235360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sz="2800" dirty="0" smtClean="0">
                <a:latin typeface="Trebuchet MS" pitchFamily="34" charset="0"/>
              </a:rPr>
              <a:t> </a:t>
            </a:r>
            <a:endParaRPr lang="fr-FR" sz="2800" dirty="0">
              <a:latin typeface="Trebuchet MS" pitchFamily="34" charset="0"/>
            </a:endParaRPr>
          </a:p>
        </p:txBody>
      </p:sp>
      <p:sp>
        <p:nvSpPr>
          <p:cNvPr id="7" name="Rectangle 2"/>
          <p:cNvSpPr txBox="1">
            <a:spLocks noChangeArrowheads="1"/>
          </p:cNvSpPr>
          <p:nvPr/>
        </p:nvSpPr>
        <p:spPr>
          <a:xfrm>
            <a:off x="1475656" y="2492896"/>
            <a:ext cx="6624736" cy="20161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000" b="0" kern="1200">
                <a:solidFill>
                  <a:schemeClr val="tx1"/>
                </a:solidFill>
                <a:latin typeface="+mj-lt"/>
                <a:ea typeface="+mj-ea"/>
                <a:cs typeface="+mj-cs"/>
              </a:defRPr>
            </a:lvl1pPr>
          </a:lstStyle>
          <a:p>
            <a:pPr algn="ctr"/>
            <a:r>
              <a:rPr lang="fr-FR" sz="3200" dirty="0" smtClean="0">
                <a:solidFill>
                  <a:srgbClr val="C00000"/>
                </a:solidFill>
                <a:latin typeface="Trebuchet MS" pitchFamily="34" charset="0"/>
              </a:rPr>
              <a:t>UDDI</a:t>
            </a:r>
          </a:p>
          <a:p>
            <a:pPr algn="ctr"/>
            <a:r>
              <a:rPr lang="fr-FR" sz="3200" dirty="0" smtClean="0">
                <a:solidFill>
                  <a:schemeClr val="tx2">
                    <a:lumMod val="75000"/>
                  </a:schemeClr>
                </a:solidFill>
                <a:latin typeface="Trebuchet MS" pitchFamily="34" charset="0"/>
              </a:rPr>
              <a:t>L’annuaire des Web Services</a:t>
            </a:r>
            <a:endParaRPr lang="fr-FR" sz="3200" dirty="0">
              <a:solidFill>
                <a:schemeClr val="tx2">
                  <a:lumMod val="75000"/>
                </a:schemeClr>
              </a:solidFill>
              <a:latin typeface="Trebuchet MS" pitchFamily="34" charset="0"/>
            </a:endParaRPr>
          </a:p>
        </p:txBody>
      </p:sp>
      <p:sp>
        <p:nvSpPr>
          <p:cNvPr id="3" name="Slide Number Placeholder 2"/>
          <p:cNvSpPr>
            <a:spLocks noGrp="1"/>
          </p:cNvSpPr>
          <p:nvPr>
            <p:ph type="sldNum" sz="quarter" idx="12"/>
          </p:nvPr>
        </p:nvSpPr>
        <p:spPr/>
        <p:txBody>
          <a:bodyPr/>
          <a:lstStyle/>
          <a:p>
            <a:fld id="{25F9BF79-8947-42B4-A0B2-ED963961DB09}" type="slidenum">
              <a:rPr lang="fr-FR" smtClean="0"/>
              <a:t>57</a:t>
            </a:fld>
            <a:endParaRPr lang="fr-FR"/>
          </a:p>
        </p:txBody>
      </p:sp>
    </p:spTree>
    <p:extLst>
      <p:ext uri="{BB962C8B-B14F-4D97-AF65-F5344CB8AC3E}">
        <p14:creationId xmlns:p14="http://schemas.microsoft.com/office/powerpoint/2010/main" val="342504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UDDI</a:t>
            </a:r>
            <a:endParaRPr lang="fr-FR" dirty="0"/>
          </a:p>
        </p:txBody>
      </p:sp>
      <p:sp>
        <p:nvSpPr>
          <p:cNvPr id="6" name="Content Placeholder 5"/>
          <p:cNvSpPr>
            <a:spLocks noGrp="1"/>
          </p:cNvSpPr>
          <p:nvPr>
            <p:ph idx="1"/>
          </p:nvPr>
        </p:nvSpPr>
        <p:spPr/>
        <p:txBody>
          <a:bodyPr/>
          <a:lstStyle/>
          <a:p>
            <a:r>
              <a:rPr lang="fr-FR" dirty="0" err="1" smtClean="0"/>
              <a:t>Universal</a:t>
            </a:r>
            <a:r>
              <a:rPr lang="fr-FR" dirty="0" smtClean="0"/>
              <a:t> Description, </a:t>
            </a:r>
            <a:r>
              <a:rPr lang="fr-FR" dirty="0" err="1" smtClean="0"/>
              <a:t>Discovery</a:t>
            </a:r>
            <a:r>
              <a:rPr lang="fr-FR" dirty="0" smtClean="0"/>
              <a:t> and </a:t>
            </a:r>
            <a:r>
              <a:rPr lang="fr-FR" dirty="0" err="1" smtClean="0"/>
              <a:t>Integration</a:t>
            </a:r>
            <a:endParaRPr lang="fr-FR" dirty="0" smtClean="0"/>
          </a:p>
          <a:p>
            <a:endParaRPr lang="fr-FR" dirty="0" smtClean="0"/>
          </a:p>
          <a:p>
            <a:r>
              <a:rPr lang="fr-FR" dirty="0" smtClean="0"/>
              <a:t>UDDI offre des services sous forme de WS</a:t>
            </a:r>
          </a:p>
          <a:p>
            <a:endParaRPr lang="fr-FR" dirty="0" smtClean="0"/>
          </a:p>
          <a:p>
            <a:r>
              <a:rPr lang="fr-FR" dirty="0" smtClean="0"/>
              <a:t>Rôles:</a:t>
            </a:r>
          </a:p>
          <a:p>
            <a:pPr lvl="1"/>
            <a:r>
              <a:rPr lang="fr-FR" dirty="0" smtClean="0"/>
              <a:t>Pages Blanches: informations sur les fournisseurs de services</a:t>
            </a:r>
          </a:p>
          <a:p>
            <a:pPr lvl="1"/>
            <a:r>
              <a:rPr lang="fr-FR" dirty="0" smtClean="0"/>
              <a:t>Pages Jaunes: critères et options de catégorisation de services</a:t>
            </a:r>
          </a:p>
          <a:p>
            <a:pPr lvl="1"/>
            <a:r>
              <a:rPr lang="fr-FR" dirty="0" smtClean="0"/>
              <a:t>Pages Vertes: les WSDL</a:t>
            </a:r>
          </a:p>
          <a:p>
            <a:pPr lvl="1"/>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t>58</a:t>
            </a:fld>
            <a:endParaRPr lang="fr-FR"/>
          </a:p>
        </p:txBody>
      </p:sp>
    </p:spTree>
    <p:extLst>
      <p:ext uri="{BB962C8B-B14F-4D97-AF65-F5344CB8AC3E}">
        <p14:creationId xmlns:p14="http://schemas.microsoft.com/office/powerpoint/2010/main" val="2972973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UDDI</a:t>
            </a:r>
            <a:endParaRPr lang="fr-FR" dirty="0"/>
          </a:p>
        </p:txBody>
      </p:sp>
      <p:sp>
        <p:nvSpPr>
          <p:cNvPr id="6" name="Content Placeholder 5"/>
          <p:cNvSpPr>
            <a:spLocks noGrp="1"/>
          </p:cNvSpPr>
          <p:nvPr>
            <p:ph idx="1"/>
          </p:nvPr>
        </p:nvSpPr>
        <p:spPr/>
        <p:txBody>
          <a:bodyPr/>
          <a:lstStyle/>
          <a:p>
            <a:r>
              <a:rPr lang="fr-FR" dirty="0" smtClean="0"/>
              <a:t>L’ambition d’avoir un annuaire universel n’a malheureusement pas pris!</a:t>
            </a:r>
          </a:p>
          <a:p>
            <a:endParaRPr lang="fr-FR" dirty="0"/>
          </a:p>
          <a:p>
            <a:r>
              <a:rPr lang="fr-FR" dirty="0" smtClean="0"/>
              <a:t>On lui préfère plutôt la notion d’annuaire privés</a:t>
            </a:r>
          </a:p>
          <a:p>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t>59</a:t>
            </a:fld>
            <a:endParaRPr lang="fr-FR"/>
          </a:p>
        </p:txBody>
      </p:sp>
    </p:spTree>
    <p:extLst>
      <p:ext uri="{BB962C8B-B14F-4D97-AF65-F5344CB8AC3E}">
        <p14:creationId xmlns:p14="http://schemas.microsoft.com/office/powerpoint/2010/main" val="1414808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fr-FR" smtClean="0"/>
              <a:t>Limitations des middleware</a:t>
            </a:r>
          </a:p>
        </p:txBody>
      </p:sp>
      <p:sp>
        <p:nvSpPr>
          <p:cNvPr id="6147" name="Rectangle 3"/>
          <p:cNvSpPr>
            <a:spLocks noGrp="1" noChangeArrowheads="1"/>
          </p:cNvSpPr>
          <p:nvPr>
            <p:ph type="body" idx="1"/>
          </p:nvPr>
        </p:nvSpPr>
        <p:spPr/>
        <p:txBody>
          <a:bodyPr>
            <a:normAutofit lnSpcReduction="10000"/>
          </a:bodyPr>
          <a:lstStyle/>
          <a:p>
            <a:pPr marL="342900" indent="-342900">
              <a:buFont typeface="Wingdings" pitchFamily="2" charset="2"/>
              <a:buNone/>
            </a:pPr>
            <a:r>
              <a:rPr lang="fr-FR" smtClean="0"/>
              <a:t>Inconvénients Intrinsèques</a:t>
            </a:r>
          </a:p>
          <a:p>
            <a:pPr marL="342900" indent="-342900">
              <a:buFont typeface="Wingdings" pitchFamily="2" charset="2"/>
              <a:buNone/>
            </a:pPr>
            <a:endParaRPr lang="fr-FR" smtClean="0"/>
          </a:p>
          <a:p>
            <a:pPr marL="342900" indent="-342900"/>
            <a:r>
              <a:rPr lang="fr-FR" smtClean="0"/>
              <a:t>Complexité</a:t>
            </a:r>
          </a:p>
          <a:p>
            <a:pPr marL="742950" lvl="1"/>
            <a:r>
              <a:rPr lang="fr-FR" smtClean="0"/>
              <a:t>CORBA : IDL, MapEcho, …</a:t>
            </a:r>
          </a:p>
          <a:p>
            <a:pPr marL="742950" lvl="1"/>
            <a:r>
              <a:rPr lang="fr-FR" smtClean="0"/>
              <a:t>EJB : Container, JNDI, …</a:t>
            </a:r>
          </a:p>
          <a:p>
            <a:pPr marL="742950" lvl="1"/>
            <a:endParaRPr lang="fr-FR" smtClean="0"/>
          </a:p>
          <a:p>
            <a:pPr marL="342900" indent="-342900"/>
            <a:r>
              <a:rPr lang="fr-FR" smtClean="0"/>
              <a:t>Pérennité : remise en question</a:t>
            </a:r>
          </a:p>
          <a:p>
            <a:pPr marL="742950" lvl="1"/>
            <a:r>
              <a:rPr lang="fr-FR" smtClean="0"/>
              <a:t>CORBA, EJB, .Net, …</a:t>
            </a:r>
          </a:p>
          <a:p>
            <a:pPr marL="742950" lvl="1"/>
            <a:endParaRPr lang="fr-FR" smtClean="0"/>
          </a:p>
          <a:p>
            <a:pPr marL="342900" indent="-342900"/>
            <a:r>
              <a:rPr lang="fr-FR" smtClean="0"/>
              <a:t>Prix </a:t>
            </a:r>
          </a:p>
          <a:p>
            <a:pPr marL="742950" lvl="1"/>
            <a:r>
              <a:rPr lang="fr-FR" smtClean="0"/>
              <a:t>Plates-formes</a:t>
            </a:r>
          </a:p>
          <a:p>
            <a:pPr marL="742950" lvl="1"/>
            <a:r>
              <a:rPr lang="fr-FR" smtClean="0"/>
              <a:t>Compétences</a:t>
            </a:r>
          </a:p>
          <a:p>
            <a:pPr marL="342900" indent="-342900"/>
            <a:endParaRPr lang="fr-FR" smtClean="0"/>
          </a:p>
        </p:txBody>
      </p:sp>
    </p:spTree>
    <p:extLst>
      <p:ext uri="{BB962C8B-B14F-4D97-AF65-F5344CB8AC3E}">
        <p14:creationId xmlns:p14="http://schemas.microsoft.com/office/powerpoint/2010/main" val="331140789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sz="2800" dirty="0" smtClean="0">
                <a:latin typeface="Trebuchet MS" pitchFamily="34" charset="0"/>
              </a:rPr>
              <a:t> </a:t>
            </a:r>
            <a:endParaRPr lang="fr-FR" sz="2800" dirty="0">
              <a:latin typeface="Trebuchet MS" pitchFamily="34" charset="0"/>
            </a:endParaRPr>
          </a:p>
        </p:txBody>
      </p:sp>
      <p:sp>
        <p:nvSpPr>
          <p:cNvPr id="7" name="Rectangle 2"/>
          <p:cNvSpPr txBox="1">
            <a:spLocks noChangeArrowheads="1"/>
          </p:cNvSpPr>
          <p:nvPr/>
        </p:nvSpPr>
        <p:spPr>
          <a:xfrm>
            <a:off x="1331640" y="2348880"/>
            <a:ext cx="6624736" cy="20161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000" b="0" kern="1200">
                <a:solidFill>
                  <a:schemeClr val="tx1"/>
                </a:solidFill>
                <a:latin typeface="+mj-lt"/>
                <a:ea typeface="+mj-ea"/>
                <a:cs typeface="+mj-cs"/>
              </a:defRPr>
            </a:lvl1pPr>
          </a:lstStyle>
          <a:p>
            <a:pPr algn="ctr"/>
            <a:r>
              <a:rPr lang="fr-FR" sz="3200" dirty="0" smtClean="0">
                <a:solidFill>
                  <a:srgbClr val="C00000"/>
                </a:solidFill>
                <a:latin typeface="Trebuchet MS" pitchFamily="34" charset="0"/>
              </a:rPr>
              <a:t>WS: Mise en œuvre </a:t>
            </a:r>
          </a:p>
          <a:p>
            <a:pPr algn="ctr"/>
            <a:r>
              <a:rPr lang="fr-FR" sz="3200" dirty="0" smtClean="0">
                <a:solidFill>
                  <a:schemeClr val="tx2">
                    <a:lumMod val="75000"/>
                  </a:schemeClr>
                </a:solidFill>
                <a:latin typeface="Trebuchet MS" pitchFamily="34" charset="0"/>
              </a:rPr>
              <a:t>Axis 2 et JAX-WS</a:t>
            </a:r>
            <a:endParaRPr lang="fr-FR" sz="3200" dirty="0">
              <a:solidFill>
                <a:schemeClr val="tx2">
                  <a:lumMod val="75000"/>
                </a:schemeClr>
              </a:solidFill>
              <a:latin typeface="Trebuchet MS" pitchFamily="34" charset="0"/>
            </a:endParaRPr>
          </a:p>
        </p:txBody>
      </p:sp>
      <p:sp>
        <p:nvSpPr>
          <p:cNvPr id="3" name="Slide Number Placeholder 2"/>
          <p:cNvSpPr>
            <a:spLocks noGrp="1"/>
          </p:cNvSpPr>
          <p:nvPr>
            <p:ph type="sldNum" sz="quarter" idx="12"/>
          </p:nvPr>
        </p:nvSpPr>
        <p:spPr/>
        <p:txBody>
          <a:bodyPr/>
          <a:lstStyle/>
          <a:p>
            <a:fld id="{25F9BF79-8947-42B4-A0B2-ED963961DB09}" type="slidenum">
              <a:rPr lang="fr-FR" smtClean="0"/>
              <a:t>60</a:t>
            </a:fld>
            <a:endParaRPr lang="fr-FR"/>
          </a:p>
        </p:txBody>
      </p:sp>
    </p:spTree>
    <p:extLst>
      <p:ext uri="{BB962C8B-B14F-4D97-AF65-F5344CB8AC3E}">
        <p14:creationId xmlns:p14="http://schemas.microsoft.com/office/powerpoint/2010/main" val="32464050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Axis: Principes</a:t>
            </a:r>
            <a:endParaRPr lang="fr-FR" dirty="0"/>
          </a:p>
        </p:txBody>
      </p:sp>
      <p:sp>
        <p:nvSpPr>
          <p:cNvPr id="6" name="Content Placeholder 5"/>
          <p:cNvSpPr>
            <a:spLocks noGrp="1"/>
          </p:cNvSpPr>
          <p:nvPr>
            <p:ph idx="1"/>
          </p:nvPr>
        </p:nvSpPr>
        <p:spPr>
          <a:xfrm>
            <a:off x="457200" y="1600200"/>
            <a:ext cx="8229600" cy="4997152"/>
          </a:xfrm>
        </p:spPr>
        <p:txBody>
          <a:bodyPr>
            <a:normAutofit fontScale="92500"/>
          </a:bodyPr>
          <a:lstStyle/>
          <a:p>
            <a:r>
              <a:rPr lang="fr-FR" dirty="0" smtClean="0"/>
              <a:t>Implémentation Apache de SOAP </a:t>
            </a:r>
          </a:p>
          <a:p>
            <a:pPr marL="0" indent="0">
              <a:buNone/>
            </a:pPr>
            <a:endParaRPr lang="fr-FR" dirty="0" smtClean="0"/>
          </a:p>
          <a:p>
            <a:r>
              <a:rPr lang="fr-FR" dirty="0" smtClean="0"/>
              <a:t>Support de la spécification JAX-WS</a:t>
            </a:r>
          </a:p>
          <a:p>
            <a:endParaRPr lang="fr-FR" dirty="0"/>
          </a:p>
          <a:p>
            <a:r>
              <a:rPr lang="fr-FR" dirty="0" smtClean="0"/>
              <a:t>Servlet coté serveur qui écoute les messages SOAP</a:t>
            </a:r>
          </a:p>
          <a:p>
            <a:pPr marL="0" indent="0">
              <a:buNone/>
            </a:pPr>
            <a:endParaRPr lang="fr-FR" dirty="0"/>
          </a:p>
          <a:p>
            <a:r>
              <a:rPr lang="fr-FR" dirty="0" smtClean="0"/>
              <a:t>Lors du déploiement, les méthodes offertes par l’objet sous forme de web service sont déclarées à la servlet </a:t>
            </a:r>
            <a:r>
              <a:rPr lang="fr-FR" dirty="0" err="1" smtClean="0"/>
              <a:t>AxisServlet</a:t>
            </a:r>
            <a:endParaRPr lang="fr-FR" dirty="0" smtClean="0"/>
          </a:p>
          <a:p>
            <a:endParaRPr lang="fr-FR" dirty="0"/>
          </a:p>
          <a:p>
            <a:r>
              <a:rPr lang="fr-FR" dirty="0"/>
              <a:t>API coté client pour échanger les messages SOAP sur HTTP ou bien </a:t>
            </a:r>
            <a:r>
              <a:rPr lang="fr-FR" dirty="0" smtClean="0"/>
              <a:t>SMTP</a:t>
            </a:r>
          </a:p>
          <a:p>
            <a:pPr lvl="1"/>
            <a:r>
              <a:rPr lang="fr-FR" dirty="0" smtClean="0"/>
              <a:t>Coté serveur, le démon reçois les messages SMTP et les renvois sur HTTP à </a:t>
            </a:r>
            <a:r>
              <a:rPr lang="fr-FR" dirty="0" err="1" smtClean="0"/>
              <a:t>AxisServlet</a:t>
            </a:r>
            <a:endParaRPr lang="fr-FR" dirty="0"/>
          </a:p>
          <a:p>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t>61</a:t>
            </a:fld>
            <a:endParaRPr lang="fr-FR"/>
          </a:p>
        </p:txBody>
      </p:sp>
    </p:spTree>
    <p:extLst>
      <p:ext uri="{BB962C8B-B14F-4D97-AF65-F5344CB8AC3E}">
        <p14:creationId xmlns:p14="http://schemas.microsoft.com/office/powerpoint/2010/main" val="19814739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JAX-WS</a:t>
            </a:r>
            <a:endParaRPr lang="fr-FR" dirty="0"/>
          </a:p>
        </p:txBody>
      </p:sp>
      <p:sp>
        <p:nvSpPr>
          <p:cNvPr id="6" name="Content Placeholder 5"/>
          <p:cNvSpPr>
            <a:spLocks noGrp="1"/>
          </p:cNvSpPr>
          <p:nvPr>
            <p:ph idx="1"/>
          </p:nvPr>
        </p:nvSpPr>
        <p:spPr>
          <a:xfrm>
            <a:off x="467544" y="1340768"/>
            <a:ext cx="8229600" cy="4525963"/>
          </a:xfrm>
        </p:spPr>
        <p:txBody>
          <a:bodyPr/>
          <a:lstStyle/>
          <a:p>
            <a:r>
              <a:rPr lang="fr-FR" sz="2200" dirty="0"/>
              <a:t>Java API for XML Web </a:t>
            </a:r>
            <a:r>
              <a:rPr lang="fr-FR" sz="2200" dirty="0" smtClean="0"/>
              <a:t>Services, partie de JEE</a:t>
            </a:r>
          </a:p>
          <a:p>
            <a:endParaRPr lang="fr-FR" sz="2200" dirty="0"/>
          </a:p>
          <a:p>
            <a:r>
              <a:rPr lang="fr-FR" sz="2200" dirty="0" smtClean="0"/>
              <a:t>Utilise les annotations afin de simplifier le développement de services web et leur déploiement coté client</a:t>
            </a:r>
          </a:p>
          <a:p>
            <a:endParaRPr lang="fr-FR" sz="2200" dirty="0"/>
          </a:p>
          <a:p>
            <a:r>
              <a:rPr lang="fr-FR" sz="2200" dirty="0" smtClean="0"/>
              <a:t>Se base sur JAXB (</a:t>
            </a:r>
            <a:r>
              <a:rPr lang="en-US" sz="2200" dirty="0"/>
              <a:t>Java Architecture for XML Binding</a:t>
            </a:r>
            <a:r>
              <a:rPr lang="fr-FR" sz="2200" dirty="0" smtClean="0"/>
              <a:t>) pour le </a:t>
            </a:r>
            <a:r>
              <a:rPr lang="fr-FR" sz="2200" dirty="0" err="1" smtClean="0"/>
              <a:t>mapping</a:t>
            </a:r>
            <a:r>
              <a:rPr lang="fr-FR" sz="2200" dirty="0" smtClean="0"/>
              <a:t> des types Java vers les types XML </a:t>
            </a:r>
            <a:r>
              <a:rPr lang="fr-FR" sz="2200" dirty="0" err="1" smtClean="0"/>
              <a:t>Schema</a:t>
            </a:r>
            <a:endParaRPr lang="fr-FR" sz="2200" dirty="0"/>
          </a:p>
          <a:p>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t>62</a:t>
            </a:fld>
            <a:endParaRPr lang="fr-FR"/>
          </a:p>
        </p:txBody>
      </p:sp>
      <p:pic>
        <p:nvPicPr>
          <p:cNvPr id="7172" name="Picture 4" descr="http://javathreads.de/data/uploads/2010/03/jaxbMarshallUnmarsha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221088"/>
            <a:ext cx="3672408"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6902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JAX-WS: Annotations</a:t>
            </a:r>
            <a:endParaRPr lang="fr-FR" dirty="0"/>
          </a:p>
        </p:txBody>
      </p:sp>
      <p:sp>
        <p:nvSpPr>
          <p:cNvPr id="3" name="Content Placeholder 2"/>
          <p:cNvSpPr>
            <a:spLocks noGrp="1"/>
          </p:cNvSpPr>
          <p:nvPr>
            <p:ph idx="1"/>
          </p:nvPr>
        </p:nvSpPr>
        <p:spPr/>
        <p:txBody>
          <a:bodyPr/>
          <a:lstStyle/>
          <a:p>
            <a:r>
              <a:rPr lang="fr-FR" dirty="0" smtClean="0"/>
              <a:t>Développer un service web avec JAX-WS consiste à prendre un POJO( Plain Old Java Object) ou un EJB3 et à le décorer par l’une des annotations suivantes:</a:t>
            </a:r>
          </a:p>
          <a:p>
            <a:pPr marL="400050" lvl="1" indent="0">
              <a:buNone/>
            </a:pPr>
            <a:endParaRPr lang="fr-FR" dirty="0" smtClean="0"/>
          </a:p>
          <a:p>
            <a:pPr marL="400050" lvl="1" indent="0">
              <a:buNone/>
            </a:pPr>
            <a:r>
              <a:rPr lang="fr-FR" sz="2200" dirty="0" smtClean="0"/>
              <a:t>@</a:t>
            </a:r>
            <a:r>
              <a:rPr lang="fr-FR" sz="2200" dirty="0" err="1" smtClean="0"/>
              <a:t>WebService</a:t>
            </a:r>
            <a:endParaRPr lang="fr-FR" sz="2200" dirty="0" smtClean="0"/>
          </a:p>
          <a:p>
            <a:pPr marL="400050" lvl="1" indent="0">
              <a:buNone/>
            </a:pPr>
            <a:r>
              <a:rPr lang="fr-FR" sz="2200" dirty="0" smtClean="0"/>
              <a:t>@</a:t>
            </a:r>
            <a:r>
              <a:rPr lang="fr-FR" sz="2200" dirty="0" err="1" smtClean="0"/>
              <a:t>WebMethod</a:t>
            </a:r>
            <a:endParaRPr lang="fr-FR" sz="2200" dirty="0" smtClean="0"/>
          </a:p>
          <a:p>
            <a:pPr marL="400050" lvl="1" indent="0">
              <a:buNone/>
            </a:pPr>
            <a:r>
              <a:rPr lang="fr-FR" sz="2200" dirty="0" smtClean="0"/>
              <a:t>@</a:t>
            </a:r>
            <a:r>
              <a:rPr lang="fr-FR" sz="2200" dirty="0" err="1" smtClean="0"/>
              <a:t>OneWay</a:t>
            </a:r>
            <a:endParaRPr lang="fr-FR" sz="2200" dirty="0" smtClean="0"/>
          </a:p>
          <a:p>
            <a:pPr marL="400050" lvl="1" indent="0">
              <a:buNone/>
            </a:pPr>
            <a:r>
              <a:rPr lang="fr-FR" sz="2200" dirty="0" smtClean="0"/>
              <a:t>@</a:t>
            </a:r>
            <a:r>
              <a:rPr lang="fr-FR" sz="2200" dirty="0" err="1" smtClean="0"/>
              <a:t>WebParam</a:t>
            </a:r>
            <a:endParaRPr lang="fr-FR" sz="2200" dirty="0" smtClean="0"/>
          </a:p>
          <a:p>
            <a:pPr marL="400050" lvl="1" indent="0">
              <a:buNone/>
            </a:pPr>
            <a:r>
              <a:rPr lang="fr-FR" sz="2200" dirty="0" smtClean="0"/>
              <a:t>@</a:t>
            </a:r>
            <a:r>
              <a:rPr lang="fr-FR" sz="2200" dirty="0" err="1" smtClean="0"/>
              <a:t>WebResult</a:t>
            </a:r>
            <a:endParaRPr lang="fr-FR" sz="2200" dirty="0" smtClean="0"/>
          </a:p>
          <a:p>
            <a:pPr marL="400050" lvl="1" indent="0">
              <a:buNone/>
            </a:pPr>
            <a:r>
              <a:rPr lang="fr-FR" sz="2200" dirty="0" smtClean="0"/>
              <a:t>Etc</a:t>
            </a:r>
            <a:r>
              <a:rPr lang="fr-FR" dirty="0" smtClean="0"/>
              <a:t>.</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63</a:t>
            </a:fld>
            <a:endParaRPr lang="fr-FR" dirty="0"/>
          </a:p>
        </p:txBody>
      </p:sp>
    </p:spTree>
    <p:extLst>
      <p:ext uri="{BB962C8B-B14F-4D97-AF65-F5344CB8AC3E}">
        <p14:creationId xmlns:p14="http://schemas.microsoft.com/office/powerpoint/2010/main" val="16079677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t>
            </a:r>
            <a:r>
              <a:rPr lang="fr-FR" dirty="0" err="1" smtClean="0"/>
              <a:t>WebMethod</a:t>
            </a:r>
            <a:r>
              <a:rPr lang="fr-FR" dirty="0" smtClean="0"/>
              <a:t>, @</a:t>
            </a:r>
            <a:r>
              <a:rPr lang="fr-FR" dirty="0" err="1" smtClean="0"/>
              <a:t>WebParam</a:t>
            </a:r>
            <a:r>
              <a:rPr lang="fr-FR" dirty="0" smtClean="0"/>
              <a:t> &amp; @</a:t>
            </a:r>
            <a:r>
              <a:rPr lang="fr-FR" dirty="0" err="1" smtClean="0"/>
              <a:t>WebResult</a:t>
            </a:r>
            <a:endParaRPr lang="fr-FR" dirty="0"/>
          </a:p>
        </p:txBody>
      </p:sp>
      <p:sp>
        <p:nvSpPr>
          <p:cNvPr id="3" name="Content Placeholder 2"/>
          <p:cNvSpPr>
            <a:spLocks noGrp="1"/>
          </p:cNvSpPr>
          <p:nvPr>
            <p:ph idx="1"/>
          </p:nvPr>
        </p:nvSpPr>
        <p:spPr/>
        <p:txBody>
          <a:bodyPr/>
          <a:lstStyle/>
          <a:p>
            <a:r>
              <a:rPr lang="fr-FR" dirty="0" smtClean="0"/>
              <a:t>@</a:t>
            </a:r>
            <a:r>
              <a:rPr lang="fr-FR" dirty="0" err="1" smtClean="0"/>
              <a:t>WebMethod</a:t>
            </a:r>
            <a:r>
              <a:rPr lang="fr-FR" dirty="0" smtClean="0"/>
              <a:t>: Expose une méthode comme opération du service web</a:t>
            </a:r>
          </a:p>
          <a:p>
            <a:pPr marL="0" indent="0">
              <a:buNone/>
            </a:pPr>
            <a:endParaRPr lang="fr-FR" dirty="0" smtClean="0"/>
          </a:p>
          <a:p>
            <a:r>
              <a:rPr lang="fr-FR" dirty="0" smtClean="0"/>
              <a:t>@</a:t>
            </a:r>
            <a:r>
              <a:rPr lang="fr-FR" dirty="0" err="1" smtClean="0"/>
              <a:t>WebParam</a:t>
            </a:r>
            <a:r>
              <a:rPr lang="fr-FR" dirty="0" smtClean="0"/>
              <a:t>: Personnalise le </a:t>
            </a:r>
            <a:r>
              <a:rPr lang="fr-FR" dirty="0" err="1" smtClean="0"/>
              <a:t>mapping</a:t>
            </a:r>
            <a:r>
              <a:rPr lang="fr-FR" dirty="0" smtClean="0"/>
              <a:t> d’un paramètre d’un message Web Service (i.e., part)</a:t>
            </a:r>
          </a:p>
          <a:p>
            <a:endParaRPr lang="fr-FR" dirty="0"/>
          </a:p>
          <a:p>
            <a:r>
              <a:rPr lang="fr-FR" dirty="0" smtClean="0"/>
              <a:t>@</a:t>
            </a:r>
            <a:r>
              <a:rPr lang="fr-FR" dirty="0" err="1" smtClean="0"/>
              <a:t>WebResult</a:t>
            </a:r>
            <a:r>
              <a:rPr lang="fr-FR" dirty="0" smtClean="0"/>
              <a:t>: Personnalise le </a:t>
            </a:r>
            <a:r>
              <a:rPr lang="fr-FR" dirty="0" err="1" smtClean="0"/>
              <a:t>mapping</a:t>
            </a:r>
            <a:r>
              <a:rPr lang="fr-FR" dirty="0" smtClean="0"/>
              <a:t> entre le retour d’une opération du service web et l’élément lui correspondant dans WSDL généré</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64</a:t>
            </a:fld>
            <a:endParaRPr lang="fr-FR" dirty="0"/>
          </a:p>
        </p:txBody>
      </p:sp>
    </p:spTree>
    <p:extLst>
      <p:ext uri="{BB962C8B-B14F-4D97-AF65-F5344CB8AC3E}">
        <p14:creationId xmlns:p14="http://schemas.microsoft.com/office/powerpoint/2010/main" val="8415397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Exposer un WS </a:t>
            </a:r>
            <a:r>
              <a:rPr lang="fr-FR" smtClean="0"/>
              <a:t>à partir d’un EJB</a:t>
            </a:r>
            <a:endParaRPr lang="fr-FR" dirty="0"/>
          </a:p>
        </p:txBody>
      </p:sp>
      <p:sp>
        <p:nvSpPr>
          <p:cNvPr id="3" name="Content Placeholder 2"/>
          <p:cNvSpPr>
            <a:spLocks noGrp="1"/>
          </p:cNvSpPr>
          <p:nvPr>
            <p:ph idx="1"/>
          </p:nvPr>
        </p:nvSpPr>
        <p:spPr>
          <a:xfrm>
            <a:off x="457200" y="1600200"/>
            <a:ext cx="8229600" cy="4997152"/>
          </a:xfrm>
        </p:spPr>
        <p:txBody>
          <a:bodyPr>
            <a:normAutofit fontScale="47500" lnSpcReduction="20000"/>
          </a:bodyPr>
          <a:lstStyle/>
          <a:p>
            <a:pPr marL="0" indent="0">
              <a:buNone/>
            </a:pPr>
            <a:r>
              <a:rPr lang="fr-FR" sz="2900" b="1" dirty="0">
                <a:solidFill>
                  <a:srgbClr val="7F0055"/>
                </a:solidFill>
                <a:latin typeface="Courier New"/>
              </a:rPr>
              <a:t>package</a:t>
            </a:r>
            <a:r>
              <a:rPr lang="fr-FR" sz="2900" b="1" dirty="0">
                <a:solidFill>
                  <a:srgbClr val="000000"/>
                </a:solidFill>
                <a:latin typeface="Courier New"/>
              </a:rPr>
              <a:t> org.lip6.fr.ws;</a:t>
            </a:r>
          </a:p>
          <a:p>
            <a:pPr marL="0" indent="0">
              <a:buNone/>
            </a:pPr>
            <a:r>
              <a:rPr lang="fr-FR" sz="2900" b="1" dirty="0">
                <a:solidFill>
                  <a:srgbClr val="7F0055"/>
                </a:solidFill>
                <a:latin typeface="Courier New"/>
              </a:rPr>
              <a:t>import</a:t>
            </a:r>
            <a:r>
              <a:rPr lang="fr-FR" sz="2900" b="1" dirty="0">
                <a:solidFill>
                  <a:srgbClr val="000000"/>
                </a:solidFill>
                <a:latin typeface="Courier New"/>
              </a:rPr>
              <a:t> </a:t>
            </a:r>
            <a:r>
              <a:rPr lang="fr-FR" sz="2900" b="1" dirty="0" err="1">
                <a:solidFill>
                  <a:srgbClr val="000000"/>
                </a:solidFill>
                <a:latin typeface="Courier New"/>
              </a:rPr>
              <a:t>javax.ejb.Remote</a:t>
            </a:r>
            <a:r>
              <a:rPr lang="fr-FR" sz="2900" b="1" dirty="0">
                <a:solidFill>
                  <a:srgbClr val="000000"/>
                </a:solidFill>
                <a:latin typeface="Courier New"/>
              </a:rPr>
              <a:t>;</a:t>
            </a:r>
          </a:p>
          <a:p>
            <a:pPr marL="0" indent="0">
              <a:buNone/>
            </a:pPr>
            <a:r>
              <a:rPr lang="fr-FR" sz="2900" b="1" dirty="0">
                <a:solidFill>
                  <a:srgbClr val="7F0055"/>
                </a:solidFill>
                <a:latin typeface="Courier New"/>
              </a:rPr>
              <a:t>import</a:t>
            </a:r>
            <a:r>
              <a:rPr lang="fr-FR" sz="2900" b="1" dirty="0">
                <a:solidFill>
                  <a:srgbClr val="000000"/>
                </a:solidFill>
                <a:latin typeface="Courier New"/>
              </a:rPr>
              <a:t> </a:t>
            </a:r>
            <a:r>
              <a:rPr lang="fr-FR" sz="2900" b="1" dirty="0" err="1">
                <a:solidFill>
                  <a:srgbClr val="000000"/>
                </a:solidFill>
                <a:latin typeface="Courier New"/>
              </a:rPr>
              <a:t>javax.jws.WebMethod</a:t>
            </a:r>
            <a:r>
              <a:rPr lang="fr-FR" sz="2900" b="1" dirty="0">
                <a:solidFill>
                  <a:srgbClr val="000000"/>
                </a:solidFill>
                <a:latin typeface="Courier New"/>
              </a:rPr>
              <a:t>;</a:t>
            </a:r>
          </a:p>
          <a:p>
            <a:pPr marL="0" indent="0">
              <a:buNone/>
            </a:pPr>
            <a:r>
              <a:rPr lang="fr-FR" sz="2900" b="1" dirty="0">
                <a:solidFill>
                  <a:srgbClr val="7F0055"/>
                </a:solidFill>
                <a:latin typeface="Courier New"/>
              </a:rPr>
              <a:t>import</a:t>
            </a:r>
            <a:r>
              <a:rPr lang="fr-FR" sz="2900" b="1" dirty="0">
                <a:solidFill>
                  <a:srgbClr val="000000"/>
                </a:solidFill>
                <a:latin typeface="Courier New"/>
              </a:rPr>
              <a:t> </a:t>
            </a:r>
            <a:r>
              <a:rPr lang="fr-FR" sz="2900" b="1" dirty="0" err="1">
                <a:solidFill>
                  <a:srgbClr val="000000"/>
                </a:solidFill>
                <a:latin typeface="Courier New"/>
              </a:rPr>
              <a:t>javax.jws.WebParam</a:t>
            </a:r>
            <a:r>
              <a:rPr lang="fr-FR" sz="2900" b="1" dirty="0">
                <a:solidFill>
                  <a:srgbClr val="000000"/>
                </a:solidFill>
                <a:latin typeface="Courier New"/>
              </a:rPr>
              <a:t>;</a:t>
            </a:r>
          </a:p>
          <a:p>
            <a:pPr marL="0" indent="0">
              <a:buNone/>
            </a:pPr>
            <a:r>
              <a:rPr lang="fr-FR" sz="2900" b="1" dirty="0">
                <a:solidFill>
                  <a:srgbClr val="7F0055"/>
                </a:solidFill>
                <a:latin typeface="Courier New"/>
              </a:rPr>
              <a:t>import</a:t>
            </a:r>
            <a:r>
              <a:rPr lang="fr-FR" sz="2900" b="1" dirty="0">
                <a:solidFill>
                  <a:srgbClr val="000000"/>
                </a:solidFill>
                <a:latin typeface="Courier New"/>
              </a:rPr>
              <a:t> </a:t>
            </a:r>
            <a:r>
              <a:rPr lang="fr-FR" sz="2900" b="1" dirty="0" err="1">
                <a:solidFill>
                  <a:srgbClr val="000000"/>
                </a:solidFill>
                <a:latin typeface="Courier New"/>
              </a:rPr>
              <a:t>javax.jws.WebResult</a:t>
            </a:r>
            <a:r>
              <a:rPr lang="fr-FR" sz="2900" b="1" dirty="0">
                <a:solidFill>
                  <a:srgbClr val="000000"/>
                </a:solidFill>
                <a:latin typeface="Courier New"/>
              </a:rPr>
              <a:t>;</a:t>
            </a:r>
          </a:p>
          <a:p>
            <a:pPr marL="0" indent="0">
              <a:buNone/>
            </a:pPr>
            <a:r>
              <a:rPr lang="fr-FR" sz="2900" b="1" dirty="0">
                <a:solidFill>
                  <a:srgbClr val="7F0055"/>
                </a:solidFill>
                <a:latin typeface="Courier New"/>
              </a:rPr>
              <a:t>import</a:t>
            </a:r>
            <a:r>
              <a:rPr lang="fr-FR" sz="2900" b="1" dirty="0">
                <a:solidFill>
                  <a:srgbClr val="000000"/>
                </a:solidFill>
                <a:latin typeface="Courier New"/>
              </a:rPr>
              <a:t> </a:t>
            </a:r>
            <a:r>
              <a:rPr lang="fr-FR" sz="2900" b="1" dirty="0" err="1">
                <a:solidFill>
                  <a:srgbClr val="000000"/>
                </a:solidFill>
                <a:latin typeface="Courier New"/>
              </a:rPr>
              <a:t>javax.jws.WebService</a:t>
            </a:r>
            <a:r>
              <a:rPr lang="fr-FR" sz="2900" b="1" dirty="0">
                <a:solidFill>
                  <a:srgbClr val="000000"/>
                </a:solidFill>
                <a:latin typeface="Courier New"/>
              </a:rPr>
              <a:t>;</a:t>
            </a:r>
          </a:p>
          <a:p>
            <a:pPr marL="0" indent="0">
              <a:buNone/>
            </a:pPr>
            <a:endParaRPr lang="fr-FR" sz="2900" dirty="0">
              <a:latin typeface="Courier New"/>
            </a:endParaRPr>
          </a:p>
          <a:p>
            <a:pPr marL="0" indent="0">
              <a:buNone/>
            </a:pPr>
            <a:r>
              <a:rPr lang="fr-FR" sz="2900" dirty="0">
                <a:solidFill>
                  <a:srgbClr val="646464"/>
                </a:solidFill>
                <a:latin typeface="Courier New"/>
              </a:rPr>
              <a:t>@</a:t>
            </a:r>
            <a:r>
              <a:rPr lang="fr-FR" sz="2900" dirty="0" err="1">
                <a:solidFill>
                  <a:srgbClr val="646464"/>
                </a:solidFill>
                <a:latin typeface="Courier New"/>
              </a:rPr>
              <a:t>Remote</a:t>
            </a:r>
            <a:endParaRPr lang="fr-FR" sz="2900" dirty="0">
              <a:solidFill>
                <a:srgbClr val="646464"/>
              </a:solidFill>
              <a:latin typeface="Courier New"/>
            </a:endParaRPr>
          </a:p>
          <a:p>
            <a:pPr marL="0" indent="0">
              <a:buNone/>
            </a:pPr>
            <a:r>
              <a:rPr lang="fr-FR" sz="2900" dirty="0">
                <a:solidFill>
                  <a:srgbClr val="646464"/>
                </a:solidFill>
                <a:latin typeface="Courier New"/>
              </a:rPr>
              <a:t>@</a:t>
            </a:r>
            <a:r>
              <a:rPr lang="fr-FR" sz="2900" dirty="0" err="1">
                <a:solidFill>
                  <a:srgbClr val="646464"/>
                </a:solidFill>
                <a:latin typeface="Courier New"/>
              </a:rPr>
              <a:t>WebService</a:t>
            </a:r>
            <a:r>
              <a:rPr lang="fr-FR" sz="2900" dirty="0">
                <a:solidFill>
                  <a:srgbClr val="000000"/>
                </a:solidFill>
                <a:latin typeface="Courier New"/>
              </a:rPr>
              <a:t>(</a:t>
            </a:r>
            <a:r>
              <a:rPr lang="fr-FR" sz="2900" dirty="0" err="1">
                <a:solidFill>
                  <a:srgbClr val="000000"/>
                </a:solidFill>
                <a:latin typeface="Courier New"/>
              </a:rPr>
              <a:t>name</a:t>
            </a:r>
            <a:r>
              <a:rPr lang="fr-FR" sz="2900" dirty="0">
                <a:solidFill>
                  <a:srgbClr val="000000"/>
                </a:solidFill>
                <a:latin typeface="Courier New"/>
              </a:rPr>
              <a:t>=</a:t>
            </a:r>
            <a:r>
              <a:rPr lang="fr-FR" sz="2900" dirty="0">
                <a:solidFill>
                  <a:srgbClr val="2A00FF"/>
                </a:solidFill>
                <a:latin typeface="Courier New"/>
              </a:rPr>
              <a:t>"Calculatrice"</a:t>
            </a:r>
            <a:r>
              <a:rPr lang="fr-FR" sz="2900" dirty="0">
                <a:solidFill>
                  <a:srgbClr val="000000"/>
                </a:solidFill>
                <a:latin typeface="Courier New"/>
              </a:rPr>
              <a:t>,</a:t>
            </a:r>
            <a:r>
              <a:rPr lang="fr-FR" sz="2900" dirty="0" err="1">
                <a:solidFill>
                  <a:srgbClr val="000000"/>
                </a:solidFill>
                <a:latin typeface="Courier New"/>
              </a:rPr>
              <a:t>targetNamespace</a:t>
            </a:r>
            <a:r>
              <a:rPr lang="fr-FR" sz="2900" dirty="0">
                <a:solidFill>
                  <a:srgbClr val="000000"/>
                </a:solidFill>
                <a:latin typeface="Courier New"/>
              </a:rPr>
              <a:t>=</a:t>
            </a:r>
            <a:r>
              <a:rPr lang="fr-FR" sz="2900" dirty="0">
                <a:solidFill>
                  <a:srgbClr val="2A00FF"/>
                </a:solidFill>
                <a:latin typeface="Courier New"/>
              </a:rPr>
              <a:t>"http://org.lip6.fr/calculatrice"</a:t>
            </a:r>
            <a:r>
              <a:rPr lang="fr-FR" sz="2900" dirty="0">
                <a:solidFill>
                  <a:srgbClr val="000000"/>
                </a:solidFill>
                <a:latin typeface="Courier New"/>
              </a:rPr>
              <a:t>)</a:t>
            </a:r>
          </a:p>
          <a:p>
            <a:pPr marL="0" indent="0">
              <a:buNone/>
            </a:pPr>
            <a:r>
              <a:rPr lang="fr-FR" sz="2900" b="1" dirty="0">
                <a:solidFill>
                  <a:srgbClr val="7F0055"/>
                </a:solidFill>
                <a:latin typeface="Courier New"/>
              </a:rPr>
              <a:t>public</a:t>
            </a:r>
            <a:r>
              <a:rPr lang="fr-FR" sz="2900" b="1" dirty="0">
                <a:solidFill>
                  <a:srgbClr val="000000"/>
                </a:solidFill>
                <a:latin typeface="Courier New"/>
              </a:rPr>
              <a:t> </a:t>
            </a:r>
            <a:r>
              <a:rPr lang="fr-FR" sz="2900" b="1" dirty="0">
                <a:solidFill>
                  <a:srgbClr val="7F0055"/>
                </a:solidFill>
                <a:latin typeface="Courier New"/>
              </a:rPr>
              <a:t>interface</a:t>
            </a:r>
            <a:r>
              <a:rPr lang="fr-FR" sz="2900" b="1" dirty="0">
                <a:solidFill>
                  <a:srgbClr val="000000"/>
                </a:solidFill>
                <a:latin typeface="Courier New"/>
              </a:rPr>
              <a:t> </a:t>
            </a:r>
            <a:r>
              <a:rPr lang="fr-FR" sz="2900" b="1" dirty="0" err="1">
                <a:solidFill>
                  <a:srgbClr val="000000"/>
                </a:solidFill>
                <a:latin typeface="Courier New"/>
              </a:rPr>
              <a:t>CalculatriceServiceRemote</a:t>
            </a:r>
            <a:r>
              <a:rPr lang="fr-FR" sz="2900" b="1" dirty="0">
                <a:solidFill>
                  <a:srgbClr val="000000"/>
                </a:solidFill>
                <a:latin typeface="Courier New"/>
              </a:rPr>
              <a:t> {</a:t>
            </a:r>
          </a:p>
          <a:p>
            <a:pPr marL="0" indent="0">
              <a:buNone/>
            </a:pPr>
            <a:endParaRPr lang="fr-FR" sz="2900" dirty="0">
              <a:latin typeface="Courier New"/>
            </a:endParaRPr>
          </a:p>
          <a:p>
            <a:pPr marL="0" indent="0">
              <a:buNone/>
            </a:pPr>
            <a:r>
              <a:rPr lang="fr-FR" sz="2900" dirty="0">
                <a:solidFill>
                  <a:srgbClr val="646464"/>
                </a:solidFill>
                <a:latin typeface="Courier New"/>
              </a:rPr>
              <a:t>@</a:t>
            </a:r>
            <a:r>
              <a:rPr lang="fr-FR" sz="2900" dirty="0" err="1">
                <a:solidFill>
                  <a:srgbClr val="646464"/>
                </a:solidFill>
                <a:latin typeface="Courier New"/>
              </a:rPr>
              <a:t>WebMethod</a:t>
            </a:r>
            <a:r>
              <a:rPr lang="fr-FR" sz="2900" dirty="0">
                <a:solidFill>
                  <a:srgbClr val="000000"/>
                </a:solidFill>
                <a:latin typeface="Courier New"/>
              </a:rPr>
              <a:t>(action=</a:t>
            </a:r>
            <a:r>
              <a:rPr lang="fr-FR" sz="2900" dirty="0">
                <a:solidFill>
                  <a:srgbClr val="2A00FF"/>
                </a:solidFill>
                <a:latin typeface="Courier New"/>
              </a:rPr>
              <a:t>"</a:t>
            </a:r>
            <a:r>
              <a:rPr lang="fr-FR" sz="2900" dirty="0" err="1">
                <a:solidFill>
                  <a:srgbClr val="2A00FF"/>
                </a:solidFill>
                <a:latin typeface="Courier New"/>
              </a:rPr>
              <a:t>urn:additionner</a:t>
            </a:r>
            <a:r>
              <a:rPr lang="fr-FR" sz="2900" dirty="0">
                <a:solidFill>
                  <a:srgbClr val="2A00FF"/>
                </a:solidFill>
                <a:latin typeface="Courier New"/>
              </a:rPr>
              <a:t>"</a:t>
            </a:r>
            <a:r>
              <a:rPr lang="fr-FR" sz="2900" dirty="0">
                <a:solidFill>
                  <a:srgbClr val="000000"/>
                </a:solidFill>
                <a:latin typeface="Courier New"/>
              </a:rPr>
              <a:t>,</a:t>
            </a:r>
            <a:r>
              <a:rPr lang="fr-FR" sz="2900" dirty="0" err="1">
                <a:solidFill>
                  <a:srgbClr val="000000"/>
                </a:solidFill>
                <a:latin typeface="Courier New"/>
              </a:rPr>
              <a:t>operationName</a:t>
            </a:r>
            <a:r>
              <a:rPr lang="fr-FR" sz="2900" dirty="0">
                <a:solidFill>
                  <a:srgbClr val="000000"/>
                </a:solidFill>
                <a:latin typeface="Courier New"/>
              </a:rPr>
              <a:t>=</a:t>
            </a:r>
            <a:r>
              <a:rPr lang="fr-FR" sz="2900" dirty="0">
                <a:solidFill>
                  <a:srgbClr val="2A00FF"/>
                </a:solidFill>
                <a:latin typeface="Courier New"/>
              </a:rPr>
              <a:t>"</a:t>
            </a:r>
            <a:r>
              <a:rPr lang="fr-FR" sz="2900" dirty="0" err="1">
                <a:solidFill>
                  <a:srgbClr val="2A00FF"/>
                </a:solidFill>
                <a:latin typeface="Courier New"/>
              </a:rPr>
              <a:t>add</a:t>
            </a:r>
            <a:r>
              <a:rPr lang="fr-FR" sz="2900" dirty="0">
                <a:solidFill>
                  <a:srgbClr val="2A00FF"/>
                </a:solidFill>
                <a:latin typeface="Courier New"/>
              </a:rPr>
              <a:t>"</a:t>
            </a:r>
            <a:r>
              <a:rPr lang="fr-FR" sz="2900" dirty="0">
                <a:solidFill>
                  <a:srgbClr val="000000"/>
                </a:solidFill>
                <a:latin typeface="Courier New"/>
              </a:rPr>
              <a:t>)</a:t>
            </a:r>
          </a:p>
          <a:p>
            <a:pPr marL="0" indent="0">
              <a:buNone/>
            </a:pPr>
            <a:r>
              <a:rPr lang="fr-FR" sz="2900" b="1" dirty="0">
                <a:solidFill>
                  <a:srgbClr val="7F0055"/>
                </a:solidFill>
                <a:latin typeface="Courier New"/>
              </a:rPr>
              <a:t>public</a:t>
            </a:r>
            <a:r>
              <a:rPr lang="fr-FR" sz="2900" b="1" dirty="0">
                <a:solidFill>
                  <a:srgbClr val="000000"/>
                </a:solidFill>
                <a:latin typeface="Courier New"/>
              </a:rPr>
              <a:t> </a:t>
            </a:r>
            <a:r>
              <a:rPr lang="fr-FR" sz="2900" b="1" dirty="0">
                <a:solidFill>
                  <a:srgbClr val="646464"/>
                </a:solidFill>
                <a:latin typeface="Courier New"/>
              </a:rPr>
              <a:t>@</a:t>
            </a:r>
            <a:r>
              <a:rPr lang="fr-FR" sz="2900" b="1" dirty="0" err="1">
                <a:solidFill>
                  <a:srgbClr val="646464"/>
                </a:solidFill>
                <a:latin typeface="Courier New"/>
              </a:rPr>
              <a:t>WebResult</a:t>
            </a:r>
            <a:r>
              <a:rPr lang="fr-FR" sz="2900" b="1" dirty="0">
                <a:solidFill>
                  <a:srgbClr val="000000"/>
                </a:solidFill>
                <a:latin typeface="Courier New"/>
              </a:rPr>
              <a:t>(</a:t>
            </a:r>
            <a:r>
              <a:rPr lang="fr-FR" sz="2900" b="1" dirty="0" err="1">
                <a:solidFill>
                  <a:srgbClr val="000000"/>
                </a:solidFill>
                <a:latin typeface="Courier New"/>
              </a:rPr>
              <a:t>name</a:t>
            </a:r>
            <a:r>
              <a:rPr lang="fr-FR" sz="2900" b="1" dirty="0">
                <a:solidFill>
                  <a:srgbClr val="000000"/>
                </a:solidFill>
                <a:latin typeface="Courier New"/>
              </a:rPr>
              <a:t>=</a:t>
            </a:r>
            <a:r>
              <a:rPr lang="fr-FR" sz="2900" b="1" dirty="0">
                <a:solidFill>
                  <a:srgbClr val="2A00FF"/>
                </a:solidFill>
                <a:latin typeface="Courier New"/>
              </a:rPr>
              <a:t>"</a:t>
            </a:r>
            <a:r>
              <a:rPr lang="fr-FR" sz="2900" b="1" dirty="0" err="1">
                <a:solidFill>
                  <a:srgbClr val="2A00FF"/>
                </a:solidFill>
                <a:latin typeface="Courier New"/>
              </a:rPr>
              <a:t>Resultat</a:t>
            </a:r>
            <a:r>
              <a:rPr lang="fr-FR" sz="2900" b="1" dirty="0">
                <a:solidFill>
                  <a:srgbClr val="2A00FF"/>
                </a:solidFill>
                <a:latin typeface="Courier New"/>
              </a:rPr>
              <a:t>"</a:t>
            </a:r>
            <a:r>
              <a:rPr lang="fr-FR" sz="2900" b="1" dirty="0">
                <a:solidFill>
                  <a:srgbClr val="000000"/>
                </a:solidFill>
                <a:latin typeface="Courier New"/>
              </a:rPr>
              <a:t>)</a:t>
            </a:r>
          </a:p>
          <a:p>
            <a:pPr marL="0" indent="0">
              <a:buNone/>
            </a:pPr>
            <a:r>
              <a:rPr lang="fr-FR" sz="2900" b="1" dirty="0">
                <a:solidFill>
                  <a:srgbClr val="7F0055"/>
                </a:solidFill>
                <a:latin typeface="Courier New"/>
              </a:rPr>
              <a:t>double</a:t>
            </a:r>
            <a:r>
              <a:rPr lang="fr-FR" sz="2900" b="1" dirty="0">
                <a:solidFill>
                  <a:srgbClr val="000000"/>
                </a:solidFill>
                <a:latin typeface="Courier New"/>
              </a:rPr>
              <a:t> additionner(</a:t>
            </a:r>
            <a:r>
              <a:rPr lang="fr-FR" sz="2900" b="1" dirty="0">
                <a:solidFill>
                  <a:srgbClr val="646464"/>
                </a:solidFill>
                <a:latin typeface="Courier New"/>
              </a:rPr>
              <a:t>@</a:t>
            </a:r>
            <a:r>
              <a:rPr lang="fr-FR" sz="2900" b="1" dirty="0" err="1">
                <a:solidFill>
                  <a:srgbClr val="646464"/>
                </a:solidFill>
                <a:latin typeface="Courier New"/>
              </a:rPr>
              <a:t>WebParam</a:t>
            </a:r>
            <a:r>
              <a:rPr lang="fr-FR" sz="2900" b="1" dirty="0">
                <a:solidFill>
                  <a:srgbClr val="000000"/>
                </a:solidFill>
                <a:latin typeface="Courier New"/>
              </a:rPr>
              <a:t>(</a:t>
            </a:r>
            <a:r>
              <a:rPr lang="fr-FR" sz="2900" b="1" dirty="0" err="1">
                <a:solidFill>
                  <a:srgbClr val="000000"/>
                </a:solidFill>
                <a:latin typeface="Courier New"/>
              </a:rPr>
              <a:t>name</a:t>
            </a:r>
            <a:r>
              <a:rPr lang="fr-FR" sz="2900" b="1" dirty="0">
                <a:solidFill>
                  <a:srgbClr val="000000"/>
                </a:solidFill>
                <a:latin typeface="Courier New"/>
              </a:rPr>
              <a:t>=</a:t>
            </a:r>
            <a:r>
              <a:rPr lang="fr-FR" sz="2900" b="1" dirty="0">
                <a:solidFill>
                  <a:srgbClr val="2A00FF"/>
                </a:solidFill>
                <a:latin typeface="Courier New"/>
              </a:rPr>
              <a:t>"Operande1"</a:t>
            </a:r>
            <a:r>
              <a:rPr lang="fr-FR" sz="2900" b="1" dirty="0">
                <a:solidFill>
                  <a:srgbClr val="000000"/>
                </a:solidFill>
                <a:latin typeface="Courier New"/>
              </a:rPr>
              <a:t>)</a:t>
            </a:r>
          </a:p>
          <a:p>
            <a:pPr marL="0" indent="0">
              <a:buNone/>
            </a:pPr>
            <a:r>
              <a:rPr lang="fr-FR" sz="2900" b="1" dirty="0">
                <a:solidFill>
                  <a:srgbClr val="7F0055"/>
                </a:solidFill>
                <a:latin typeface="Courier New"/>
              </a:rPr>
              <a:t>double</a:t>
            </a:r>
            <a:r>
              <a:rPr lang="fr-FR" sz="2900" b="1" dirty="0">
                <a:solidFill>
                  <a:srgbClr val="000000"/>
                </a:solidFill>
                <a:latin typeface="Courier New"/>
              </a:rPr>
              <a:t> operande1,</a:t>
            </a:r>
          </a:p>
          <a:p>
            <a:pPr marL="0" indent="0">
              <a:buNone/>
            </a:pPr>
            <a:r>
              <a:rPr lang="fr-FR" sz="2900" dirty="0">
                <a:solidFill>
                  <a:srgbClr val="000000"/>
                </a:solidFill>
                <a:latin typeface="Courier New"/>
              </a:rPr>
              <a:t>   </a:t>
            </a:r>
            <a:r>
              <a:rPr lang="fr-FR" sz="2900" dirty="0">
                <a:solidFill>
                  <a:srgbClr val="646464"/>
                </a:solidFill>
                <a:latin typeface="Courier New"/>
              </a:rPr>
              <a:t>@</a:t>
            </a:r>
            <a:r>
              <a:rPr lang="fr-FR" sz="2900" dirty="0" err="1">
                <a:solidFill>
                  <a:srgbClr val="646464"/>
                </a:solidFill>
                <a:latin typeface="Courier New"/>
              </a:rPr>
              <a:t>WebParam</a:t>
            </a:r>
            <a:r>
              <a:rPr lang="fr-FR" sz="2900" dirty="0">
                <a:solidFill>
                  <a:srgbClr val="000000"/>
                </a:solidFill>
                <a:latin typeface="Courier New"/>
              </a:rPr>
              <a:t>(</a:t>
            </a:r>
            <a:r>
              <a:rPr lang="fr-FR" sz="2900" dirty="0" err="1">
                <a:solidFill>
                  <a:srgbClr val="000000"/>
                </a:solidFill>
                <a:latin typeface="Courier New"/>
              </a:rPr>
              <a:t>name</a:t>
            </a:r>
            <a:r>
              <a:rPr lang="fr-FR" sz="2900" dirty="0">
                <a:solidFill>
                  <a:srgbClr val="000000"/>
                </a:solidFill>
                <a:latin typeface="Courier New"/>
              </a:rPr>
              <a:t>=</a:t>
            </a:r>
            <a:r>
              <a:rPr lang="fr-FR" sz="2900" dirty="0">
                <a:solidFill>
                  <a:srgbClr val="2A00FF"/>
                </a:solidFill>
                <a:latin typeface="Courier New"/>
              </a:rPr>
              <a:t>"Operande2"</a:t>
            </a:r>
            <a:r>
              <a:rPr lang="fr-FR" sz="2900" dirty="0">
                <a:solidFill>
                  <a:srgbClr val="000000"/>
                </a:solidFill>
                <a:latin typeface="Courier New"/>
              </a:rPr>
              <a:t>)</a:t>
            </a:r>
          </a:p>
          <a:p>
            <a:pPr marL="0" indent="0">
              <a:buNone/>
            </a:pPr>
            <a:r>
              <a:rPr lang="fr-FR" sz="2900" b="1" dirty="0">
                <a:solidFill>
                  <a:srgbClr val="7F0055"/>
                </a:solidFill>
                <a:latin typeface="Courier New"/>
              </a:rPr>
              <a:t>double</a:t>
            </a:r>
            <a:r>
              <a:rPr lang="fr-FR" sz="2900" b="1" dirty="0">
                <a:solidFill>
                  <a:srgbClr val="000000"/>
                </a:solidFill>
                <a:latin typeface="Courier New"/>
              </a:rPr>
              <a:t> operande2);</a:t>
            </a:r>
          </a:p>
          <a:p>
            <a:pPr marL="0" indent="0">
              <a:buNone/>
            </a:pPr>
            <a:r>
              <a:rPr lang="fr-FR" sz="2900" dirty="0">
                <a:solidFill>
                  <a:srgbClr val="646464"/>
                </a:solidFill>
                <a:latin typeface="Courier New"/>
              </a:rPr>
              <a:t>@</a:t>
            </a:r>
            <a:r>
              <a:rPr lang="fr-FR" sz="2900" dirty="0" err="1">
                <a:solidFill>
                  <a:srgbClr val="646464"/>
                </a:solidFill>
                <a:latin typeface="Courier New"/>
              </a:rPr>
              <a:t>WebMethod</a:t>
            </a:r>
            <a:r>
              <a:rPr lang="fr-FR" sz="2900" dirty="0">
                <a:solidFill>
                  <a:srgbClr val="000000"/>
                </a:solidFill>
                <a:latin typeface="Courier New"/>
              </a:rPr>
              <a:t>(action=</a:t>
            </a:r>
            <a:r>
              <a:rPr lang="fr-FR" sz="2900" dirty="0">
                <a:solidFill>
                  <a:srgbClr val="2A00FF"/>
                </a:solidFill>
                <a:latin typeface="Courier New"/>
              </a:rPr>
              <a:t>"</a:t>
            </a:r>
            <a:r>
              <a:rPr lang="fr-FR" sz="2900" dirty="0" err="1">
                <a:solidFill>
                  <a:srgbClr val="2A00FF"/>
                </a:solidFill>
                <a:latin typeface="Courier New"/>
              </a:rPr>
              <a:t>urn:multiplier</a:t>
            </a:r>
            <a:r>
              <a:rPr lang="fr-FR" sz="2900" dirty="0">
                <a:solidFill>
                  <a:srgbClr val="2A00FF"/>
                </a:solidFill>
                <a:latin typeface="Courier New"/>
              </a:rPr>
              <a:t>"</a:t>
            </a:r>
            <a:r>
              <a:rPr lang="fr-FR" sz="2900" dirty="0">
                <a:solidFill>
                  <a:srgbClr val="000000"/>
                </a:solidFill>
                <a:latin typeface="Courier New"/>
              </a:rPr>
              <a:t>,</a:t>
            </a:r>
            <a:r>
              <a:rPr lang="fr-FR" sz="2900" dirty="0" err="1">
                <a:solidFill>
                  <a:srgbClr val="000000"/>
                </a:solidFill>
                <a:latin typeface="Courier New"/>
              </a:rPr>
              <a:t>operationName</a:t>
            </a:r>
            <a:r>
              <a:rPr lang="fr-FR" sz="2900" dirty="0">
                <a:solidFill>
                  <a:srgbClr val="000000"/>
                </a:solidFill>
                <a:latin typeface="Courier New"/>
              </a:rPr>
              <a:t>=</a:t>
            </a:r>
            <a:r>
              <a:rPr lang="fr-FR" sz="2900" dirty="0">
                <a:solidFill>
                  <a:srgbClr val="2A00FF"/>
                </a:solidFill>
                <a:latin typeface="Courier New"/>
              </a:rPr>
              <a:t>"multiplier"</a:t>
            </a:r>
            <a:r>
              <a:rPr lang="fr-FR" sz="2900" dirty="0">
                <a:solidFill>
                  <a:srgbClr val="000000"/>
                </a:solidFill>
                <a:latin typeface="Courier New"/>
              </a:rPr>
              <a:t>)</a:t>
            </a:r>
          </a:p>
          <a:p>
            <a:pPr marL="0" indent="0">
              <a:buNone/>
            </a:pPr>
            <a:r>
              <a:rPr lang="fr-FR" sz="2900" b="1" dirty="0">
                <a:solidFill>
                  <a:srgbClr val="7F0055"/>
                </a:solidFill>
                <a:latin typeface="Courier New"/>
              </a:rPr>
              <a:t>public</a:t>
            </a:r>
            <a:r>
              <a:rPr lang="fr-FR" sz="2900" b="1" dirty="0">
                <a:solidFill>
                  <a:srgbClr val="000000"/>
                </a:solidFill>
                <a:latin typeface="Courier New"/>
              </a:rPr>
              <a:t> </a:t>
            </a:r>
            <a:r>
              <a:rPr lang="fr-FR" sz="2900" b="1" dirty="0">
                <a:solidFill>
                  <a:srgbClr val="646464"/>
                </a:solidFill>
                <a:latin typeface="Courier New"/>
              </a:rPr>
              <a:t>@</a:t>
            </a:r>
            <a:r>
              <a:rPr lang="fr-FR" sz="2900" b="1" dirty="0" err="1">
                <a:solidFill>
                  <a:srgbClr val="646464"/>
                </a:solidFill>
                <a:latin typeface="Courier New"/>
              </a:rPr>
              <a:t>WebResult</a:t>
            </a:r>
            <a:r>
              <a:rPr lang="fr-FR" sz="2900" b="1" dirty="0">
                <a:solidFill>
                  <a:srgbClr val="000000"/>
                </a:solidFill>
                <a:latin typeface="Courier New"/>
              </a:rPr>
              <a:t>(</a:t>
            </a:r>
            <a:r>
              <a:rPr lang="fr-FR" sz="2900" b="1" dirty="0" err="1">
                <a:solidFill>
                  <a:srgbClr val="000000"/>
                </a:solidFill>
                <a:latin typeface="Courier New"/>
              </a:rPr>
              <a:t>name</a:t>
            </a:r>
            <a:r>
              <a:rPr lang="fr-FR" sz="2900" b="1" dirty="0">
                <a:solidFill>
                  <a:srgbClr val="000000"/>
                </a:solidFill>
                <a:latin typeface="Courier New"/>
              </a:rPr>
              <a:t>=</a:t>
            </a:r>
            <a:r>
              <a:rPr lang="fr-FR" sz="2900" b="1" dirty="0">
                <a:solidFill>
                  <a:srgbClr val="2A00FF"/>
                </a:solidFill>
                <a:latin typeface="Courier New"/>
              </a:rPr>
              <a:t>"</a:t>
            </a:r>
            <a:r>
              <a:rPr lang="fr-FR" sz="2900" b="1" dirty="0" err="1">
                <a:solidFill>
                  <a:srgbClr val="2A00FF"/>
                </a:solidFill>
                <a:latin typeface="Courier New"/>
              </a:rPr>
              <a:t>Resultat</a:t>
            </a:r>
            <a:r>
              <a:rPr lang="fr-FR" sz="2900" b="1" dirty="0">
                <a:solidFill>
                  <a:srgbClr val="2A00FF"/>
                </a:solidFill>
                <a:latin typeface="Courier New"/>
              </a:rPr>
              <a:t>"</a:t>
            </a:r>
            <a:r>
              <a:rPr lang="fr-FR" sz="2900" b="1" dirty="0">
                <a:solidFill>
                  <a:srgbClr val="000000"/>
                </a:solidFill>
                <a:latin typeface="Courier New"/>
              </a:rPr>
              <a:t>) </a:t>
            </a:r>
          </a:p>
          <a:p>
            <a:pPr marL="0" indent="0">
              <a:buNone/>
            </a:pPr>
            <a:r>
              <a:rPr lang="fr-FR" sz="2900" b="1" dirty="0">
                <a:solidFill>
                  <a:srgbClr val="7F0055"/>
                </a:solidFill>
                <a:latin typeface="Courier New"/>
              </a:rPr>
              <a:t>double</a:t>
            </a:r>
            <a:r>
              <a:rPr lang="fr-FR" sz="2900" b="1" dirty="0">
                <a:solidFill>
                  <a:srgbClr val="000000"/>
                </a:solidFill>
                <a:latin typeface="Courier New"/>
              </a:rPr>
              <a:t> multiplier(</a:t>
            </a:r>
            <a:r>
              <a:rPr lang="fr-FR" sz="2900" b="1" dirty="0">
                <a:solidFill>
                  <a:srgbClr val="646464"/>
                </a:solidFill>
                <a:latin typeface="Courier New"/>
              </a:rPr>
              <a:t>@</a:t>
            </a:r>
            <a:r>
              <a:rPr lang="fr-FR" sz="2900" b="1" dirty="0" err="1">
                <a:solidFill>
                  <a:srgbClr val="646464"/>
                </a:solidFill>
                <a:latin typeface="Courier New"/>
              </a:rPr>
              <a:t>WebParam</a:t>
            </a:r>
            <a:r>
              <a:rPr lang="fr-FR" sz="2900" b="1" dirty="0">
                <a:solidFill>
                  <a:srgbClr val="000000"/>
                </a:solidFill>
                <a:latin typeface="Courier New"/>
              </a:rPr>
              <a:t>(</a:t>
            </a:r>
            <a:r>
              <a:rPr lang="fr-FR" sz="2900" b="1" dirty="0" err="1">
                <a:solidFill>
                  <a:srgbClr val="000000"/>
                </a:solidFill>
                <a:latin typeface="Courier New"/>
              </a:rPr>
              <a:t>name</a:t>
            </a:r>
            <a:r>
              <a:rPr lang="fr-FR" sz="2900" b="1" dirty="0">
                <a:solidFill>
                  <a:srgbClr val="000000"/>
                </a:solidFill>
                <a:latin typeface="Courier New"/>
              </a:rPr>
              <a:t>=</a:t>
            </a:r>
            <a:r>
              <a:rPr lang="fr-FR" sz="2900" b="1" dirty="0">
                <a:solidFill>
                  <a:srgbClr val="2A00FF"/>
                </a:solidFill>
                <a:latin typeface="Courier New"/>
              </a:rPr>
              <a:t>"Operande1"</a:t>
            </a:r>
            <a:r>
              <a:rPr lang="fr-FR" sz="2900" b="1" dirty="0">
                <a:solidFill>
                  <a:srgbClr val="000000"/>
                </a:solidFill>
                <a:latin typeface="Courier New"/>
              </a:rPr>
              <a:t>) </a:t>
            </a:r>
            <a:r>
              <a:rPr lang="fr-FR" sz="2900" b="1" dirty="0">
                <a:solidFill>
                  <a:srgbClr val="7F0055"/>
                </a:solidFill>
                <a:latin typeface="Courier New"/>
              </a:rPr>
              <a:t>double</a:t>
            </a:r>
            <a:r>
              <a:rPr lang="fr-FR" sz="2900" b="1" dirty="0">
                <a:solidFill>
                  <a:srgbClr val="000000"/>
                </a:solidFill>
                <a:latin typeface="Courier New"/>
              </a:rPr>
              <a:t> operande1, </a:t>
            </a:r>
            <a:r>
              <a:rPr lang="fr-FR" sz="2900" b="1" dirty="0">
                <a:solidFill>
                  <a:srgbClr val="646464"/>
                </a:solidFill>
                <a:latin typeface="Courier New"/>
              </a:rPr>
              <a:t>@</a:t>
            </a:r>
            <a:r>
              <a:rPr lang="fr-FR" sz="2900" b="1" dirty="0" err="1">
                <a:solidFill>
                  <a:srgbClr val="646464"/>
                </a:solidFill>
                <a:latin typeface="Courier New"/>
              </a:rPr>
              <a:t>WebParam</a:t>
            </a:r>
            <a:r>
              <a:rPr lang="fr-FR" sz="2900" b="1" dirty="0">
                <a:solidFill>
                  <a:srgbClr val="000000"/>
                </a:solidFill>
                <a:latin typeface="Courier New"/>
              </a:rPr>
              <a:t>(</a:t>
            </a:r>
            <a:r>
              <a:rPr lang="fr-FR" sz="2900" b="1" dirty="0" err="1">
                <a:solidFill>
                  <a:srgbClr val="000000"/>
                </a:solidFill>
                <a:latin typeface="Courier New"/>
              </a:rPr>
              <a:t>name</a:t>
            </a:r>
            <a:r>
              <a:rPr lang="fr-FR" sz="2900" b="1" dirty="0">
                <a:solidFill>
                  <a:srgbClr val="000000"/>
                </a:solidFill>
                <a:latin typeface="Courier New"/>
              </a:rPr>
              <a:t>=</a:t>
            </a:r>
            <a:r>
              <a:rPr lang="fr-FR" sz="2900" b="1" dirty="0">
                <a:solidFill>
                  <a:srgbClr val="2A00FF"/>
                </a:solidFill>
                <a:latin typeface="Courier New"/>
              </a:rPr>
              <a:t>"Operande2"</a:t>
            </a:r>
            <a:r>
              <a:rPr lang="fr-FR" sz="2900" b="1" dirty="0">
                <a:solidFill>
                  <a:srgbClr val="000000"/>
                </a:solidFill>
                <a:latin typeface="Courier New"/>
              </a:rPr>
              <a:t>) </a:t>
            </a:r>
            <a:r>
              <a:rPr lang="fr-FR" sz="2900" b="1" dirty="0">
                <a:solidFill>
                  <a:srgbClr val="7F0055"/>
                </a:solidFill>
                <a:latin typeface="Courier New"/>
              </a:rPr>
              <a:t>double</a:t>
            </a:r>
            <a:r>
              <a:rPr lang="fr-FR" sz="2900" b="1" dirty="0">
                <a:solidFill>
                  <a:srgbClr val="000000"/>
                </a:solidFill>
                <a:latin typeface="Courier New"/>
              </a:rPr>
              <a:t> </a:t>
            </a:r>
            <a:r>
              <a:rPr lang="fr-FR" b="1" dirty="0">
                <a:solidFill>
                  <a:srgbClr val="000000"/>
                </a:solidFill>
                <a:latin typeface="Courier New"/>
              </a:rPr>
              <a:t>operande2);</a:t>
            </a:r>
          </a:p>
          <a:p>
            <a:pPr marL="0" indent="0">
              <a:buNone/>
            </a:pPr>
            <a:r>
              <a:rPr lang="fr-FR" dirty="0">
                <a:solidFill>
                  <a:srgbClr val="000000"/>
                </a:solidFill>
                <a:latin typeface="Courier New"/>
              </a:rPr>
              <a:t>}</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65</a:t>
            </a:fld>
            <a:endParaRPr lang="fr-FR" dirty="0"/>
          </a:p>
        </p:txBody>
      </p:sp>
    </p:spTree>
    <p:extLst>
      <p:ext uri="{BB962C8B-B14F-4D97-AF65-F5344CB8AC3E}">
        <p14:creationId xmlns:p14="http://schemas.microsoft.com/office/powerpoint/2010/main" val="1395580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t>
            </a:r>
            <a:r>
              <a:rPr lang="fr-FR" dirty="0" err="1" smtClean="0"/>
              <a:t>WebService</a:t>
            </a:r>
            <a:endParaRPr lang="fr-FR" dirty="0"/>
          </a:p>
        </p:txBody>
      </p:sp>
      <p:sp>
        <p:nvSpPr>
          <p:cNvPr id="3" name="Content Placeholder 2"/>
          <p:cNvSpPr>
            <a:spLocks noGrp="1"/>
          </p:cNvSpPr>
          <p:nvPr>
            <p:ph idx="1"/>
          </p:nvPr>
        </p:nvSpPr>
        <p:spPr>
          <a:xfrm>
            <a:off x="251520" y="1600200"/>
            <a:ext cx="8784976" cy="5141168"/>
          </a:xfrm>
        </p:spPr>
        <p:txBody>
          <a:bodyPr>
            <a:normAutofit fontScale="47500" lnSpcReduction="20000"/>
          </a:bodyPr>
          <a:lstStyle/>
          <a:p>
            <a:r>
              <a:rPr lang="fr-FR" sz="5000" dirty="0" smtClean="0"/>
              <a:t>Sert à définir le contrat de service</a:t>
            </a:r>
          </a:p>
          <a:p>
            <a:endParaRPr lang="fr-FR" sz="5000" dirty="0"/>
          </a:p>
          <a:p>
            <a:r>
              <a:rPr lang="fr-FR" sz="5000" dirty="0" smtClean="0"/>
              <a:t>Peut être associée à l’interface ainsi qu’à l’implémentation</a:t>
            </a:r>
          </a:p>
          <a:p>
            <a:pPr marL="0" indent="0">
              <a:buNone/>
            </a:pPr>
            <a:endParaRPr lang="fr-FR" dirty="0"/>
          </a:p>
          <a:p>
            <a:pPr marL="0" indent="0">
              <a:buNone/>
            </a:pPr>
            <a:r>
              <a:rPr lang="fr-FR" sz="2900" b="1" dirty="0">
                <a:solidFill>
                  <a:srgbClr val="7F0055"/>
                </a:solidFill>
                <a:latin typeface="Courier New"/>
              </a:rPr>
              <a:t>package</a:t>
            </a:r>
            <a:r>
              <a:rPr lang="fr-FR" sz="2900" b="1" dirty="0">
                <a:solidFill>
                  <a:srgbClr val="000000"/>
                </a:solidFill>
                <a:latin typeface="Courier New"/>
              </a:rPr>
              <a:t> org.lip6.fr.ws;</a:t>
            </a:r>
          </a:p>
          <a:p>
            <a:pPr marL="0" indent="0">
              <a:buNone/>
            </a:pPr>
            <a:r>
              <a:rPr lang="fr-FR" sz="2900" b="1" dirty="0">
                <a:solidFill>
                  <a:srgbClr val="7F0055"/>
                </a:solidFill>
                <a:latin typeface="Courier New"/>
              </a:rPr>
              <a:t>import</a:t>
            </a:r>
            <a:r>
              <a:rPr lang="fr-FR" sz="2900" b="1" dirty="0">
                <a:solidFill>
                  <a:srgbClr val="000000"/>
                </a:solidFill>
                <a:latin typeface="Courier New"/>
              </a:rPr>
              <a:t> </a:t>
            </a:r>
            <a:r>
              <a:rPr lang="fr-FR" sz="2900" b="1" dirty="0" err="1">
                <a:solidFill>
                  <a:srgbClr val="000000"/>
                </a:solidFill>
                <a:latin typeface="Courier New"/>
              </a:rPr>
              <a:t>javax.ejb.Stateless</a:t>
            </a:r>
            <a:r>
              <a:rPr lang="fr-FR" sz="2900" b="1" dirty="0">
                <a:solidFill>
                  <a:srgbClr val="000000"/>
                </a:solidFill>
                <a:latin typeface="Courier New"/>
              </a:rPr>
              <a:t>;</a:t>
            </a:r>
          </a:p>
          <a:p>
            <a:pPr marL="0" indent="0">
              <a:buNone/>
            </a:pPr>
            <a:r>
              <a:rPr lang="fr-FR" sz="2900" b="1" dirty="0">
                <a:solidFill>
                  <a:srgbClr val="7F0055"/>
                </a:solidFill>
                <a:latin typeface="Courier New"/>
              </a:rPr>
              <a:t>import</a:t>
            </a:r>
            <a:r>
              <a:rPr lang="fr-FR" sz="2900" b="1" dirty="0">
                <a:solidFill>
                  <a:srgbClr val="000000"/>
                </a:solidFill>
                <a:latin typeface="Courier New"/>
              </a:rPr>
              <a:t> </a:t>
            </a:r>
            <a:r>
              <a:rPr lang="fr-FR" sz="2900" b="1" dirty="0" err="1">
                <a:solidFill>
                  <a:srgbClr val="000000"/>
                </a:solidFill>
                <a:latin typeface="Courier New"/>
              </a:rPr>
              <a:t>javax.jws.WebService</a:t>
            </a:r>
            <a:r>
              <a:rPr lang="fr-FR" sz="2900" b="1" dirty="0">
                <a:solidFill>
                  <a:srgbClr val="000000"/>
                </a:solidFill>
                <a:latin typeface="Courier New"/>
              </a:rPr>
              <a:t>;</a:t>
            </a:r>
          </a:p>
          <a:p>
            <a:pPr marL="0" indent="0">
              <a:buNone/>
            </a:pPr>
            <a:endParaRPr lang="fr-FR" sz="2900" dirty="0">
              <a:latin typeface="Courier New"/>
            </a:endParaRPr>
          </a:p>
          <a:p>
            <a:pPr marL="0" indent="0">
              <a:buNone/>
            </a:pPr>
            <a:r>
              <a:rPr lang="fr-FR" sz="2900" dirty="0">
                <a:solidFill>
                  <a:srgbClr val="646464"/>
                </a:solidFill>
                <a:latin typeface="Courier New"/>
              </a:rPr>
              <a:t>@</a:t>
            </a:r>
            <a:r>
              <a:rPr lang="fr-FR" sz="2900" dirty="0" err="1">
                <a:solidFill>
                  <a:srgbClr val="646464"/>
                </a:solidFill>
                <a:latin typeface="Courier New"/>
              </a:rPr>
              <a:t>Stateless</a:t>
            </a:r>
            <a:endParaRPr lang="fr-FR" sz="2900" dirty="0">
              <a:solidFill>
                <a:srgbClr val="646464"/>
              </a:solidFill>
              <a:latin typeface="Courier New"/>
            </a:endParaRPr>
          </a:p>
          <a:p>
            <a:pPr marL="0" indent="0">
              <a:buNone/>
            </a:pPr>
            <a:r>
              <a:rPr lang="fr-FR" sz="2900" dirty="0">
                <a:solidFill>
                  <a:srgbClr val="646464"/>
                </a:solidFill>
                <a:latin typeface="Courier New"/>
              </a:rPr>
              <a:t>@</a:t>
            </a:r>
            <a:r>
              <a:rPr lang="fr-FR" sz="2900" dirty="0" err="1">
                <a:solidFill>
                  <a:srgbClr val="646464"/>
                </a:solidFill>
                <a:latin typeface="Courier New"/>
              </a:rPr>
              <a:t>WebService</a:t>
            </a:r>
            <a:r>
              <a:rPr lang="fr-FR" sz="2900" dirty="0">
                <a:solidFill>
                  <a:srgbClr val="000000"/>
                </a:solidFill>
                <a:latin typeface="Courier New"/>
              </a:rPr>
              <a:t>(</a:t>
            </a:r>
            <a:r>
              <a:rPr lang="fr-FR" sz="2900" dirty="0" err="1">
                <a:solidFill>
                  <a:srgbClr val="000000"/>
                </a:solidFill>
                <a:latin typeface="Courier New"/>
              </a:rPr>
              <a:t>targetNamespace</a:t>
            </a:r>
            <a:r>
              <a:rPr lang="fr-FR" sz="2900" dirty="0">
                <a:solidFill>
                  <a:srgbClr val="000000"/>
                </a:solidFill>
                <a:latin typeface="Courier New"/>
              </a:rPr>
              <a:t>=</a:t>
            </a:r>
            <a:r>
              <a:rPr lang="fr-FR" sz="2900" dirty="0">
                <a:solidFill>
                  <a:srgbClr val="2A00FF"/>
                </a:solidFill>
                <a:latin typeface="Courier New"/>
              </a:rPr>
              <a:t>"http://org.lip6.fr/calculatrice"</a:t>
            </a:r>
            <a:r>
              <a:rPr lang="fr-FR" sz="2900" dirty="0">
                <a:solidFill>
                  <a:srgbClr val="000000"/>
                </a:solidFill>
                <a:latin typeface="Courier New"/>
              </a:rPr>
              <a:t>,</a:t>
            </a:r>
            <a:r>
              <a:rPr lang="fr-FR" sz="2900" dirty="0" err="1">
                <a:solidFill>
                  <a:srgbClr val="000000"/>
                </a:solidFill>
                <a:latin typeface="Courier New"/>
              </a:rPr>
              <a:t>endpointInterface</a:t>
            </a:r>
            <a:r>
              <a:rPr lang="fr-FR" sz="2900" dirty="0">
                <a:solidFill>
                  <a:srgbClr val="000000"/>
                </a:solidFill>
                <a:latin typeface="Courier New"/>
              </a:rPr>
              <a:t>=</a:t>
            </a:r>
            <a:r>
              <a:rPr lang="fr-FR" sz="2900" dirty="0">
                <a:solidFill>
                  <a:srgbClr val="2A00FF"/>
                </a:solidFill>
                <a:latin typeface="Courier New"/>
              </a:rPr>
              <a:t>"org.lip6.fr.ws.CalculatriceServiceRemote"</a:t>
            </a:r>
            <a:r>
              <a:rPr lang="fr-FR" sz="2900" dirty="0">
                <a:solidFill>
                  <a:srgbClr val="000000"/>
                </a:solidFill>
                <a:latin typeface="Courier New"/>
              </a:rPr>
              <a:t>)</a:t>
            </a:r>
          </a:p>
          <a:p>
            <a:pPr marL="0" indent="0">
              <a:buNone/>
            </a:pPr>
            <a:endParaRPr lang="fr-FR" sz="2900" dirty="0">
              <a:latin typeface="Courier New"/>
            </a:endParaRPr>
          </a:p>
          <a:p>
            <a:pPr marL="0" indent="0">
              <a:buNone/>
            </a:pPr>
            <a:r>
              <a:rPr lang="en-US" sz="2900" b="1" dirty="0">
                <a:solidFill>
                  <a:srgbClr val="7F0055"/>
                </a:solidFill>
                <a:latin typeface="Courier New"/>
              </a:rPr>
              <a:t>public</a:t>
            </a:r>
            <a:r>
              <a:rPr lang="en-US" sz="2900" b="1" dirty="0">
                <a:solidFill>
                  <a:srgbClr val="000000"/>
                </a:solidFill>
                <a:latin typeface="Courier New"/>
              </a:rPr>
              <a:t> </a:t>
            </a:r>
            <a:r>
              <a:rPr lang="en-US" sz="2900" b="1" dirty="0">
                <a:solidFill>
                  <a:srgbClr val="7F0055"/>
                </a:solidFill>
                <a:latin typeface="Courier New"/>
              </a:rPr>
              <a:t>class</a:t>
            </a:r>
            <a:r>
              <a:rPr lang="en-US" sz="2900" b="1" dirty="0">
                <a:solidFill>
                  <a:srgbClr val="000000"/>
                </a:solidFill>
                <a:latin typeface="Courier New"/>
              </a:rPr>
              <a:t> </a:t>
            </a:r>
            <a:r>
              <a:rPr lang="en-US" sz="2900" b="1" dirty="0" err="1">
                <a:solidFill>
                  <a:srgbClr val="000000"/>
                </a:solidFill>
                <a:latin typeface="Courier New"/>
              </a:rPr>
              <a:t>CalculatriceService</a:t>
            </a:r>
            <a:r>
              <a:rPr lang="en-US" sz="2900" b="1" dirty="0">
                <a:solidFill>
                  <a:srgbClr val="000000"/>
                </a:solidFill>
                <a:latin typeface="Courier New"/>
              </a:rPr>
              <a:t> </a:t>
            </a:r>
            <a:r>
              <a:rPr lang="en-US" sz="2900" b="1" dirty="0">
                <a:solidFill>
                  <a:srgbClr val="7F0055"/>
                </a:solidFill>
                <a:latin typeface="Courier New"/>
              </a:rPr>
              <a:t>implements</a:t>
            </a:r>
            <a:r>
              <a:rPr lang="en-US" sz="2900" b="1" dirty="0">
                <a:solidFill>
                  <a:srgbClr val="000000"/>
                </a:solidFill>
                <a:latin typeface="Courier New"/>
              </a:rPr>
              <a:t> </a:t>
            </a:r>
            <a:r>
              <a:rPr lang="en-US" sz="2900" b="1" dirty="0" err="1">
                <a:solidFill>
                  <a:srgbClr val="000000"/>
                </a:solidFill>
                <a:latin typeface="Courier New"/>
              </a:rPr>
              <a:t>CalculatriceServiceRemote</a:t>
            </a:r>
            <a:r>
              <a:rPr lang="en-US" sz="2900" b="1" dirty="0">
                <a:solidFill>
                  <a:srgbClr val="000000"/>
                </a:solidFill>
                <a:latin typeface="Courier New"/>
              </a:rPr>
              <a:t> {</a:t>
            </a:r>
          </a:p>
          <a:p>
            <a:pPr marL="0" indent="0">
              <a:buNone/>
            </a:pPr>
            <a:endParaRPr lang="fr-FR" sz="2900" dirty="0">
              <a:latin typeface="Courier New"/>
            </a:endParaRPr>
          </a:p>
          <a:p>
            <a:pPr marL="0" indent="0">
              <a:buNone/>
            </a:pPr>
            <a:r>
              <a:rPr lang="fr-FR" sz="2900" b="1" dirty="0">
                <a:solidFill>
                  <a:srgbClr val="7F0055"/>
                </a:solidFill>
                <a:latin typeface="Courier New"/>
              </a:rPr>
              <a:t>public</a:t>
            </a:r>
            <a:r>
              <a:rPr lang="fr-FR" sz="2900" b="1" dirty="0">
                <a:solidFill>
                  <a:srgbClr val="000000"/>
                </a:solidFill>
                <a:latin typeface="Courier New"/>
              </a:rPr>
              <a:t> </a:t>
            </a:r>
            <a:r>
              <a:rPr lang="fr-FR" sz="2900" b="1" dirty="0">
                <a:solidFill>
                  <a:srgbClr val="7F0055"/>
                </a:solidFill>
                <a:latin typeface="Courier New"/>
              </a:rPr>
              <a:t>double</a:t>
            </a:r>
            <a:r>
              <a:rPr lang="fr-FR" sz="2900" b="1" dirty="0">
                <a:solidFill>
                  <a:srgbClr val="000000"/>
                </a:solidFill>
                <a:latin typeface="Courier New"/>
              </a:rPr>
              <a:t> additionner(</a:t>
            </a:r>
            <a:r>
              <a:rPr lang="fr-FR" sz="2900" b="1" dirty="0">
                <a:solidFill>
                  <a:srgbClr val="7F0055"/>
                </a:solidFill>
                <a:latin typeface="Courier New"/>
              </a:rPr>
              <a:t>double</a:t>
            </a:r>
            <a:r>
              <a:rPr lang="fr-FR" sz="2900" b="1" dirty="0">
                <a:solidFill>
                  <a:srgbClr val="000000"/>
                </a:solidFill>
                <a:latin typeface="Courier New"/>
              </a:rPr>
              <a:t> operande1, </a:t>
            </a:r>
            <a:r>
              <a:rPr lang="fr-FR" sz="2900" b="1" dirty="0">
                <a:solidFill>
                  <a:srgbClr val="7F0055"/>
                </a:solidFill>
                <a:latin typeface="Courier New"/>
              </a:rPr>
              <a:t>double</a:t>
            </a:r>
            <a:r>
              <a:rPr lang="fr-FR" sz="2900" b="1" dirty="0">
                <a:solidFill>
                  <a:srgbClr val="000000"/>
                </a:solidFill>
                <a:latin typeface="Courier New"/>
              </a:rPr>
              <a:t> operande2) {</a:t>
            </a:r>
          </a:p>
          <a:p>
            <a:pPr marL="0" indent="0">
              <a:buNone/>
            </a:pPr>
            <a:endParaRPr lang="fr-FR" sz="2900" dirty="0">
              <a:latin typeface="Courier New"/>
            </a:endParaRPr>
          </a:p>
          <a:p>
            <a:pPr marL="0" indent="0">
              <a:buNone/>
            </a:pPr>
            <a:r>
              <a:rPr lang="fr-FR" sz="2900" b="1" dirty="0">
                <a:solidFill>
                  <a:srgbClr val="7F0055"/>
                </a:solidFill>
                <a:latin typeface="Courier New"/>
              </a:rPr>
              <a:t>return</a:t>
            </a:r>
            <a:r>
              <a:rPr lang="fr-FR" sz="2900" b="1" dirty="0">
                <a:solidFill>
                  <a:srgbClr val="000000"/>
                </a:solidFill>
                <a:latin typeface="Courier New"/>
              </a:rPr>
              <a:t> operande1 + operande2</a:t>
            </a:r>
            <a:r>
              <a:rPr lang="fr-FR" sz="2900" b="1" dirty="0" smtClean="0">
                <a:solidFill>
                  <a:srgbClr val="000000"/>
                </a:solidFill>
                <a:latin typeface="Courier New"/>
              </a:rPr>
              <a:t>;</a:t>
            </a:r>
            <a:r>
              <a:rPr lang="fr-FR" sz="2900" dirty="0" smtClean="0">
                <a:solidFill>
                  <a:srgbClr val="000000"/>
                </a:solidFill>
                <a:latin typeface="Courier New"/>
              </a:rPr>
              <a:t>}</a:t>
            </a:r>
            <a:endParaRPr lang="fr-FR" sz="2900" dirty="0">
              <a:solidFill>
                <a:srgbClr val="000000"/>
              </a:solidFill>
              <a:latin typeface="Courier New"/>
            </a:endParaRPr>
          </a:p>
          <a:p>
            <a:pPr marL="0" indent="0">
              <a:buNone/>
            </a:pPr>
            <a:endParaRPr lang="fr-FR" sz="2900" dirty="0">
              <a:latin typeface="Courier New"/>
            </a:endParaRPr>
          </a:p>
          <a:p>
            <a:pPr marL="0" indent="0">
              <a:buNone/>
            </a:pPr>
            <a:r>
              <a:rPr lang="fr-FR" sz="2900" b="1" dirty="0">
                <a:solidFill>
                  <a:srgbClr val="7F0055"/>
                </a:solidFill>
                <a:latin typeface="Courier New"/>
              </a:rPr>
              <a:t>public</a:t>
            </a:r>
            <a:r>
              <a:rPr lang="fr-FR" sz="2900" b="1" dirty="0">
                <a:solidFill>
                  <a:srgbClr val="000000"/>
                </a:solidFill>
                <a:latin typeface="Courier New"/>
              </a:rPr>
              <a:t> </a:t>
            </a:r>
            <a:r>
              <a:rPr lang="fr-FR" sz="2900" b="1" dirty="0">
                <a:solidFill>
                  <a:srgbClr val="7F0055"/>
                </a:solidFill>
                <a:latin typeface="Courier New"/>
              </a:rPr>
              <a:t>double</a:t>
            </a:r>
            <a:r>
              <a:rPr lang="fr-FR" sz="2900" b="1" dirty="0">
                <a:solidFill>
                  <a:srgbClr val="000000"/>
                </a:solidFill>
                <a:latin typeface="Courier New"/>
              </a:rPr>
              <a:t> multiplier(</a:t>
            </a:r>
            <a:r>
              <a:rPr lang="fr-FR" sz="2900" b="1" dirty="0">
                <a:solidFill>
                  <a:srgbClr val="7F0055"/>
                </a:solidFill>
                <a:latin typeface="Courier New"/>
              </a:rPr>
              <a:t>double</a:t>
            </a:r>
            <a:r>
              <a:rPr lang="fr-FR" sz="2900" b="1" dirty="0">
                <a:solidFill>
                  <a:srgbClr val="000000"/>
                </a:solidFill>
                <a:latin typeface="Courier New"/>
              </a:rPr>
              <a:t> operande1, </a:t>
            </a:r>
            <a:r>
              <a:rPr lang="fr-FR" sz="2900" b="1" dirty="0">
                <a:solidFill>
                  <a:srgbClr val="7F0055"/>
                </a:solidFill>
                <a:latin typeface="Courier New"/>
              </a:rPr>
              <a:t>double</a:t>
            </a:r>
            <a:r>
              <a:rPr lang="fr-FR" sz="2900" b="1" dirty="0">
                <a:solidFill>
                  <a:srgbClr val="000000"/>
                </a:solidFill>
                <a:latin typeface="Courier New"/>
              </a:rPr>
              <a:t> operande2) {</a:t>
            </a:r>
          </a:p>
          <a:p>
            <a:pPr marL="0" indent="0">
              <a:buNone/>
            </a:pPr>
            <a:endParaRPr lang="fr-FR" sz="2900" dirty="0">
              <a:latin typeface="Courier New"/>
            </a:endParaRPr>
          </a:p>
          <a:p>
            <a:pPr marL="0" indent="0">
              <a:buNone/>
            </a:pPr>
            <a:r>
              <a:rPr lang="fr-FR" sz="2900" b="1" dirty="0">
                <a:solidFill>
                  <a:srgbClr val="7F0055"/>
                </a:solidFill>
                <a:latin typeface="Courier New"/>
              </a:rPr>
              <a:t>return</a:t>
            </a:r>
            <a:r>
              <a:rPr lang="fr-FR" sz="2900" b="1" dirty="0">
                <a:solidFill>
                  <a:srgbClr val="000000"/>
                </a:solidFill>
                <a:latin typeface="Courier New"/>
              </a:rPr>
              <a:t> operande1 * operande2</a:t>
            </a:r>
            <a:r>
              <a:rPr lang="fr-FR" sz="2900" b="1" dirty="0" smtClean="0">
                <a:solidFill>
                  <a:srgbClr val="000000"/>
                </a:solidFill>
                <a:latin typeface="Courier New"/>
              </a:rPr>
              <a:t>;</a:t>
            </a:r>
            <a:r>
              <a:rPr lang="fr-FR" sz="2900" dirty="0" smtClean="0">
                <a:solidFill>
                  <a:srgbClr val="000000"/>
                </a:solidFill>
                <a:latin typeface="Courier New"/>
              </a:rPr>
              <a:t>}</a:t>
            </a:r>
            <a:endParaRPr lang="fr-FR" sz="2900" dirty="0">
              <a:solidFill>
                <a:srgbClr val="000000"/>
              </a:solidFill>
              <a:latin typeface="Courier New"/>
            </a:endParaRPr>
          </a:p>
          <a:p>
            <a:pPr marL="0" indent="0">
              <a:buNone/>
            </a:pPr>
            <a:r>
              <a:rPr lang="fr-FR" sz="2900" dirty="0">
                <a:solidFill>
                  <a:srgbClr val="000000"/>
                </a:solidFill>
                <a:latin typeface="Courier New"/>
              </a:rPr>
              <a:t>}</a:t>
            </a:r>
            <a:endParaRPr lang="fr-FR" sz="2900"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66</a:t>
            </a:fld>
            <a:endParaRPr lang="fr-FR" dirty="0"/>
          </a:p>
        </p:txBody>
      </p:sp>
    </p:spTree>
    <p:extLst>
      <p:ext uri="{BB962C8B-B14F-4D97-AF65-F5344CB8AC3E}">
        <p14:creationId xmlns:p14="http://schemas.microsoft.com/office/powerpoint/2010/main" val="3145949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approches de Développement</a:t>
            </a:r>
            <a:endParaRPr lang="fr-FR" dirty="0"/>
          </a:p>
        </p:txBody>
      </p:sp>
      <p:sp>
        <p:nvSpPr>
          <p:cNvPr id="3" name="Content Placeholder 2"/>
          <p:cNvSpPr>
            <a:spLocks noGrp="1"/>
          </p:cNvSpPr>
          <p:nvPr>
            <p:ph idx="1"/>
          </p:nvPr>
        </p:nvSpPr>
        <p:spPr/>
        <p:txBody>
          <a:bodyPr>
            <a:normAutofit fontScale="92500" lnSpcReduction="10000"/>
          </a:bodyPr>
          <a:lstStyle/>
          <a:p>
            <a:r>
              <a:rPr lang="fr-FR" dirty="0" smtClean="0"/>
              <a:t>Principalement, 3 démarches de développement:</a:t>
            </a:r>
          </a:p>
          <a:p>
            <a:pPr marL="0" indent="0">
              <a:buNone/>
            </a:pPr>
            <a:endParaRPr lang="fr-FR" dirty="0" smtClean="0"/>
          </a:p>
          <a:p>
            <a:pPr marL="457200" indent="-457200">
              <a:buAutoNum type="arabicParenR"/>
            </a:pPr>
            <a:r>
              <a:rPr lang="fr-FR" dirty="0" smtClean="0"/>
              <a:t>Partir du code Java et générer le WSDL (i.e. Code First)</a:t>
            </a:r>
          </a:p>
          <a:p>
            <a:pPr marL="857250" lvl="1" indent="-457200"/>
            <a:r>
              <a:rPr lang="fr-FR" dirty="0" smtClean="0"/>
              <a:t>Utilisation de l’utilitaire </a:t>
            </a:r>
            <a:r>
              <a:rPr lang="fr-FR" dirty="0" err="1" smtClean="0">
                <a:solidFill>
                  <a:srgbClr val="C00000"/>
                </a:solidFill>
              </a:rPr>
              <a:t>wsgen</a:t>
            </a:r>
            <a:r>
              <a:rPr lang="fr-FR" dirty="0" smtClean="0">
                <a:solidFill>
                  <a:srgbClr val="C00000"/>
                </a:solidFill>
              </a:rPr>
              <a:t> </a:t>
            </a:r>
            <a:r>
              <a:rPr lang="fr-FR" dirty="0" smtClean="0"/>
              <a:t>par exemple</a:t>
            </a:r>
          </a:p>
          <a:p>
            <a:pPr marL="457200" indent="-457200">
              <a:buAutoNum type="arabicParenR"/>
            </a:pPr>
            <a:endParaRPr lang="fr-FR" dirty="0" smtClean="0"/>
          </a:p>
          <a:p>
            <a:pPr marL="457200" indent="-457200">
              <a:buAutoNum type="arabicParenR"/>
            </a:pPr>
            <a:r>
              <a:rPr lang="fr-FR" dirty="0" smtClean="0"/>
              <a:t>Générer le code Java à partir d’un WSDL fourni (i.e., </a:t>
            </a:r>
            <a:r>
              <a:rPr lang="fr-FR" dirty="0" err="1" smtClean="0"/>
              <a:t>Contract</a:t>
            </a:r>
            <a:r>
              <a:rPr lang="fr-FR" dirty="0" smtClean="0"/>
              <a:t> first)</a:t>
            </a:r>
          </a:p>
          <a:p>
            <a:pPr marL="457200" indent="-457200">
              <a:buAutoNum type="arabicParenR"/>
            </a:pPr>
            <a:endParaRPr lang="fr-FR" dirty="0" smtClean="0"/>
          </a:p>
          <a:p>
            <a:pPr marL="457200" indent="-457200">
              <a:buAutoNum type="arabicParenR"/>
            </a:pPr>
            <a:r>
              <a:rPr lang="fr-FR" dirty="0" smtClean="0"/>
              <a:t>L’approche « </a:t>
            </a:r>
            <a:r>
              <a:rPr lang="fr-FR" dirty="0" err="1" smtClean="0"/>
              <a:t>meet</a:t>
            </a:r>
            <a:r>
              <a:rPr lang="fr-FR" dirty="0" smtClean="0"/>
              <a:t> in the middle »</a:t>
            </a:r>
          </a:p>
          <a:p>
            <a:pPr marL="0" indent="0">
              <a:buNone/>
            </a:pPr>
            <a:endParaRPr lang="fr-FR" dirty="0"/>
          </a:p>
          <a:p>
            <a:pPr marL="0" indent="0">
              <a:buNone/>
            </a:pPr>
            <a:r>
              <a:rPr lang="fr-FR" dirty="0" smtClean="0"/>
              <a:t>Le choix de la bonne approche dépendra bien sûr des besoins de l’application</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67</a:t>
            </a:fld>
            <a:endParaRPr lang="fr-FR" dirty="0"/>
          </a:p>
        </p:txBody>
      </p:sp>
    </p:spTree>
    <p:extLst>
      <p:ext uri="{BB962C8B-B14F-4D97-AF65-F5344CB8AC3E}">
        <p14:creationId xmlns:p14="http://schemas.microsoft.com/office/powerpoint/2010/main" val="20414692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Code First et l’utilitaire </a:t>
            </a:r>
            <a:r>
              <a:rPr lang="fr-FR" dirty="0" err="1" smtClean="0"/>
              <a:t>wsgen</a:t>
            </a:r>
            <a:endParaRPr lang="fr-FR" dirty="0"/>
          </a:p>
        </p:txBody>
      </p:sp>
      <p:sp>
        <p:nvSpPr>
          <p:cNvPr id="3" name="Content Placeholder 2"/>
          <p:cNvSpPr>
            <a:spLocks noGrp="1"/>
          </p:cNvSpPr>
          <p:nvPr>
            <p:ph idx="1"/>
          </p:nvPr>
        </p:nvSpPr>
        <p:spPr>
          <a:xfrm>
            <a:off x="251520" y="1600200"/>
            <a:ext cx="8712968" cy="4525963"/>
          </a:xfrm>
        </p:spPr>
        <p:txBody>
          <a:bodyPr/>
          <a:lstStyle/>
          <a:p>
            <a:r>
              <a:rPr lang="fr-FR" dirty="0" smtClean="0"/>
              <a:t>Utilitaire fourni dans le JDK</a:t>
            </a:r>
          </a:p>
          <a:p>
            <a:endParaRPr lang="fr-FR" dirty="0"/>
          </a:p>
          <a:p>
            <a:r>
              <a:rPr lang="fr-FR" dirty="0" smtClean="0"/>
              <a:t>Génère les artefacts portables nécessaires aux applications JAX-WS lors du démarrage à partir du code Java</a:t>
            </a:r>
          </a:p>
          <a:p>
            <a:endParaRPr lang="fr-FR" dirty="0" smtClean="0"/>
          </a:p>
          <a:p>
            <a:r>
              <a:rPr lang="fr-FR" dirty="0" smtClean="0"/>
              <a:t>Génère le WSDL à la demande</a:t>
            </a:r>
          </a:p>
          <a:p>
            <a:endParaRPr lang="fr-FR" dirty="0" smtClean="0"/>
          </a:p>
          <a:p>
            <a:r>
              <a:rPr lang="fr-FR" dirty="0" smtClean="0"/>
              <a:t>Génère toute classe requise pour assembler/ désassembler les contenus d’un message</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68</a:t>
            </a:fld>
            <a:endParaRPr lang="fr-FR" dirty="0"/>
          </a:p>
        </p:txBody>
      </p:sp>
    </p:spTree>
    <p:extLst>
      <p:ext uri="{BB962C8B-B14F-4D97-AF65-F5344CB8AC3E}">
        <p14:creationId xmlns:p14="http://schemas.microsoft.com/office/powerpoint/2010/main" val="35224830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Contract</a:t>
            </a:r>
            <a:r>
              <a:rPr lang="fr-FR" dirty="0" smtClean="0"/>
              <a:t> First et l’utilitaire </a:t>
            </a:r>
            <a:r>
              <a:rPr lang="fr-FR" dirty="0" err="1" smtClean="0"/>
              <a:t>wsimport</a:t>
            </a:r>
            <a:endParaRPr lang="fr-FR" dirty="0"/>
          </a:p>
        </p:txBody>
      </p:sp>
      <p:sp>
        <p:nvSpPr>
          <p:cNvPr id="3" name="Content Placeholder 2"/>
          <p:cNvSpPr>
            <a:spLocks noGrp="1"/>
          </p:cNvSpPr>
          <p:nvPr>
            <p:ph idx="1"/>
          </p:nvPr>
        </p:nvSpPr>
        <p:spPr/>
        <p:txBody>
          <a:bodyPr/>
          <a:lstStyle/>
          <a:p>
            <a:r>
              <a:rPr lang="fr-FR" dirty="0" smtClean="0"/>
              <a:t>L’utilitaire </a:t>
            </a:r>
            <a:r>
              <a:rPr lang="fr-FR" dirty="0" err="1" smtClean="0"/>
              <a:t>wsimport</a:t>
            </a:r>
            <a:r>
              <a:rPr lang="fr-FR" dirty="0" smtClean="0"/>
              <a:t> prend en entrée le WSDL et vous génère une interface pour chaque </a:t>
            </a:r>
            <a:r>
              <a:rPr lang="fr-FR" dirty="0" err="1" smtClean="0"/>
              <a:t>portType</a:t>
            </a:r>
            <a:endParaRPr lang="fr-FR" dirty="0" smtClean="0"/>
          </a:p>
          <a:p>
            <a:endParaRPr lang="fr-FR" dirty="0"/>
          </a:p>
          <a:p>
            <a:r>
              <a:rPr lang="fr-FR" dirty="0" smtClean="0"/>
              <a:t>Vous n’aurez par la suite qu’à créer une classe qui implémente cette /ces interface (s) pour y fournir votre logique métier</a:t>
            </a:r>
          </a:p>
          <a:p>
            <a:endParaRPr lang="fr-FR" dirty="0"/>
          </a:p>
          <a:p>
            <a:r>
              <a:rPr lang="fr-FR" dirty="0" smtClean="0"/>
              <a:t>Déployez l’implémentation de votre service web dans un conteneur JAX-WS</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69</a:t>
            </a:fld>
            <a:endParaRPr lang="fr-FR" dirty="0"/>
          </a:p>
        </p:txBody>
      </p:sp>
    </p:spTree>
    <p:extLst>
      <p:ext uri="{BB962C8B-B14F-4D97-AF65-F5344CB8AC3E}">
        <p14:creationId xmlns:p14="http://schemas.microsoft.com/office/powerpoint/2010/main" val="208102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FR" smtClean="0"/>
              <a:t>Solutions existantes</a:t>
            </a:r>
          </a:p>
        </p:txBody>
      </p:sp>
      <p:sp>
        <p:nvSpPr>
          <p:cNvPr id="7171" name="Rectangle 3"/>
          <p:cNvSpPr>
            <a:spLocks noGrp="1" noChangeArrowheads="1"/>
          </p:cNvSpPr>
          <p:nvPr>
            <p:ph type="body" idx="1"/>
          </p:nvPr>
        </p:nvSpPr>
        <p:spPr/>
        <p:txBody>
          <a:bodyPr/>
          <a:lstStyle/>
          <a:p>
            <a:r>
              <a:rPr lang="fr-FR" smtClean="0"/>
              <a:t>Modification du Protocole</a:t>
            </a:r>
          </a:p>
          <a:p>
            <a:pPr lvl="1"/>
            <a:r>
              <a:rPr lang="fr-FR" smtClean="0"/>
              <a:t>RMI / IIOP</a:t>
            </a:r>
          </a:p>
          <a:p>
            <a:pPr lvl="1"/>
            <a:endParaRPr lang="fr-FR" smtClean="0"/>
          </a:p>
          <a:p>
            <a:r>
              <a:rPr lang="fr-FR" smtClean="0"/>
              <a:t>Passerelles</a:t>
            </a:r>
          </a:p>
          <a:p>
            <a:pPr lvl="1"/>
            <a:r>
              <a:rPr lang="fr-FR" smtClean="0"/>
              <a:t>CORBA vers DCOM</a:t>
            </a:r>
          </a:p>
          <a:p>
            <a:pPr lvl="1"/>
            <a:endParaRPr lang="fr-FR" smtClean="0"/>
          </a:p>
          <a:p>
            <a:r>
              <a:rPr lang="fr-FR" smtClean="0"/>
              <a:t>Portage d’applications existantes difficile</a:t>
            </a:r>
          </a:p>
          <a:p>
            <a:endParaRPr lang="fr-FR" smtClean="0"/>
          </a:p>
          <a:p>
            <a:r>
              <a:rPr lang="fr-FR" smtClean="0"/>
              <a:t>Solutions non standards</a:t>
            </a:r>
          </a:p>
          <a:p>
            <a:endParaRPr lang="fr-FR" smtClean="0"/>
          </a:p>
        </p:txBody>
      </p:sp>
    </p:spTree>
    <p:extLst>
      <p:ext uri="{BB962C8B-B14F-4D97-AF65-F5344CB8AC3E}">
        <p14:creationId xmlns:p14="http://schemas.microsoft.com/office/powerpoint/2010/main" val="316687612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Meet</a:t>
            </a:r>
            <a:r>
              <a:rPr lang="fr-FR" dirty="0" smtClean="0"/>
              <a:t> in the Middle</a:t>
            </a:r>
            <a:endParaRPr lang="fr-FR" dirty="0"/>
          </a:p>
        </p:txBody>
      </p:sp>
      <p:sp>
        <p:nvSpPr>
          <p:cNvPr id="3" name="Content Placeholder 2"/>
          <p:cNvSpPr>
            <a:spLocks noGrp="1"/>
          </p:cNvSpPr>
          <p:nvPr>
            <p:ph idx="1"/>
          </p:nvPr>
        </p:nvSpPr>
        <p:spPr/>
        <p:txBody>
          <a:bodyPr/>
          <a:lstStyle/>
          <a:p>
            <a:r>
              <a:rPr lang="fr-FR" dirty="0" smtClean="0"/>
              <a:t>En entrée un WSDL valide et un existant Java (classes, interfaces)</a:t>
            </a:r>
          </a:p>
          <a:p>
            <a:endParaRPr lang="fr-FR" dirty="0"/>
          </a:p>
          <a:p>
            <a:r>
              <a:rPr lang="fr-FR" dirty="0" smtClean="0"/>
              <a:t>Objectif: trouver un compromis entre les deux. Souvent on a recours à des design patterns, type adaptateur </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70</a:t>
            </a:fld>
            <a:endParaRPr lang="fr-FR" dirty="0"/>
          </a:p>
        </p:txBody>
      </p:sp>
    </p:spTree>
    <p:extLst>
      <p:ext uri="{BB962C8B-B14F-4D97-AF65-F5344CB8AC3E}">
        <p14:creationId xmlns:p14="http://schemas.microsoft.com/office/powerpoint/2010/main" val="15477013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Implémentation du Client</a:t>
            </a:r>
            <a:endParaRPr lang="fr-FR" dirty="0"/>
          </a:p>
        </p:txBody>
      </p:sp>
      <p:sp>
        <p:nvSpPr>
          <p:cNvPr id="3" name="Content Placeholder 2"/>
          <p:cNvSpPr>
            <a:spLocks noGrp="1"/>
          </p:cNvSpPr>
          <p:nvPr>
            <p:ph idx="1"/>
          </p:nvPr>
        </p:nvSpPr>
        <p:spPr/>
        <p:txBody>
          <a:bodyPr/>
          <a:lstStyle/>
          <a:p>
            <a:r>
              <a:rPr lang="fr-FR" dirty="0" smtClean="0"/>
              <a:t>L’implémentation standard de JAX-WS fourni avec l’utilitaire </a:t>
            </a:r>
            <a:r>
              <a:rPr lang="fr-FR" dirty="0" err="1" smtClean="0"/>
              <a:t>wsimport</a:t>
            </a:r>
            <a:r>
              <a:rPr lang="fr-FR" dirty="0" smtClean="0"/>
              <a:t> un moyen pour la génération du code Java nécessaire à la communication avec un Web Service</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71</a:t>
            </a:fld>
            <a:endParaRPr lang="fr-FR" dirty="0"/>
          </a:p>
        </p:txBody>
      </p:sp>
      <p:pic>
        <p:nvPicPr>
          <p:cNvPr id="1105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666" t="47047" r="31433" b="13183"/>
          <a:stretch/>
        </p:blipFill>
        <p:spPr bwMode="auto">
          <a:xfrm>
            <a:off x="2123728" y="3001752"/>
            <a:ext cx="5366657" cy="342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8869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Problème de </a:t>
            </a:r>
            <a:r>
              <a:rPr lang="fr-FR" dirty="0" err="1" smtClean="0"/>
              <a:t>Mapping</a:t>
            </a:r>
            <a:r>
              <a:rPr lang="fr-FR" dirty="0" smtClean="0"/>
              <a:t> avec JAXB</a:t>
            </a:r>
            <a:endParaRPr lang="fr-FR" dirty="0"/>
          </a:p>
        </p:txBody>
      </p:sp>
      <p:sp>
        <p:nvSpPr>
          <p:cNvPr id="3" name="Content Placeholder 2"/>
          <p:cNvSpPr>
            <a:spLocks noGrp="1"/>
          </p:cNvSpPr>
          <p:nvPr>
            <p:ph idx="1"/>
          </p:nvPr>
        </p:nvSpPr>
        <p:spPr/>
        <p:txBody>
          <a:bodyPr/>
          <a:lstStyle/>
          <a:p>
            <a:r>
              <a:rPr lang="fr-FR" dirty="0" smtClean="0"/>
              <a:t>JAXB offre un </a:t>
            </a:r>
            <a:r>
              <a:rPr lang="fr-FR" dirty="0" err="1" smtClean="0"/>
              <a:t>mapping</a:t>
            </a:r>
            <a:r>
              <a:rPr lang="fr-FR" dirty="0" smtClean="0"/>
              <a:t> par défaut des types Java en types XML schéma</a:t>
            </a:r>
          </a:p>
          <a:p>
            <a:endParaRPr lang="fr-FR" dirty="0"/>
          </a:p>
          <a:p>
            <a:r>
              <a:rPr lang="fr-FR" dirty="0" smtClean="0"/>
              <a:t>En parle de marshaling, </a:t>
            </a:r>
            <a:r>
              <a:rPr lang="fr-FR" dirty="0" err="1" smtClean="0"/>
              <a:t>unmashaling</a:t>
            </a:r>
            <a:r>
              <a:rPr lang="fr-FR" dirty="0" smtClean="0"/>
              <a:t> pour l’encodage / décodage des objets java / </a:t>
            </a:r>
            <a:r>
              <a:rPr lang="fr-FR" dirty="0" err="1" smtClean="0"/>
              <a:t>xml</a:t>
            </a:r>
            <a:endParaRPr lang="fr-FR" dirty="0" smtClean="0"/>
          </a:p>
          <a:p>
            <a:endParaRPr lang="fr-FR" dirty="0"/>
          </a:p>
          <a:p>
            <a:r>
              <a:rPr lang="fr-FR" dirty="0" smtClean="0"/>
              <a:t>Peut être source de problèmes</a:t>
            </a:r>
          </a:p>
          <a:p>
            <a:endParaRPr lang="fr-FR" dirty="0"/>
          </a:p>
          <a:p>
            <a:r>
              <a:rPr lang="fr-FR" dirty="0" smtClean="0"/>
              <a:t>JAXB fournit des annotations pour définir un </a:t>
            </a:r>
            <a:r>
              <a:rPr lang="fr-FR" dirty="0" err="1" smtClean="0"/>
              <a:t>mapping</a:t>
            </a:r>
            <a:r>
              <a:rPr lang="fr-FR" dirty="0" smtClean="0"/>
              <a:t> personnalisé</a:t>
            </a:r>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72</a:t>
            </a:fld>
            <a:endParaRPr lang="fr-FR" dirty="0"/>
          </a:p>
        </p:txBody>
      </p:sp>
    </p:spTree>
    <p:extLst>
      <p:ext uri="{BB962C8B-B14F-4D97-AF65-F5344CB8AC3E}">
        <p14:creationId xmlns:p14="http://schemas.microsoft.com/office/powerpoint/2010/main" val="19258085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Conclusions</a:t>
            </a:r>
            <a:endParaRPr lang="fr-FR" dirty="0"/>
          </a:p>
        </p:txBody>
      </p:sp>
      <p:sp>
        <p:nvSpPr>
          <p:cNvPr id="3" name="Content Placeholder 2"/>
          <p:cNvSpPr>
            <a:spLocks noGrp="1"/>
          </p:cNvSpPr>
          <p:nvPr>
            <p:ph idx="1"/>
          </p:nvPr>
        </p:nvSpPr>
        <p:spPr/>
        <p:txBody>
          <a:bodyPr/>
          <a:lstStyle/>
          <a:p>
            <a:r>
              <a:rPr lang="fr-FR" dirty="0" smtClean="0"/>
              <a:t>Les WS sont devenus incontournables dans les applications d’aujourd’hui</a:t>
            </a:r>
          </a:p>
          <a:p>
            <a:pPr marL="0" indent="0">
              <a:buNone/>
            </a:pPr>
            <a:endParaRPr lang="fr-FR" dirty="0"/>
          </a:p>
          <a:p>
            <a:r>
              <a:rPr lang="fr-FR" dirty="0" smtClean="0"/>
              <a:t>Tout le monde autour de nous dit que les WS c’est facile mais pas si évident que ça en réalité</a:t>
            </a:r>
          </a:p>
          <a:p>
            <a:pPr lvl="1"/>
            <a:r>
              <a:rPr lang="fr-FR" dirty="0" smtClean="0"/>
              <a:t>Si ça ne marche pas du premier coup, difficile d’identifier le problème</a:t>
            </a:r>
          </a:p>
          <a:p>
            <a:endParaRPr lang="fr-FR" dirty="0" smtClean="0"/>
          </a:p>
          <a:p>
            <a:r>
              <a:rPr lang="fr-FR" dirty="0" smtClean="0"/>
              <a:t>Très bien outillé, documenté</a:t>
            </a:r>
          </a:p>
          <a:p>
            <a:endParaRPr lang="fr-FR" dirty="0"/>
          </a:p>
          <a:p>
            <a:r>
              <a:rPr lang="fr-FR" dirty="0" smtClean="0"/>
              <a:t>Et REST dans tout ça ??</a:t>
            </a:r>
            <a:endParaRPr lang="fr-FR" dirty="0"/>
          </a:p>
          <a:p>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73</a:t>
            </a:fld>
            <a:endParaRPr lang="fr-FR" dirty="0"/>
          </a:p>
        </p:txBody>
      </p:sp>
    </p:spTree>
    <p:extLst>
      <p:ext uri="{BB962C8B-B14F-4D97-AF65-F5344CB8AC3E}">
        <p14:creationId xmlns:p14="http://schemas.microsoft.com/office/powerpoint/2010/main" val="10572689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Lectures</a:t>
            </a:r>
            <a:endParaRPr lang="fr-FR" dirty="0"/>
          </a:p>
        </p:txBody>
      </p:sp>
      <p:sp>
        <p:nvSpPr>
          <p:cNvPr id="3" name="Content Placeholder 2"/>
          <p:cNvSpPr>
            <a:spLocks noGrp="1"/>
          </p:cNvSpPr>
          <p:nvPr>
            <p:ph idx="1"/>
          </p:nvPr>
        </p:nvSpPr>
        <p:spPr/>
        <p:txBody>
          <a:bodyPr/>
          <a:lstStyle/>
          <a:p>
            <a:r>
              <a:rPr lang="en-US" sz="2000" dirty="0"/>
              <a:t>Java Web Services: Up and Running de Martin </a:t>
            </a:r>
            <a:r>
              <a:rPr lang="en-US" sz="2000" dirty="0" err="1" smtClean="0"/>
              <a:t>Kalin</a:t>
            </a:r>
            <a:r>
              <a:rPr lang="en-US" sz="2000" dirty="0" smtClean="0"/>
              <a:t>, </a:t>
            </a:r>
            <a:r>
              <a:rPr lang="fr-FR" sz="2000" dirty="0"/>
              <a:t>Editeur : </a:t>
            </a:r>
            <a:r>
              <a:rPr lang="fr-FR" sz="2000" dirty="0" err="1"/>
              <a:t>O'Reilly</a:t>
            </a:r>
            <a:r>
              <a:rPr lang="fr-FR" sz="2000" dirty="0"/>
              <a:t> Media, </a:t>
            </a:r>
            <a:r>
              <a:rPr lang="fr-FR" sz="2000" dirty="0" err="1"/>
              <a:t>Inc</a:t>
            </a:r>
            <a:r>
              <a:rPr lang="fr-FR" sz="2000" dirty="0"/>
              <a:t>, USA; Édition : 1 (27 février 2009</a:t>
            </a:r>
            <a:r>
              <a:rPr lang="fr-FR" sz="2000" dirty="0" smtClean="0"/>
              <a:t>), </a:t>
            </a:r>
            <a:r>
              <a:rPr lang="fr-FR" sz="2000" dirty="0"/>
              <a:t>ISBN-10: </a:t>
            </a:r>
            <a:r>
              <a:rPr lang="fr-FR" sz="2000" dirty="0" smtClean="0"/>
              <a:t>059652112X</a:t>
            </a:r>
          </a:p>
          <a:p>
            <a:endParaRPr lang="en-US" sz="2000" dirty="0"/>
          </a:p>
          <a:p>
            <a:r>
              <a:rPr lang="en-US" sz="2000" dirty="0"/>
              <a:t>Service Design Patterns: Fundamental Design Solutions for SOAP/WSDL and </a:t>
            </a:r>
            <a:r>
              <a:rPr lang="en-US" sz="2000" dirty="0" err="1"/>
              <a:t>RESTful</a:t>
            </a:r>
            <a:r>
              <a:rPr lang="en-US" sz="2000" dirty="0"/>
              <a:t> Web Services de Robert </a:t>
            </a:r>
            <a:r>
              <a:rPr lang="en-US" sz="2000" dirty="0" err="1" smtClean="0"/>
              <a:t>Daigneau</a:t>
            </a:r>
            <a:r>
              <a:rPr lang="en-US" sz="2000" dirty="0" smtClean="0"/>
              <a:t>, </a:t>
            </a:r>
            <a:r>
              <a:rPr lang="fr-FR" sz="2000" dirty="0"/>
              <a:t>Editeur : Addison Wesley; Édition : 1 (25 octobre 2011</a:t>
            </a:r>
            <a:r>
              <a:rPr lang="fr-FR" sz="2000" dirty="0" smtClean="0"/>
              <a:t>), </a:t>
            </a:r>
            <a:r>
              <a:rPr lang="fr-FR" sz="2000" dirty="0"/>
              <a:t>ISBN-10: 032154420X</a:t>
            </a:r>
            <a:endParaRPr lang="en-US" sz="2000" dirty="0"/>
          </a:p>
          <a:p>
            <a:endParaRPr lang="fr-FR" dirty="0"/>
          </a:p>
        </p:txBody>
      </p:sp>
      <p:sp>
        <p:nvSpPr>
          <p:cNvPr id="4" name="Slide Number Placeholder 3"/>
          <p:cNvSpPr>
            <a:spLocks noGrp="1"/>
          </p:cNvSpPr>
          <p:nvPr>
            <p:ph type="sldNum" sz="quarter" idx="12"/>
          </p:nvPr>
        </p:nvSpPr>
        <p:spPr/>
        <p:txBody>
          <a:bodyPr/>
          <a:lstStyle/>
          <a:p>
            <a:fld id="{25F9BF79-8947-42B4-A0B2-ED963961DB09}" type="slidenum">
              <a:rPr lang="fr-FR" smtClean="0"/>
              <a:pPr/>
              <a:t>74</a:t>
            </a:fld>
            <a:endParaRPr lang="fr-FR" dirty="0"/>
          </a:p>
        </p:txBody>
      </p:sp>
    </p:spTree>
    <p:extLst>
      <p:ext uri="{BB962C8B-B14F-4D97-AF65-F5344CB8AC3E}">
        <p14:creationId xmlns:p14="http://schemas.microsoft.com/office/powerpoint/2010/main" val="1132878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fr-FR" smtClean="0"/>
              <a:t>Extension vers les services</a:t>
            </a:r>
          </a:p>
        </p:txBody>
      </p:sp>
      <p:sp>
        <p:nvSpPr>
          <p:cNvPr id="8195" name="Rectangle 3"/>
          <p:cNvSpPr>
            <a:spLocks noGrp="1" noChangeArrowheads="1"/>
          </p:cNvSpPr>
          <p:nvPr>
            <p:ph type="body" idx="1"/>
          </p:nvPr>
        </p:nvSpPr>
        <p:spPr/>
        <p:txBody>
          <a:bodyPr/>
          <a:lstStyle/>
          <a:p>
            <a:pPr>
              <a:lnSpc>
                <a:spcPct val="70000"/>
              </a:lnSpc>
            </a:pPr>
            <a:r>
              <a:rPr lang="fr-FR" dirty="0" smtClean="0"/>
              <a:t>WSOA : Web Services </a:t>
            </a:r>
            <a:r>
              <a:rPr lang="fr-FR" dirty="0" err="1" smtClean="0"/>
              <a:t>Oriented</a:t>
            </a:r>
            <a:r>
              <a:rPr lang="fr-FR" dirty="0" smtClean="0"/>
              <a:t> Architecture</a:t>
            </a:r>
          </a:p>
          <a:p>
            <a:pPr marL="0" indent="0">
              <a:lnSpc>
                <a:spcPct val="70000"/>
              </a:lnSpc>
              <a:buNone/>
            </a:pPr>
            <a:endParaRPr lang="fr-FR" dirty="0" smtClean="0"/>
          </a:p>
          <a:p>
            <a:pPr>
              <a:lnSpc>
                <a:spcPct val="70000"/>
              </a:lnSpc>
            </a:pPr>
            <a:endParaRPr lang="fr-FR" dirty="0" smtClean="0"/>
          </a:p>
          <a:p>
            <a:pPr>
              <a:lnSpc>
                <a:spcPct val="70000"/>
              </a:lnSpc>
            </a:pPr>
            <a:r>
              <a:rPr lang="fr-FR" dirty="0" smtClean="0"/>
              <a:t>Deux préoccupations</a:t>
            </a:r>
          </a:p>
          <a:p>
            <a:pPr>
              <a:lnSpc>
                <a:spcPct val="70000"/>
              </a:lnSpc>
            </a:pPr>
            <a:endParaRPr lang="fr-FR" dirty="0" smtClean="0"/>
          </a:p>
          <a:p>
            <a:pPr lvl="1">
              <a:lnSpc>
                <a:spcPct val="70000"/>
              </a:lnSpc>
            </a:pPr>
            <a:r>
              <a:rPr lang="fr-FR" dirty="0" smtClean="0">
                <a:solidFill>
                  <a:schemeClr val="folHlink"/>
                </a:solidFill>
              </a:rPr>
              <a:t>ÉCHELLE</a:t>
            </a:r>
            <a:r>
              <a:rPr lang="fr-FR" dirty="0" smtClean="0"/>
              <a:t> : Augmenter la productivité des entreprises à travers des partenariats =&gt; nécessité d ’ouvrir un parc applicatif à l’extérieur sous forme de services offerts</a:t>
            </a:r>
          </a:p>
          <a:p>
            <a:pPr lvl="2">
              <a:lnSpc>
                <a:spcPct val="70000"/>
              </a:lnSpc>
            </a:pPr>
            <a:r>
              <a:rPr lang="fr-FR" dirty="0" smtClean="0"/>
              <a:t>Granularité variable : fonctions, composants, applications, processus métier</a:t>
            </a:r>
          </a:p>
          <a:p>
            <a:pPr lvl="2">
              <a:lnSpc>
                <a:spcPct val="70000"/>
              </a:lnSpc>
            </a:pPr>
            <a:endParaRPr lang="fr-FR" dirty="0" smtClean="0"/>
          </a:p>
          <a:p>
            <a:pPr lvl="1">
              <a:lnSpc>
                <a:spcPct val="70000"/>
              </a:lnSpc>
            </a:pPr>
            <a:r>
              <a:rPr lang="fr-FR" dirty="0" smtClean="0">
                <a:solidFill>
                  <a:schemeClr val="folHlink"/>
                </a:solidFill>
              </a:rPr>
              <a:t>INTEROPÉRABILITÉ</a:t>
            </a:r>
            <a:r>
              <a:rPr lang="fr-FR" dirty="0" smtClean="0"/>
              <a:t> des applications (intra- ou inter-entreprises)</a:t>
            </a:r>
          </a:p>
          <a:p>
            <a:pPr lvl="2">
              <a:lnSpc>
                <a:spcPct val="70000"/>
              </a:lnSpc>
            </a:pPr>
            <a:r>
              <a:rPr lang="fr-FR" dirty="0" smtClean="0"/>
              <a:t>Comment faire fonctionner un applicatif (ou un composant) fondé sur une technologie CORBA avec un autre fondé sur .Net ?</a:t>
            </a:r>
          </a:p>
          <a:p>
            <a:pPr lvl="1">
              <a:lnSpc>
                <a:spcPct val="70000"/>
              </a:lnSpc>
            </a:pPr>
            <a:endParaRPr lang="fr-FR" dirty="0" smtClean="0"/>
          </a:p>
          <a:p>
            <a:pPr>
              <a:lnSpc>
                <a:spcPct val="70000"/>
              </a:lnSpc>
              <a:buFont typeface="Wingdings" pitchFamily="2" charset="2"/>
              <a:buNone/>
            </a:pPr>
            <a:endParaRPr lang="fr-FR" dirty="0" smtClean="0"/>
          </a:p>
        </p:txBody>
      </p:sp>
    </p:spTree>
    <p:extLst>
      <p:ext uri="{BB962C8B-B14F-4D97-AF65-F5344CB8AC3E}">
        <p14:creationId xmlns:p14="http://schemas.microsoft.com/office/powerpoint/2010/main" val="211688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mtClean="0"/>
              <a:t>Approche Envisagée</a:t>
            </a:r>
          </a:p>
        </p:txBody>
      </p:sp>
      <p:sp>
        <p:nvSpPr>
          <p:cNvPr id="9219" name="Rectangle 3"/>
          <p:cNvSpPr>
            <a:spLocks noGrp="1" noChangeArrowheads="1"/>
          </p:cNvSpPr>
          <p:nvPr>
            <p:ph type="body" idx="1"/>
          </p:nvPr>
        </p:nvSpPr>
        <p:spPr>
          <a:xfrm>
            <a:off x="457200" y="1639888"/>
            <a:ext cx="8229600" cy="4876800"/>
          </a:xfrm>
        </p:spPr>
        <p:txBody>
          <a:bodyPr/>
          <a:lstStyle/>
          <a:p>
            <a:pPr marL="342900" indent="-342900">
              <a:lnSpc>
                <a:spcPct val="90000"/>
              </a:lnSpc>
            </a:pPr>
            <a:r>
              <a:rPr lang="fr-FR" sz="2000" dirty="0" smtClean="0"/>
              <a:t>Un nouveau Protocole : SOAP</a:t>
            </a:r>
          </a:p>
          <a:p>
            <a:pPr marL="742950" lvl="1">
              <a:lnSpc>
                <a:spcPct val="90000"/>
              </a:lnSpc>
            </a:pPr>
            <a:r>
              <a:rPr lang="fr-FR" sz="1800" dirty="0" smtClean="0"/>
              <a:t>Basé sur XML</a:t>
            </a:r>
          </a:p>
          <a:p>
            <a:pPr marL="1143000" lvl="2" indent="-228600">
              <a:lnSpc>
                <a:spcPct val="90000"/>
              </a:lnSpc>
            </a:pPr>
            <a:r>
              <a:rPr lang="fr-FR" sz="1600" dirty="0" smtClean="0"/>
              <a:t>Portabilité, Hétérogénéité</a:t>
            </a:r>
          </a:p>
          <a:p>
            <a:pPr marL="742950" lvl="1">
              <a:lnSpc>
                <a:spcPct val="90000"/>
              </a:lnSpc>
            </a:pPr>
            <a:r>
              <a:rPr lang="fr-FR" sz="1800" dirty="0" smtClean="0"/>
              <a:t>Porté sur des protocoles large échelle existants</a:t>
            </a:r>
          </a:p>
          <a:p>
            <a:pPr marL="1143000" lvl="2" indent="-228600">
              <a:lnSpc>
                <a:spcPct val="90000"/>
              </a:lnSpc>
            </a:pPr>
            <a:r>
              <a:rPr lang="fr-FR" sz="1600" dirty="0" smtClean="0"/>
              <a:t>HTTP, SMTP, …</a:t>
            </a:r>
          </a:p>
          <a:p>
            <a:pPr marL="1143000" lvl="2" indent="-228600">
              <a:lnSpc>
                <a:spcPct val="90000"/>
              </a:lnSpc>
            </a:pPr>
            <a:endParaRPr lang="fr-FR" sz="1600" dirty="0"/>
          </a:p>
          <a:p>
            <a:pPr marL="1143000" lvl="2" indent="-228600">
              <a:lnSpc>
                <a:spcPct val="90000"/>
              </a:lnSpc>
            </a:pPr>
            <a:endParaRPr lang="fr-FR" sz="1600" dirty="0" smtClean="0"/>
          </a:p>
          <a:p>
            <a:pPr marL="1143000" lvl="2" indent="-228600">
              <a:lnSpc>
                <a:spcPct val="90000"/>
              </a:lnSpc>
            </a:pPr>
            <a:endParaRPr lang="fr-FR" sz="900" dirty="0" smtClean="0"/>
          </a:p>
          <a:p>
            <a:pPr marL="342900" indent="-342900">
              <a:lnSpc>
                <a:spcPct val="90000"/>
              </a:lnSpc>
            </a:pPr>
            <a:r>
              <a:rPr lang="fr-FR" sz="2000" dirty="0" smtClean="0"/>
              <a:t>Paradigme orienté service : WSDL</a:t>
            </a:r>
          </a:p>
          <a:p>
            <a:pPr marL="742950" lvl="1">
              <a:lnSpc>
                <a:spcPct val="90000"/>
              </a:lnSpc>
            </a:pPr>
            <a:r>
              <a:rPr lang="fr-FR" sz="1800" dirty="0" smtClean="0"/>
              <a:t>Définition de services offerts (en XML)</a:t>
            </a:r>
          </a:p>
          <a:p>
            <a:pPr marL="742950" lvl="1">
              <a:lnSpc>
                <a:spcPct val="90000"/>
              </a:lnSpc>
            </a:pPr>
            <a:endParaRPr lang="fr-FR" sz="1800" dirty="0"/>
          </a:p>
          <a:p>
            <a:pPr marL="457200" lvl="1" indent="0">
              <a:lnSpc>
                <a:spcPct val="90000"/>
              </a:lnSpc>
              <a:buNone/>
            </a:pPr>
            <a:endParaRPr lang="fr-FR" sz="1800" dirty="0" smtClean="0"/>
          </a:p>
          <a:p>
            <a:pPr marL="742950" lvl="1">
              <a:lnSpc>
                <a:spcPct val="90000"/>
              </a:lnSpc>
            </a:pPr>
            <a:endParaRPr lang="fr-FR" sz="900" dirty="0" smtClean="0"/>
          </a:p>
          <a:p>
            <a:pPr marL="342900" indent="-342900">
              <a:lnSpc>
                <a:spcPct val="90000"/>
              </a:lnSpc>
            </a:pPr>
            <a:r>
              <a:rPr lang="fr-FR" sz="2000" dirty="0" smtClean="0"/>
              <a:t>Découverte automatique des services (</a:t>
            </a:r>
            <a:r>
              <a:rPr lang="fr-FR" sz="2000" dirty="0" err="1" smtClean="0"/>
              <a:t>dynamicité</a:t>
            </a:r>
            <a:r>
              <a:rPr lang="fr-FR" sz="2000" dirty="0" smtClean="0"/>
              <a:t>) : UDDI</a:t>
            </a:r>
          </a:p>
          <a:p>
            <a:pPr marL="742950" lvl="1">
              <a:lnSpc>
                <a:spcPct val="90000"/>
              </a:lnSpc>
            </a:pPr>
            <a:r>
              <a:rPr lang="fr-FR" sz="1800" dirty="0" smtClean="0"/>
              <a:t>Référentiel de Web Service (Pages Jaunes, Blanches, Vertes)</a:t>
            </a:r>
          </a:p>
          <a:p>
            <a:pPr marL="342900" indent="-342900">
              <a:lnSpc>
                <a:spcPct val="90000"/>
              </a:lnSpc>
            </a:pPr>
            <a:endParaRPr lang="fr-FR" sz="2000" dirty="0" smtClean="0"/>
          </a:p>
        </p:txBody>
      </p:sp>
    </p:spTree>
    <p:extLst>
      <p:ext uri="{BB962C8B-B14F-4D97-AF65-F5344CB8AC3E}">
        <p14:creationId xmlns:p14="http://schemas.microsoft.com/office/powerpoint/2010/main" val="9701788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17204</TotalTime>
  <Words>4725</Words>
  <Application>Microsoft Office PowerPoint</Application>
  <PresentationFormat>On-screen Show (4:3)</PresentationFormat>
  <Paragraphs>817</Paragraphs>
  <Slides>74</Slides>
  <Notes>58</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Office Theme</vt:lpstr>
      <vt:lpstr>MS_ClipArt_Gallery</vt:lpstr>
      <vt:lpstr>PowerPoint Presentation</vt:lpstr>
      <vt:lpstr>    Plan</vt:lpstr>
      <vt:lpstr>Définition</vt:lpstr>
      <vt:lpstr>PowerPoint Presentation</vt:lpstr>
      <vt:lpstr>Limitations des middleware étudiés (objet, composant)</vt:lpstr>
      <vt:lpstr>Limitations des middleware</vt:lpstr>
      <vt:lpstr>Solutions existantes</vt:lpstr>
      <vt:lpstr>Extension vers les services</vt:lpstr>
      <vt:lpstr>Approche Envisagée</vt:lpstr>
      <vt:lpstr>Service Web : comment ?</vt:lpstr>
      <vt:lpstr>Service Web : mise en œuvre</vt:lpstr>
      <vt:lpstr> </vt:lpstr>
      <vt:lpstr>XML</vt:lpstr>
      <vt:lpstr>Principes</vt:lpstr>
      <vt:lpstr>Langage de grammaire d’un doc XML</vt:lpstr>
      <vt:lpstr>Exemple de schéma : livre.xsd</vt:lpstr>
      <vt:lpstr>Autre exemple</vt:lpstr>
      <vt:lpstr>Soit un document XML qui inclut des balises issues de différentes grammaires (i.e., +sieurs fichiers xsd)</vt:lpstr>
      <vt:lpstr>Espaces de noms de balises</vt:lpstr>
      <vt:lpstr>Ex. d’un doc XML avec 2 espaces de noms</vt:lpstr>
      <vt:lpstr>Récapitulatif sur le langage XML Schema</vt:lpstr>
      <vt:lpstr> </vt:lpstr>
      <vt:lpstr>SOAP</vt:lpstr>
      <vt:lpstr>Structure d’un message SOAP (1)</vt:lpstr>
      <vt:lpstr>Structure d’un message SOAP (2) la balise Envelope</vt:lpstr>
      <vt:lpstr>Ex : un service d’addition de 2 entiers</vt:lpstr>
      <vt:lpstr>Structure du message SOAP : la requête</vt:lpstr>
      <vt:lpstr>Structure du message SOAP : la réponse</vt:lpstr>
      <vt:lpstr>URImyAddition</vt:lpstr>
      <vt:lpstr>Encodage</vt:lpstr>
      <vt:lpstr>Définition de types</vt:lpstr>
      <vt:lpstr>Acheminement des msg : SOAP avec HTTP</vt:lpstr>
      <vt:lpstr>Msg SOAP encapsulé dans HTTP</vt:lpstr>
      <vt:lpstr>Msg SOAP encapsulé dans HTTP</vt:lpstr>
      <vt:lpstr> </vt:lpstr>
      <vt:lpstr>WSDL</vt:lpstr>
      <vt:lpstr>Présentation</vt:lpstr>
      <vt:lpstr>Balises</vt:lpstr>
      <vt:lpstr>Les balises  (graphique XML Spy du wsdl.xsd)</vt:lpstr>
      <vt:lpstr>types</vt:lpstr>
      <vt:lpstr>types (suite)</vt:lpstr>
      <vt:lpstr>message</vt:lpstr>
      <vt:lpstr>Paramètres de message</vt:lpstr>
      <vt:lpstr>portType</vt:lpstr>
      <vt:lpstr>operation</vt:lpstr>
      <vt:lpstr>operation</vt:lpstr>
      <vt:lpstr>operation</vt:lpstr>
      <vt:lpstr>binding</vt:lpstr>
      <vt:lpstr>binding</vt:lpstr>
      <vt:lpstr>Le cas du binding SOAP</vt:lpstr>
      <vt:lpstr>binding SOAP</vt:lpstr>
      <vt:lpstr>Pour aller plus loin…</vt:lpstr>
      <vt:lpstr>service</vt:lpstr>
      <vt:lpstr>Résumé du vocabulaire WSDL</vt:lpstr>
      <vt:lpstr>Exemple</vt:lpstr>
      <vt:lpstr>Exemple (suite)</vt:lpstr>
      <vt:lpstr> </vt:lpstr>
      <vt:lpstr>UDDI</vt:lpstr>
      <vt:lpstr>UDDI</vt:lpstr>
      <vt:lpstr> </vt:lpstr>
      <vt:lpstr>Axis: Principes</vt:lpstr>
      <vt:lpstr>JAX-WS</vt:lpstr>
      <vt:lpstr>JAX-WS: Annotations</vt:lpstr>
      <vt:lpstr>@WebMethod, @WebParam &amp; @WebResult</vt:lpstr>
      <vt:lpstr>Exemple: Exposer un WS à partir d’un EJB</vt:lpstr>
      <vt:lpstr>@WebService</vt:lpstr>
      <vt:lpstr>Les approches de Développement</vt:lpstr>
      <vt:lpstr>Code First et l’utilitaire wsgen</vt:lpstr>
      <vt:lpstr>Contract First et l’utilitaire wsimport</vt:lpstr>
      <vt:lpstr>Meet in the Middle</vt:lpstr>
      <vt:lpstr>Implémentation du Client</vt:lpstr>
      <vt:lpstr>Problème de Mapping avec JAXB</vt:lpstr>
      <vt:lpstr>Conclusions</vt:lpstr>
      <vt:lpstr>Lectures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Reda Bendraou</dc:creator>
  <cp:lastModifiedBy>Reda Bendraou</cp:lastModifiedBy>
  <cp:revision>288</cp:revision>
  <cp:lastPrinted>2012-07-22T09:41:54Z</cp:lastPrinted>
  <dcterms:created xsi:type="dcterms:W3CDTF">2012-07-16T13:46:06Z</dcterms:created>
  <dcterms:modified xsi:type="dcterms:W3CDTF">2014-12-12T16:20:41Z</dcterms:modified>
</cp:coreProperties>
</file>