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DE8EE-969D-4229-82F7-8CB7B0EF3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Listas</a:t>
            </a:r>
            <a:r>
              <a:rPr lang="en-US" dirty="0">
                <a:latin typeface="AvenirNext LT Pro Bold" panose="020B0804020202020204" pitchFamily="34" charset="0"/>
              </a:rPr>
              <a:t> </a:t>
            </a:r>
            <a:r>
              <a:rPr lang="en-US" dirty="0" err="1">
                <a:latin typeface="AvenirNext LT Pro Bold" panose="020B0804020202020204" pitchFamily="34" charset="0"/>
              </a:rPr>
              <a:t>Enlazadas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8420FE-584F-4CA6-9CEB-56B6FC9D4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Hernán Domínguez – 8-970-599</a:t>
            </a:r>
          </a:p>
          <a:p>
            <a:r>
              <a:rPr lang="en-US" dirty="0"/>
              <a:t>Luis Jiménez – AS750033</a:t>
            </a:r>
          </a:p>
        </p:txBody>
      </p:sp>
    </p:spTree>
    <p:extLst>
      <p:ext uri="{BB962C8B-B14F-4D97-AF65-F5344CB8AC3E}">
        <p14:creationId xmlns:p14="http://schemas.microsoft.com/office/powerpoint/2010/main" val="234337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83FF-D7B5-4EA5-9811-A9DF4E6A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Operadores</a:t>
            </a:r>
            <a:r>
              <a:rPr lang="en-US" dirty="0">
                <a:latin typeface="AvenirNext LT Pro Bold" panose="020B0804020202020204" pitchFamily="34" charset="0"/>
              </a:rPr>
              <a:t> de </a:t>
            </a:r>
            <a:r>
              <a:rPr lang="en-US" dirty="0" err="1">
                <a:latin typeface="AvenirNext LT Pro Bold" panose="020B0804020202020204" pitchFamily="34" charset="0"/>
              </a:rPr>
              <a:t>eliminación</a:t>
            </a:r>
            <a:r>
              <a:rPr lang="en-US" dirty="0">
                <a:latin typeface="AvenirNext LT Pro Bold" panose="020B0804020202020204" pitchFamily="34" charset="0"/>
              </a:rPr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78A59D-CE39-480B-AD33-80F0D805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643532"/>
            <a:ext cx="2834640" cy="2172634"/>
          </a:xfrm>
        </p:spPr>
        <p:txBody>
          <a:bodyPr>
            <a:normAutofit/>
          </a:bodyPr>
          <a:lstStyle/>
          <a:p>
            <a:r>
              <a:rPr lang="en-US" sz="2400" dirty="0" err="1"/>
              <a:t>Funciones</a:t>
            </a:r>
            <a:r>
              <a:rPr lang="en-US" sz="2400" dirty="0"/>
              <a:t> para </a:t>
            </a:r>
            <a:r>
              <a:rPr lang="en-US" sz="2400" dirty="0" err="1"/>
              <a:t>eliminar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a la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enlazada</a:t>
            </a:r>
            <a:endParaRPr lang="en-US" sz="2400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6CFF2295-DB44-4DA8-83E3-36C09EAE2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68186"/>
              </p:ext>
            </p:extLst>
          </p:nvPr>
        </p:nvGraphicFramePr>
        <p:xfrm>
          <a:off x="3867150" y="738554"/>
          <a:ext cx="7315200" cy="5380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8567">
                  <a:extLst>
                    <a:ext uri="{9D8B030D-6E8A-4147-A177-3AD203B41FA5}">
                      <a16:colId xmlns:a16="http://schemas.microsoft.com/office/drawing/2014/main" val="2249269366"/>
                    </a:ext>
                  </a:extLst>
                </a:gridCol>
                <a:gridCol w="5006633">
                  <a:extLst>
                    <a:ext uri="{9D8B030D-6E8A-4147-A177-3AD203B41FA5}">
                      <a16:colId xmlns:a16="http://schemas.microsoft.com/office/drawing/2014/main" val="2098883297"/>
                    </a:ext>
                  </a:extLst>
                </a:gridCol>
              </a:tblGrid>
              <a:tr h="13777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 dirty="0">
                          <a:effectLst/>
                        </a:rPr>
                        <a:t>Operador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>
                          <a:effectLst/>
                        </a:rPr>
                        <a:t>Funciones asociadas a GSList.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38756575"/>
                  </a:ext>
                </a:extLst>
              </a:tr>
              <a:tr h="13777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>
                          <a:effectLst/>
                        </a:rPr>
                        <a:t>Eliminar un nodo.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GSList* g_slist_remove (GSList *list, gconstpointer data)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52504728"/>
                  </a:ext>
                </a:extLst>
              </a:tr>
              <a:tr h="262545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 dirty="0">
                          <a:effectLst/>
                        </a:rPr>
                        <a:t>Eliminar nodos según un patrón.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GSList</a:t>
                      </a:r>
                      <a:r>
                        <a:rPr lang="en-US" sz="2000" dirty="0">
                          <a:effectLst/>
                        </a:rPr>
                        <a:t>* </a:t>
                      </a:r>
                      <a:r>
                        <a:rPr lang="en-US" sz="2000" dirty="0" err="1">
                          <a:effectLst/>
                        </a:rPr>
                        <a:t>g_slist_remove_all</a:t>
                      </a:r>
                      <a:r>
                        <a:rPr lang="en-US" sz="2000" dirty="0">
                          <a:effectLst/>
                        </a:rPr>
                        <a:t> (</a:t>
                      </a:r>
                      <a:r>
                        <a:rPr lang="en-US" sz="2000" dirty="0" err="1">
                          <a:effectLst/>
                        </a:rPr>
                        <a:t>GSList</a:t>
                      </a:r>
                      <a:r>
                        <a:rPr lang="en-US" sz="2000" dirty="0">
                          <a:effectLst/>
                        </a:rPr>
                        <a:t> *list, </a:t>
                      </a:r>
                      <a:r>
                        <a:rPr lang="en-US" sz="2000" dirty="0" err="1">
                          <a:effectLst/>
                        </a:rPr>
                        <a:t>gconstpointer</a:t>
                      </a:r>
                      <a:r>
                        <a:rPr lang="en-US" sz="2000" dirty="0">
                          <a:effectLst/>
                        </a:rPr>
                        <a:t> data)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1554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7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F8993-3F65-4B76-AFC3-7EA2CAD2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3" y="1123837"/>
            <a:ext cx="3249636" cy="4601183"/>
          </a:xfrm>
        </p:spPr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Ejemplo</a:t>
            </a:r>
            <a:r>
              <a:rPr lang="en-US" dirty="0">
                <a:latin typeface="AvenirNext LT Pro Bold" panose="020B0804020202020204" pitchFamily="34" charset="0"/>
              </a:rPr>
              <a:t>: </a:t>
            </a:r>
            <a:r>
              <a:rPr lang="es-ES" dirty="0">
                <a:latin typeface="AvenirNext LT Pro Bold" panose="020B0804020202020204" pitchFamily="34" charset="0"/>
              </a:rPr>
              <a:t>Eliminar un elemento de la lista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BDCD9-274B-4F97-8645-D1EDAE28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97" y="770206"/>
            <a:ext cx="8004516" cy="5317587"/>
          </a:xfrm>
          <a:solidFill>
            <a:srgbClr val="E04C24">
              <a:alpha val="32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(list2 != NULL)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g_print ("\nEl dato %d sera eliminado 	de la lista.\n", list2-&gt;data);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eliminando un elemento de la lista */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g_slist_remove (list, list2-&gt;data);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s-ES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6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83FF-D7B5-4EA5-9811-A9DF4E6A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Operadores</a:t>
            </a:r>
            <a:r>
              <a:rPr lang="en-US" dirty="0">
                <a:latin typeface="AvenirNext LT Pro Bold" panose="020B0804020202020204" pitchFamily="34" charset="0"/>
              </a:rPr>
              <a:t> de </a:t>
            </a:r>
            <a:r>
              <a:rPr lang="en-US" dirty="0" err="1">
                <a:latin typeface="AvenirNext LT Pro Bold" panose="020B0804020202020204" pitchFamily="34" charset="0"/>
              </a:rPr>
              <a:t>eliminación</a:t>
            </a:r>
            <a:r>
              <a:rPr lang="en-US" dirty="0">
                <a:latin typeface="AvenirNext LT Pro Bold" panose="020B0804020202020204" pitchFamily="34" charset="0"/>
              </a:rPr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78A59D-CE39-480B-AD33-80F0D805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643532"/>
            <a:ext cx="2834640" cy="2172634"/>
          </a:xfrm>
        </p:spPr>
        <p:txBody>
          <a:bodyPr>
            <a:normAutofit/>
          </a:bodyPr>
          <a:lstStyle/>
          <a:p>
            <a:r>
              <a:rPr lang="en-US" sz="2400" dirty="0" err="1"/>
              <a:t>Funciones</a:t>
            </a:r>
            <a:r>
              <a:rPr lang="en-US" sz="2400" dirty="0"/>
              <a:t> para </a:t>
            </a:r>
            <a:r>
              <a:rPr lang="en-US" sz="2400" dirty="0" err="1"/>
              <a:t>eliminar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a la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enlazada</a:t>
            </a:r>
            <a:endParaRPr lang="en-US" sz="24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D47A120-0207-4E0E-BB06-F852F36D9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06283"/>
              </p:ext>
            </p:extLst>
          </p:nvPr>
        </p:nvGraphicFramePr>
        <p:xfrm>
          <a:off x="3756320" y="722214"/>
          <a:ext cx="7708850" cy="5413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9908">
                  <a:extLst>
                    <a:ext uri="{9D8B030D-6E8A-4147-A177-3AD203B41FA5}">
                      <a16:colId xmlns:a16="http://schemas.microsoft.com/office/drawing/2014/main" val="877308526"/>
                    </a:ext>
                  </a:extLst>
                </a:gridCol>
                <a:gridCol w="5598942">
                  <a:extLst>
                    <a:ext uri="{9D8B030D-6E8A-4147-A177-3AD203B41FA5}">
                      <a16:colId xmlns:a16="http://schemas.microsoft.com/office/drawing/2014/main" val="3615759964"/>
                    </a:ext>
                  </a:extLst>
                </a:gridCol>
              </a:tblGrid>
              <a:tr h="607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Operador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Funciones asociadas a GSList.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33152401"/>
                  </a:ext>
                </a:extLst>
              </a:tr>
              <a:tr h="607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Buscar un nodo según un valor.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GSList* g_slist_find (GSList *list, gconstpointer data)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370030"/>
                  </a:ext>
                </a:extLst>
              </a:tr>
              <a:tr h="1158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Buscar un nodo según un criterio.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* </a:t>
                      </a:r>
                      <a:r>
                        <a:rPr lang="en-US" sz="1800" dirty="0" err="1">
                          <a:effectLst/>
                        </a:rPr>
                        <a:t>g_slist_find_custom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 *list, </a:t>
                      </a:r>
                      <a:r>
                        <a:rPr lang="en-US" sz="1800" dirty="0" err="1">
                          <a:effectLst/>
                        </a:rPr>
                        <a:t>gconstpointer</a:t>
                      </a:r>
                      <a:r>
                        <a:rPr lang="en-US" sz="1800" dirty="0">
                          <a:effectLst/>
                        </a:rPr>
                        <a:t> data, </a:t>
                      </a:r>
                      <a:r>
                        <a:rPr lang="en-US" sz="1800" dirty="0" err="1">
                          <a:effectLst/>
                        </a:rPr>
                        <a:t>GCompareFunc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func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08953630"/>
                  </a:ext>
                </a:extLst>
              </a:tr>
              <a:tr h="607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Localizar el índice de un nodo.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GSList* g_slist_index (GSList *list, gconstpointer data)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3759887"/>
                  </a:ext>
                </a:extLst>
              </a:tr>
              <a:tr h="607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Localizar la posición de un nodo.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GSList* g_slist_position (GSList *list, GSList *llink)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1855391"/>
                  </a:ext>
                </a:extLst>
              </a:tr>
              <a:tr h="607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Obtener el último nodo.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GSList* g_slist_last (GSList *list)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5853637"/>
                  </a:ext>
                </a:extLst>
              </a:tr>
              <a:tr h="607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Obtener el siguiente nodo.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g_slist_next (slist)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68666409"/>
                  </a:ext>
                </a:extLst>
              </a:tr>
              <a:tr h="607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 dirty="0">
                          <a:effectLst/>
                        </a:rPr>
                        <a:t>Obtener un nodo por su posición.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* </a:t>
                      </a:r>
                      <a:r>
                        <a:rPr lang="en-US" sz="1800" dirty="0" err="1">
                          <a:effectLst/>
                        </a:rPr>
                        <a:t>g_slist_nth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 *list, </a:t>
                      </a:r>
                      <a:r>
                        <a:rPr lang="en-US" sz="1800" dirty="0" err="1">
                          <a:effectLst/>
                        </a:rPr>
                        <a:t>guint</a:t>
                      </a:r>
                      <a:r>
                        <a:rPr lang="en-US" sz="1800" dirty="0">
                          <a:effectLst/>
                        </a:rPr>
                        <a:t> n)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6333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18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F8993-3F65-4B76-AFC3-7EA2CAD2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3" y="1123837"/>
            <a:ext cx="3249636" cy="4601183"/>
          </a:xfrm>
        </p:spPr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Ejemplo</a:t>
            </a:r>
            <a:r>
              <a:rPr lang="en-US" dirty="0">
                <a:latin typeface="AvenirNext LT Pro Bold" panose="020B0804020202020204" pitchFamily="34" charset="0"/>
              </a:rPr>
              <a:t>: </a:t>
            </a:r>
            <a:r>
              <a:rPr lang="es-ES" dirty="0">
                <a:latin typeface="AvenirNext LT Pro Bold" panose="020B0804020202020204" pitchFamily="34" charset="0"/>
              </a:rPr>
              <a:t>Función que imprime una lista.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BDCD9-274B-4F97-8645-D1EDAE28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97" y="770206"/>
            <a:ext cx="8004516" cy="5317587"/>
          </a:xfrm>
          <a:solidFill>
            <a:srgbClr val="E04C24">
              <a:alpha val="32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print_list (GSList *list)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gint i = 0;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while (list != NULL)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g_print ("Node %d content: %d.\n", i, list-&gt;data);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apunta al siguiente nodo de la lista */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 = g_slist_next (list);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it-IT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724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83FF-D7B5-4EA5-9811-A9DF4E6A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Operadores</a:t>
            </a:r>
            <a:r>
              <a:rPr lang="en-US" dirty="0">
                <a:latin typeface="AvenirNext LT Pro Bold" panose="020B0804020202020204" pitchFamily="34" charset="0"/>
              </a:rPr>
              <a:t> para </a:t>
            </a:r>
            <a:r>
              <a:rPr lang="en-US" dirty="0" err="1">
                <a:latin typeface="AvenirNext LT Pro Bold" panose="020B0804020202020204" pitchFamily="34" charset="0"/>
              </a:rPr>
              <a:t>vaciar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78A59D-CE39-480B-AD33-80F0D805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643532"/>
            <a:ext cx="2834640" cy="2172634"/>
          </a:xfrm>
        </p:spPr>
        <p:txBody>
          <a:bodyPr>
            <a:normAutofit/>
          </a:bodyPr>
          <a:lstStyle/>
          <a:p>
            <a:r>
              <a:rPr lang="en-US" sz="2400" dirty="0" err="1"/>
              <a:t>Funciones</a:t>
            </a:r>
            <a:r>
              <a:rPr lang="en-US" sz="2400" dirty="0"/>
              <a:t> para </a:t>
            </a:r>
            <a:r>
              <a:rPr lang="en-US" sz="2400" dirty="0" err="1"/>
              <a:t>vaicar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a la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enlazada</a:t>
            </a:r>
            <a:endParaRPr lang="en-US" sz="24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66D7B85-148D-4758-876B-931801A28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0417"/>
              </p:ext>
            </p:extLst>
          </p:nvPr>
        </p:nvGraphicFramePr>
        <p:xfrm>
          <a:off x="4051618" y="1569171"/>
          <a:ext cx="7315200" cy="3719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437">
                  <a:extLst>
                    <a:ext uri="{9D8B030D-6E8A-4147-A177-3AD203B41FA5}">
                      <a16:colId xmlns:a16="http://schemas.microsoft.com/office/drawing/2014/main" val="1628932433"/>
                    </a:ext>
                  </a:extLst>
                </a:gridCol>
                <a:gridCol w="5120763">
                  <a:extLst>
                    <a:ext uri="{9D8B030D-6E8A-4147-A177-3AD203B41FA5}">
                      <a16:colId xmlns:a16="http://schemas.microsoft.com/office/drawing/2014/main" val="1975275932"/>
                    </a:ext>
                  </a:extLst>
                </a:gridCol>
              </a:tblGrid>
              <a:tr h="10832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>
                          <a:effectLst/>
                        </a:rPr>
                        <a:t>Operador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>
                          <a:effectLst/>
                        </a:rPr>
                        <a:t>Funciones asociadas a GSList.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59804510"/>
                  </a:ext>
                </a:extLst>
              </a:tr>
              <a:tr h="26364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2000" dirty="0">
                          <a:effectLst/>
                        </a:rPr>
                        <a:t>Vacía la lista y libera la memoria usada.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void </a:t>
                      </a:r>
                      <a:r>
                        <a:rPr lang="en-US" sz="2000" dirty="0" err="1">
                          <a:effectLst/>
                        </a:rPr>
                        <a:t>g_slist_free</a:t>
                      </a:r>
                      <a:r>
                        <a:rPr lang="en-US" sz="2000" dirty="0">
                          <a:effectLst/>
                        </a:rPr>
                        <a:t> (</a:t>
                      </a:r>
                      <a:r>
                        <a:rPr lang="en-US" sz="2000" dirty="0" err="1">
                          <a:effectLst/>
                        </a:rPr>
                        <a:t>GSList</a:t>
                      </a:r>
                      <a:r>
                        <a:rPr lang="en-US" sz="2000" dirty="0">
                          <a:effectLst/>
                        </a:rPr>
                        <a:t> *list)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3695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08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E511E27-0AC6-44AC-9171-557EAA4F1A26}"/>
              </a:ext>
            </a:extLst>
          </p:cNvPr>
          <p:cNvSpPr txBox="1"/>
          <p:nvPr/>
        </p:nvSpPr>
        <p:spPr>
          <a:xfrm>
            <a:off x="405031" y="2105561"/>
            <a:ext cx="1138193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venirNext LT Pro Bold" panose="020B08040202020202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0763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D81A-C455-42C0-B824-EADA9EB6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Introducción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E20B5-F58E-4C79-A2FA-C78E46EE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6"/>
            <a:ext cx="7315200" cy="2533764"/>
          </a:xfrm>
        </p:spPr>
        <p:txBody>
          <a:bodyPr>
            <a:normAutofit/>
          </a:bodyPr>
          <a:lstStyle/>
          <a:p>
            <a:r>
              <a:rPr lang="es-ES" sz="2400" dirty="0"/>
              <a:t>La lista enlazada es un TDA que nos permite almacenar datos de una forma organizada.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630CE4-E08F-4BDB-AC3C-41575058C006}"/>
              </a:ext>
            </a:extLst>
          </p:cNvPr>
          <p:cNvSpPr txBox="1"/>
          <p:nvPr/>
        </p:nvSpPr>
        <p:spPr>
          <a:xfrm>
            <a:off x="3869268" y="3228654"/>
            <a:ext cx="71492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lista {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s-ES" sz="3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dato;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lista *siguiente;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};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13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83C7F471-D62D-4C93-AB23-59822AA3B316}"/>
              </a:ext>
            </a:extLst>
          </p:cNvPr>
          <p:cNvSpPr/>
          <p:nvPr/>
        </p:nvSpPr>
        <p:spPr>
          <a:xfrm>
            <a:off x="3579544" y="675249"/>
            <a:ext cx="8110708" cy="5430129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262477-0C01-4B81-AD48-4AF51F15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12" y="2891790"/>
            <a:ext cx="2852928" cy="1074420"/>
          </a:xfrm>
        </p:spPr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Nodo</a:t>
            </a:r>
            <a:r>
              <a:rPr lang="en-US" dirty="0">
                <a:latin typeface="AvenirNext LT Pro Bold" panose="020B0804020202020204" pitchFamily="34" charset="0"/>
              </a:rPr>
              <a:t> y Lista </a:t>
            </a:r>
            <a:r>
              <a:rPr lang="en-US" dirty="0" err="1">
                <a:latin typeface="AvenirNext LT Pro Bold" panose="020B0804020202020204" pitchFamily="34" charset="0"/>
              </a:rPr>
              <a:t>Enlazada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683E1B2-EFDB-4411-A268-1F7983EC5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7" b="20205"/>
          <a:stretch/>
        </p:blipFill>
        <p:spPr>
          <a:xfrm>
            <a:off x="3579544" y="2247313"/>
            <a:ext cx="9000000" cy="23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7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45C90-1099-4FBF-94D2-3E2DCACC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Requisitos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20B948-43FD-499A-947C-874804F9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Insertar</a:t>
            </a:r>
            <a:endParaRPr lang="en-US" sz="4000" dirty="0"/>
          </a:p>
          <a:p>
            <a:r>
              <a:rPr lang="en-US" sz="4000" dirty="0" err="1"/>
              <a:t>Eliminar</a:t>
            </a:r>
            <a:endParaRPr lang="en-US" sz="4000" dirty="0"/>
          </a:p>
          <a:p>
            <a:r>
              <a:rPr lang="en-US" sz="4000" dirty="0" err="1"/>
              <a:t>Buscar</a:t>
            </a:r>
            <a:endParaRPr lang="en-US" sz="4000" dirty="0"/>
          </a:p>
          <a:p>
            <a:r>
              <a:rPr lang="en-US" sz="4000" dirty="0" err="1"/>
              <a:t>Localizar</a:t>
            </a:r>
            <a:endParaRPr lang="en-US" sz="4000" dirty="0"/>
          </a:p>
          <a:p>
            <a:r>
              <a:rPr lang="en-US" sz="4000" dirty="0" err="1"/>
              <a:t>Vaciar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419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D81A-C455-42C0-B824-EADA9EB6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GSList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630CE4-E08F-4BDB-AC3C-41575058C006}"/>
              </a:ext>
            </a:extLst>
          </p:cNvPr>
          <p:cNvSpPr txBox="1"/>
          <p:nvPr/>
        </p:nvSpPr>
        <p:spPr>
          <a:xfrm>
            <a:off x="4107807" y="2270266"/>
            <a:ext cx="71492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3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GSList</a:t>
            </a: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sz="3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gpointer</a:t>
            </a: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sz="3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GSList</a:t>
            </a: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*next;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s-ES" sz="3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2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83FF-D7B5-4EA5-9811-A9DF4E6A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Operadores</a:t>
            </a:r>
            <a:r>
              <a:rPr lang="en-US" dirty="0">
                <a:latin typeface="AvenirNext LT Pro Bold" panose="020B0804020202020204" pitchFamily="34" charset="0"/>
              </a:rPr>
              <a:t> de </a:t>
            </a:r>
            <a:r>
              <a:rPr lang="en-US" dirty="0" err="1">
                <a:latin typeface="AvenirNext LT Pro Bold" panose="020B0804020202020204" pitchFamily="34" charset="0"/>
              </a:rPr>
              <a:t>inserción</a:t>
            </a:r>
            <a:r>
              <a:rPr lang="en-US" dirty="0">
                <a:latin typeface="AvenirNext LT Pro Bold" panose="020B0804020202020204" pitchFamily="34" charset="0"/>
              </a:rPr>
              <a:t> 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3AAF40A-72DA-457C-9F10-E9DFC027B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25474"/>
              </p:ext>
            </p:extLst>
          </p:nvPr>
        </p:nvGraphicFramePr>
        <p:xfrm>
          <a:off x="3816626" y="1082282"/>
          <a:ext cx="7911548" cy="4823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2093">
                  <a:extLst>
                    <a:ext uri="{9D8B030D-6E8A-4147-A177-3AD203B41FA5}">
                      <a16:colId xmlns:a16="http://schemas.microsoft.com/office/drawing/2014/main" val="143689366"/>
                    </a:ext>
                  </a:extLst>
                </a:gridCol>
                <a:gridCol w="5759455">
                  <a:extLst>
                    <a:ext uri="{9D8B030D-6E8A-4147-A177-3AD203B41FA5}">
                      <a16:colId xmlns:a16="http://schemas.microsoft.com/office/drawing/2014/main" val="3873258203"/>
                    </a:ext>
                  </a:extLst>
                </a:gridCol>
              </a:tblGrid>
              <a:tr h="7082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Operador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Funciones asociadas a GSList.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26510180"/>
                  </a:ext>
                </a:extLst>
              </a:tr>
              <a:tr h="7082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 dirty="0">
                          <a:effectLst/>
                        </a:rPr>
                        <a:t>Insertar al principio.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GSList* g_slist_prepend (GSList *list, gpointer data)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7958531"/>
                  </a:ext>
                </a:extLst>
              </a:tr>
              <a:tr h="7082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</a:rPr>
                        <a:t>Insertar al final.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GSList* g_slist_append (GSList *list, gpointer data)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0747106"/>
                  </a:ext>
                </a:extLst>
              </a:tr>
              <a:tr h="1349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 dirty="0">
                          <a:effectLst/>
                        </a:rPr>
                        <a:t>Insertar en la posición indicada.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* </a:t>
                      </a:r>
                      <a:r>
                        <a:rPr lang="en-US" sz="1800" dirty="0" err="1">
                          <a:effectLst/>
                        </a:rPr>
                        <a:t>g_slist_insert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 *list, </a:t>
                      </a:r>
                      <a:r>
                        <a:rPr lang="en-US" sz="1800" dirty="0" err="1">
                          <a:effectLst/>
                        </a:rPr>
                        <a:t>gpointer</a:t>
                      </a:r>
                      <a:r>
                        <a:rPr lang="en-US" sz="1800" dirty="0">
                          <a:effectLst/>
                        </a:rPr>
                        <a:t> data, </a:t>
                      </a:r>
                      <a:r>
                        <a:rPr lang="en-US" sz="1800" dirty="0" err="1">
                          <a:effectLst/>
                        </a:rPr>
                        <a:t>gint</a:t>
                      </a:r>
                      <a:r>
                        <a:rPr lang="en-US" sz="1800" dirty="0">
                          <a:effectLst/>
                        </a:rPr>
                        <a:t>        position)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8387170"/>
                  </a:ext>
                </a:extLst>
              </a:tr>
              <a:tr h="1349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A" sz="1800" dirty="0">
                          <a:effectLst/>
                        </a:rPr>
                        <a:t>Insertar en orden.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* </a:t>
                      </a:r>
                      <a:r>
                        <a:rPr lang="en-US" sz="1800" dirty="0" err="1">
                          <a:effectLst/>
                        </a:rPr>
                        <a:t>g_slist_insert_sorted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GSList</a:t>
                      </a:r>
                      <a:r>
                        <a:rPr lang="en-US" sz="1800" dirty="0">
                          <a:effectLst/>
                        </a:rPr>
                        <a:t> *list, </a:t>
                      </a:r>
                      <a:r>
                        <a:rPr lang="en-US" sz="1800" dirty="0" err="1">
                          <a:effectLst/>
                        </a:rPr>
                        <a:t>gpointer</a:t>
                      </a:r>
                      <a:r>
                        <a:rPr lang="en-US" sz="1800" dirty="0">
                          <a:effectLst/>
                        </a:rPr>
                        <a:t> data, </a:t>
                      </a:r>
                      <a:r>
                        <a:rPr lang="en-US" sz="1800" dirty="0" err="1">
                          <a:effectLst/>
                        </a:rPr>
                        <a:t>GCompareFunc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func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8640925"/>
                  </a:ext>
                </a:extLst>
              </a:tr>
            </a:tbl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78A59D-CE39-480B-AD33-80F0D805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670852"/>
            <a:ext cx="2834640" cy="2145314"/>
          </a:xfrm>
        </p:spPr>
        <p:txBody>
          <a:bodyPr>
            <a:normAutofit/>
          </a:bodyPr>
          <a:lstStyle/>
          <a:p>
            <a:r>
              <a:rPr lang="en-US" sz="2400" dirty="0" err="1"/>
              <a:t>Funciones</a:t>
            </a:r>
            <a:r>
              <a:rPr lang="en-US" sz="2400" dirty="0"/>
              <a:t> para </a:t>
            </a:r>
            <a:r>
              <a:rPr lang="en-US" sz="2400" dirty="0" err="1"/>
              <a:t>insertar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a la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enlazada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49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F8993-3F65-4B76-AFC3-7EA2CAD2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Ejemplos</a:t>
            </a:r>
            <a:r>
              <a:rPr lang="en-US" dirty="0">
                <a:latin typeface="AvenirNext LT Pro Bold" panose="020B0804020202020204" pitchFamily="34" charset="0"/>
              </a:rPr>
              <a:t> de </a:t>
            </a:r>
            <a:r>
              <a:rPr lang="en-US" dirty="0" err="1">
                <a:latin typeface="AvenirNext LT Pro Bold" panose="020B0804020202020204" pitchFamily="34" charset="0"/>
              </a:rPr>
              <a:t>Inserción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BDCD9-274B-4F97-8645-D1EDAE28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726" y="745588"/>
            <a:ext cx="7917052" cy="5317587"/>
          </a:xfrm>
          <a:solidFill>
            <a:srgbClr val="E04C24">
              <a:alpha val="32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/* obtiene el numero de nodos de la lista */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 =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g_slist_length</a:t>
            </a: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(list);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g_print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("\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nEscribe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nº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donde se insertara el dato (el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maximo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%d): ",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("%d", &amp;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inserta el valor en la posición	 	indicada */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(index &lt; length) {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list =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g_slist_insert</a:t>
            </a: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(list, 			GINT_TO_POINTER (value), index);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print_list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0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F8993-3F65-4B76-AFC3-7EA2CAD2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3" y="1123837"/>
            <a:ext cx="3249636" cy="4601183"/>
          </a:xfrm>
        </p:spPr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Ejemplo</a:t>
            </a:r>
            <a:r>
              <a:rPr lang="en-US" dirty="0">
                <a:latin typeface="AvenirNext LT Pro Bold" panose="020B0804020202020204" pitchFamily="34" charset="0"/>
              </a:rPr>
              <a:t>: </a:t>
            </a:r>
            <a:r>
              <a:rPr lang="en-US" dirty="0" err="1">
                <a:latin typeface="AvenirNext LT Pro Bold" panose="020B0804020202020204" pitchFamily="34" charset="0"/>
              </a:rPr>
              <a:t>Parámetro</a:t>
            </a:r>
            <a:r>
              <a:rPr lang="en-US" dirty="0">
                <a:latin typeface="AvenirNext LT Pro Bold" panose="020B0804020202020204" pitchFamily="34" charset="0"/>
              </a:rPr>
              <a:t> </a:t>
            </a:r>
            <a:r>
              <a:rPr lang="en-US" dirty="0" err="1">
                <a:latin typeface="AvenirNext LT Pro Bold" panose="020B0804020202020204" pitchFamily="34" charset="0"/>
              </a:rPr>
              <a:t>Gcompare</a:t>
            </a:r>
            <a:br>
              <a:rPr lang="en-US" dirty="0">
                <a:latin typeface="AvenirNext LT Pro Bold" panose="020B0804020202020204" pitchFamily="34" charset="0"/>
              </a:rPr>
            </a:br>
            <a:r>
              <a:rPr lang="en-US" dirty="0" err="1">
                <a:latin typeface="AvenirNext LT Pro Bold" panose="020B0804020202020204" pitchFamily="34" charset="0"/>
              </a:rPr>
              <a:t>Func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BDCD9-274B-4F97-8645-D1EDAE28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861" y="770206"/>
            <a:ext cx="7917052" cy="5317587"/>
          </a:xfrm>
          <a:solidFill>
            <a:srgbClr val="E04C24">
              <a:alpha val="32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compare_value1 (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gconstpointer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gconstpointer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*value1 = (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*) a;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*value2 = (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*) b;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S" sz="2400" dirty="0"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value1 &gt; value2;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059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F8993-3F65-4B76-AFC3-7EA2CAD2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3" y="1123837"/>
            <a:ext cx="3249636" cy="4601183"/>
          </a:xfrm>
        </p:spPr>
        <p:txBody>
          <a:bodyPr/>
          <a:lstStyle/>
          <a:p>
            <a:r>
              <a:rPr lang="en-US" dirty="0" err="1">
                <a:latin typeface="AvenirNext LT Pro Bold" panose="020B0804020202020204" pitchFamily="34" charset="0"/>
              </a:rPr>
              <a:t>Ejemplo</a:t>
            </a:r>
            <a:r>
              <a:rPr lang="en-US" dirty="0">
                <a:latin typeface="AvenirNext LT Pro Bold" panose="020B0804020202020204" pitchFamily="34" charset="0"/>
              </a:rPr>
              <a:t>: </a:t>
            </a:r>
            <a:r>
              <a:rPr lang="es-ES" dirty="0">
                <a:latin typeface="AvenirNext LT Pro Bold" panose="020B0804020202020204" pitchFamily="34" charset="0"/>
              </a:rPr>
              <a:t>Insertar elementos en orden creciente.</a:t>
            </a:r>
            <a:endParaRPr lang="en-US" dirty="0">
              <a:latin typeface="AvenirNext LT Pro Bold" panose="020B08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BDCD9-274B-4F97-8645-D1EDAE28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861" y="770206"/>
            <a:ext cx="7917052" cy="5317587"/>
          </a:xfrm>
          <a:solidFill>
            <a:srgbClr val="E04C24">
              <a:alpha val="32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{8, 14, 5, 12, 1, 27, 3, 13};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gint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insertando valores en orden creciente */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 = 0; i &lt; 8; i++)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g_slist_insert_sorted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GINT_TO_POINTER (</a:t>
            </a:r>
            <a:r>
              <a:rPr lang="es-ES" sz="24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[i]),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compare_value1);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24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8195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theme/theme1.xml><?xml version="1.0" encoding="utf-8"?>
<a:theme xmlns:a="http://schemas.openxmlformats.org/drawingml/2006/main" name="Marco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65</TotalTime>
  <Words>831</Words>
  <Application>Microsoft Office PowerPoint</Application>
  <PresentationFormat>Panorámica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AvenirNext LT Pro Bold</vt:lpstr>
      <vt:lpstr>Calibri</vt:lpstr>
      <vt:lpstr>Corbel</vt:lpstr>
      <vt:lpstr>Courier New</vt:lpstr>
      <vt:lpstr>Wingdings 2</vt:lpstr>
      <vt:lpstr>Marco</vt:lpstr>
      <vt:lpstr>Listas Enlazadas</vt:lpstr>
      <vt:lpstr>Introducción</vt:lpstr>
      <vt:lpstr>Nodo y Lista Enlazada</vt:lpstr>
      <vt:lpstr>Requisitos</vt:lpstr>
      <vt:lpstr>GSList</vt:lpstr>
      <vt:lpstr>Operadores de inserción </vt:lpstr>
      <vt:lpstr>Ejemplos de Inserción</vt:lpstr>
      <vt:lpstr>Ejemplo: Parámetro Gcompare Func</vt:lpstr>
      <vt:lpstr>Ejemplo: Insertar elementos en orden creciente.</vt:lpstr>
      <vt:lpstr>Operadores de eliminación </vt:lpstr>
      <vt:lpstr>Ejemplo: Eliminar un elemento de la lista</vt:lpstr>
      <vt:lpstr>Operadores de eliminación </vt:lpstr>
      <vt:lpstr>Ejemplo: Función que imprime una lista.</vt:lpstr>
      <vt:lpstr>Operadores para vaciar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Enlazadas</dc:title>
  <dc:creator>Hernán Adrián</dc:creator>
  <cp:lastModifiedBy>Hernán Adrián</cp:lastModifiedBy>
  <cp:revision>7</cp:revision>
  <dcterms:created xsi:type="dcterms:W3CDTF">2020-11-24T20:28:57Z</dcterms:created>
  <dcterms:modified xsi:type="dcterms:W3CDTF">2020-11-24T21:34:19Z</dcterms:modified>
</cp:coreProperties>
</file>