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  <p:sldMasterId id="2147483825" r:id="rId2"/>
  </p:sldMasterIdLst>
  <p:notesMasterIdLst>
    <p:notesMasterId r:id="rId70"/>
  </p:notesMasterIdLst>
  <p:sldIdLst>
    <p:sldId id="256" r:id="rId3"/>
    <p:sldId id="258" r:id="rId4"/>
    <p:sldId id="259" r:id="rId5"/>
    <p:sldId id="260" r:id="rId6"/>
    <p:sldId id="316" r:id="rId7"/>
    <p:sldId id="317" r:id="rId8"/>
    <p:sldId id="263" r:id="rId9"/>
    <p:sldId id="261" r:id="rId10"/>
    <p:sldId id="262" r:id="rId11"/>
    <p:sldId id="322" r:id="rId12"/>
    <p:sldId id="264" r:id="rId13"/>
    <p:sldId id="269" r:id="rId14"/>
    <p:sldId id="265" r:id="rId15"/>
    <p:sldId id="273" r:id="rId16"/>
    <p:sldId id="274" r:id="rId17"/>
    <p:sldId id="290" r:id="rId18"/>
    <p:sldId id="291" r:id="rId19"/>
    <p:sldId id="266" r:id="rId20"/>
    <p:sldId id="272" r:id="rId21"/>
    <p:sldId id="267" r:id="rId22"/>
    <p:sldId id="270" r:id="rId23"/>
    <p:sldId id="268" r:id="rId24"/>
    <p:sldId id="271" r:id="rId25"/>
    <p:sldId id="275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2" r:id="rId35"/>
    <p:sldId id="293" r:id="rId36"/>
    <p:sldId id="296" r:id="rId37"/>
    <p:sldId id="297" r:id="rId38"/>
    <p:sldId id="294" r:id="rId39"/>
    <p:sldId id="298" r:id="rId40"/>
    <p:sldId id="299" r:id="rId41"/>
    <p:sldId id="300" r:id="rId42"/>
    <p:sldId id="301" r:id="rId43"/>
    <p:sldId id="302" r:id="rId44"/>
    <p:sldId id="304" r:id="rId45"/>
    <p:sldId id="306" r:id="rId46"/>
    <p:sldId id="307" r:id="rId47"/>
    <p:sldId id="310" r:id="rId48"/>
    <p:sldId id="308" r:id="rId49"/>
    <p:sldId id="309" r:id="rId50"/>
    <p:sldId id="314" r:id="rId51"/>
    <p:sldId id="315" r:id="rId52"/>
    <p:sldId id="311" r:id="rId53"/>
    <p:sldId id="312" r:id="rId54"/>
    <p:sldId id="313" r:id="rId55"/>
    <p:sldId id="303" r:id="rId56"/>
    <p:sldId id="305" r:id="rId57"/>
    <p:sldId id="318" r:id="rId58"/>
    <p:sldId id="320" r:id="rId59"/>
    <p:sldId id="321" r:id="rId60"/>
    <p:sldId id="319" r:id="rId61"/>
    <p:sldId id="276" r:id="rId62"/>
    <p:sldId id="277" r:id="rId63"/>
    <p:sldId id="278" r:id="rId64"/>
    <p:sldId id="280" r:id="rId65"/>
    <p:sldId id="281" r:id="rId66"/>
    <p:sldId id="324" r:id="rId67"/>
    <p:sldId id="323" r:id="rId68"/>
    <p:sldId id="279" r:id="rId6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F71C5-0581-41B4-A4E1-0C47AC21A2C1}" type="datetimeFigureOut">
              <a:rPr lang="fr-FR" smtClean="0"/>
              <a:pPr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1A56C-686D-4FAC-B8E4-3A806A9D230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4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1A56C-686D-4FAC-B8E4-3A806A9D230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0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89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980E-29CB-4FC2-A234-5AF2DD000ADC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4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914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4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9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16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2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93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5C1C-A574-4840-A96E-14245BE68F29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4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131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6871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21297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36111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87482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5861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9F6B-5129-4F5E-8C98-9D41C68EE578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704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548F-A18B-4016-844C-81357F92D5FC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57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99-1C89-45E1-935A-AB6B8030C744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1F01-EEA3-48D9-88EF-65F53F80E25F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4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71F-D3A6-465C-B3F7-EB6328648F85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7EE7E-AB9A-4546-833F-0104E69E4C4C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05C4-3F64-43B6-9939-511B309DB7CE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1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8D7-2F0E-4AC5-86FF-1F1A676B5BFD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A626-BDE9-4D67-BD9E-B83A2606863F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7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9120-4F71-43EA-9DC5-C4EA0FE4B1B7}" type="datetime1">
              <a:rPr lang="fr-FR" smtClean="0"/>
              <a:pPr/>
              <a:t>11/05/2017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15C567-CC7A-4C68-B108-C0F3D803BEA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tityframeworktutorial.net/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fr-fr/library/microsoft.visualstudio.testtools.unittesting.aspx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Initiation au C# / LINQ / Couche d’accès aux données / ORM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Premier cours sur les bases du langages et du Framework ainsi que des outils disponibles pour réaliser des application .NET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3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à respecter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</a:t>
            </a:r>
            <a:r>
              <a:rPr lang="fr-FR" dirty="0"/>
              <a:t> </a:t>
            </a:r>
            <a:r>
              <a:rPr lang="fr-FR" dirty="0" smtClean="0"/>
              <a:t>aux erreurs « classiques » :</a:t>
            </a:r>
          </a:p>
          <a:p>
            <a:pPr lvl="1"/>
            <a:r>
              <a:rPr lang="fr-FR" dirty="0" smtClean="0"/>
              <a:t>Les classes ajoutées sont par défaut </a:t>
            </a:r>
            <a:r>
              <a:rPr lang="fr-FR" b="1" dirty="0" smtClean="0"/>
              <a:t>INTERNAL</a:t>
            </a:r>
            <a:r>
              <a:rPr lang="fr-FR" dirty="0" smtClean="0"/>
              <a:t>. Il faut spécifier la portée </a:t>
            </a:r>
            <a:r>
              <a:rPr lang="fr-FR" b="1" dirty="0" smtClean="0"/>
              <a:t>PUBLIC</a:t>
            </a:r>
            <a:r>
              <a:rPr lang="fr-FR" dirty="0" smtClean="0"/>
              <a:t> pour la rendre accessible.</a:t>
            </a:r>
          </a:p>
          <a:p>
            <a:pPr lvl="1"/>
            <a:r>
              <a:rPr lang="fr-FR" dirty="0" smtClean="0"/>
              <a:t>Faire attention aux namespaces d’une classe : Si on déplace une classe, le namespace n’est pas mis à jour. Idem si on renomme le dossier qui contient la classe.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7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stocker plusieurs variables de même type.</a:t>
            </a:r>
          </a:p>
          <a:p>
            <a:pPr algn="just"/>
            <a:r>
              <a:rPr lang="fr-FR" dirty="0" smtClean="0"/>
              <a:t>Déclaré en spécifiant son type d’élément.</a:t>
            </a:r>
          </a:p>
          <a:p>
            <a:pPr algn="just"/>
            <a:r>
              <a:rPr lang="fr-FR" dirty="0" smtClean="0"/>
              <a:t>Tableau unidimensionnel / Tableau multidimensionnel.</a:t>
            </a:r>
          </a:p>
          <a:p>
            <a:pPr algn="just"/>
            <a:r>
              <a:rPr lang="fr-FR" dirty="0" smtClean="0"/>
              <a:t>Indexé à partir de 0.</a:t>
            </a:r>
          </a:p>
          <a:p>
            <a:pPr algn="just"/>
            <a:r>
              <a:rPr lang="fr-FR" dirty="0" smtClean="0"/>
              <a:t>Utilisation d’un </a:t>
            </a:r>
            <a:r>
              <a:rPr lang="fr-FR" b="1" dirty="0" smtClean="0"/>
              <a:t>foreach</a:t>
            </a:r>
            <a:r>
              <a:rPr lang="fr-FR" dirty="0" smtClean="0"/>
              <a:t> pour parcourir les valeurs.</a:t>
            </a:r>
          </a:p>
          <a:p>
            <a:pPr algn="just"/>
            <a:r>
              <a:rPr lang="fr-FR" dirty="0" smtClean="0"/>
              <a:t>Utilisation dans des fonctions, peut être passé en paramètre,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040" y="1745005"/>
            <a:ext cx="7265437" cy="2554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7110" y="3022376"/>
            <a:ext cx="5346473" cy="3708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6637110" y="263728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Parcourir des tableaux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6040" y="1350397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et initialiser des tableaux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562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collections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Permet de créer des « groupes d’objets » de même type.</a:t>
            </a:r>
          </a:p>
          <a:p>
            <a:pPr algn="just"/>
            <a:r>
              <a:rPr lang="fr-FR" dirty="0" smtClean="0"/>
              <a:t>Le groupe d’’objet peut augmenter ou diminuer de façon dynamiquement en fonction des besoins (chose qui n’est pas possible avec les tableaux).</a:t>
            </a:r>
          </a:p>
          <a:p>
            <a:pPr algn="just"/>
            <a:r>
              <a:rPr lang="fr-FR" dirty="0" smtClean="0"/>
              <a:t>Différents types de collections :</a:t>
            </a:r>
          </a:p>
          <a:p>
            <a:pPr lvl="1" algn="just"/>
            <a:r>
              <a:rPr lang="fr-FR" dirty="0" smtClean="0"/>
              <a:t>List&lt;T&gt; : Représente une liste d’objets fortement typés accessibles par leur index.</a:t>
            </a:r>
          </a:p>
          <a:p>
            <a:pPr lvl="1" algn="just"/>
            <a:r>
              <a:rPr lang="fr-FR" dirty="0" err="1" smtClean="0"/>
              <a:t>Stack</a:t>
            </a:r>
            <a:r>
              <a:rPr lang="fr-FR" dirty="0" smtClean="0"/>
              <a:t>&lt;T&gt; : Représente une collection d’objet de type LIFO.</a:t>
            </a:r>
          </a:p>
          <a:p>
            <a:pPr lvl="1" algn="just"/>
            <a:r>
              <a:rPr lang="fr-FR" dirty="0" smtClean="0"/>
              <a:t>Queue&lt;T&gt; : Représente une collection de type FIFO.</a:t>
            </a:r>
          </a:p>
          <a:p>
            <a:pPr lvl="1" algn="just"/>
            <a:r>
              <a:rPr lang="fr-FR" dirty="0" err="1" smtClean="0"/>
              <a:t>Dictionnary</a:t>
            </a:r>
            <a:r>
              <a:rPr lang="fr-FR" dirty="0" smtClean="0"/>
              <a:t>&lt;</a:t>
            </a:r>
            <a:r>
              <a:rPr lang="fr-FR" dirty="0" err="1" smtClean="0"/>
              <a:t>Tkey,Tvalue</a:t>
            </a:r>
            <a:r>
              <a:rPr lang="fr-FR" dirty="0" smtClean="0"/>
              <a:t>&gt; : Représente une collection de paires clé/valeur organisées en fonction de la clé.</a:t>
            </a:r>
          </a:p>
          <a:p>
            <a:pPr lvl="1"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3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collections - exemple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848460" y="1905000"/>
            <a:ext cx="5232982" cy="3777622"/>
          </a:xfrm>
        </p:spPr>
        <p:txBody>
          <a:bodyPr/>
          <a:lstStyle/>
          <a:p>
            <a:r>
              <a:rPr lang="fr-FR" dirty="0" smtClean="0"/>
              <a:t>Accessibilité par index avec la méthode </a:t>
            </a:r>
            <a:r>
              <a:rPr lang="fr-FR" b="1" dirty="0" err="1" smtClean="0"/>
              <a:t>ElementAt</a:t>
            </a:r>
            <a:r>
              <a:rPr lang="fr-FR" b="1" dirty="0" smtClean="0"/>
              <a:t>.</a:t>
            </a:r>
            <a:endParaRPr lang="fr-FR" dirty="0" smtClean="0"/>
          </a:p>
          <a:p>
            <a:r>
              <a:rPr lang="fr-FR" dirty="0" smtClean="0"/>
              <a:t>Ajout par la méthode </a:t>
            </a:r>
            <a:r>
              <a:rPr lang="fr-FR" b="1" dirty="0" smtClean="0"/>
              <a:t>Add</a:t>
            </a:r>
            <a:r>
              <a:rPr lang="fr-FR" dirty="0" smtClean="0"/>
              <a:t> (</a:t>
            </a:r>
            <a:r>
              <a:rPr lang="fr-FR" b="1" dirty="0" err="1" smtClean="0"/>
              <a:t>AddRange</a:t>
            </a:r>
            <a:r>
              <a:rPr lang="fr-FR" dirty="0" smtClean="0"/>
              <a:t> pour ajouter plusieurs éléments d’un coup).</a:t>
            </a:r>
          </a:p>
          <a:p>
            <a:r>
              <a:rPr lang="fr-FR" dirty="0" smtClean="0"/>
              <a:t>Suppression par la méthode </a:t>
            </a:r>
            <a:r>
              <a:rPr lang="fr-FR" b="1" dirty="0" err="1" smtClean="0"/>
              <a:t>Remove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742" y="2330514"/>
            <a:ext cx="4053548" cy="12444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1905000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Listes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34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51474" y="1796143"/>
            <a:ext cx="4940526" cy="3777622"/>
          </a:xfrm>
        </p:spPr>
        <p:txBody>
          <a:bodyPr/>
          <a:lstStyle/>
          <a:p>
            <a:r>
              <a:rPr lang="fr-FR" dirty="0" smtClean="0"/>
              <a:t>Last In First Out.</a:t>
            </a:r>
          </a:p>
          <a:p>
            <a:r>
              <a:rPr lang="fr-FR" dirty="0" smtClean="0"/>
              <a:t>La méthode Push insère des éléments en haut.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Peek</a:t>
            </a:r>
            <a:r>
              <a:rPr lang="fr-FR" dirty="0" smtClean="0"/>
              <a:t> et </a:t>
            </a:r>
            <a:r>
              <a:rPr lang="fr-FR" b="1" dirty="0" smtClean="0"/>
              <a:t>Pop</a:t>
            </a:r>
            <a:r>
              <a:rPr lang="fr-FR" dirty="0" smtClean="0"/>
              <a:t> retourne les éléments. Attention, la méthode </a:t>
            </a:r>
            <a:r>
              <a:rPr lang="fr-FR" b="1" dirty="0" smtClean="0"/>
              <a:t>Peek</a:t>
            </a:r>
            <a:r>
              <a:rPr lang="fr-FR" dirty="0" smtClean="0"/>
              <a:t> ne supprime pas l’élément.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292" y="2019440"/>
            <a:ext cx="6835450" cy="19267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29292" y="1650456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Stacks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524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685416" y="1626435"/>
            <a:ext cx="5365069" cy="3968822"/>
          </a:xfrm>
        </p:spPr>
        <p:txBody>
          <a:bodyPr/>
          <a:lstStyle/>
          <a:p>
            <a:r>
              <a:rPr lang="fr-FR" dirty="0" smtClean="0"/>
              <a:t>Ensemble de {clé – valeur}</a:t>
            </a:r>
          </a:p>
          <a:p>
            <a:r>
              <a:rPr lang="fr-FR" dirty="0" smtClean="0"/>
              <a:t>Utilisation de la classe </a:t>
            </a:r>
            <a:r>
              <a:rPr lang="fr-FR" b="1" dirty="0" smtClean="0"/>
              <a:t>KeyValuePair</a:t>
            </a:r>
            <a:r>
              <a:rPr lang="fr-FR" dirty="0" smtClean="0"/>
              <a:t> pour un </a:t>
            </a:r>
            <a:r>
              <a:rPr lang="fr-FR" b="1" dirty="0" smtClean="0"/>
              <a:t>foreach</a:t>
            </a:r>
          </a:p>
          <a:p>
            <a:r>
              <a:rPr lang="fr-FR" dirty="0" smtClean="0"/>
              <a:t>Méthode </a:t>
            </a:r>
            <a:r>
              <a:rPr lang="fr-FR" b="1" dirty="0" smtClean="0"/>
              <a:t>TryGetValue</a:t>
            </a:r>
            <a:r>
              <a:rPr lang="fr-FR" dirty="0" smtClean="0"/>
              <a:t> pour récupérer une valeur</a:t>
            </a:r>
          </a:p>
          <a:p>
            <a:r>
              <a:rPr lang="fr-FR" b="1" dirty="0" smtClean="0"/>
              <a:t>Attention</a:t>
            </a:r>
            <a:r>
              <a:rPr lang="fr-FR" dirty="0" smtClean="0"/>
              <a:t>, on ne peut pas insérer deux fois la même clé dans un dictionnaire!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1995419"/>
            <a:ext cx="5970134" cy="25946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531812" y="162643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Dictionnaire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574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collections -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8768" y="2002971"/>
            <a:ext cx="4744583" cy="3777622"/>
          </a:xfrm>
        </p:spPr>
        <p:txBody>
          <a:bodyPr/>
          <a:lstStyle/>
          <a:p>
            <a:r>
              <a:rPr lang="fr-FR" dirty="0" smtClean="0"/>
              <a:t>First In First out.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Enqueue</a:t>
            </a:r>
            <a:r>
              <a:rPr lang="fr-FR" dirty="0" smtClean="0"/>
              <a:t> permet d’ajouter des éléments.</a:t>
            </a:r>
          </a:p>
          <a:p>
            <a:r>
              <a:rPr lang="fr-FR" dirty="0" smtClean="0"/>
              <a:t>La méthode </a:t>
            </a:r>
            <a:r>
              <a:rPr lang="fr-FR" b="1" dirty="0" smtClean="0"/>
              <a:t>Dequeue</a:t>
            </a:r>
            <a:r>
              <a:rPr lang="fr-FR" dirty="0" smtClean="0"/>
              <a:t> permet de récupérer les éléments (et les supprime au passage).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638" y="2340428"/>
            <a:ext cx="6490609" cy="17308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9638" y="181847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Queues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9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énumérations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Le mot clé </a:t>
            </a:r>
            <a:r>
              <a:rPr lang="fr-FR" b="1" dirty="0" err="1" smtClean="0"/>
              <a:t>enum</a:t>
            </a:r>
            <a:r>
              <a:rPr lang="fr-FR" dirty="0" smtClean="0"/>
              <a:t> est utilisé pour déclarer une énumération.</a:t>
            </a:r>
          </a:p>
          <a:p>
            <a:r>
              <a:rPr lang="fr-FR" dirty="0" smtClean="0"/>
              <a:t>Une énumération est un ensemble de constantes nommées.</a:t>
            </a:r>
          </a:p>
          <a:p>
            <a:r>
              <a:rPr lang="fr-FR" dirty="0" smtClean="0"/>
              <a:t>Par défaut, le premier énumérateur a la valeur 0, chaque énumérateur suivant à la valeur n+1.</a:t>
            </a:r>
          </a:p>
          <a:p>
            <a:r>
              <a:rPr lang="fr-FR" dirty="0" smtClean="0"/>
              <a:t>A utiliser pour éviter des valeurs « </a:t>
            </a:r>
            <a:r>
              <a:rPr lang="fr-FR" dirty="0" err="1" smtClean="0"/>
              <a:t>hardcodées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Peut être utilisé dans des conditions ou comme paramètre d’une fonction.</a:t>
            </a:r>
          </a:p>
          <a:p>
            <a:endParaRPr lang="fr-FR" dirty="0"/>
          </a:p>
          <a:p>
            <a:r>
              <a:rPr lang="fr-FR" u="sng" dirty="0" smtClean="0"/>
              <a:t>IMPORTANT :</a:t>
            </a:r>
          </a:p>
          <a:p>
            <a:pPr lvl="1"/>
            <a:r>
              <a:rPr lang="fr-FR" dirty="0" smtClean="0"/>
              <a:t>Il est impossible de créer une énumération de String.</a:t>
            </a:r>
          </a:p>
          <a:p>
            <a:pPr lvl="1"/>
            <a:r>
              <a:rPr lang="fr-FR" dirty="0" smtClean="0"/>
              <a:t>Ne pas abuser des énumérations.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1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énumérations -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1579" y="1774371"/>
            <a:ext cx="2530324" cy="189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311579" y="140503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Déclarer une énumération d’entier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5916" y="2338273"/>
            <a:ext cx="7653183" cy="2667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4335916" y="1905000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d’utilisation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12033" y="5615214"/>
            <a:ext cx="8277066" cy="10323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712033" y="5157889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« </a:t>
            </a:r>
            <a:r>
              <a:rPr lang="fr-FR" b="1" dirty="0" err="1" smtClean="0"/>
              <a:t>cast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768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Introduction sur les rudiments du langage (syntaxe, découverte de l’environnement Visual Studio, bonnes pratiques, </a:t>
            </a:r>
            <a:r>
              <a:rPr lang="fr-FR" dirty="0" err="1" smtClean="0"/>
              <a:t>etc</a:t>
            </a:r>
            <a:r>
              <a:rPr lang="fr-FR" dirty="0" smtClean="0"/>
              <a:t>…).</a:t>
            </a:r>
          </a:p>
          <a:p>
            <a:pPr algn="just"/>
            <a:r>
              <a:rPr lang="fr-FR" dirty="0" smtClean="0"/>
              <a:t>Introduction sur l’utilisation des collections, tableaux, énumérations, méthodes d’extensions, exceptions.</a:t>
            </a:r>
          </a:p>
          <a:p>
            <a:pPr algn="just"/>
            <a:r>
              <a:rPr lang="fr-FR" dirty="0" smtClean="0"/>
              <a:t>Introduction à LINQ.</a:t>
            </a:r>
          </a:p>
          <a:p>
            <a:pPr algn="just"/>
            <a:r>
              <a:rPr lang="fr-FR" dirty="0" smtClean="0"/>
              <a:t>Qu’est ce qu’un ORM? Introduction à Entity Framework.</a:t>
            </a:r>
          </a:p>
          <a:p>
            <a:pPr algn="just"/>
            <a:r>
              <a:rPr lang="fr-FR" dirty="0" smtClean="0"/>
              <a:t>Création d’une couche d’accès aux données.</a:t>
            </a:r>
          </a:p>
          <a:p>
            <a:pPr algn="just"/>
            <a:r>
              <a:rPr lang="fr-FR" dirty="0" smtClean="0"/>
              <a:t>Tests unitaires.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 d’extensions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Les méthodes d’extensions permettent d’ajouter des méthodes à des types existants sans créer de type dérivé (ou hérité).</a:t>
            </a:r>
          </a:p>
          <a:p>
            <a:pPr algn="just"/>
            <a:r>
              <a:rPr lang="fr-FR" dirty="0" smtClean="0"/>
              <a:t>Une méthode d’extension est statique (déclaré comme </a:t>
            </a:r>
            <a:r>
              <a:rPr lang="fr-FR" b="1" dirty="0" err="1" smtClean="0"/>
              <a:t>static</a:t>
            </a:r>
            <a:r>
              <a:rPr lang="fr-FR" dirty="0" smtClean="0"/>
              <a:t>).</a:t>
            </a:r>
          </a:p>
          <a:p>
            <a:pPr algn="just"/>
            <a:r>
              <a:rPr lang="fr-FR" dirty="0" smtClean="0"/>
              <a:t>Une méthode d’extension doit forcément contenir un paramètre déclaré avec </a:t>
            </a:r>
            <a:r>
              <a:rPr lang="fr-FR" b="1" dirty="0" err="1" smtClean="0"/>
              <a:t>this</a:t>
            </a:r>
            <a:r>
              <a:rPr lang="fr-FR" dirty="0" smtClean="0"/>
              <a:t>. Le type de ce paramètre sera la type « étendu ».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Exemples d’utilisations : </a:t>
            </a:r>
          </a:p>
          <a:p>
            <a:pPr lvl="1" algn="just"/>
            <a:r>
              <a:rPr lang="fr-FR" dirty="0" smtClean="0"/>
              <a:t>LINQ est composée de méthodes d’extensions.</a:t>
            </a:r>
          </a:p>
          <a:p>
            <a:pPr lvl="1" algn="just"/>
            <a:r>
              <a:rPr lang="fr-FR" dirty="0" smtClean="0"/>
              <a:t>Ajouter des méthodes à la classes String pour tronquer une chaine.</a:t>
            </a:r>
          </a:p>
          <a:p>
            <a:pPr lvl="1" algn="just"/>
            <a:r>
              <a:rPr lang="fr-FR" dirty="0" smtClean="0"/>
              <a:t>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méthodes </a:t>
            </a:r>
            <a:r>
              <a:rPr lang="fr-FR" dirty="0" smtClean="0"/>
              <a:t>d’extensions - exemple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011681" y="4354285"/>
            <a:ext cx="4492931" cy="24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méthode d’extension pour réaliser la fonction miroir sur une chaine de caractère (exemple : « </a:t>
            </a:r>
            <a:r>
              <a:rPr lang="fr-FR" u="sng" dirty="0" smtClean="0"/>
              <a:t>bonjour »</a:t>
            </a:r>
            <a:r>
              <a:rPr lang="fr-FR" dirty="0" smtClean="0"/>
              <a:t> devient « </a:t>
            </a:r>
            <a:r>
              <a:rPr lang="fr-FR" u="sng" dirty="0" err="1" smtClean="0"/>
              <a:t>ruojnob</a:t>
            </a:r>
            <a:r>
              <a:rPr lang="fr-FR" u="sng" dirty="0" smtClean="0"/>
              <a:t> »).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741" y="1954099"/>
            <a:ext cx="9910076" cy="20317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8741" y="4723269"/>
            <a:ext cx="5174958" cy="9373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578741" y="435428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Tester la méthode :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578740" y="1527628"/>
            <a:ext cx="83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d’extension : Compter les mots dans une chaine de caractère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60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mécanisme d’exception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Permet de gérer les situations inattendues ou exceptionnelles lors de l’exécution d’un programme.</a:t>
            </a:r>
          </a:p>
          <a:p>
            <a:pPr algn="just"/>
            <a:r>
              <a:rPr lang="fr-FR" dirty="0" smtClean="0"/>
              <a:t>S’articule autour de trois mots clés : </a:t>
            </a:r>
            <a:r>
              <a:rPr lang="fr-FR" b="1" dirty="0" smtClean="0"/>
              <a:t>try</a:t>
            </a:r>
            <a:r>
              <a:rPr lang="fr-FR" dirty="0" smtClean="0"/>
              <a:t>, </a:t>
            </a:r>
            <a:r>
              <a:rPr lang="fr-FR" b="1" dirty="0" smtClean="0"/>
              <a:t>catch</a:t>
            </a:r>
            <a:r>
              <a:rPr lang="fr-FR" dirty="0" smtClean="0"/>
              <a:t> et </a:t>
            </a:r>
            <a:r>
              <a:rPr lang="fr-FR" b="1" dirty="0" err="1" smtClean="0"/>
              <a:t>finally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Permet d’éviter une interruption du programme.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759" y="3618139"/>
            <a:ext cx="6094284" cy="3101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mécanisme d’exception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exceptions sont des types qui dérivent en définitive tous de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Toute instruction susceptible de lever une exception doit être incluse dans un bloc </a:t>
            </a:r>
            <a:r>
              <a:rPr lang="fr-FR" b="1" dirty="0" err="1" smtClean="0"/>
              <a:t>try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Une exception est de nouveau « levable » à l’aide du mot </a:t>
            </a:r>
            <a:r>
              <a:rPr lang="fr-FR" b="1" dirty="0" err="1" smtClean="0"/>
              <a:t>throw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Le bloc </a:t>
            </a:r>
            <a:r>
              <a:rPr lang="fr-FR" b="1" dirty="0" smtClean="0"/>
              <a:t>finally</a:t>
            </a:r>
            <a:r>
              <a:rPr lang="fr-FR" dirty="0" smtClean="0"/>
              <a:t> permet d’exécuter du code mais si le bloc catch a intercepté une erreur.</a:t>
            </a:r>
          </a:p>
          <a:p>
            <a:pPr algn="just"/>
            <a:r>
              <a:rPr lang="fr-FR" dirty="0" smtClean="0"/>
              <a:t>On peut créer nos propres expressions qui dérivent du type </a:t>
            </a:r>
            <a:r>
              <a:rPr lang="fr-FR" b="1" dirty="0" err="1" smtClean="0"/>
              <a:t>System.Exception</a:t>
            </a:r>
            <a:r>
              <a:rPr lang="fr-FR" b="1" dirty="0" smtClean="0"/>
              <a:t>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5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à LINQ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LINQ = </a:t>
            </a:r>
            <a:r>
              <a:rPr lang="fr-FR" dirty="0" err="1" smtClean="0"/>
              <a:t>Language</a:t>
            </a:r>
            <a:r>
              <a:rPr lang="fr-FR" dirty="0" smtClean="0"/>
              <a:t>-</a:t>
            </a:r>
            <a:r>
              <a:rPr lang="fr-FR" dirty="0" err="1" smtClean="0"/>
              <a:t>Integrated</a:t>
            </a:r>
            <a:r>
              <a:rPr lang="fr-FR" dirty="0" smtClean="0"/>
              <a:t> Query.</a:t>
            </a:r>
          </a:p>
          <a:p>
            <a:r>
              <a:rPr lang="fr-FR" dirty="0" smtClean="0"/>
              <a:t>Langage basé sur l’utilisation de méthode d’extension.</a:t>
            </a:r>
          </a:p>
          <a:p>
            <a:r>
              <a:rPr lang="fr-FR" dirty="0" smtClean="0"/>
              <a:t>Outil permettant de créer des requêtes afin d’interroger des sources de données, on exécute une requête sur une source de donnée.</a:t>
            </a:r>
          </a:p>
          <a:p>
            <a:r>
              <a:rPr lang="fr-FR" dirty="0" smtClean="0"/>
              <a:t>Toutes les opérations LINQ comportent 3 actions distinctes :</a:t>
            </a:r>
          </a:p>
          <a:p>
            <a:pPr lvl="1"/>
            <a:r>
              <a:rPr lang="fr-FR" dirty="0" smtClean="0"/>
              <a:t>Obtenir la source de données.</a:t>
            </a:r>
          </a:p>
          <a:p>
            <a:pPr lvl="1"/>
            <a:r>
              <a:rPr lang="fr-FR" dirty="0" smtClean="0"/>
              <a:t>Créer la requête .</a:t>
            </a:r>
          </a:p>
          <a:p>
            <a:pPr lvl="1"/>
            <a:r>
              <a:rPr lang="fr-FR" dirty="0" smtClean="0"/>
              <a:t>Exécuter la requête.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2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LINQ – Exemple de source – requête – exécution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5558828" y="2133600"/>
            <a:ext cx="6391746" cy="3777622"/>
          </a:xfrm>
        </p:spPr>
        <p:txBody>
          <a:bodyPr/>
          <a:lstStyle/>
          <a:p>
            <a:r>
              <a:rPr lang="fr-FR" dirty="0" smtClean="0"/>
              <a:t>La source peut être une liste (type </a:t>
            </a:r>
            <a:r>
              <a:rPr lang="fr-FR" b="1" dirty="0" smtClean="0"/>
              <a:t>List&lt;T&gt;</a:t>
            </a:r>
            <a:r>
              <a:rPr lang="fr-FR" dirty="0" smtClean="0"/>
              <a:t>) et plus généralement les types qui prennent en charge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 smtClean="0"/>
              <a:t>La source peut aussi être un tableau car il prend en charge l’interface </a:t>
            </a:r>
            <a:r>
              <a:rPr lang="fr-FR" b="1" dirty="0" err="1" smtClean="0"/>
              <a:t>IEnumerable</a:t>
            </a:r>
            <a:r>
              <a:rPr lang="fr-FR" b="1" dirty="0" smtClean="0"/>
              <a:t>&lt;T&gt;.</a:t>
            </a:r>
          </a:p>
          <a:p>
            <a:r>
              <a:rPr lang="fr-FR" dirty="0"/>
              <a:t>La requête sera présentée plus </a:t>
            </a:r>
            <a:r>
              <a:rPr lang="fr-FR" dirty="0" smtClean="0"/>
              <a:t>tard.</a:t>
            </a:r>
            <a:endParaRPr lang="fr-FR" b="1" dirty="0" smtClean="0"/>
          </a:p>
          <a:p>
            <a:r>
              <a:rPr lang="fr-FR" dirty="0" smtClean="0"/>
              <a:t>L’exécution est « différée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35324" y="183480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utilisation de LINQ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323" y="2203792"/>
            <a:ext cx="4571877" cy="28389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33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syntaxe des requêtes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d’écrire une requête LINQ de deux manières différentes :</a:t>
            </a:r>
          </a:p>
          <a:p>
            <a:pPr lvl="1"/>
            <a:r>
              <a:rPr lang="fr-FR" dirty="0" smtClean="0"/>
              <a:t>La syntaxe de requête (Query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La syntaxe de méthode (Method </a:t>
            </a:r>
            <a:r>
              <a:rPr lang="fr-FR" dirty="0" err="1" smtClean="0"/>
              <a:t>Syntax</a:t>
            </a:r>
            <a:r>
              <a:rPr lang="fr-FR" dirty="0" smtClean="0"/>
              <a:t>).</a:t>
            </a:r>
            <a:endParaRPr lang="fr-FR" dirty="0"/>
          </a:p>
          <a:p>
            <a:r>
              <a:rPr lang="fr-FR" dirty="0" smtClean="0"/>
              <a:t>Le résultat des deux syntaxes est identique.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615194" y="3837919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syntaxe avec LINQ :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5194" y="4234506"/>
            <a:ext cx="9031696" cy="2528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31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syntaxe des requêtes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syntaxe de requête est plus simple et plus facile à lire.</a:t>
            </a:r>
          </a:p>
          <a:p>
            <a:r>
              <a:rPr lang="fr-FR" dirty="0" smtClean="0"/>
              <a:t>La syntaxe de méthode est la plus utilisée.</a:t>
            </a:r>
          </a:p>
          <a:p>
            <a:r>
              <a:rPr lang="fr-FR" dirty="0" smtClean="0"/>
              <a:t>La documentation de l’espace de nom </a:t>
            </a:r>
            <a:r>
              <a:rPr lang="fr-FR" b="1" dirty="0" err="1" smtClean="0"/>
              <a:t>System.Linq</a:t>
            </a:r>
            <a:r>
              <a:rPr lang="fr-FR" dirty="0" smtClean="0"/>
              <a:t> utilise la syntaxe de méthode.</a:t>
            </a:r>
          </a:p>
          <a:p>
            <a:endParaRPr lang="fr-FR" dirty="0"/>
          </a:p>
          <a:p>
            <a:r>
              <a:rPr lang="fr-FR" dirty="0" smtClean="0"/>
              <a:t>La suite du cours portera sur la </a:t>
            </a:r>
            <a:r>
              <a:rPr lang="fr-FR" b="1" u="sng" dirty="0" smtClean="0"/>
              <a:t>syntaxe de méthode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la syntaxe de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48681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syntaxe de méthode s’appuie sur des méthodes d’extensions LINQ :</a:t>
            </a:r>
          </a:p>
          <a:p>
            <a:pPr lvl="1"/>
            <a:r>
              <a:rPr lang="fr-FR" dirty="0" err="1" smtClean="0"/>
              <a:t>Where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First(), </a:t>
            </a:r>
            <a:r>
              <a:rPr lang="fr-FR" dirty="0" err="1" smtClean="0"/>
              <a:t>FirstOrDefault</a:t>
            </a:r>
            <a:r>
              <a:rPr lang="fr-FR" dirty="0" smtClean="0"/>
              <a:t>(), Last(), </a:t>
            </a:r>
            <a:r>
              <a:rPr lang="fr-FR" dirty="0" err="1" smtClean="0"/>
              <a:t>LastOrDefault</a:t>
            </a:r>
            <a:r>
              <a:rPr lang="fr-FR" dirty="0" smtClean="0"/>
              <a:t>(), Single(), </a:t>
            </a:r>
            <a:r>
              <a:rPr lang="fr-FR" dirty="0" err="1" smtClean="0"/>
              <a:t>SingleOrDefault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Sum</a:t>
            </a:r>
            <a:r>
              <a:rPr lang="fr-FR" dirty="0" smtClean="0"/>
              <a:t>(), </a:t>
            </a:r>
            <a:r>
              <a:rPr lang="fr-FR" dirty="0" err="1" smtClean="0"/>
              <a:t>Average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Max(), Min(), Count()</a:t>
            </a:r>
          </a:p>
          <a:p>
            <a:pPr lvl="1"/>
            <a:r>
              <a:rPr lang="fr-FR" dirty="0" err="1" smtClean="0"/>
              <a:t>Any</a:t>
            </a:r>
            <a:r>
              <a:rPr lang="fr-FR" dirty="0" smtClean="0"/>
              <a:t>(), </a:t>
            </a:r>
            <a:r>
              <a:rPr lang="fr-FR" dirty="0" err="1" smtClean="0"/>
              <a:t>Contains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Select(), </a:t>
            </a:r>
            <a:r>
              <a:rPr lang="fr-FR" dirty="0" err="1" smtClean="0"/>
              <a:t>SelectMany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Include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OrderBy</a:t>
            </a:r>
            <a:r>
              <a:rPr lang="fr-FR" dirty="0" smtClean="0"/>
              <a:t>(), </a:t>
            </a:r>
            <a:r>
              <a:rPr lang="fr-FR" dirty="0" err="1" smtClean="0"/>
              <a:t>OrderByDescending</a:t>
            </a:r>
            <a:r>
              <a:rPr lang="fr-FR" dirty="0" smtClean="0"/>
              <a:t>(), </a:t>
            </a:r>
            <a:r>
              <a:rPr lang="fr-FR" dirty="0" err="1" smtClean="0"/>
              <a:t>ThenBy</a:t>
            </a:r>
            <a:r>
              <a:rPr lang="fr-FR" dirty="0" smtClean="0"/>
              <a:t>(), </a:t>
            </a:r>
            <a:r>
              <a:rPr lang="fr-FR" dirty="0" err="1" smtClean="0"/>
              <a:t>ThenByDescending</a:t>
            </a:r>
            <a:r>
              <a:rPr lang="fr-FR" dirty="0" smtClean="0"/>
              <a:t>(), </a:t>
            </a:r>
            <a:r>
              <a:rPr lang="fr-FR" dirty="0" err="1" smtClean="0"/>
              <a:t>GroupBy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Etc.</a:t>
            </a:r>
          </a:p>
          <a:p>
            <a:endParaRPr lang="fr-FR" dirty="0"/>
          </a:p>
          <a:p>
            <a:r>
              <a:rPr lang="fr-FR" dirty="0" smtClean="0"/>
              <a:t>La syntaxe de méthode utilise principalement les </a:t>
            </a:r>
            <a:r>
              <a:rPr lang="fr-FR" b="1" dirty="0" smtClean="0"/>
              <a:t>expressions lambda.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expressions 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expressions lambda sont aujourd’hui utilisée massivement dans le Framework .NET.</a:t>
            </a:r>
          </a:p>
          <a:p>
            <a:r>
              <a:rPr lang="fr-FR" dirty="0" smtClean="0"/>
              <a:t>LINQ utilise les expressions lambda.</a:t>
            </a:r>
          </a:p>
          <a:p>
            <a:r>
              <a:rPr lang="fr-FR" dirty="0" smtClean="0"/>
              <a:t>Plus facile d’utilisation (voir exemple) que de déclarer des délégués (mot clé </a:t>
            </a:r>
            <a:r>
              <a:rPr lang="fr-FR" b="1" dirty="0" err="1" smtClean="0"/>
              <a:t>delegate</a:t>
            </a:r>
            <a:r>
              <a:rPr lang="fr-FR" dirty="0" smtClean="0"/>
              <a:t>).</a:t>
            </a:r>
          </a:p>
          <a:p>
            <a:r>
              <a:rPr lang="fr-FR" dirty="0" smtClean="0"/>
              <a:t>Permet de faire abstraction du type.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0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du C#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Langage orienté objet proche du JAVA.</a:t>
            </a:r>
          </a:p>
          <a:p>
            <a:pPr algn="just"/>
            <a:r>
              <a:rPr lang="fr-FR" dirty="0" smtClean="0"/>
              <a:t>Fichiers avec .</a:t>
            </a:r>
            <a:r>
              <a:rPr lang="fr-FR" dirty="0" err="1" smtClean="0"/>
              <a:t>cs</a:t>
            </a:r>
            <a:r>
              <a:rPr lang="fr-FR" dirty="0" smtClean="0"/>
              <a:t> pour extension.</a:t>
            </a:r>
          </a:p>
          <a:p>
            <a:pPr algn="just"/>
            <a:r>
              <a:rPr lang="fr-FR" dirty="0" smtClean="0"/>
              <a:t>Le code C# est une suite d’instructions qui se terminent par un point virgule.</a:t>
            </a:r>
          </a:p>
          <a:p>
            <a:pPr algn="just"/>
            <a:r>
              <a:rPr lang="fr-FR" dirty="0" smtClean="0"/>
              <a:t>Blocs de code (classes, fonctions, etc…) définies par des accolades.</a:t>
            </a:r>
          </a:p>
          <a:p>
            <a:pPr algn="just"/>
            <a:r>
              <a:rPr lang="fr-FR" dirty="0" smtClean="0"/>
              <a:t>Il est possible d’ajouter des commentaires « // », « /* » et « */ ».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9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expressions lambdas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54252" y="2133600"/>
            <a:ext cx="5185322" cy="3778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163270" y="1453948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avec et sans expressions lambda :</a:t>
            </a:r>
            <a:endParaRPr lang="fr-FR" b="1" dirty="0"/>
          </a:p>
        </p:txBody>
      </p:sp>
      <p:cxnSp>
        <p:nvCxnSpPr>
          <p:cNvPr id="7" name="Connecteur en angle 6"/>
          <p:cNvCxnSpPr/>
          <p:nvPr/>
        </p:nvCxnSpPr>
        <p:spPr>
          <a:xfrm rot="16200000" flipV="1">
            <a:off x="5878286" y="2351315"/>
            <a:ext cx="1850571" cy="18288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5127171" y="2471057"/>
            <a:ext cx="21771" cy="181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LINQ – quelques exemples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304" y="1568327"/>
            <a:ext cx="7845803" cy="3990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0304" y="5665349"/>
            <a:ext cx="5326153" cy="10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LINQ – </a:t>
            </a:r>
            <a:r>
              <a:rPr lang="fr-FR" dirty="0" smtClean="0"/>
              <a:t>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de nombreuses utilisations possibles de LINQ :</a:t>
            </a:r>
          </a:p>
          <a:p>
            <a:pPr lvl="1"/>
            <a:r>
              <a:rPr lang="fr-FR" dirty="0" smtClean="0"/>
              <a:t>LINQ to XML permet de travailler avec des fichiers XML comme source de données.</a:t>
            </a:r>
          </a:p>
          <a:p>
            <a:pPr lvl="1"/>
            <a:r>
              <a:rPr lang="fr-FR" dirty="0" smtClean="0"/>
              <a:t>LINQ to SQL permet de travailler avec des bases de données relationnelles comme source de données.</a:t>
            </a:r>
          </a:p>
          <a:p>
            <a:pPr lvl="1"/>
            <a:r>
              <a:rPr lang="fr-FR" dirty="0" smtClean="0"/>
              <a:t>LINQ s’utilise aussi bien en asynchrone qu’en synchrone.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Object-relational mapping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L’ORM introduit des notions de relations entre objet :</a:t>
            </a:r>
          </a:p>
          <a:p>
            <a:pPr lvl="1"/>
            <a:r>
              <a:rPr lang="fr-FR" dirty="0" smtClean="0"/>
              <a:t>Relation One-To-One.</a:t>
            </a:r>
          </a:p>
          <a:p>
            <a:pPr lvl="1"/>
            <a:r>
              <a:rPr lang="fr-FR" dirty="0" smtClean="0"/>
              <a:t>Relation One-To-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Many</a:t>
            </a:r>
            <a:r>
              <a:rPr lang="fr-FR" dirty="0" smtClean="0"/>
              <a:t>-To-</a:t>
            </a:r>
            <a:r>
              <a:rPr lang="fr-FR" dirty="0" err="1" smtClean="0"/>
              <a:t>Many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L’ORM permet d’accéder à la base de données, de l’interroger, de la modifier, 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Découverte Entity 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Entity Framework est un ORM propulsé par Microsoft (acronyme EF)</a:t>
            </a:r>
          </a:p>
          <a:p>
            <a:pPr algn="just"/>
            <a:r>
              <a:rPr lang="fr-FR" dirty="0" smtClean="0"/>
              <a:t>EF est actuellement dans sa version 6.0 et offre l’avantage de :</a:t>
            </a:r>
          </a:p>
          <a:p>
            <a:pPr lvl="1" algn="just"/>
            <a:r>
              <a:rPr lang="fr-FR" dirty="0" smtClean="0"/>
              <a:t>Fournir aux développeurs un mappeur objet relationnel qui permet d’utiliser des données relationnelles à l’aide d’objet .Net.</a:t>
            </a:r>
          </a:p>
          <a:p>
            <a:pPr lvl="1" algn="just"/>
            <a:r>
              <a:rPr lang="fr-FR" dirty="0" smtClean="0"/>
              <a:t>Permettre de faire « quasi » abstraction du code que l’on doit généralement écrire quand on souhaite accéder à une source de donnée.</a:t>
            </a:r>
          </a:p>
          <a:p>
            <a:pPr algn="just"/>
            <a:r>
              <a:rPr lang="fr-FR" dirty="0" smtClean="0"/>
              <a:t>EF n’est pas que compatible pour SQL Server, il peut fonctionner sur Oracle ou encore MySQL.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3" y="2660226"/>
            <a:ext cx="1432368" cy="143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- 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est totalement gratuit.</a:t>
            </a:r>
          </a:p>
          <a:p>
            <a:r>
              <a:rPr lang="fr-FR" dirty="0" smtClean="0"/>
              <a:t>Disponible dans les packages NUGET donc facile d’installation.</a:t>
            </a:r>
          </a:p>
          <a:p>
            <a:r>
              <a:rPr lang="fr-FR" dirty="0" smtClean="0"/>
              <a:t>Souvent mis à jour par la communauté.</a:t>
            </a:r>
          </a:p>
          <a:p>
            <a:r>
              <a:rPr lang="fr-FR" dirty="0" smtClean="0"/>
              <a:t>Recommandé par Microsoft.</a:t>
            </a:r>
          </a:p>
          <a:p>
            <a:r>
              <a:rPr lang="fr-FR" dirty="0" smtClean="0"/>
              <a:t>S’intègre dans n’importe quel type de projet (client léger, client lourd, application console, service, etc.).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2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- installation</a:t>
            </a:r>
          </a:p>
        </p:txBody>
      </p:sp>
      <p:pic>
        <p:nvPicPr>
          <p:cNvPr id="5" name="Picture 2" descr="http://www.entityframeworktutorial.net/Images/EF5/ef-env-setup-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711" y="1481750"/>
            <a:ext cx="5657976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36</a:t>
            </a:fld>
            <a:endParaRPr lang="fr-FR"/>
          </a:p>
        </p:txBody>
      </p:sp>
      <p:pic>
        <p:nvPicPr>
          <p:cNvPr id="2052" name="Picture 4" descr="http://www.entityframeworktutorial.net/Images/codefirst/setup-code-first-env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47" y="1481750"/>
            <a:ext cx="2274286" cy="478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approche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Il existe trois approches différente pour intégrer Entity Framework dans un projet .NET :</a:t>
            </a:r>
          </a:p>
          <a:p>
            <a:pPr lvl="1" algn="just"/>
            <a:r>
              <a:rPr lang="fr-FR" dirty="0" smtClean="0"/>
              <a:t>Database First : Une DB existe, on souhaite l’utiliser pour générer un modèle de données (vue designer)</a:t>
            </a:r>
          </a:p>
          <a:p>
            <a:pPr lvl="1" algn="just"/>
            <a:r>
              <a:rPr lang="fr-FR" dirty="0" smtClean="0"/>
              <a:t>Model First : Aucune DB n’existe, on souhaite en générer une depuis un modèle de données (vue designer)</a:t>
            </a:r>
          </a:p>
          <a:p>
            <a:pPr lvl="1" algn="just"/>
            <a:r>
              <a:rPr lang="fr-FR" dirty="0" smtClean="0"/>
              <a:t>Code First : Aucune DB, on souhaite en générer une depuis du code C# (pas de vue designer)</a:t>
            </a:r>
          </a:p>
          <a:p>
            <a:pPr algn="just"/>
            <a:endParaRPr lang="fr-FR" dirty="0"/>
          </a:p>
          <a:p>
            <a:pPr algn="just"/>
            <a:r>
              <a:rPr lang="fr-FR" dirty="0" smtClean="0"/>
              <a:t>Aujourd’hui, Microsoft recommande l’approche Code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1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Database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Approche consistant à utiliser une base existante pour générer un modèle de données.</a:t>
            </a:r>
          </a:p>
          <a:p>
            <a:pPr algn="just"/>
            <a:r>
              <a:rPr lang="fr-FR" dirty="0" smtClean="0"/>
              <a:t>Utilisation de la vue Designer.</a:t>
            </a:r>
          </a:p>
          <a:p>
            <a:pPr algn="just"/>
            <a:r>
              <a:rPr lang="fr-FR" dirty="0" smtClean="0"/>
              <a:t>Création / génération d’un fichier au format EDMX.</a:t>
            </a:r>
          </a:p>
          <a:p>
            <a:pPr algn="just"/>
            <a:r>
              <a:rPr lang="fr-FR" dirty="0" smtClean="0"/>
              <a:t>Possibilité de mettre à jour le modèle rapidement et facilement.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1026" name="Picture 2" descr="http://www.entityframeworktutorial.net/images/EF5/database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22" y="4406789"/>
            <a:ext cx="5338300" cy="12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0" y="2013857"/>
            <a:ext cx="9218612" cy="3897365"/>
          </a:xfrm>
        </p:spPr>
        <p:txBody>
          <a:bodyPr>
            <a:normAutofit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Simple d’utilisation.</a:t>
            </a:r>
          </a:p>
          <a:p>
            <a:pPr lvl="1" algn="just"/>
            <a:r>
              <a:rPr lang="fr-FR" dirty="0" smtClean="0"/>
              <a:t>Gain </a:t>
            </a:r>
            <a:r>
              <a:rPr lang="fr-FR" dirty="0"/>
              <a:t>de temps dans le développement du modèle de </a:t>
            </a:r>
            <a:r>
              <a:rPr lang="fr-FR" dirty="0" smtClean="0"/>
              <a:t>données.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à </a:t>
            </a:r>
            <a:r>
              <a:rPr lang="fr-FR" dirty="0" smtClean="0"/>
              <a:t>customiser.</a:t>
            </a:r>
          </a:p>
          <a:p>
            <a:pPr lvl="1" algn="just"/>
            <a:r>
              <a:rPr lang="fr-FR" dirty="0"/>
              <a:t>B</a:t>
            </a:r>
            <a:r>
              <a:rPr lang="fr-FR" dirty="0" smtClean="0"/>
              <a:t>eaucoup </a:t>
            </a:r>
            <a:r>
              <a:rPr lang="fr-FR" dirty="0"/>
              <a:t>de code généré à surcharger pour de la customisation </a:t>
            </a:r>
            <a:r>
              <a:rPr lang="fr-FR" dirty="0" smtClean="0"/>
              <a:t>approfondie.</a:t>
            </a:r>
          </a:p>
          <a:p>
            <a:pPr lvl="1" algn="just"/>
            <a:r>
              <a:rPr lang="fr-FR" dirty="0" smtClean="0"/>
              <a:t>Manque </a:t>
            </a:r>
            <a:r>
              <a:rPr lang="fr-FR" dirty="0"/>
              <a:t>de « contrôle </a:t>
            </a:r>
            <a:r>
              <a:rPr lang="fr-FR" dirty="0" smtClean="0"/>
              <a:t>».</a:t>
            </a:r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581"/>
          <a:stretch>
            <a:fillRect/>
          </a:stretch>
        </p:blipFill>
        <p:spPr bwMode="auto">
          <a:xfrm>
            <a:off x="1914804" y="1503484"/>
            <a:ext cx="8409355" cy="4560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1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Database First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2050" name="Picture 2" descr="http://www.entityframeworktutorial.net/images/EF5/create-EDM-fg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79" y="2007477"/>
            <a:ext cx="10024942" cy="441315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11579" y="1587255"/>
            <a:ext cx="5174958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d’un projet Database First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50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Approche consistant à développer son propre modèle de données afin de générer la base de données correspondante.</a:t>
            </a:r>
          </a:p>
          <a:p>
            <a:pPr algn="just"/>
            <a:r>
              <a:rPr lang="fr-FR" dirty="0" smtClean="0"/>
              <a:t>Pas nécessaire d’utiliser la vue Designer.</a:t>
            </a:r>
          </a:p>
          <a:p>
            <a:pPr algn="just"/>
            <a:r>
              <a:rPr lang="fr-FR" dirty="0" smtClean="0"/>
              <a:t>Contrôle total du modèle de données.</a:t>
            </a:r>
          </a:p>
          <a:p>
            <a:pPr algn="just"/>
            <a:r>
              <a:rPr lang="fr-FR" dirty="0" smtClean="0"/>
              <a:t>Génération automatique de la base de données.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3074" name="Picture 2" descr="http://www.entityframeworktutorial.net/images/EF5/code-fir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18" y="4373563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Code First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9543" y="1905000"/>
            <a:ext cx="9361713" cy="428897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u="sng" dirty="0"/>
              <a:t>Avantages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Contrôle du modèle.</a:t>
            </a:r>
          </a:p>
          <a:p>
            <a:pPr lvl="1" algn="just"/>
            <a:r>
              <a:rPr lang="fr-FR" dirty="0" smtClean="0"/>
              <a:t>Possibilité de surcharger les classes facilement.</a:t>
            </a:r>
          </a:p>
          <a:p>
            <a:pPr lvl="1" algn="just"/>
            <a:r>
              <a:rPr lang="fr-FR" dirty="0" smtClean="0"/>
              <a:t>Pas de code généré, on génère la base.</a:t>
            </a:r>
          </a:p>
          <a:p>
            <a:pPr lvl="1" algn="just"/>
            <a:r>
              <a:rPr lang="fr-FR" dirty="0" smtClean="0"/>
              <a:t>Très populaire dans le monde du développement, pas de designer, code C# classique.</a:t>
            </a:r>
          </a:p>
          <a:p>
            <a:pPr lvl="1" algn="just"/>
            <a:r>
              <a:rPr lang="fr-FR" dirty="0" smtClean="0"/>
              <a:t>Très populaire dans certaines sociétés ou la base est développée séparément de l’application.</a:t>
            </a:r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u="sng" dirty="0"/>
              <a:t>Inconvénients</a:t>
            </a:r>
            <a:r>
              <a:rPr lang="fr-FR" dirty="0"/>
              <a:t> : </a:t>
            </a:r>
            <a:endParaRPr lang="fr-FR" dirty="0" smtClean="0"/>
          </a:p>
          <a:p>
            <a:pPr lvl="1" algn="just"/>
            <a:r>
              <a:rPr lang="fr-FR" dirty="0" smtClean="0"/>
              <a:t>Plus </a:t>
            </a:r>
            <a:r>
              <a:rPr lang="fr-FR" dirty="0"/>
              <a:t>difficile </a:t>
            </a:r>
            <a:r>
              <a:rPr lang="fr-FR" dirty="0" smtClean="0"/>
              <a:t>et plus long à mettre en place.</a:t>
            </a:r>
          </a:p>
          <a:p>
            <a:pPr lvl="1" algn="just"/>
            <a:r>
              <a:rPr lang="fr-FR" dirty="0" smtClean="0"/>
              <a:t>Les changements « manuels » en base doivent être répercuté manuellement sur votre code.</a:t>
            </a:r>
          </a:p>
          <a:p>
            <a:pPr lvl="1" algn="just"/>
            <a:r>
              <a:rPr lang="fr-FR" dirty="0" smtClean="0"/>
              <a:t>Plus « verbeux ».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Code First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66697" y="1763485"/>
            <a:ext cx="9537474" cy="4288971"/>
          </a:xfrm>
        </p:spPr>
        <p:txBody>
          <a:bodyPr/>
          <a:lstStyle/>
          <a:p>
            <a:r>
              <a:rPr lang="fr-FR" dirty="0" smtClean="0"/>
              <a:t>Afin de « lier » son propre modèle à la base de données (qui sera créée si elle n’existe pas), il existe deux méthodes:</a:t>
            </a:r>
          </a:p>
          <a:p>
            <a:pPr lvl="1"/>
            <a:r>
              <a:rPr lang="fr-FR" dirty="0" smtClean="0"/>
              <a:t>Utiliser l’API Fluent.</a:t>
            </a:r>
          </a:p>
          <a:p>
            <a:pPr lvl="1"/>
            <a:r>
              <a:rPr lang="fr-FR" dirty="0" smtClean="0"/>
              <a:t>Utiliser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Attention, c’est soit une méthode soit l’autre, il est vivement déconseillé de faire un « mix » des deux.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First - DataAnnotations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1694" y="1517964"/>
            <a:ext cx="10582917" cy="4701767"/>
          </a:xfrm>
        </p:spPr>
        <p:txBody>
          <a:bodyPr>
            <a:normAutofit/>
          </a:bodyPr>
          <a:lstStyle/>
          <a:p>
            <a:r>
              <a:rPr lang="fr-FR" dirty="0" smtClean="0"/>
              <a:t>EF fournit un certain nombre d’annotation pour arriver à créer un modèle de données en C# et ensuite pouvoir le retranscrire en base de données.</a:t>
            </a:r>
          </a:p>
          <a:p>
            <a:r>
              <a:rPr lang="fr-FR" dirty="0" smtClean="0"/>
              <a:t>On applique des annotations sur les propriétés</a:t>
            </a:r>
          </a:p>
          <a:p>
            <a:pPr lvl="1"/>
            <a:r>
              <a:rPr lang="fr-FR" dirty="0" smtClean="0"/>
              <a:t>Key : Marque la propriété comme clé primaire de la table</a:t>
            </a:r>
          </a:p>
          <a:p>
            <a:pPr lvl="1"/>
            <a:r>
              <a:rPr lang="fr-FR" dirty="0" err="1" smtClean="0"/>
              <a:t>Timestamp</a:t>
            </a:r>
            <a:r>
              <a:rPr lang="fr-FR" dirty="0" smtClean="0"/>
              <a:t> : Marque la propriété comme une colonne de type </a:t>
            </a:r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err="1" smtClean="0"/>
              <a:t>Required</a:t>
            </a:r>
            <a:r>
              <a:rPr lang="fr-FR" dirty="0" smtClean="0"/>
              <a:t> : Marque la propriété comme obligatoire (doit contenir une donnée)</a:t>
            </a:r>
          </a:p>
          <a:p>
            <a:pPr lvl="1"/>
            <a:r>
              <a:rPr lang="fr-FR" dirty="0" err="1" smtClean="0"/>
              <a:t>MinLength</a:t>
            </a:r>
            <a:r>
              <a:rPr lang="fr-FR" dirty="0" smtClean="0"/>
              <a:t> et </a:t>
            </a:r>
            <a:r>
              <a:rPr lang="fr-FR" dirty="0" err="1" smtClean="0"/>
              <a:t>MaxLength</a:t>
            </a:r>
            <a:endParaRPr lang="fr-FR" dirty="0" smtClean="0"/>
          </a:p>
          <a:p>
            <a:pPr lvl="1"/>
            <a:r>
              <a:rPr lang="fr-FR" dirty="0" err="1" smtClean="0"/>
              <a:t>StringLength</a:t>
            </a:r>
            <a:endParaRPr lang="fr-FR" dirty="0" smtClean="0"/>
          </a:p>
          <a:p>
            <a:pPr lvl="1"/>
            <a:r>
              <a:rPr lang="fr-FR" dirty="0" err="1" smtClean="0"/>
              <a:t>Column</a:t>
            </a:r>
            <a:r>
              <a:rPr lang="fr-FR" dirty="0" smtClean="0"/>
              <a:t> : Spécifie le nom de la colonne et le type de donnée qui sera mappée avec la propriété</a:t>
            </a:r>
          </a:p>
          <a:p>
            <a:pPr lvl="1"/>
            <a:r>
              <a:rPr lang="fr-FR" dirty="0" smtClean="0"/>
              <a:t>Table : Spécifie le nom de la table qui sera mappée avec la classe</a:t>
            </a:r>
          </a:p>
          <a:p>
            <a:pPr lvl="1"/>
            <a:r>
              <a:rPr lang="fr-FR" dirty="0" smtClean="0"/>
              <a:t>Index : Permet la création d’un index pour une colonne spécifiée</a:t>
            </a:r>
          </a:p>
          <a:p>
            <a:pPr lvl="1"/>
            <a:r>
              <a:rPr lang="fr-FR" dirty="0" err="1" smtClean="0"/>
              <a:t>ForeignKey</a:t>
            </a:r>
            <a:r>
              <a:rPr lang="fr-FR" dirty="0" smtClean="0"/>
              <a:t> : Permet de définir une clé étrangère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1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classe utilisable avec du Code First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pPr lvl="1"/>
            <a:r>
              <a:rPr lang="fr-FR" dirty="0" smtClean="0"/>
              <a:t>Un client est une entité composé d’un identifiant auto-généré et d’un nom</a:t>
            </a:r>
          </a:p>
          <a:p>
            <a:pPr lvl="1"/>
            <a:r>
              <a:rPr lang="fr-FR" dirty="0" smtClean="0"/>
              <a:t>Un compte client est une entité composée d’un identifiant et d’un numéro</a:t>
            </a:r>
          </a:p>
          <a:p>
            <a:pPr lvl="1"/>
            <a:r>
              <a:rPr lang="fr-FR" dirty="0" smtClean="0"/>
              <a:t>Un client peut avoir plusieurs comptes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901227" y="3005750"/>
            <a:ext cx="1846907" cy="11045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412463" y="3005750"/>
            <a:ext cx="1846907" cy="1104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Compte Client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3"/>
            <a:endCxn id="6" idx="1"/>
          </p:cNvCxnSpPr>
          <p:nvPr/>
        </p:nvCxnSpPr>
        <p:spPr>
          <a:xfrm>
            <a:off x="3748134" y="3558012"/>
            <a:ext cx="166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smtClean="0"/>
              <a:t>First – DataAnnotations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L’annotation </a:t>
            </a:r>
            <a:r>
              <a:rPr lang="fr-FR" b="1" dirty="0" smtClean="0"/>
              <a:t>DatabaseGenerated</a:t>
            </a:r>
            <a:r>
              <a:rPr lang="fr-FR" dirty="0" smtClean="0"/>
              <a:t> permet de spécifier si l’id sera auto-incrément ou non (par défaut il l’est).</a:t>
            </a:r>
          </a:p>
          <a:p>
            <a:pPr algn="just"/>
            <a:r>
              <a:rPr lang="fr-FR" b="1" dirty="0" smtClean="0"/>
              <a:t>NotMapped</a:t>
            </a:r>
            <a:r>
              <a:rPr lang="fr-FR" dirty="0" smtClean="0"/>
              <a:t> ne créera pas le champ en base.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318" y="2493531"/>
            <a:ext cx="3914775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9179" y="2493531"/>
            <a:ext cx="3590925" cy="369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363317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Client.cs: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4409179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CompteClient.cs: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294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</a:t>
            </a:r>
            <a:r>
              <a:rPr lang="fr-FR" dirty="0" smtClean="0"/>
              <a:t>– API Fluent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L’API Fluent est plus complexe à mettre en place que les </a:t>
            </a:r>
            <a:r>
              <a:rPr lang="fr-FR" dirty="0" err="1" smtClean="0"/>
              <a:t>DataAnnotations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Elle offre cependant plus de fonctionnalité en terme de configuration.</a:t>
            </a:r>
          </a:p>
          <a:p>
            <a:pPr algn="just"/>
            <a:r>
              <a:rPr lang="fr-FR" dirty="0" smtClean="0"/>
              <a:t>Consiste à « Surcharger » la méthode </a:t>
            </a:r>
            <a:r>
              <a:rPr lang="fr-FR" b="1" dirty="0" err="1" smtClean="0"/>
              <a:t>OnModelCreating</a:t>
            </a:r>
            <a:r>
              <a:rPr lang="fr-FR" dirty="0" smtClean="0"/>
              <a:t> du contexte d’EF (</a:t>
            </a:r>
            <a:r>
              <a:rPr lang="fr-FR" dirty="0" err="1" smtClean="0"/>
              <a:t>override</a:t>
            </a:r>
            <a:r>
              <a:rPr lang="fr-FR" dirty="0" smtClean="0"/>
              <a:t>) pour ajouter les informations de « </a:t>
            </a:r>
            <a:r>
              <a:rPr lang="fr-FR" dirty="0" err="1" smtClean="0"/>
              <a:t>mapping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Une information de « </a:t>
            </a:r>
            <a:r>
              <a:rPr lang="fr-FR" dirty="0" err="1" smtClean="0"/>
              <a:t>mapping</a:t>
            </a:r>
            <a:r>
              <a:rPr lang="fr-FR" dirty="0" smtClean="0"/>
              <a:t> » est classe héritant de la classe EF </a:t>
            </a:r>
            <a:r>
              <a:rPr lang="fr-FR" b="1" dirty="0" err="1" smtClean="0"/>
              <a:t>EntityTypeConfiguration</a:t>
            </a:r>
            <a:r>
              <a:rPr lang="fr-FR" b="1" dirty="0" smtClean="0"/>
              <a:t>&lt;</a:t>
            </a:r>
            <a:r>
              <a:rPr lang="fr-FR" b="1" dirty="0" err="1" smtClean="0"/>
              <a:t>Tentity</a:t>
            </a:r>
            <a:r>
              <a:rPr lang="fr-FR" b="1" dirty="0" smtClean="0"/>
              <a:t>&gt;.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131190" y="2124547"/>
            <a:ext cx="3855597" cy="3777622"/>
          </a:xfrm>
        </p:spPr>
        <p:txBody>
          <a:bodyPr/>
          <a:lstStyle/>
          <a:p>
            <a:pPr algn="just"/>
            <a:r>
              <a:rPr lang="fr-FR" dirty="0" smtClean="0"/>
              <a:t>Une classe pour définir l’entité Client.</a:t>
            </a:r>
            <a:endParaRPr lang="fr-FR" b="1" dirty="0" smtClean="0"/>
          </a:p>
          <a:p>
            <a:pPr algn="just"/>
            <a:r>
              <a:rPr lang="fr-FR" dirty="0" smtClean="0"/>
              <a:t>Une classe pour définir le « </a:t>
            </a:r>
            <a:r>
              <a:rPr lang="fr-FR" dirty="0" err="1" smtClean="0"/>
              <a:t>mapping</a:t>
            </a:r>
            <a:r>
              <a:rPr lang="fr-FR" dirty="0" smtClean="0"/>
              <a:t> » avec l’API Fluent.</a:t>
            </a:r>
            <a:endParaRPr lang="fr-FR" dirty="0"/>
          </a:p>
          <a:p>
            <a:pPr algn="just"/>
            <a:r>
              <a:rPr lang="fr-FR" dirty="0" smtClean="0"/>
              <a:t>L’API Fluent est prioritaire par rapport aux annotations.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905" y="2493531"/>
            <a:ext cx="7759084" cy="42409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250150" y="212454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Client.cs</a:t>
            </a:r>
            <a:r>
              <a:rPr lang="fr-FR" b="1" dirty="0" smtClean="0"/>
              <a:t> et </a:t>
            </a:r>
            <a:r>
              <a:rPr lang="fr-FR" b="1" dirty="0" err="1" smtClean="0"/>
              <a:t>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24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</a:t>
            </a:r>
            <a:r>
              <a:rPr lang="fr-FR" dirty="0" smtClean="0"/>
              <a:t>Fluent</a:t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6880634" y="2124547"/>
            <a:ext cx="5106153" cy="3777622"/>
          </a:xfrm>
        </p:spPr>
        <p:txBody>
          <a:bodyPr/>
          <a:lstStyle/>
          <a:p>
            <a:pPr algn="just"/>
            <a:r>
              <a:rPr lang="fr-FR" dirty="0" smtClean="0"/>
              <a:t>Idem que dans la diapositive précédente.</a:t>
            </a:r>
          </a:p>
          <a:p>
            <a:pPr algn="just"/>
            <a:r>
              <a:rPr lang="fr-FR" dirty="0" smtClean="0"/>
              <a:t>Relation </a:t>
            </a:r>
            <a:r>
              <a:rPr lang="fr-FR" b="1" dirty="0" smtClean="0"/>
              <a:t>one-to-</a:t>
            </a:r>
            <a:r>
              <a:rPr lang="fr-FR" b="1" dirty="0" err="1" smtClean="0"/>
              <a:t>many</a:t>
            </a:r>
            <a:r>
              <a:rPr lang="fr-FR" dirty="0" smtClean="0"/>
              <a:t> entre ces deux entités déclarées avec l’API Fluent (disparition de l’annotation </a:t>
            </a:r>
            <a:r>
              <a:rPr lang="fr-FR" b="1" dirty="0" err="1" smtClean="0"/>
              <a:t>ForeignKey</a:t>
            </a:r>
            <a:r>
              <a:rPr lang="fr-FR" dirty="0" smtClean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82070" y="2124547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Classe </a:t>
            </a:r>
            <a:r>
              <a:rPr lang="fr-FR" b="1" dirty="0" err="1" smtClean="0"/>
              <a:t>CompteClient.cs</a:t>
            </a:r>
            <a:r>
              <a:rPr lang="fr-FR" b="1" dirty="0" smtClean="0"/>
              <a:t> et </a:t>
            </a:r>
            <a:r>
              <a:rPr lang="fr-FR" b="1" dirty="0" err="1" smtClean="0"/>
              <a:t>CompteClientFluent.cs</a:t>
            </a:r>
            <a:r>
              <a:rPr lang="fr-FR" b="1" dirty="0" smtClean="0"/>
              <a:t> :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812" y="2493879"/>
            <a:ext cx="6029608" cy="4269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5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43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De gauche à droite on a :</a:t>
            </a:r>
          </a:p>
          <a:p>
            <a:r>
              <a:rPr lang="fr-FR" dirty="0" smtClean="0"/>
              <a:t>Explorateur de serveur : Explorer un serveur SQL, un serveur IIS, Azure, etc.</a:t>
            </a:r>
          </a:p>
          <a:p>
            <a:r>
              <a:rPr lang="fr-FR" dirty="0" smtClean="0"/>
              <a:t>Fenêtre dédiée au code (peut être scindée).</a:t>
            </a:r>
          </a:p>
          <a:p>
            <a:r>
              <a:rPr lang="fr-FR" dirty="0" smtClean="0"/>
              <a:t>Explorateur de la solution (arborescence).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En bas, on retrouve par défaut les sorties :</a:t>
            </a:r>
          </a:p>
          <a:p>
            <a:r>
              <a:rPr lang="fr-FR" dirty="0" smtClean="0"/>
              <a:t>Liste des erreurs, des avertissements.</a:t>
            </a:r>
          </a:p>
          <a:p>
            <a:r>
              <a:rPr lang="fr-FR" dirty="0" smtClean="0"/>
              <a:t>Sorties.</a:t>
            </a:r>
          </a:p>
          <a:p>
            <a:r>
              <a:rPr lang="fr-FR" dirty="0" smtClean="0"/>
              <a:t>Les recherches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Eléments issus du contrôle de code source.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First – API Fluent</a:t>
            </a:r>
            <a:br>
              <a:rPr lang="fr-FR" dirty="0"/>
            </a:br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Attention, la création des </a:t>
            </a:r>
            <a:r>
              <a:rPr lang="fr-FR" b="1" dirty="0" smtClean="0"/>
              <a:t>EntityTypeConfiguration</a:t>
            </a:r>
            <a:r>
              <a:rPr lang="fr-FR" dirty="0" smtClean="0"/>
              <a:t> n’est pas suffisante, il faut ajouter ces classes dans le contexte !</a:t>
            </a:r>
          </a:p>
          <a:p>
            <a:pPr algn="just"/>
            <a:r>
              <a:rPr lang="fr-FR" dirty="0" smtClean="0"/>
              <a:t>La notion de contexte est expliquée juste après.</a:t>
            </a:r>
          </a:p>
          <a:p>
            <a:pPr algn="just"/>
            <a:r>
              <a:rPr lang="fr-FR" dirty="0" smtClean="0"/>
              <a:t>Surcharge de la méthode </a:t>
            </a:r>
            <a:r>
              <a:rPr lang="fr-FR" b="1" dirty="0" err="1"/>
              <a:t>OnModelCreating</a:t>
            </a:r>
            <a:r>
              <a:rPr lang="fr-FR" dirty="0"/>
              <a:t> 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2826" y="4427255"/>
            <a:ext cx="6353493" cy="1712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3002826" y="4013989"/>
            <a:ext cx="666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Méthode </a:t>
            </a:r>
            <a:r>
              <a:rPr lang="fr-FR" b="1" dirty="0" err="1" smtClean="0"/>
              <a:t>OnModelCreating</a:t>
            </a:r>
            <a:r>
              <a:rPr lang="fr-FR" b="1" dirty="0" smtClean="0"/>
              <a:t> du contexte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8653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</a:t>
            </a:r>
            <a:r>
              <a:rPr lang="fr-FR" dirty="0" smtClean="0"/>
              <a:t>Framework –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513114"/>
          </a:xfrm>
        </p:spPr>
        <p:txBody>
          <a:bodyPr>
            <a:normAutofit/>
          </a:bodyPr>
          <a:lstStyle/>
          <a:p>
            <a:pPr algn="just"/>
            <a:r>
              <a:rPr lang="fr-FR" dirty="0" smtClean="0"/>
              <a:t>Le contexte est nécessaire pour « instancier » et utiliser </a:t>
            </a:r>
            <a:r>
              <a:rPr lang="fr-FR" dirty="0" err="1" smtClean="0"/>
              <a:t>EntityFramework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Il faut créer une classe héritant de la classe </a:t>
            </a:r>
            <a:r>
              <a:rPr lang="fr-FR" b="1" dirty="0" smtClean="0"/>
              <a:t>DbContext</a:t>
            </a:r>
            <a:r>
              <a:rPr lang="fr-FR" dirty="0" smtClean="0"/>
              <a:t> du Framework.</a:t>
            </a:r>
          </a:p>
          <a:p>
            <a:pPr algn="just"/>
            <a:r>
              <a:rPr lang="fr-FR" dirty="0" smtClean="0"/>
              <a:t>Permet de créer / se connecter à la base et de récupérer / insérer / mettre à jour des éléments.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019799" y="3818165"/>
            <a:ext cx="5900057" cy="277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Surcharge de </a:t>
            </a:r>
            <a:r>
              <a:rPr lang="fr-FR" b="1" dirty="0" err="1" smtClean="0"/>
              <a:t>DbContext</a:t>
            </a:r>
            <a:r>
              <a:rPr lang="fr-FR" b="1" dirty="0" smtClean="0"/>
              <a:t>.</a:t>
            </a:r>
          </a:p>
          <a:p>
            <a:pPr algn="just"/>
            <a:r>
              <a:rPr lang="fr-FR" dirty="0" smtClean="0"/>
              <a:t>Présence du </a:t>
            </a:r>
            <a:r>
              <a:rPr lang="fr-FR" b="1" dirty="0" smtClean="0"/>
              <a:t>constructeur</a:t>
            </a:r>
            <a:r>
              <a:rPr lang="fr-FR" dirty="0" smtClean="0"/>
              <a:t> par défaut avec le nom de la chaine de connexion à utiliser.</a:t>
            </a:r>
          </a:p>
          <a:p>
            <a:pPr algn="just"/>
            <a:r>
              <a:rPr lang="fr-FR" dirty="0" smtClean="0"/>
              <a:t>Présence de </a:t>
            </a:r>
            <a:r>
              <a:rPr lang="fr-FR" b="1" dirty="0" smtClean="0"/>
              <a:t>DbSet</a:t>
            </a:r>
            <a:r>
              <a:rPr lang="fr-FR" dirty="0" smtClean="0"/>
              <a:t> (ou </a:t>
            </a:r>
            <a:r>
              <a:rPr lang="fr-FR" b="1" dirty="0" smtClean="0"/>
              <a:t>IDbSet</a:t>
            </a:r>
            <a:r>
              <a:rPr lang="fr-FR" dirty="0" smtClean="0"/>
              <a:t>) pour se connecter aux tables (une par entité).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726" y="3818165"/>
            <a:ext cx="5442445" cy="27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Entity Framework – </a:t>
            </a:r>
            <a:r>
              <a:rPr lang="fr-FR" dirty="0" smtClean="0"/>
              <a:t>La configuration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EF a besoin d’un fichier </a:t>
            </a:r>
            <a:r>
              <a:rPr lang="fr-FR" dirty="0" err="1" smtClean="0"/>
              <a:t>app.config</a:t>
            </a:r>
            <a:r>
              <a:rPr lang="fr-FR" dirty="0" smtClean="0"/>
              <a:t> pour fonctionner.</a:t>
            </a:r>
          </a:p>
          <a:p>
            <a:r>
              <a:rPr lang="fr-FR" dirty="0" smtClean="0"/>
              <a:t>Ce fichier </a:t>
            </a:r>
            <a:r>
              <a:rPr lang="fr-FR" dirty="0" err="1" smtClean="0"/>
              <a:t>app.config</a:t>
            </a:r>
            <a:r>
              <a:rPr lang="fr-FR" dirty="0" smtClean="0"/>
              <a:t> permet de déterminer la chaine de connexion et quelques paramètres de bases d’EF.</a:t>
            </a:r>
          </a:p>
          <a:p>
            <a:r>
              <a:rPr lang="fr-FR" dirty="0" smtClean="0"/>
              <a:t>Fichier XML.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5281" y="4145119"/>
            <a:ext cx="8763000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2185281" y="3732027"/>
            <a:ext cx="5040775" cy="3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</a:t>
            </a:r>
            <a:r>
              <a:rPr lang="fr-FR" b="1" dirty="0" err="1" smtClean="0"/>
              <a:t>app.config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727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exemple complet c’est :</a:t>
            </a:r>
          </a:p>
          <a:p>
            <a:pPr lvl="1"/>
            <a:r>
              <a:rPr lang="fr-FR" dirty="0" smtClean="0"/>
              <a:t>Un contexte avec une configuration.</a:t>
            </a:r>
          </a:p>
          <a:p>
            <a:pPr lvl="1"/>
            <a:r>
              <a:rPr lang="fr-FR" dirty="0" smtClean="0"/>
              <a:t>Un modèle mappé avec Fluent ou avec les </a:t>
            </a:r>
            <a:r>
              <a:rPr lang="fr-FR" dirty="0" err="1" smtClean="0"/>
              <a:t>DataAnnotation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Des manipulations diverses des collections définies dans le contexte et correspondant à ce qu’il y a en base.</a:t>
            </a:r>
          </a:p>
          <a:p>
            <a:pPr lvl="1"/>
            <a:r>
              <a:rPr lang="fr-FR" dirty="0" smtClean="0"/>
              <a:t>D’éventuels ajouts / suppressions ou modifications de données.</a:t>
            </a:r>
          </a:p>
          <a:p>
            <a:endParaRPr lang="fr-FR" dirty="0"/>
          </a:p>
          <a:p>
            <a:r>
              <a:rPr lang="fr-FR" dirty="0" smtClean="0"/>
              <a:t>Voir solution Visual Studio fournie en annexe.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Entity Framework – pour aller encore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Excellente documentation sur </a:t>
            </a:r>
            <a:r>
              <a:rPr lang="fr-FR" dirty="0"/>
              <a:t>EF : </a:t>
            </a:r>
            <a:r>
              <a:rPr lang="fr-FR" dirty="0">
                <a:hlinkClick r:id="rId2"/>
              </a:rPr>
              <a:t>http://www.entityframeworktutorial.net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Notion de requête synchrone, sauvegarde asynchrone.</a:t>
            </a:r>
          </a:p>
          <a:p>
            <a:pPr lvl="1"/>
            <a:r>
              <a:rPr lang="fr-FR" dirty="0" smtClean="0"/>
              <a:t>Intercepteur.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/ </a:t>
            </a:r>
            <a:r>
              <a:rPr lang="fr-FR" dirty="0" err="1"/>
              <a:t>e</a:t>
            </a:r>
            <a:r>
              <a:rPr lang="fr-FR" dirty="0" err="1" smtClean="0"/>
              <a:t>ager</a:t>
            </a:r>
            <a:r>
              <a:rPr lang="fr-FR" dirty="0" smtClean="0"/>
              <a:t>  / explicit </a:t>
            </a:r>
            <a:r>
              <a:rPr lang="fr-FR" dirty="0" err="1" smtClean="0"/>
              <a:t>loading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Optimisations possibles.</a:t>
            </a:r>
          </a:p>
          <a:p>
            <a:pPr lvl="1"/>
            <a:r>
              <a:rPr lang="fr-FR" dirty="0" smtClean="0"/>
              <a:t>Etc.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but de cette couche est d’éviter l’utilisation du contexte Entity Framework directement dans des contrôleurs, des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etc.</a:t>
            </a:r>
          </a:p>
          <a:p>
            <a:pPr algn="just"/>
            <a:r>
              <a:rPr lang="fr-FR" dirty="0" smtClean="0"/>
              <a:t>Permet de factoriser du code.</a:t>
            </a:r>
          </a:p>
          <a:p>
            <a:pPr algn="just"/>
            <a:r>
              <a:rPr lang="fr-FR" dirty="0" smtClean="0"/>
              <a:t>Couche d’accès aux données plus facilement réutilisable et ce peu importe le type d’application (client léger ou client lourd).</a:t>
            </a:r>
          </a:p>
          <a:p>
            <a:pPr algn="just"/>
            <a:r>
              <a:rPr lang="fr-FR" dirty="0" smtClean="0"/>
              <a:t>Gain de temps.</a:t>
            </a:r>
          </a:p>
          <a:p>
            <a:pPr algn="just"/>
            <a:r>
              <a:rPr lang="fr-FR" dirty="0" smtClean="0"/>
              <a:t>Existence de nombreux patrons de conceptions pour pallier à cette couche.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1963271"/>
            <a:ext cx="8915400" cy="699247"/>
          </a:xfrm>
        </p:spPr>
        <p:txBody>
          <a:bodyPr>
            <a:normAutofit/>
          </a:bodyPr>
          <a:lstStyle/>
          <a:p>
            <a:r>
              <a:rPr lang="fr-FR" dirty="0" smtClean="0"/>
              <a:t>Exemple d’une Business Logic Layer « simplifiée » en utilisant les Queries / Commands.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56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238719" y="2770094"/>
            <a:ext cx="7836740" cy="383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 constructeur qui va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instancier le contexte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Manager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 toutes les méthodes pour interagir avec Entity Framework.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répertoire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  <a:r>
              <a:rPr kumimoji="0" lang="fr-F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contient les classes pour récupérer les entités.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répertoire </a:t>
            </a:r>
            <a:r>
              <a:rPr lang="fr-FR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Commands</a:t>
            </a:r>
            <a:r>
              <a:rPr lang="fr-FR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contient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les classes pour mettre à jour, ajouter ou supprimer une entité.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962" y="2733956"/>
            <a:ext cx="29813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57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110755" y="2142566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7" name="Connecteur droit avec flèche 6"/>
          <p:cNvCxnSpPr>
            <a:endCxn id="5" idx="1"/>
          </p:cNvCxnSpPr>
          <p:nvPr/>
        </p:nvCxnSpPr>
        <p:spPr>
          <a:xfrm>
            <a:off x="1828800" y="2599765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174377" y="2214282"/>
            <a:ext cx="184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GetAllProduit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988425" y="2142565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5" idx="3"/>
            <a:endCxn id="11" idx="1"/>
          </p:cNvCxnSpPr>
          <p:nvPr/>
        </p:nvCxnSpPr>
        <p:spPr>
          <a:xfrm flipV="1">
            <a:off x="4760261" y="2599765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966448" y="2214282"/>
            <a:ext cx="97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GetAll</a:t>
            </a:r>
            <a:endParaRPr lang="fr-FR" dirty="0"/>
          </a:p>
        </p:txBody>
      </p:sp>
      <p:sp>
        <p:nvSpPr>
          <p:cNvPr id="20" name="Flèche droite 19"/>
          <p:cNvSpPr/>
          <p:nvPr/>
        </p:nvSpPr>
        <p:spPr>
          <a:xfrm>
            <a:off x="8139952" y="2456329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296401" y="2375647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3101791" y="3128684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24" name="Connecteur droit avec flèche 23"/>
          <p:cNvCxnSpPr>
            <a:endCxn id="23" idx="1"/>
          </p:cNvCxnSpPr>
          <p:nvPr/>
        </p:nvCxnSpPr>
        <p:spPr>
          <a:xfrm>
            <a:off x="1819836" y="3585883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6495" y="3200400"/>
            <a:ext cx="237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GetProduitByID(4)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5979461" y="3128683"/>
            <a:ext cx="1900515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ProduitQuery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23" idx="3"/>
            <a:endCxn id="26" idx="1"/>
          </p:cNvCxnSpPr>
          <p:nvPr/>
        </p:nvCxnSpPr>
        <p:spPr>
          <a:xfrm flipV="1">
            <a:off x="4751297" y="3585883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814047" y="3200400"/>
            <a:ext cx="119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GetByID</a:t>
            </a:r>
            <a:endParaRPr lang="fr-FR" dirty="0"/>
          </a:p>
        </p:txBody>
      </p:sp>
      <p:sp>
        <p:nvSpPr>
          <p:cNvPr id="29" name="Flèche droite 28"/>
          <p:cNvSpPr/>
          <p:nvPr/>
        </p:nvSpPr>
        <p:spPr>
          <a:xfrm>
            <a:off x="8130988" y="3442447"/>
            <a:ext cx="923365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9287437" y="3361765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IQueryable&lt;Produit&gt;</a:t>
            </a:r>
            <a:endParaRPr lang="fr-FR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3092826" y="4168590"/>
            <a:ext cx="164950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Manager</a:t>
            </a:r>
            <a:endParaRPr lang="fr-FR" dirty="0"/>
          </a:p>
        </p:txBody>
      </p:sp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810871" y="4625789"/>
            <a:ext cx="1281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093695" y="4240306"/>
            <a:ext cx="180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AddProduct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5970496" y="4168589"/>
            <a:ext cx="2285998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ProduitCommand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31" idx="3"/>
            <a:endCxn id="34" idx="1"/>
          </p:cNvCxnSpPr>
          <p:nvPr/>
        </p:nvCxnSpPr>
        <p:spPr>
          <a:xfrm flipV="1">
            <a:off x="4742332" y="4625789"/>
            <a:ext cx="122816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038166" y="4240306"/>
            <a:ext cx="87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Add</a:t>
            </a:r>
            <a:endParaRPr lang="fr-FR" dirty="0"/>
          </a:p>
        </p:txBody>
      </p:sp>
      <p:sp>
        <p:nvSpPr>
          <p:cNvPr id="37" name="Flèche droite 36"/>
          <p:cNvSpPr/>
          <p:nvPr/>
        </p:nvSpPr>
        <p:spPr>
          <a:xfrm>
            <a:off x="8471647" y="4482353"/>
            <a:ext cx="573741" cy="2330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9278472" y="4401671"/>
            <a:ext cx="252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Business Logic Layer :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distingue bien les </a:t>
            </a:r>
            <a:r>
              <a:rPr lang="fr-FR" b="1" dirty="0" smtClean="0"/>
              <a:t>Commands</a:t>
            </a:r>
            <a:r>
              <a:rPr lang="fr-FR" dirty="0" smtClean="0"/>
              <a:t> et les </a:t>
            </a:r>
            <a:r>
              <a:rPr lang="fr-FR" b="1" dirty="0" smtClean="0"/>
              <a:t>Queries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partie applicative utilise cette couche pour accéder ou modifier les données : </a:t>
            </a:r>
            <a:r>
              <a:rPr lang="fr-FR" u="sng" dirty="0" smtClean="0"/>
              <a:t>Ne pas ajouter de couplage inutile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On peut réutiliser ce manager en WPF dans un ViewModel, en ASP.NET dans un contrôleur, etc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 n’est pas la seule solution possible :</a:t>
            </a:r>
          </a:p>
          <a:p>
            <a:pPr lvl="1"/>
            <a:r>
              <a:rPr lang="fr-FR" dirty="0" smtClean="0"/>
              <a:t>Utilisation d’un service avec une simple interface.</a:t>
            </a:r>
          </a:p>
          <a:p>
            <a:pPr lvl="1"/>
            <a:r>
              <a:rPr lang="fr-FR" dirty="0" smtClean="0"/>
              <a:t>D’autres patrons de conceptions.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Récapitulatif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7286717" y="1595718"/>
            <a:ext cx="4743917" cy="2133600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Client</a:t>
            </a:r>
            <a:r>
              <a:rPr lang="fr-FR" dirty="0" smtClean="0"/>
              <a:t> : ASP.NET MVC, WPF, etc.</a:t>
            </a:r>
          </a:p>
          <a:p>
            <a:pPr algn="just"/>
            <a:r>
              <a:rPr lang="fr-FR" b="1" dirty="0" smtClean="0"/>
              <a:t>Server</a:t>
            </a:r>
            <a:r>
              <a:rPr lang="fr-FR" dirty="0" smtClean="0"/>
              <a:t> : IIS</a:t>
            </a:r>
          </a:p>
          <a:p>
            <a:pPr algn="just"/>
            <a:r>
              <a:rPr lang="fr-FR" b="1" dirty="0" smtClean="0"/>
              <a:t>Database</a:t>
            </a:r>
            <a:r>
              <a:rPr lang="fr-FR" dirty="0" smtClean="0"/>
              <a:t> : SQL Server, Oracle,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59</a:t>
            </a:fld>
            <a:endParaRPr lang="fr-F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947" y="1491783"/>
            <a:ext cx="5989834" cy="233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3711389" y="3003177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BLL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518211" y="3003177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EF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3103807" y="3010055"/>
            <a:ext cx="762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Service</a:t>
            </a:r>
            <a:endParaRPr lang="fr-F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rapide de 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Visual Studio est configurable en fonction du besoin!!</a:t>
            </a:r>
          </a:p>
          <a:p>
            <a:r>
              <a:rPr lang="fr-FR" dirty="0" smtClean="0"/>
              <a:t>Régler les tailles des volets.</a:t>
            </a:r>
          </a:p>
          <a:p>
            <a:r>
              <a:rPr lang="fr-FR" dirty="0" smtClean="0"/>
              <a:t>Le menu « affichage » permet de disposer de plus d’options.</a:t>
            </a:r>
          </a:p>
          <a:p>
            <a:r>
              <a:rPr lang="fr-FR" dirty="0" smtClean="0"/>
              <a:t>Utilisation des points d’arrêt</a:t>
            </a:r>
            <a:r>
              <a:rPr lang="fr-FR" dirty="0" smtClean="0"/>
              <a:t>.</a:t>
            </a:r>
          </a:p>
          <a:p>
            <a:r>
              <a:rPr lang="fr-FR" dirty="0" smtClean="0"/>
              <a:t>Configuration des points d’arrêts (exemple : s’arrêter au dixième élément dans une boucle).</a:t>
            </a:r>
            <a:endParaRPr lang="fr-FR" dirty="0" smtClean="0"/>
          </a:p>
          <a:p>
            <a:r>
              <a:rPr lang="fr-FR" dirty="0" smtClean="0"/>
              <a:t>Le gestionnaire de package (</a:t>
            </a:r>
            <a:r>
              <a:rPr lang="fr-FR" dirty="0" err="1" smtClean="0"/>
              <a:t>NuGets</a:t>
            </a:r>
            <a:r>
              <a:rPr lang="fr-FR" dirty="0" smtClean="0"/>
              <a:t>).</a:t>
            </a:r>
            <a:endParaRPr lang="fr-FR" dirty="0" smtClean="0"/>
          </a:p>
          <a:p>
            <a:r>
              <a:rPr lang="fr-FR" dirty="0" smtClean="0"/>
              <a:t>Etc.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permettent de vérifier le bon fonctionnement d’une portion de code définie.</a:t>
            </a:r>
          </a:p>
          <a:p>
            <a:r>
              <a:rPr lang="fr-FR" dirty="0" smtClean="0"/>
              <a:t>Permet de valider le bon fonctionnement en testant un cas dont on connait le résultat à l’avance.</a:t>
            </a:r>
          </a:p>
          <a:p>
            <a:r>
              <a:rPr lang="fr-FR" dirty="0" smtClean="0"/>
              <a:t>Utilisation de « Mock » si nécessaire.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intégration dans VS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Nécessite la création d’un projet de test sous Visual Studio.</a:t>
            </a:r>
          </a:p>
          <a:p>
            <a:r>
              <a:rPr lang="fr-FR" dirty="0" smtClean="0"/>
              <a:t>Fourni un environnement structuré permettant l’exécution et le développement de test.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675" y="3426943"/>
            <a:ext cx="5172937" cy="31525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8665" y="3840209"/>
            <a:ext cx="4613862" cy="1150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1311579" y="3426943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Exemple de résumé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242807" y="3013677"/>
            <a:ext cx="814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Créer un projet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434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classe et 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classe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TestClass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Une méthode de test est définie par l’annotation </a:t>
            </a:r>
            <a:r>
              <a:rPr lang="fr-FR" b="1" dirty="0" smtClean="0"/>
              <a:t>[</a:t>
            </a:r>
            <a:r>
              <a:rPr lang="fr-FR" b="1" dirty="0" err="1" smtClean="0"/>
              <a:t>TestMethod</a:t>
            </a:r>
            <a:r>
              <a:rPr lang="fr-FR" b="1" dirty="0" smtClean="0"/>
              <a:t>].</a:t>
            </a:r>
          </a:p>
          <a:p>
            <a:r>
              <a:rPr lang="fr-FR" dirty="0" smtClean="0"/>
              <a:t>Utilisation du mot clé </a:t>
            </a:r>
            <a:r>
              <a:rPr lang="fr-FR" b="1" dirty="0" smtClean="0"/>
              <a:t>Assert </a:t>
            </a:r>
            <a:r>
              <a:rPr lang="fr-FR" dirty="0" smtClean="0"/>
              <a:t>pour définir des assertions.</a:t>
            </a:r>
          </a:p>
          <a:p>
            <a:r>
              <a:rPr lang="fr-FR" dirty="0" smtClean="0"/>
              <a:t>Pensez à inclure les </a:t>
            </a:r>
            <a:r>
              <a:rPr lang="fr-FR" b="1" dirty="0" err="1" smtClean="0"/>
              <a:t>using</a:t>
            </a:r>
            <a:r>
              <a:rPr lang="fr-FR" b="1" dirty="0" smtClean="0"/>
              <a:t> </a:t>
            </a:r>
            <a:r>
              <a:rPr lang="fr-FR" dirty="0" smtClean="0"/>
              <a:t>pour bénéficier des annotations.</a:t>
            </a:r>
          </a:p>
          <a:p>
            <a:r>
              <a:rPr lang="fr-FR" dirty="0" smtClean="0"/>
              <a:t>Exécuter et déboguer les tests.</a:t>
            </a:r>
          </a:p>
          <a:p>
            <a:endParaRPr lang="fr-FR" dirty="0"/>
          </a:p>
          <a:p>
            <a:r>
              <a:rPr lang="fr-FR" u="sng" dirty="0" smtClean="0"/>
              <a:t>ATTENTION :</a:t>
            </a:r>
          </a:p>
          <a:p>
            <a:pPr lvl="1"/>
            <a:r>
              <a:rPr lang="fr-FR" dirty="0" smtClean="0"/>
              <a:t>Si les annotations ne sont pas présentes, aucun test ne sera exécuté.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2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- 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test défini au minimum un </a:t>
            </a:r>
            <a:r>
              <a:rPr lang="fr-FR" b="1" dirty="0" smtClean="0"/>
              <a:t>Assert</a:t>
            </a:r>
            <a:r>
              <a:rPr lang="fr-FR" dirty="0" smtClean="0"/>
              <a:t>. La liste des assertions (non exhaustives) est la suivante :</a:t>
            </a:r>
          </a:p>
          <a:p>
            <a:pPr lvl="1"/>
            <a:r>
              <a:rPr lang="fr-FR" dirty="0" err="1" smtClean="0"/>
              <a:t>IsTrue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: Vérifie que la condition spécifiée est </a:t>
            </a:r>
            <a:r>
              <a:rPr lang="fr-FR" b="1" dirty="0" err="1" smtClean="0"/>
              <a:t>true</a:t>
            </a:r>
            <a:r>
              <a:rPr lang="fr-FR" b="1" dirty="0" smtClean="0"/>
              <a:t>.</a:t>
            </a:r>
          </a:p>
          <a:p>
            <a:pPr lvl="1"/>
            <a:r>
              <a:rPr lang="fr-FR" dirty="0" err="1" smtClean="0"/>
              <a:t>IsNotNull</a:t>
            </a:r>
            <a:r>
              <a:rPr lang="fr-FR" dirty="0" smtClean="0"/>
              <a:t>(Object) : Vérifie que l’objet spécifié n’est pas </a:t>
            </a:r>
            <a:r>
              <a:rPr lang="fr-FR" b="1" dirty="0" err="1" smtClean="0"/>
              <a:t>null</a:t>
            </a:r>
            <a:r>
              <a:rPr lang="fr-FR" b="1" dirty="0" smtClean="0"/>
              <a:t>.</a:t>
            </a:r>
          </a:p>
          <a:p>
            <a:pPr lvl="1"/>
            <a:r>
              <a:rPr lang="fr-FR" dirty="0" err="1" smtClean="0"/>
              <a:t>IsFalse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 </a:t>
            </a:r>
            <a:r>
              <a:rPr lang="fr-FR" dirty="0"/>
              <a:t>: Vérifie que la condition </a:t>
            </a:r>
            <a:r>
              <a:rPr lang="fr-FR" dirty="0" smtClean="0"/>
              <a:t>spécifiée </a:t>
            </a:r>
            <a:r>
              <a:rPr lang="fr-FR" dirty="0"/>
              <a:t>est </a:t>
            </a:r>
            <a:r>
              <a:rPr lang="fr-FR" b="1" dirty="0" smtClean="0"/>
              <a:t>false.</a:t>
            </a:r>
          </a:p>
          <a:p>
            <a:pPr lvl="1"/>
            <a:r>
              <a:rPr lang="fr-FR" dirty="0" err="1" smtClean="0"/>
              <a:t>IsInstanceOf</a:t>
            </a:r>
            <a:r>
              <a:rPr lang="fr-FR" dirty="0" smtClean="0"/>
              <a:t>(Object, Type) : Vérifie que </a:t>
            </a:r>
            <a:r>
              <a:rPr lang="fr-FR" b="1" dirty="0" smtClean="0"/>
              <a:t>l’objet</a:t>
            </a:r>
            <a:r>
              <a:rPr lang="fr-FR" dirty="0" smtClean="0"/>
              <a:t> spécifié est une instance du </a:t>
            </a:r>
            <a:r>
              <a:rPr lang="fr-FR" b="1" dirty="0" smtClean="0"/>
              <a:t>type</a:t>
            </a:r>
            <a:r>
              <a:rPr lang="fr-FR" dirty="0" smtClean="0"/>
              <a:t> spécifié.</a:t>
            </a:r>
          </a:p>
          <a:p>
            <a:pPr lvl="1"/>
            <a:r>
              <a:rPr lang="fr-FR" dirty="0" err="1" smtClean="0"/>
              <a:t>Equals</a:t>
            </a:r>
            <a:r>
              <a:rPr lang="fr-FR" dirty="0" smtClean="0"/>
              <a:t> : Détermine si deux </a:t>
            </a:r>
            <a:r>
              <a:rPr lang="fr-FR" b="1" dirty="0" smtClean="0"/>
              <a:t>objets</a:t>
            </a:r>
            <a:r>
              <a:rPr lang="fr-FR" dirty="0" smtClean="0"/>
              <a:t> sont égaux.</a:t>
            </a:r>
          </a:p>
          <a:p>
            <a:pPr lvl="1"/>
            <a:r>
              <a:rPr lang="fr-FR" dirty="0" smtClean="0"/>
              <a:t>Etc.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22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unitaire - </a:t>
            </a:r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377441" y="1744436"/>
            <a:ext cx="5531531" cy="3777622"/>
          </a:xfrm>
        </p:spPr>
        <p:txBody>
          <a:bodyPr/>
          <a:lstStyle/>
          <a:p>
            <a:r>
              <a:rPr lang="fr-FR" dirty="0" smtClean="0"/>
              <a:t>Présence des </a:t>
            </a:r>
            <a:r>
              <a:rPr lang="fr-FR" b="1" dirty="0" smtClean="0"/>
              <a:t>Assert</a:t>
            </a:r>
            <a:r>
              <a:rPr lang="fr-FR" dirty="0" smtClean="0"/>
              <a:t> que le résultat attendu et le résultat obtenu.</a:t>
            </a:r>
          </a:p>
          <a:p>
            <a:r>
              <a:rPr lang="fr-FR" dirty="0" smtClean="0"/>
              <a:t>Présence des annotations.</a:t>
            </a:r>
          </a:p>
          <a:p>
            <a:r>
              <a:rPr lang="fr-FR" dirty="0" smtClean="0"/>
              <a:t>Nommage des méthodes de test.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3549" y="1472293"/>
            <a:ext cx="4498857" cy="4732564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7048768" y="3633247"/>
            <a:ext cx="4492931" cy="2409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u="sng" dirty="0" smtClean="0"/>
              <a:t>C’est à vous !</a:t>
            </a:r>
          </a:p>
          <a:p>
            <a:r>
              <a:rPr lang="fr-FR" dirty="0" smtClean="0"/>
              <a:t>Ecrire une classe de test pour tester la fonction factorielle (Math.Factorielle) qui avec 3 doit retourner 6.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436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33430" y="595952"/>
            <a:ext cx="8596668" cy="1320800"/>
          </a:xfrm>
        </p:spPr>
        <p:txBody>
          <a:bodyPr/>
          <a:lstStyle/>
          <a:p>
            <a:r>
              <a:rPr lang="fr-FR" dirty="0" smtClean="0"/>
              <a:t>Le pattern AAA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Pattern permettant de structurer et d’uniformiser ses tests.</a:t>
            </a:r>
          </a:p>
          <a:p>
            <a:pPr algn="just"/>
            <a:r>
              <a:rPr lang="fr-FR" dirty="0"/>
              <a:t>On décompose un test en trois parties :</a:t>
            </a:r>
          </a:p>
          <a:p>
            <a:pPr lvl="1" algn="just"/>
            <a:r>
              <a:rPr lang="fr-FR" dirty="0"/>
              <a:t>Arranger (Arrange) : Définir les objets, les variables nécessaires au bon fonctionnement de son test. On peut aussi introduire un mock à ce niveau-là dans certains cas.</a:t>
            </a:r>
          </a:p>
          <a:p>
            <a:pPr lvl="1" algn="just"/>
            <a:r>
              <a:rPr lang="fr-FR" dirty="0"/>
              <a:t>Agir (Act) : On exécute l’action que l’on souhaite tester (en général, on appelle une méthode que l’on veut tester).</a:t>
            </a:r>
          </a:p>
          <a:p>
            <a:pPr lvl="1" algn="just"/>
            <a:r>
              <a:rPr lang="fr-FR" dirty="0"/>
              <a:t>Auditer (Assert) : On vérifie le résultat obtenu par rapport aux données définies dans la première étape.</a:t>
            </a:r>
          </a:p>
          <a:p>
            <a:pPr algn="just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0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fr-FR" dirty="0" smtClean="0"/>
              <a:t>Développement piloté par les tests.</a:t>
            </a:r>
          </a:p>
          <a:p>
            <a:r>
              <a:rPr lang="fr-FR" dirty="0" smtClean="0"/>
              <a:t>Permet de s’assurer de la solidité et de la garantie du code</a:t>
            </a:r>
          </a:p>
          <a:p>
            <a:endParaRPr lang="fr-FR" dirty="0" smtClean="0"/>
          </a:p>
          <a:p>
            <a:r>
              <a:rPr lang="fr-FR" dirty="0" smtClean="0"/>
              <a:t>Respecte la méthodologie de travail suivante :</a:t>
            </a:r>
          </a:p>
          <a:p>
            <a:pPr lvl="1"/>
            <a:r>
              <a:rPr lang="fr-FR" dirty="0" smtClean="0"/>
              <a:t>Ecrire un test et vérifier qu’il échoue.</a:t>
            </a:r>
          </a:p>
          <a:p>
            <a:pPr lvl="1"/>
            <a:r>
              <a:rPr lang="fr-FR" dirty="0" smtClean="0"/>
              <a:t>Ecrire le code minimal pour valider le test</a:t>
            </a:r>
          </a:p>
          <a:p>
            <a:pPr lvl="1"/>
            <a:r>
              <a:rPr lang="fr-FR" dirty="0" smtClean="0"/>
              <a:t>Refactoriser le code si possible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232" y="2371526"/>
            <a:ext cx="4040079" cy="4105638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TDD : Test Driven Development	</a:t>
            </a:r>
          </a:p>
        </p:txBody>
      </p:sp>
    </p:spTree>
    <p:extLst>
      <p:ext uri="{BB962C8B-B14F-4D97-AF65-F5344CB8AC3E}">
        <p14:creationId xmlns:p14="http://schemas.microsoft.com/office/powerpoint/2010/main" val="36134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unitaire – pour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nombreuses annotations supplémentaires à utiliser dans des classes de test :</a:t>
            </a:r>
          </a:p>
          <a:p>
            <a:pPr lvl="1"/>
            <a:r>
              <a:rPr lang="fr-FR" dirty="0" err="1" smtClean="0"/>
              <a:t>TestInitialize</a:t>
            </a:r>
            <a:r>
              <a:rPr lang="fr-FR" dirty="0" smtClean="0"/>
              <a:t> : Identifie la méthode à exécuter avant le test pour configurer les ressources requises par tous les tests dans la classe de test.</a:t>
            </a:r>
          </a:p>
          <a:p>
            <a:pPr lvl="1"/>
            <a:r>
              <a:rPr lang="fr-FR" dirty="0" err="1" smtClean="0"/>
              <a:t>TestCleanup</a:t>
            </a:r>
            <a:r>
              <a:rPr lang="fr-FR" dirty="0" smtClean="0"/>
              <a:t> : Identifie la méthode qui contient le code à utiliser une fois tous les tests exécutés pour libérer les ressources.</a:t>
            </a:r>
          </a:p>
          <a:p>
            <a:endParaRPr lang="fr-FR" dirty="0"/>
          </a:p>
          <a:p>
            <a:r>
              <a:rPr lang="fr-FR" dirty="0" smtClean="0"/>
              <a:t>Page MSDN de tout ce </a:t>
            </a:r>
            <a:r>
              <a:rPr lang="fr-FR" dirty="0"/>
              <a:t>qui existe : </a:t>
            </a:r>
            <a:r>
              <a:rPr lang="fr-FR" dirty="0" err="1" smtClean="0">
                <a:hlinkClick r:id="rId2"/>
              </a:rPr>
              <a:t>TestTools.UnitTesting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Les variables contiennent des données et sont utilisées dans des instructions.</a:t>
            </a:r>
          </a:p>
          <a:p>
            <a:pPr algn="just"/>
            <a:r>
              <a:rPr lang="fr-FR" dirty="0" smtClean="0"/>
              <a:t>Une variable est typée.</a:t>
            </a:r>
          </a:p>
          <a:p>
            <a:pPr algn="just"/>
            <a:r>
              <a:rPr lang="fr-FR" dirty="0" smtClean="0"/>
              <a:t>Exemple de type : Int16, Int32 (ou </a:t>
            </a:r>
            <a:r>
              <a:rPr lang="fr-FR" dirty="0" err="1" smtClean="0"/>
              <a:t>int</a:t>
            </a:r>
            <a:r>
              <a:rPr lang="fr-FR" dirty="0" smtClean="0"/>
              <a:t>), Int64, String, </a:t>
            </a:r>
            <a:r>
              <a:rPr lang="fr-FR" dirty="0" err="1" smtClean="0"/>
              <a:t>Decimal</a:t>
            </a:r>
            <a:r>
              <a:rPr lang="fr-FR" dirty="0" smtClean="0"/>
              <a:t>, Double, </a:t>
            </a:r>
            <a:r>
              <a:rPr lang="fr-FR" dirty="0" err="1" smtClean="0"/>
              <a:t>Float</a:t>
            </a:r>
            <a:r>
              <a:rPr lang="fr-FR" dirty="0" smtClean="0"/>
              <a:t>, etc…</a:t>
            </a:r>
          </a:p>
          <a:p>
            <a:endParaRPr lang="fr-FR" dirty="0" smtClean="0"/>
          </a:p>
          <a:p>
            <a:r>
              <a:rPr lang="fr-FR" b="1" dirty="0" smtClean="0"/>
              <a:t>NB : </a:t>
            </a:r>
            <a:r>
              <a:rPr lang="fr-FR" dirty="0" smtClean="0"/>
              <a:t>Différence entre String et string? Aucune, string est un alias </a:t>
            </a:r>
            <a:r>
              <a:rPr lang="fr-FR" dirty="0" err="1" smtClean="0"/>
              <a:t>c#</a:t>
            </a:r>
            <a:r>
              <a:rPr lang="fr-FR" dirty="0" smtClean="0"/>
              <a:t> pour le type System.String.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8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factoriser du code afin d’éviter d’avoir à le répéter et pouvoir le réutiliser. (DRY =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Repeat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Une méthode peut prendre des paramètres en entrée.</a:t>
            </a:r>
          </a:p>
          <a:p>
            <a:r>
              <a:rPr lang="fr-FR" dirty="0" smtClean="0"/>
              <a:t>Une méthode retourne une valeur du type de retour à l’appelant de la méthode. Une méthode qui ne renvoie rien est préfixée du mot-clé </a:t>
            </a:r>
            <a:r>
              <a:rPr lang="fr-FR" b="1" dirty="0" err="1" smtClean="0"/>
              <a:t>void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méthode est accessible en fonction de sa portée :</a:t>
            </a:r>
          </a:p>
          <a:p>
            <a:pPr lvl="1"/>
            <a:r>
              <a:rPr lang="fr-FR" dirty="0" smtClean="0"/>
              <a:t>Internal : méthode accessible pour les méthodes internes de l’</a:t>
            </a:r>
            <a:r>
              <a:rPr lang="fr-FR" dirty="0" err="1" smtClean="0"/>
              <a:t>assembly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Protected</a:t>
            </a:r>
          </a:p>
          <a:p>
            <a:pPr lvl="1"/>
            <a:r>
              <a:rPr lang="fr-FR" dirty="0" smtClean="0"/>
              <a:t>Private</a:t>
            </a:r>
          </a:p>
          <a:p>
            <a:pPr lvl="1"/>
            <a:r>
              <a:rPr lang="fr-FR" dirty="0" smtClean="0"/>
              <a:t>Public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à respecter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dirty="0" smtClean="0"/>
              <a:t>Le nom des méthodes et des classes doivent commencer par une majuscule.</a:t>
            </a:r>
          </a:p>
          <a:p>
            <a:pPr algn="just"/>
            <a:r>
              <a:rPr lang="fr-FR" dirty="0" smtClean="0"/>
              <a:t>Une variable commence par une minuscule et ne contient pas « d’</a:t>
            </a:r>
            <a:r>
              <a:rPr lang="fr-FR" dirty="0" err="1" smtClean="0"/>
              <a:t>underscore</a:t>
            </a:r>
            <a:r>
              <a:rPr lang="fr-FR" dirty="0" smtClean="0"/>
              <a:t> ».</a:t>
            </a:r>
          </a:p>
          <a:p>
            <a:pPr algn="just"/>
            <a:r>
              <a:rPr lang="fr-FR" dirty="0" smtClean="0"/>
              <a:t>L’utilisation du mot clé </a:t>
            </a:r>
            <a:r>
              <a:rPr lang="fr-FR" b="1" dirty="0" smtClean="0"/>
              <a:t>var</a:t>
            </a:r>
            <a:r>
              <a:rPr lang="fr-FR" dirty="0" smtClean="0"/>
              <a:t> doit être la plus limitée possible (le typage est important en terme de maintenance).</a:t>
            </a:r>
          </a:p>
          <a:p>
            <a:pPr algn="just"/>
            <a:r>
              <a:rPr lang="fr-FR" dirty="0" smtClean="0"/>
              <a:t>Une classe par fichier. Eviter de créer plusieurs classes dans le même fichier.</a:t>
            </a:r>
          </a:p>
          <a:p>
            <a:pPr algn="just"/>
            <a:r>
              <a:rPr lang="fr-FR" dirty="0" smtClean="0"/>
              <a:t>Eviter les valeurs « codées en dur » (ou « </a:t>
            </a:r>
            <a:r>
              <a:rPr lang="fr-FR" dirty="0" err="1" smtClean="0"/>
              <a:t>hardcodée</a:t>
            </a:r>
            <a:r>
              <a:rPr lang="fr-FR" dirty="0" smtClean="0"/>
              <a:t> »).</a:t>
            </a:r>
          </a:p>
          <a:p>
            <a:pPr algn="just"/>
            <a:r>
              <a:rPr lang="fr-FR" dirty="0" smtClean="0"/>
              <a:t>Intercepter les erreurs et gérer les exceptions rigoureusement.</a:t>
            </a:r>
          </a:p>
          <a:p>
            <a:pPr algn="just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5C567-CC7A-4C68-B108-C0F3D803BEA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3134</Words>
  <Application>Microsoft Office PowerPoint</Application>
  <PresentationFormat>Grand écran</PresentationFormat>
  <Paragraphs>497</Paragraphs>
  <Slides>67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Brin</vt:lpstr>
      <vt:lpstr>Initiation au C# / LINQ / Couche d’accès aux données / ORM</vt:lpstr>
      <vt:lpstr>Sommaire </vt:lpstr>
      <vt:lpstr>Syntaxe de base du C#</vt:lpstr>
      <vt:lpstr>Présentation rapide de Visual Studio</vt:lpstr>
      <vt:lpstr>Présentation rapide de Visual Studio</vt:lpstr>
      <vt:lpstr>Présentation rapide de Visual Studio</vt:lpstr>
      <vt:lpstr>Variables</vt:lpstr>
      <vt:lpstr>Méthodes</vt:lpstr>
      <vt:lpstr>Bonnes pratiques à respecter</vt:lpstr>
      <vt:lpstr>Bonnes pratiques à respecter</vt:lpstr>
      <vt:lpstr>Les tableaux</vt:lpstr>
      <vt:lpstr>Les tableaux - exemple</vt:lpstr>
      <vt:lpstr>Les collections</vt:lpstr>
      <vt:lpstr>Les collections - exemple</vt:lpstr>
      <vt:lpstr>Les collections - exemple</vt:lpstr>
      <vt:lpstr>Les collections - exemple</vt:lpstr>
      <vt:lpstr>Les collections - exemple</vt:lpstr>
      <vt:lpstr>Les énumérations</vt:lpstr>
      <vt:lpstr>Les énumérations - exemple</vt:lpstr>
      <vt:lpstr>Les méthodes d’extensions</vt:lpstr>
      <vt:lpstr>Les méthodes d’extensions - exemple</vt:lpstr>
      <vt:lpstr>Le mécanisme d’exception</vt:lpstr>
      <vt:lpstr>Le mécanisme d’exception</vt:lpstr>
      <vt:lpstr>Introduction à LINQ</vt:lpstr>
      <vt:lpstr>LINQ – Exemple de source – requête – exécution </vt:lpstr>
      <vt:lpstr>LINQ – syntaxe des requêtes </vt:lpstr>
      <vt:lpstr>LINQ – syntaxe des requêtes </vt:lpstr>
      <vt:lpstr>LINQ – la syntaxe de méthode</vt:lpstr>
      <vt:lpstr>LINQ – expressions lambdas</vt:lpstr>
      <vt:lpstr>LINQ – expressions lambdas</vt:lpstr>
      <vt:lpstr>LINQ – quelques exemples</vt:lpstr>
      <vt:lpstr>LINQ – pour aller plus loin</vt:lpstr>
      <vt:lpstr>Object-relational mapping</vt:lpstr>
      <vt:lpstr>Découverte Entity Framework</vt:lpstr>
      <vt:lpstr>Entity Framework - installation</vt:lpstr>
      <vt:lpstr>Entity Framework - installation</vt:lpstr>
      <vt:lpstr>Entity Framework – approche</vt:lpstr>
      <vt:lpstr>Entity Framework – Database First</vt:lpstr>
      <vt:lpstr>Entity Framework – Database First</vt:lpstr>
      <vt:lpstr>Entity Framework – Database First</vt:lpstr>
      <vt:lpstr>Entity Framework – Code First</vt:lpstr>
      <vt:lpstr>Entity Framework – Code First</vt:lpstr>
      <vt:lpstr>Entity Framework – Code First</vt:lpstr>
      <vt:lpstr>Code First - DataAnnotations</vt:lpstr>
      <vt:lpstr>Code First – DataAnnotations Exemple</vt:lpstr>
      <vt:lpstr>Code First – DataAnnotations Exemple</vt:lpstr>
      <vt:lpstr>Code First – API Fluent</vt:lpstr>
      <vt:lpstr>Code First – API Fluent Exemple</vt:lpstr>
      <vt:lpstr>Code First – API Fluent Exemple</vt:lpstr>
      <vt:lpstr>Code First – API Fluent Exemple</vt:lpstr>
      <vt:lpstr>Entity Framework – Le contexte</vt:lpstr>
      <vt:lpstr>Entity Framework – La configuration</vt:lpstr>
      <vt:lpstr>Entity Framework – Exemple complet</vt:lpstr>
      <vt:lpstr>Entity Framework – pour aller encore plus loin</vt:lpstr>
      <vt:lpstr>Business Logic Layer</vt:lpstr>
      <vt:lpstr>Business Logic Layer : Exemple</vt:lpstr>
      <vt:lpstr>Business Logic Layer : Exemple</vt:lpstr>
      <vt:lpstr>Business Logic Layer : Conclusion</vt:lpstr>
      <vt:lpstr>Récapitulatif</vt:lpstr>
      <vt:lpstr>Test unitaire</vt:lpstr>
      <vt:lpstr>Test unitaire – intégration dans VS</vt:lpstr>
      <vt:lpstr>Test unitaire – classe et méthodes</vt:lpstr>
      <vt:lpstr>Test unitaire - assertions</vt:lpstr>
      <vt:lpstr>Test unitaire - exemple</vt:lpstr>
      <vt:lpstr>Le pattern AAA</vt:lpstr>
      <vt:lpstr>Présentation PowerPoint</vt:lpstr>
      <vt:lpstr>Test unitaire – pour aller plus loin</vt:lpstr>
    </vt:vector>
  </TitlesOfParts>
  <Company>alfa informatique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CHARGUERAUD</dc:creator>
  <cp:lastModifiedBy>Adrien CHARGUERAUD</cp:lastModifiedBy>
  <cp:revision>201</cp:revision>
  <dcterms:created xsi:type="dcterms:W3CDTF">2015-11-19T08:35:01Z</dcterms:created>
  <dcterms:modified xsi:type="dcterms:W3CDTF">2017-05-11T15:13:35Z</dcterms:modified>
</cp:coreProperties>
</file>