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70"/>
  </p:notesMasterIdLst>
  <p:sldIdLst>
    <p:sldId id="257" r:id="rId2"/>
    <p:sldId id="266" r:id="rId3"/>
    <p:sldId id="258" r:id="rId4"/>
    <p:sldId id="296" r:id="rId5"/>
    <p:sldId id="259" r:id="rId6"/>
    <p:sldId id="270" r:id="rId7"/>
    <p:sldId id="260" r:id="rId8"/>
    <p:sldId id="336" r:id="rId9"/>
    <p:sldId id="271" r:id="rId10"/>
    <p:sldId id="272" r:id="rId11"/>
    <p:sldId id="273" r:id="rId12"/>
    <p:sldId id="274" r:id="rId13"/>
    <p:sldId id="275" r:id="rId14"/>
    <p:sldId id="297" r:id="rId15"/>
    <p:sldId id="279" r:id="rId16"/>
    <p:sldId id="277" r:id="rId17"/>
    <p:sldId id="276" r:id="rId18"/>
    <p:sldId id="278" r:id="rId19"/>
    <p:sldId id="280" r:id="rId20"/>
    <p:sldId id="291" r:id="rId21"/>
    <p:sldId id="292" r:id="rId22"/>
    <p:sldId id="293" r:id="rId23"/>
    <p:sldId id="289" r:id="rId24"/>
    <p:sldId id="294" r:id="rId25"/>
    <p:sldId id="295" r:id="rId26"/>
    <p:sldId id="290" r:id="rId27"/>
    <p:sldId id="281" r:id="rId28"/>
    <p:sldId id="298" r:id="rId29"/>
    <p:sldId id="299" r:id="rId30"/>
    <p:sldId id="300" r:id="rId31"/>
    <p:sldId id="303" r:id="rId32"/>
    <p:sldId id="306" r:id="rId33"/>
    <p:sldId id="307" r:id="rId34"/>
    <p:sldId id="301" r:id="rId35"/>
    <p:sldId id="302" r:id="rId36"/>
    <p:sldId id="304" r:id="rId37"/>
    <p:sldId id="305" r:id="rId38"/>
    <p:sldId id="320" r:id="rId39"/>
    <p:sldId id="325" r:id="rId40"/>
    <p:sldId id="282" r:id="rId41"/>
    <p:sldId id="326" r:id="rId42"/>
    <p:sldId id="327" r:id="rId43"/>
    <p:sldId id="308" r:id="rId44"/>
    <p:sldId id="328" r:id="rId45"/>
    <p:sldId id="309" r:id="rId46"/>
    <p:sldId id="283" r:id="rId47"/>
    <p:sldId id="330" r:id="rId48"/>
    <p:sldId id="311" r:id="rId49"/>
    <p:sldId id="331" r:id="rId50"/>
    <p:sldId id="313" r:id="rId51"/>
    <p:sldId id="284" r:id="rId52"/>
    <p:sldId id="312" r:id="rId53"/>
    <p:sldId id="319" r:id="rId54"/>
    <p:sldId id="329" r:id="rId55"/>
    <p:sldId id="314" r:id="rId56"/>
    <p:sldId id="288" r:id="rId57"/>
    <p:sldId id="321" r:id="rId58"/>
    <p:sldId id="322" r:id="rId59"/>
    <p:sldId id="333" r:id="rId60"/>
    <p:sldId id="332" r:id="rId61"/>
    <p:sldId id="334" r:id="rId62"/>
    <p:sldId id="335" r:id="rId63"/>
    <p:sldId id="324" r:id="rId64"/>
    <p:sldId id="323" r:id="rId65"/>
    <p:sldId id="338" r:id="rId66"/>
    <p:sldId id="339" r:id="rId67"/>
    <p:sldId id="340" r:id="rId68"/>
    <p:sldId id="337" r:id="rId6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821A7-6B3F-4F15-8DAE-163DF3B05A69}" type="datetimeFigureOut">
              <a:rPr lang="fr-FR" smtClean="0"/>
              <a:pPr/>
              <a:t>21/06/2019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F995F-A872-4A1A-A128-CB9B2FBA8286}" type="slidenum">
              <a:rPr lang="fr-FR" smtClean="0"/>
              <a:pPr/>
              <a:t>‹N°›</a:t>
            </a:fld>
            <a:endParaRPr lang="fr-FR"/>
          </a:p>
        </p:txBody>
      </p:sp>
    </p:spTree>
    <p:extLst>
      <p:ext uri="{BB962C8B-B14F-4D97-AF65-F5344CB8AC3E}">
        <p14:creationId xmlns:p14="http://schemas.microsoft.com/office/powerpoint/2010/main" val="66545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1</a:t>
            </a:fld>
            <a:endParaRPr lang="fr-FR"/>
          </a:p>
        </p:txBody>
      </p:sp>
    </p:spTree>
    <p:extLst>
      <p:ext uri="{BB962C8B-B14F-4D97-AF65-F5344CB8AC3E}">
        <p14:creationId xmlns:p14="http://schemas.microsoft.com/office/powerpoint/2010/main" val="223823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2</a:t>
            </a:fld>
            <a:endParaRPr lang="fr-FR"/>
          </a:p>
        </p:txBody>
      </p:sp>
    </p:spTree>
    <p:extLst>
      <p:ext uri="{BB962C8B-B14F-4D97-AF65-F5344CB8AC3E}">
        <p14:creationId xmlns:p14="http://schemas.microsoft.com/office/powerpoint/2010/main" val="16609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39</a:t>
            </a:fld>
            <a:endParaRPr lang="fr-FR"/>
          </a:p>
        </p:txBody>
      </p:sp>
    </p:spTree>
    <p:extLst>
      <p:ext uri="{BB962C8B-B14F-4D97-AF65-F5344CB8AC3E}">
        <p14:creationId xmlns:p14="http://schemas.microsoft.com/office/powerpoint/2010/main" val="206248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5BA544-DCBF-4AA9-BB21-6CF6240CE75E}"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415364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8DFFEA0-3E02-4B88-BCC3-3676CD86BAE6}"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82769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2E2888A-D93F-4829-B982-8FE8E6108C1C}"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043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3052E69-1B0A-42C3-B37C-173DF61F1EF2}"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2181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0E22038-942B-4BFC-BC6D-066B0074D6DA}"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740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981DBA6-B238-49BB-8A32-AF50743D44CD}"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79443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15F1B6-9697-43BF-925D-9AF69D8D6C7D}"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0393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5A56C88-B3A6-453D-BA8B-A05BF037626B}"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7028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B4ABE26-0B65-4BA9-B607-4852677B5879}"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6133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A0F5D6D-2F49-4852-A409-216AABECFD73}" type="datetime1">
              <a:rPr lang="fr-FR" smtClean="0"/>
              <a:pPr/>
              <a:t>21/06/2019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86053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C848EC8-7BC9-4FB2-AF1F-05E4619220BD}"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2845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9E690FD-A084-4642-9A6E-7D0547621CAC}" type="datetime1">
              <a:rPr lang="fr-FR" smtClean="0"/>
              <a:pPr/>
              <a:t>21/06/2019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17092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AA0D10C-ECF9-4F87-BDA9-772820310EB6}" type="datetime1">
              <a:rPr lang="fr-FR" smtClean="0"/>
              <a:pPr/>
              <a:t>21/06/2019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0331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5D12-6640-44CE-A5A2-E45FCE03603E}" type="datetime1">
              <a:rPr lang="fr-FR" smtClean="0"/>
              <a:pPr/>
              <a:t>21/06/2019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24551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D5FDD6-9EE3-4D6D-8E09-D54009455BBC}"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7807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F03E57-75B4-4E15-900C-C02244A38C08}" type="datetime1">
              <a:rPr lang="fr-FR" smtClean="0"/>
              <a:pPr/>
              <a:t>21/06/2019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97371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C039E-3621-4D24-ACB4-A2F597D6903C}" type="datetime1">
              <a:rPr lang="fr-FR" smtClean="0"/>
              <a:pPr/>
              <a:t>21/06/2019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CA60A0-75BD-4E41-B85B-3B2F93B2764D}" type="slidenum">
              <a:rPr lang="fr-FR" smtClean="0"/>
              <a:pPr/>
              <a:t>‹N°›</a:t>
            </a:fld>
            <a:endParaRPr lang="fr-FR"/>
          </a:p>
        </p:txBody>
      </p:sp>
    </p:spTree>
    <p:extLst>
      <p:ext uri="{BB962C8B-B14F-4D97-AF65-F5344CB8AC3E}">
        <p14:creationId xmlns:p14="http://schemas.microsoft.com/office/powerpoint/2010/main" val="38905980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hyperlink" Target="https://msdn.microsoft.com/en-us/library/system.web.mvc.htmlhelper(v=vs.118).asp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ASP.NET MVC</a:t>
            </a:r>
            <a:endParaRPr lang="fr-FR" dirty="0"/>
          </a:p>
        </p:txBody>
      </p:sp>
      <p:sp>
        <p:nvSpPr>
          <p:cNvPr id="3" name="Sous-titre 2"/>
          <p:cNvSpPr>
            <a:spLocks noGrp="1"/>
          </p:cNvSpPr>
          <p:nvPr>
            <p:ph type="subTitle" idx="1"/>
          </p:nvPr>
        </p:nvSpPr>
        <p:spPr/>
        <p:txBody>
          <a:bodyPr/>
          <a:lstStyle/>
          <a:p>
            <a:r>
              <a:rPr lang="fr-FR" dirty="0" smtClean="0"/>
              <a:t>Cours basé sur la technologie ASP.NET en utilisant le pattern MVC en vue de créer une application web</a:t>
            </a:r>
            <a:endParaRPr lang="fr-FR" dirty="0"/>
          </a:p>
        </p:txBody>
      </p:sp>
    </p:spTree>
    <p:extLst>
      <p:ext uri="{BB962C8B-B14F-4D97-AF65-F5344CB8AC3E}">
        <p14:creationId xmlns:p14="http://schemas.microsoft.com/office/powerpoint/2010/main" val="27499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 : Schéma</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10</a:t>
            </a:fld>
            <a:endParaRPr lang="fr-FR"/>
          </a:p>
        </p:txBody>
      </p:sp>
      <p:pic>
        <p:nvPicPr>
          <p:cNvPr id="1026" name="Picture 2" descr="https://user.oc-static.com/files/386001_387000/3865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095" y="1905000"/>
            <a:ext cx="6344813" cy="379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 comme Modèle</a:t>
            </a:r>
            <a:endParaRPr lang="fr-FR" dirty="0"/>
          </a:p>
        </p:txBody>
      </p:sp>
      <p:sp>
        <p:nvSpPr>
          <p:cNvPr id="3" name="Espace réservé du contenu 2"/>
          <p:cNvSpPr>
            <a:spLocks noGrp="1"/>
          </p:cNvSpPr>
          <p:nvPr>
            <p:ph idx="1"/>
          </p:nvPr>
        </p:nvSpPr>
        <p:spPr/>
        <p:txBody>
          <a:bodyPr/>
          <a:lstStyle/>
          <a:p>
            <a:pPr algn="just"/>
            <a:r>
              <a:rPr lang="fr-FR" dirty="0" smtClean="0"/>
              <a:t>Couche composée d’un ensemble de classe permettant d’accéder à une source de données (exemple : base de données, services web, fichiers XML, etc.)</a:t>
            </a:r>
          </a:p>
          <a:p>
            <a:pPr algn="just"/>
            <a:r>
              <a:rPr lang="fr-FR" dirty="0" smtClean="0"/>
              <a:t>Le modèle ne connaît ni la vue, ni le contrôleur. Il est seulement mis à disposition d’un utilisateur en lecture ou en écriture</a:t>
            </a:r>
          </a:p>
          <a:p>
            <a:pPr algn="just"/>
            <a:r>
              <a:rPr lang="fr-FR" dirty="0" smtClean="0"/>
              <a:t>Intégration possible (et recommandée) d’un ORM et d’une couche d’accès aux données dans cette couche (voir cours 1)</a:t>
            </a:r>
          </a:p>
          <a:p>
            <a:pPr algn="just"/>
            <a:r>
              <a:rPr lang="fr-FR" dirty="0" smtClean="0"/>
              <a:t>Testable unitairement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11</a:t>
            </a:fld>
            <a:endParaRPr lang="fr-FR"/>
          </a:p>
        </p:txBody>
      </p:sp>
    </p:spTree>
    <p:extLst>
      <p:ext uri="{BB962C8B-B14F-4D97-AF65-F5344CB8AC3E}">
        <p14:creationId xmlns:p14="http://schemas.microsoft.com/office/powerpoint/2010/main" val="52170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comme Vue</a:t>
            </a:r>
            <a:endParaRPr lang="fr-FR" dirty="0"/>
          </a:p>
        </p:txBody>
      </p:sp>
      <p:sp>
        <p:nvSpPr>
          <p:cNvPr id="3" name="Espace réservé du contenu 2"/>
          <p:cNvSpPr>
            <a:spLocks noGrp="1"/>
          </p:cNvSpPr>
          <p:nvPr>
            <p:ph idx="1"/>
          </p:nvPr>
        </p:nvSpPr>
        <p:spPr/>
        <p:txBody>
          <a:bodyPr/>
          <a:lstStyle/>
          <a:p>
            <a:pPr algn="just"/>
            <a:r>
              <a:rPr lang="fr-FR" dirty="0" smtClean="0"/>
              <a:t>La vue permet de présenter à l’écran le résultat de l’action initié par un utilisateur</a:t>
            </a:r>
          </a:p>
          <a:p>
            <a:pPr algn="just"/>
            <a:r>
              <a:rPr lang="fr-FR" dirty="0" smtClean="0"/>
              <a:t>La vue présente les données issues du modèle</a:t>
            </a:r>
          </a:p>
          <a:p>
            <a:pPr algn="just"/>
            <a:r>
              <a:rPr lang="fr-FR" dirty="0" smtClean="0"/>
              <a:t>Ecrite principalement avec du code HTML5 et CSS3</a:t>
            </a:r>
          </a:p>
          <a:p>
            <a:pPr algn="just"/>
            <a:r>
              <a:rPr lang="fr-FR" dirty="0" smtClean="0"/>
              <a:t>Possibilité d’ajouter du code JavaScript (jQuery, Ajax, etc.)</a:t>
            </a:r>
          </a:p>
          <a:p>
            <a:pPr algn="just"/>
            <a:r>
              <a:rPr lang="fr-FR" dirty="0" smtClean="0"/>
              <a:t>ASP.NET MVC offre une collection de contrôle utilisateur pour être plus efficace dans la création des vues (dropdownlist, combobox, Bouton d’action, champ texte, 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12</a:t>
            </a:fld>
            <a:endParaRPr lang="fr-FR"/>
          </a:p>
        </p:txBody>
      </p:sp>
    </p:spTree>
    <p:extLst>
      <p:ext uri="{BB962C8B-B14F-4D97-AF65-F5344CB8AC3E}">
        <p14:creationId xmlns:p14="http://schemas.microsoft.com/office/powerpoint/2010/main" val="274841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comme Contrôleur</a:t>
            </a:r>
            <a:endParaRPr lang="fr-FR" dirty="0"/>
          </a:p>
        </p:txBody>
      </p:sp>
      <p:sp>
        <p:nvSpPr>
          <p:cNvPr id="3" name="Espace réservé du contenu 2"/>
          <p:cNvSpPr>
            <a:spLocks noGrp="1"/>
          </p:cNvSpPr>
          <p:nvPr>
            <p:ph idx="1"/>
          </p:nvPr>
        </p:nvSpPr>
        <p:spPr/>
        <p:txBody>
          <a:bodyPr/>
          <a:lstStyle/>
          <a:p>
            <a:pPr algn="just"/>
            <a:r>
              <a:rPr lang="fr-FR" dirty="0" smtClean="0"/>
              <a:t>Le contrôleur fait le lien entre la vue et le modèle. Il détermine quels traitements doivent être effectués pour une action donnée</a:t>
            </a:r>
          </a:p>
          <a:p>
            <a:pPr algn="just"/>
            <a:r>
              <a:rPr lang="fr-FR" dirty="0" smtClean="0"/>
              <a:t>Le contrôleur est « le cœur » du système</a:t>
            </a:r>
          </a:p>
          <a:p>
            <a:pPr algn="just"/>
            <a:r>
              <a:rPr lang="fr-FR" dirty="0" smtClean="0"/>
              <a:t>Contrôle les données venant de l’utilisateur</a:t>
            </a:r>
          </a:p>
          <a:p>
            <a:pPr algn="just"/>
            <a:r>
              <a:rPr lang="fr-FR" dirty="0" smtClean="0"/>
              <a:t>Récupère les données du modèles</a:t>
            </a:r>
          </a:p>
          <a:p>
            <a:pPr algn="just"/>
            <a:r>
              <a:rPr lang="fr-FR" dirty="0" smtClean="0"/>
              <a:t>Retourne une vue (réponse HTML) à l’utilisateur en utilisant le modèle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13</a:t>
            </a:fld>
            <a:endParaRPr lang="fr-FR"/>
          </a:p>
        </p:txBody>
      </p:sp>
    </p:spTree>
    <p:extLst>
      <p:ext uri="{BB962C8B-B14F-4D97-AF65-F5344CB8AC3E}">
        <p14:creationId xmlns:p14="http://schemas.microsoft.com/office/powerpoint/2010/main" val="414474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MVC</a:t>
            </a:r>
            <a:endParaRPr lang="fr-FR" dirty="0"/>
          </a:p>
        </p:txBody>
      </p:sp>
      <p:sp>
        <p:nvSpPr>
          <p:cNvPr id="3" name="Espace réservé du contenu 2"/>
          <p:cNvSpPr>
            <a:spLocks noGrp="1"/>
          </p:cNvSpPr>
          <p:nvPr>
            <p:ph idx="1"/>
          </p:nvPr>
        </p:nvSpPr>
        <p:spPr>
          <a:xfrm>
            <a:off x="4437528" y="2133600"/>
            <a:ext cx="7067083" cy="3777622"/>
          </a:xfrm>
        </p:spPr>
        <p:txBody>
          <a:bodyPr/>
          <a:lstStyle/>
          <a:p>
            <a:r>
              <a:rPr lang="fr-FR" dirty="0" smtClean="0"/>
              <a:t>Le contrôleur sert à lier la vue et le modèle.</a:t>
            </a:r>
          </a:p>
          <a:p>
            <a:r>
              <a:rPr lang="fr-FR" dirty="0" smtClean="0"/>
              <a:t> Ne jamais mélanger des données de la vue et des données du modèle.</a:t>
            </a:r>
          </a:p>
          <a:p>
            <a:r>
              <a:rPr lang="fr-FR" dirty="0" smtClean="0"/>
              <a:t>Les contrôles se font dans le contrôleur.</a:t>
            </a:r>
          </a:p>
          <a:p>
            <a:r>
              <a:rPr lang="fr-FR" dirty="0" smtClean="0"/>
              <a:t>L’appel à la BusinessLayer (ou </a:t>
            </a:r>
            <a:r>
              <a:rPr lang="fr-FR" dirty="0" err="1" smtClean="0"/>
              <a:t>EntityFramework</a:t>
            </a:r>
            <a:r>
              <a:rPr lang="fr-FR" dirty="0" smtClean="0"/>
              <a:t>) permet d’éviter de réécrire le modèle.</a:t>
            </a:r>
          </a:p>
          <a:p>
            <a:r>
              <a:rPr lang="fr-FR" dirty="0" smtClean="0"/>
              <a:t>Notion de </a:t>
            </a:r>
            <a:r>
              <a:rPr lang="fr-FR" dirty="0" err="1" smtClean="0"/>
              <a:t>ViewModel</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14</a:t>
            </a:fld>
            <a:endParaRPr lang="fr-FR"/>
          </a:p>
        </p:txBody>
      </p:sp>
      <p:pic>
        <p:nvPicPr>
          <p:cNvPr id="1026" name="Picture 2" descr="http://www.tutomobile.fr/wp-content/uploads/2010/10/Macaron-MVC.png"/>
          <p:cNvPicPr>
            <a:picLocks noChangeAspect="1" noChangeArrowheads="1"/>
          </p:cNvPicPr>
          <p:nvPr/>
        </p:nvPicPr>
        <p:blipFill>
          <a:blip r:embed="rId2" cstate="print"/>
          <a:srcRect/>
          <a:stretch>
            <a:fillRect/>
          </a:stretch>
        </p:blipFill>
        <p:spPr bwMode="auto">
          <a:xfrm>
            <a:off x="558988" y="2122581"/>
            <a:ext cx="3686175" cy="34671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de type MVC : Arborescence</a:t>
            </a:r>
          </a:p>
        </p:txBody>
      </p:sp>
      <p:pic>
        <p:nvPicPr>
          <p:cNvPr id="5" name="Espace réservé du contenu 4"/>
          <p:cNvPicPr>
            <a:picLocks noGrp="1" noChangeAspect="1"/>
          </p:cNvPicPr>
          <p:nvPr>
            <p:ph idx="1"/>
          </p:nvPr>
        </p:nvPicPr>
        <p:blipFill>
          <a:blip r:embed="rId2" cstate="print"/>
          <a:stretch>
            <a:fillRect/>
          </a:stretch>
        </p:blipFill>
        <p:spPr>
          <a:xfrm>
            <a:off x="1966466" y="1680928"/>
            <a:ext cx="3375078" cy="4628366"/>
          </a:xfrm>
          <a:prstGeom prst="rect">
            <a:avLst/>
          </a:prstGeom>
        </p:spPr>
      </p:pic>
      <p:sp>
        <p:nvSpPr>
          <p:cNvPr id="4" name="Espace réservé du numéro de diapositive 3"/>
          <p:cNvSpPr>
            <a:spLocks noGrp="1"/>
          </p:cNvSpPr>
          <p:nvPr>
            <p:ph type="sldNum" sz="quarter" idx="12"/>
          </p:nvPr>
        </p:nvSpPr>
        <p:spPr/>
        <p:txBody>
          <a:bodyPr/>
          <a:lstStyle/>
          <a:p>
            <a:fld id="{C6CA60A0-75BD-4E41-B85B-3B2F93B2764D}" type="slidenum">
              <a:rPr lang="fr-FR" smtClean="0"/>
              <a:pPr/>
              <a:t>15</a:t>
            </a:fld>
            <a:endParaRPr lang="fr-FR"/>
          </a:p>
        </p:txBody>
      </p:sp>
      <p:sp>
        <p:nvSpPr>
          <p:cNvPr id="6" name="Espace réservé du contenu 2"/>
          <p:cNvSpPr txBox="1">
            <a:spLocks/>
          </p:cNvSpPr>
          <p:nvPr/>
        </p:nvSpPr>
        <p:spPr>
          <a:xfrm>
            <a:off x="5585909" y="2453488"/>
            <a:ext cx="6120221" cy="3855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Architecture type d’un projet web ASP.NET MVC</a:t>
            </a:r>
          </a:p>
          <a:p>
            <a:pPr algn="just"/>
            <a:r>
              <a:rPr lang="fr-FR" dirty="0" smtClean="0"/>
              <a:t>Respecter les conventions de nommage (voir diapositive sur les conventions de nommage)</a:t>
            </a:r>
          </a:p>
          <a:p>
            <a:pPr algn="just"/>
            <a:r>
              <a:rPr lang="fr-FR" dirty="0" smtClean="0"/>
              <a:t>Architecture auto-générée par Visual Studio (ou presque)</a:t>
            </a:r>
          </a:p>
          <a:p>
            <a:pPr marL="0" indent="0" algn="just">
              <a:buNone/>
            </a:pPr>
            <a:endParaRPr lang="fr-FR" dirty="0"/>
          </a:p>
        </p:txBody>
      </p:sp>
    </p:spTree>
    <p:extLst>
      <p:ext uri="{BB962C8B-B14F-4D97-AF65-F5344CB8AC3E}">
        <p14:creationId xmlns:p14="http://schemas.microsoft.com/office/powerpoint/2010/main" val="40193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de type MVC : Arborescence</a:t>
            </a:r>
            <a:endParaRPr lang="fr-FR" dirty="0"/>
          </a:p>
        </p:txBody>
      </p:sp>
      <p:sp>
        <p:nvSpPr>
          <p:cNvPr id="3" name="Espace réservé du contenu 2"/>
          <p:cNvSpPr>
            <a:spLocks noGrp="1"/>
          </p:cNvSpPr>
          <p:nvPr>
            <p:ph idx="1"/>
          </p:nvPr>
        </p:nvSpPr>
        <p:spPr>
          <a:xfrm>
            <a:off x="1774399" y="1744301"/>
            <a:ext cx="9524325" cy="4710820"/>
          </a:xfrm>
        </p:spPr>
        <p:txBody>
          <a:bodyPr/>
          <a:lstStyle/>
          <a:p>
            <a:pPr algn="just"/>
            <a:r>
              <a:rPr lang="fr-FR" dirty="0" smtClean="0"/>
              <a:t>App_Start : stocke les classes de configuration du projet (routes, bundles, etc.)</a:t>
            </a:r>
          </a:p>
          <a:p>
            <a:pPr algn="just"/>
            <a:r>
              <a:rPr lang="fr-FR" dirty="0" smtClean="0"/>
              <a:t>Content : stocke les différentes ressources pour le site web (images, </a:t>
            </a:r>
            <a:r>
              <a:rPr lang="fr-FR" dirty="0" err="1" smtClean="0"/>
              <a:t>css</a:t>
            </a:r>
            <a:r>
              <a:rPr lang="fr-FR" dirty="0" smtClean="0"/>
              <a:t>, etc.)</a:t>
            </a:r>
          </a:p>
          <a:p>
            <a:pPr algn="just"/>
            <a:r>
              <a:rPr lang="fr-FR" u="sng" dirty="0" smtClean="0"/>
              <a:t>Controllers</a:t>
            </a:r>
            <a:r>
              <a:rPr lang="fr-FR" dirty="0" smtClean="0"/>
              <a:t> : stocke les contrôleurs MVC</a:t>
            </a:r>
          </a:p>
          <a:p>
            <a:pPr algn="just"/>
            <a:r>
              <a:rPr lang="fr-FR" dirty="0" smtClean="0"/>
              <a:t>Fonts : stocke les polices spécifiques (si besoin) du site web</a:t>
            </a:r>
          </a:p>
          <a:p>
            <a:pPr algn="just"/>
            <a:r>
              <a:rPr lang="fr-FR" dirty="0" smtClean="0"/>
              <a:t>Helpers : stocke les différents Helper MVC et les extensions</a:t>
            </a:r>
          </a:p>
          <a:p>
            <a:pPr algn="just"/>
            <a:r>
              <a:rPr lang="fr-FR" u="sng" dirty="0" smtClean="0"/>
              <a:t>Models</a:t>
            </a:r>
            <a:r>
              <a:rPr lang="fr-FR" dirty="0" smtClean="0"/>
              <a:t> : stocke les ViewModels (attention, différents du modèle du MVC)</a:t>
            </a:r>
          </a:p>
          <a:p>
            <a:pPr algn="just"/>
            <a:r>
              <a:rPr lang="fr-FR" dirty="0" smtClean="0"/>
              <a:t>Resources : stocke les fichiers de localisation (application multi langue)</a:t>
            </a:r>
          </a:p>
          <a:p>
            <a:pPr algn="just"/>
            <a:r>
              <a:rPr lang="fr-FR" dirty="0" smtClean="0"/>
              <a:t>Scripts : stocke les différents fichier JavaScript (exemple : jQuery)</a:t>
            </a:r>
          </a:p>
          <a:p>
            <a:pPr algn="just"/>
            <a:r>
              <a:rPr lang="fr-FR" u="sng" dirty="0" smtClean="0"/>
              <a:t>Views</a:t>
            </a:r>
            <a:r>
              <a:rPr lang="fr-FR" dirty="0" smtClean="0"/>
              <a:t> : stocke les vues MVC et les vues partielles</a:t>
            </a:r>
          </a:p>
          <a:p>
            <a:pPr algn="just"/>
            <a:r>
              <a:rPr lang="fr-FR" dirty="0" smtClean="0"/>
              <a:t>Racine : stocke les fichiers de configuration et de démarrage de l’application (exemple : global.asax)</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16</a:t>
            </a:fld>
            <a:endParaRPr lang="fr-FR"/>
          </a:p>
        </p:txBody>
      </p:sp>
    </p:spTree>
    <p:extLst>
      <p:ext uri="{BB962C8B-B14F-4D97-AF65-F5344CB8AC3E}">
        <p14:creationId xmlns:p14="http://schemas.microsoft.com/office/powerpoint/2010/main" val="396703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Conventions ASP.NET MVC</a:t>
            </a:r>
            <a:endParaRPr lang="fr-FR" dirty="0"/>
          </a:p>
        </p:txBody>
      </p:sp>
      <p:sp>
        <p:nvSpPr>
          <p:cNvPr id="3" name="Espace réservé du contenu 2"/>
          <p:cNvSpPr>
            <a:spLocks noGrp="1"/>
          </p:cNvSpPr>
          <p:nvPr>
            <p:ph idx="1"/>
          </p:nvPr>
        </p:nvSpPr>
        <p:spPr>
          <a:xfrm>
            <a:off x="2254233" y="1970637"/>
            <a:ext cx="8915400" cy="3777622"/>
          </a:xfrm>
        </p:spPr>
        <p:txBody>
          <a:bodyPr/>
          <a:lstStyle/>
          <a:p>
            <a:pPr marL="0" indent="0" algn="just">
              <a:buNone/>
            </a:pPr>
            <a:r>
              <a:rPr lang="fr-FR" dirty="0" smtClean="0"/>
              <a:t>Quelques bonnes pratiques à respecter :</a:t>
            </a:r>
          </a:p>
          <a:p>
            <a:pPr algn="just"/>
            <a:r>
              <a:rPr lang="fr-FR" dirty="0" smtClean="0"/>
              <a:t>Les contrôleurs se trouvent par défaut dans le répertoire Controllers donc inutile de configurer ou de spécifier ce point</a:t>
            </a:r>
          </a:p>
          <a:p>
            <a:pPr algn="just"/>
            <a:r>
              <a:rPr lang="fr-FR" dirty="0" smtClean="0"/>
              <a:t>Un contrôleur est une classe suffixée du mot Controller (exemple : la classe </a:t>
            </a:r>
            <a:r>
              <a:rPr lang="fr-FR" b="1" dirty="0" smtClean="0"/>
              <a:t>HomeController</a:t>
            </a:r>
            <a:r>
              <a:rPr lang="fr-FR" dirty="0" smtClean="0"/>
              <a:t> est le contrôleur </a:t>
            </a:r>
            <a:r>
              <a:rPr lang="fr-FR" b="1" dirty="0" smtClean="0"/>
              <a:t>Home</a:t>
            </a:r>
            <a:r>
              <a:rPr lang="fr-FR" dirty="0" smtClean="0"/>
              <a:t>)</a:t>
            </a:r>
          </a:p>
          <a:p>
            <a:pPr algn="just"/>
            <a:r>
              <a:rPr lang="fr-FR" dirty="0" smtClean="0"/>
              <a:t>Les vues en rapport avec un contrôleurs se trouvent dans le répertoire Views, dans un sous-répertoire du même nom que le contrôleur.</a:t>
            </a:r>
          </a:p>
          <a:p>
            <a:pPr algn="just"/>
            <a:r>
              <a:rPr lang="fr-FR" dirty="0" smtClean="0"/>
              <a:t>La vue par défaut d’une action s’appelle </a:t>
            </a:r>
            <a:r>
              <a:rPr lang="fr-FR" dirty="0" err="1" smtClean="0"/>
              <a:t>Index.cshtml</a:t>
            </a:r>
            <a:r>
              <a:rPr lang="fr-FR" dirty="0" smtClean="0"/>
              <a:t>. L’action du contrôleur porte le même nom c’est-à-dire Index</a:t>
            </a:r>
          </a:p>
          <a:p>
            <a:pPr algn="just"/>
            <a:r>
              <a:rPr lang="fr-FR" dirty="0" smtClean="0"/>
              <a:t>On peut réutiliser des vues à condition de les placer dans le répertoire </a:t>
            </a:r>
            <a:r>
              <a:rPr lang="fr-FR" b="1" dirty="0" err="1" smtClean="0"/>
              <a:t>Shared</a:t>
            </a:r>
            <a:endParaRPr lang="fr-FR" b="1"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17</a:t>
            </a:fld>
            <a:endParaRPr lang="fr-FR"/>
          </a:p>
        </p:txBody>
      </p:sp>
    </p:spTree>
    <p:extLst>
      <p:ext uri="{BB962C8B-B14F-4D97-AF65-F5344CB8AC3E}">
        <p14:creationId xmlns:p14="http://schemas.microsoft.com/office/powerpoint/2010/main" val="416068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Conventions ASP.NET MVC</a:t>
            </a:r>
          </a:p>
        </p:txBody>
      </p:sp>
      <p:sp>
        <p:nvSpPr>
          <p:cNvPr id="3" name="Espace réservé du contenu 2"/>
          <p:cNvSpPr>
            <a:spLocks noGrp="1"/>
          </p:cNvSpPr>
          <p:nvPr>
            <p:ph idx="1"/>
          </p:nvPr>
        </p:nvSpPr>
        <p:spPr/>
        <p:txBody>
          <a:bodyPr/>
          <a:lstStyle/>
          <a:p>
            <a:pPr marL="0" indent="0" algn="just">
              <a:buNone/>
            </a:pPr>
            <a:r>
              <a:rPr lang="fr-FR" dirty="0" smtClean="0"/>
              <a:t>Le respect des conventions précédentes permet : </a:t>
            </a:r>
          </a:p>
          <a:p>
            <a:pPr algn="just"/>
            <a:r>
              <a:rPr lang="fr-FR" dirty="0" smtClean="0"/>
              <a:t>Simplifier et accélérer le développement</a:t>
            </a:r>
          </a:p>
          <a:p>
            <a:pPr algn="just"/>
            <a:r>
              <a:rPr lang="fr-FR" dirty="0" smtClean="0"/>
              <a:t>Réduire la taille et la complexité des fichiers de configuration</a:t>
            </a:r>
          </a:p>
          <a:p>
            <a:pPr algn="just"/>
            <a:r>
              <a:rPr lang="fr-FR" dirty="0" smtClean="0"/>
              <a:t>Obtenir une solution « standard »</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18</a:t>
            </a:fld>
            <a:endParaRPr lang="fr-FR"/>
          </a:p>
        </p:txBody>
      </p:sp>
    </p:spTree>
    <p:extLst>
      <p:ext uri="{BB962C8B-B14F-4D97-AF65-F5344CB8AC3E}">
        <p14:creationId xmlns:p14="http://schemas.microsoft.com/office/powerpoint/2010/main" val="32566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(1/4)</a:t>
            </a:r>
            <a:endParaRPr lang="fr-FR" dirty="0"/>
          </a:p>
        </p:txBody>
      </p:sp>
      <p:sp>
        <p:nvSpPr>
          <p:cNvPr id="3" name="Espace réservé du contenu 2"/>
          <p:cNvSpPr>
            <a:spLocks noGrp="1"/>
          </p:cNvSpPr>
          <p:nvPr>
            <p:ph idx="1"/>
          </p:nvPr>
        </p:nvSpPr>
        <p:spPr/>
        <p:txBody>
          <a:bodyPr/>
          <a:lstStyle/>
          <a:p>
            <a:r>
              <a:rPr lang="fr-FR" dirty="0" smtClean="0"/>
              <a:t>Notion de routing (ou routage en français) : Une route permet de transformer une URL en une action du contrôleur.</a:t>
            </a:r>
          </a:p>
          <a:p>
            <a:r>
              <a:rPr lang="fr-FR" b="1" dirty="0" smtClean="0"/>
              <a:t>Route</a:t>
            </a:r>
            <a:r>
              <a:rPr lang="fr-FR" dirty="0" smtClean="0"/>
              <a:t> = point d’entrée de l’application.</a:t>
            </a:r>
          </a:p>
          <a:p>
            <a:r>
              <a:rPr lang="fr-FR" dirty="0" smtClean="0"/>
              <a:t>Les routes dont définies dans le répertoire App_Start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19</a:t>
            </a:fld>
            <a:endParaRPr lang="fr-FR"/>
          </a:p>
        </p:txBody>
      </p:sp>
      <p:pic>
        <p:nvPicPr>
          <p:cNvPr id="5" name="Image 4"/>
          <p:cNvPicPr>
            <a:picLocks noChangeAspect="1"/>
          </p:cNvPicPr>
          <p:nvPr/>
        </p:nvPicPr>
        <p:blipFill>
          <a:blip r:embed="rId2" cstate="print"/>
          <a:stretch>
            <a:fillRect/>
          </a:stretch>
        </p:blipFill>
        <p:spPr>
          <a:xfrm>
            <a:off x="2498680" y="4236295"/>
            <a:ext cx="7229475" cy="2409825"/>
          </a:xfrm>
          <a:prstGeom prst="rect">
            <a:avLst/>
          </a:prstGeom>
          <a:noFill/>
          <a:ln w="0">
            <a:noFill/>
          </a:ln>
          <a:effectLst/>
        </p:spPr>
      </p:pic>
      <p:sp>
        <p:nvSpPr>
          <p:cNvPr id="6" name="ZoneTexte 5"/>
          <p:cNvSpPr txBox="1"/>
          <p:nvPr/>
        </p:nvSpPr>
        <p:spPr>
          <a:xfrm>
            <a:off x="2498680" y="3753011"/>
            <a:ext cx="5518484" cy="369332"/>
          </a:xfrm>
          <a:prstGeom prst="rect">
            <a:avLst/>
          </a:prstGeom>
          <a:noFill/>
        </p:spPr>
        <p:txBody>
          <a:bodyPr wrap="square" rtlCol="0">
            <a:spAutoFit/>
          </a:bodyPr>
          <a:lstStyle/>
          <a:p>
            <a:r>
              <a:rPr lang="fr-FR" b="1" dirty="0" smtClean="0"/>
              <a:t>Exemple de routes du fichier </a:t>
            </a:r>
            <a:r>
              <a:rPr lang="fr-FR" b="1" dirty="0"/>
              <a:t>R</a:t>
            </a:r>
            <a:r>
              <a:rPr lang="fr-FR" b="1" dirty="0" smtClean="0"/>
              <a:t>outeConfig.cs :</a:t>
            </a:r>
            <a:endParaRPr lang="fr-F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br>
              <a:rPr lang="fr-FR" dirty="0" smtClean="0"/>
            </a:br>
            <a:endParaRPr lang="fr-FR" dirty="0"/>
          </a:p>
        </p:txBody>
      </p:sp>
      <p:sp>
        <p:nvSpPr>
          <p:cNvPr id="3" name="Espace réservé du contenu 2"/>
          <p:cNvSpPr>
            <a:spLocks noGrp="1"/>
          </p:cNvSpPr>
          <p:nvPr>
            <p:ph idx="1"/>
          </p:nvPr>
        </p:nvSpPr>
        <p:spPr/>
        <p:txBody>
          <a:bodyPr/>
          <a:lstStyle/>
          <a:p>
            <a:pPr algn="just"/>
            <a:r>
              <a:rPr lang="fr-FR" dirty="0" smtClean="0"/>
              <a:t>Introduction au développement web avec ASP.NET</a:t>
            </a:r>
          </a:p>
          <a:p>
            <a:pPr algn="just"/>
            <a:r>
              <a:rPr lang="fr-FR" dirty="0" smtClean="0"/>
              <a:t>Les bases de l’ASP.NET MVC</a:t>
            </a:r>
          </a:p>
          <a:p>
            <a:pPr algn="just"/>
            <a:r>
              <a:rPr lang="fr-FR" dirty="0" smtClean="0"/>
              <a:t>Comprendre le mécanisme MVC</a:t>
            </a:r>
          </a:p>
          <a:p>
            <a:pPr algn="just"/>
            <a:r>
              <a:rPr lang="fr-FR" dirty="0" smtClean="0"/>
              <a:t>Etude du modèle</a:t>
            </a:r>
          </a:p>
          <a:p>
            <a:pPr algn="just"/>
            <a:r>
              <a:rPr lang="fr-FR" dirty="0" smtClean="0"/>
              <a:t>Etude des vues et des contrôleurs</a:t>
            </a:r>
          </a:p>
          <a:p>
            <a:pPr algn="just"/>
            <a:r>
              <a:rPr lang="fr-FR" dirty="0" smtClean="0"/>
              <a:t>Validation des données</a:t>
            </a:r>
          </a:p>
          <a:p>
            <a:pPr algn="just"/>
            <a:r>
              <a:rPr lang="fr-FR" dirty="0" smtClean="0"/>
              <a:t>Appels asynchrones avec AJAX</a:t>
            </a:r>
          </a:p>
          <a:p>
            <a:pPr algn="just"/>
            <a:r>
              <a:rPr lang="fr-FR" dirty="0" smtClean="0"/>
              <a:t>Annexes</a:t>
            </a:r>
            <a:endParaRPr lang="fr-FR" dirty="0"/>
          </a:p>
        </p:txBody>
      </p:sp>
      <p:sp>
        <p:nvSpPr>
          <p:cNvPr id="5" name="Espace réservé du numéro de diapositive 4"/>
          <p:cNvSpPr>
            <a:spLocks noGrp="1"/>
          </p:cNvSpPr>
          <p:nvPr>
            <p:ph type="sldNum" sz="quarter" idx="12"/>
          </p:nvPr>
        </p:nvSpPr>
        <p:spPr/>
        <p:txBody>
          <a:bodyPr/>
          <a:lstStyle/>
          <a:p>
            <a:fld id="{C6CA60A0-75BD-4E41-B85B-3B2F93B2764D}" type="slidenum">
              <a:rPr lang="fr-FR" smtClean="0"/>
              <a:pPr/>
              <a:t>2</a:t>
            </a:fld>
            <a:endParaRPr lang="fr-FR"/>
          </a:p>
        </p:txBody>
      </p:sp>
    </p:spTree>
    <p:extLst>
      <p:ext uri="{BB962C8B-B14F-4D97-AF65-F5344CB8AC3E}">
        <p14:creationId xmlns:p14="http://schemas.microsoft.com/office/powerpoint/2010/main" val="4003629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(2/4)</a:t>
            </a:r>
            <a:endParaRPr lang="fr-FR" dirty="0"/>
          </a:p>
        </p:txBody>
      </p:sp>
      <p:sp>
        <p:nvSpPr>
          <p:cNvPr id="3" name="Espace réservé du contenu 2"/>
          <p:cNvSpPr>
            <a:spLocks noGrp="1"/>
          </p:cNvSpPr>
          <p:nvPr>
            <p:ph idx="1"/>
          </p:nvPr>
        </p:nvSpPr>
        <p:spPr>
          <a:xfrm>
            <a:off x="1311579" y="1450109"/>
            <a:ext cx="10193033" cy="4461113"/>
          </a:xfrm>
        </p:spPr>
        <p:txBody>
          <a:bodyPr>
            <a:normAutofit/>
          </a:bodyPr>
          <a:lstStyle/>
          <a:p>
            <a:endParaRPr lang="fr-FR" dirty="0" smtClean="0"/>
          </a:p>
          <a:p>
            <a:endParaRPr lang="fr-FR" dirty="0"/>
          </a:p>
          <a:p>
            <a:endParaRPr lang="fr-FR" dirty="0" smtClean="0"/>
          </a:p>
          <a:p>
            <a:endParaRPr lang="fr-FR" dirty="0" smtClean="0"/>
          </a:p>
          <a:p>
            <a:r>
              <a:rPr lang="fr-FR" dirty="0" smtClean="0"/>
              <a:t>La route s’appelle « Default » </a:t>
            </a:r>
          </a:p>
          <a:p>
            <a:r>
              <a:rPr lang="fr-FR" dirty="0" smtClean="0"/>
              <a:t>Elle s’applique pour les requêtes de type /xxx/</a:t>
            </a:r>
            <a:r>
              <a:rPr lang="fr-FR" dirty="0" err="1" smtClean="0"/>
              <a:t>yyy</a:t>
            </a:r>
            <a:r>
              <a:rPr lang="fr-FR" dirty="0" smtClean="0"/>
              <a:t>/zzz.</a:t>
            </a:r>
          </a:p>
          <a:p>
            <a:r>
              <a:rPr lang="fr-FR" dirty="0" smtClean="0"/>
              <a:t>On instanciera le contrôleur qui aura pour nom </a:t>
            </a:r>
            <a:r>
              <a:rPr lang="fr-FR" b="1" dirty="0" err="1" smtClean="0"/>
              <a:t>xxxController</a:t>
            </a:r>
            <a:r>
              <a:rPr lang="fr-FR" dirty="0" smtClean="0"/>
              <a:t>.</a:t>
            </a:r>
          </a:p>
          <a:p>
            <a:r>
              <a:rPr lang="fr-FR" dirty="0" smtClean="0"/>
              <a:t>On appellera la méthode </a:t>
            </a:r>
            <a:r>
              <a:rPr lang="fr-FR" b="1" dirty="0" err="1" smtClean="0"/>
              <a:t>yyy</a:t>
            </a:r>
            <a:r>
              <a:rPr lang="fr-FR" b="1" dirty="0" smtClean="0"/>
              <a:t>().</a:t>
            </a:r>
          </a:p>
          <a:p>
            <a:r>
              <a:rPr lang="fr-FR" dirty="0" smtClean="0"/>
              <a:t>On pourra passer à la méthode le paramètre </a:t>
            </a:r>
            <a:r>
              <a:rPr lang="fr-FR" b="1" dirty="0" smtClean="0"/>
              <a:t>zzz</a:t>
            </a:r>
            <a:r>
              <a:rPr lang="fr-FR" dirty="0" smtClean="0"/>
              <a:t> de type </a:t>
            </a:r>
            <a:r>
              <a:rPr lang="fr-FR" b="1" dirty="0" smtClean="0"/>
              <a:t>optionnel.</a:t>
            </a:r>
            <a:endParaRPr lang="fr-FR" b="1" dirty="0"/>
          </a:p>
          <a:p>
            <a:pPr marL="0" indent="0">
              <a:buNone/>
            </a:pPr>
            <a:endParaRPr lang="fr-FR" dirty="0" smtClean="0"/>
          </a:p>
          <a:p>
            <a:r>
              <a:rPr lang="fr-FR" b="1" dirty="0" smtClean="0"/>
              <a:t>NB : </a:t>
            </a:r>
            <a:r>
              <a:rPr lang="fr-FR" b="1" dirty="0" err="1" smtClean="0"/>
              <a:t>IgnoreRoute</a:t>
            </a:r>
            <a:r>
              <a:rPr lang="fr-FR" dirty="0" smtClean="0"/>
              <a:t> </a:t>
            </a:r>
            <a:r>
              <a:rPr lang="fr-FR" dirty="0"/>
              <a:t>permet d’ignorer les routes ayant pour extension </a:t>
            </a:r>
            <a:r>
              <a:rPr lang="fr-FR" dirty="0" err="1" smtClean="0"/>
              <a:t>axd</a:t>
            </a:r>
            <a:r>
              <a:rPr lang="fr-FR" dirty="0" smtClean="0"/>
              <a:t> (une ressource).</a:t>
            </a:r>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20</a:t>
            </a:fld>
            <a:endParaRPr lang="fr-FR"/>
          </a:p>
        </p:txBody>
      </p:sp>
      <p:pic>
        <p:nvPicPr>
          <p:cNvPr id="7" name="Image 6"/>
          <p:cNvPicPr>
            <a:picLocks noChangeAspect="1"/>
          </p:cNvPicPr>
          <p:nvPr/>
        </p:nvPicPr>
        <p:blipFill>
          <a:blip r:embed="rId2" cstate="print"/>
          <a:stretch>
            <a:fillRect/>
          </a:stretch>
        </p:blipFill>
        <p:spPr>
          <a:xfrm>
            <a:off x="2361189" y="1642392"/>
            <a:ext cx="8278034" cy="1119619"/>
          </a:xfrm>
          <a:prstGeom prst="rect">
            <a:avLst/>
          </a:prstGeom>
        </p:spPr>
      </p:pic>
    </p:spTree>
    <p:extLst>
      <p:ext uri="{BB962C8B-B14F-4D97-AF65-F5344CB8AC3E}">
        <p14:creationId xmlns:p14="http://schemas.microsoft.com/office/powerpoint/2010/main" val="254069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a:t>
            </a:r>
            <a:r>
              <a:rPr lang="fr-FR" dirty="0" err="1" smtClean="0"/>
              <a:t>routing</a:t>
            </a:r>
            <a:r>
              <a:rPr lang="fr-FR" dirty="0" smtClean="0"/>
              <a:t> (3/4)</a:t>
            </a:r>
            <a:endParaRPr lang="fr-FR" dirty="0"/>
          </a:p>
        </p:txBody>
      </p:sp>
      <p:sp>
        <p:nvSpPr>
          <p:cNvPr id="5" name="Espace réservé du contenu 4"/>
          <p:cNvSpPr>
            <a:spLocks noGrp="1"/>
          </p:cNvSpPr>
          <p:nvPr>
            <p:ph idx="1"/>
          </p:nvPr>
        </p:nvSpPr>
        <p:spPr/>
        <p:txBody>
          <a:bodyPr/>
          <a:lstStyle/>
          <a:p>
            <a:endParaRPr lang="fr-FR" dirty="0" smtClean="0"/>
          </a:p>
          <a:p>
            <a:endParaRPr lang="fr-FR" dirty="0"/>
          </a:p>
          <a:p>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21</a:t>
            </a:fld>
            <a:endParaRPr lang="fr-FR"/>
          </a:p>
        </p:txBody>
      </p:sp>
      <p:pic>
        <p:nvPicPr>
          <p:cNvPr id="8" name="Image 7"/>
          <p:cNvPicPr>
            <a:picLocks noChangeAspect="1"/>
          </p:cNvPicPr>
          <p:nvPr/>
        </p:nvPicPr>
        <p:blipFill>
          <a:blip r:embed="rId2" cstate="print"/>
          <a:stretch>
            <a:fillRect/>
          </a:stretch>
        </p:blipFill>
        <p:spPr>
          <a:xfrm>
            <a:off x="2589212" y="2612210"/>
            <a:ext cx="8278034" cy="1119619"/>
          </a:xfrm>
          <a:prstGeom prst="rect">
            <a:avLst/>
          </a:prstGeom>
        </p:spPr>
      </p:pic>
      <p:sp>
        <p:nvSpPr>
          <p:cNvPr id="6" name="Espace réservé du contenu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On peut définir des valeurs par défaut grâce à la propriété </a:t>
            </a:r>
            <a:r>
              <a:rPr lang="fr-FR" b="1" dirty="0" smtClean="0"/>
              <a:t>defaults</a:t>
            </a:r>
            <a:r>
              <a:rPr lang="fr-FR" dirty="0" smtClean="0"/>
              <a:t>.</a:t>
            </a:r>
          </a:p>
          <a:p>
            <a:pPr algn="just"/>
            <a:endParaRPr lang="fr-FR" dirty="0"/>
          </a:p>
          <a:p>
            <a:pPr algn="just"/>
            <a:endParaRPr lang="fr-FR" dirty="0" smtClean="0"/>
          </a:p>
          <a:p>
            <a:pPr algn="just"/>
            <a:endParaRPr lang="fr-FR" dirty="0"/>
          </a:p>
          <a:p>
            <a:pPr algn="just"/>
            <a:endParaRPr lang="fr-FR" dirty="0" smtClean="0"/>
          </a:p>
          <a:p>
            <a:pPr algn="just"/>
            <a:r>
              <a:rPr lang="fr-FR" dirty="0" smtClean="0"/>
              <a:t>Exemple : Si la valeur du contrôleur est absente, le contrôleur utilisé sera </a:t>
            </a:r>
            <a:r>
              <a:rPr lang="fr-FR" dirty="0" err="1" smtClean="0"/>
              <a:t>HomeController</a:t>
            </a:r>
            <a:r>
              <a:rPr lang="fr-FR" dirty="0" smtClean="0"/>
              <a:t>.</a:t>
            </a:r>
          </a:p>
          <a:p>
            <a:pPr algn="just"/>
            <a:r>
              <a:rPr lang="fr-FR" dirty="0" smtClean="0"/>
              <a:t>Attention, une seule route par défaut et par application (propriété </a:t>
            </a:r>
            <a:r>
              <a:rPr lang="fr-FR" b="1" dirty="0" smtClean="0"/>
              <a:t>name</a:t>
            </a:r>
            <a:r>
              <a:rPr lang="fr-FR" dirty="0" smtClean="0"/>
              <a:t> = Defaults).</a:t>
            </a:r>
            <a:endParaRPr lang="fr-FR" dirty="0"/>
          </a:p>
        </p:txBody>
      </p:sp>
    </p:spTree>
    <p:extLst>
      <p:ext uri="{BB962C8B-B14F-4D97-AF65-F5344CB8AC3E}">
        <p14:creationId xmlns:p14="http://schemas.microsoft.com/office/powerpoint/2010/main" val="78204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principe du </a:t>
            </a:r>
            <a:r>
              <a:rPr lang="fr-FR" dirty="0" err="1" smtClean="0"/>
              <a:t>routing</a:t>
            </a:r>
            <a:r>
              <a:rPr lang="fr-FR" dirty="0" smtClean="0"/>
              <a:t> (4/4)</a:t>
            </a:r>
            <a:endParaRPr lang="fr-FR" dirty="0"/>
          </a:p>
        </p:txBody>
      </p:sp>
      <p:sp>
        <p:nvSpPr>
          <p:cNvPr id="3" name="Espace réservé du contenu 2"/>
          <p:cNvSpPr>
            <a:spLocks noGrp="1"/>
          </p:cNvSpPr>
          <p:nvPr>
            <p:ph idx="1"/>
          </p:nvPr>
        </p:nvSpPr>
        <p:spPr>
          <a:xfrm>
            <a:off x="1782618" y="1653309"/>
            <a:ext cx="9721994" cy="4839855"/>
          </a:xfrm>
        </p:spPr>
        <p:txBody>
          <a:bodyPr>
            <a:normAutofit/>
          </a:bodyPr>
          <a:lstStyle/>
          <a:p>
            <a:pPr algn="just"/>
            <a:r>
              <a:rPr lang="fr-FR" u="sng" dirty="0" smtClean="0"/>
              <a:t>Exercice sur le routing</a:t>
            </a:r>
          </a:p>
          <a:p>
            <a:pPr marL="0" indent="0" algn="just">
              <a:buNone/>
            </a:pPr>
            <a:r>
              <a:rPr lang="fr-FR" dirty="0" smtClean="0"/>
              <a:t>Ci-joint la route suivante :</a:t>
            </a:r>
          </a:p>
          <a:p>
            <a:pPr marL="0" indent="0" algn="just">
              <a:buNone/>
            </a:pPr>
            <a:endParaRPr lang="fr-FR" dirty="0" smtClean="0"/>
          </a:p>
          <a:p>
            <a:pPr marL="0" indent="0" algn="just">
              <a:buNone/>
            </a:pPr>
            <a:endParaRPr lang="fr-FR" dirty="0" smtClean="0"/>
          </a:p>
          <a:p>
            <a:pPr marL="0" indent="0" algn="just">
              <a:buNone/>
            </a:pPr>
            <a:endParaRPr lang="fr-FR" dirty="0"/>
          </a:p>
          <a:p>
            <a:pPr marL="0" indent="0" algn="just">
              <a:buNone/>
            </a:pPr>
            <a:r>
              <a:rPr lang="fr-FR" dirty="0" smtClean="0"/>
              <a:t>Donner l’URL pour :</a:t>
            </a:r>
          </a:p>
          <a:p>
            <a:pPr algn="just"/>
            <a:r>
              <a:rPr lang="fr-FR" dirty="0" smtClean="0"/>
              <a:t>Atteindre le contrôleur Produit.</a:t>
            </a:r>
          </a:p>
          <a:p>
            <a:pPr algn="just"/>
            <a:r>
              <a:rPr lang="fr-FR" dirty="0" smtClean="0"/>
              <a:t>Appeler la méthode </a:t>
            </a:r>
            <a:r>
              <a:rPr lang="fr-FR" dirty="0" err="1" smtClean="0"/>
              <a:t>GetProduit</a:t>
            </a:r>
            <a:r>
              <a:rPr lang="fr-FR" dirty="0" smtClean="0"/>
              <a:t> du contrôleur Produit avec l’ID 12.</a:t>
            </a:r>
          </a:p>
          <a:p>
            <a:pPr algn="just"/>
            <a:endParaRPr lang="fr-FR" dirty="0"/>
          </a:p>
          <a:p>
            <a:pPr marL="0" indent="0" algn="just">
              <a:buNone/>
            </a:pPr>
            <a:r>
              <a:rPr lang="fr-FR" dirty="0" smtClean="0"/>
              <a:t>Quelle seront les éléments appelés si je fais :</a:t>
            </a:r>
          </a:p>
          <a:p>
            <a:pPr algn="just"/>
            <a:r>
              <a:rPr lang="fr-FR" dirty="0" smtClean="0"/>
              <a:t>/</a:t>
            </a:r>
          </a:p>
          <a:p>
            <a:pPr algn="just"/>
            <a:r>
              <a:rPr lang="fr-FR" dirty="0" smtClean="0"/>
              <a:t>/Produit/</a:t>
            </a:r>
            <a:r>
              <a:rPr lang="fr-FR" dirty="0" err="1" smtClean="0"/>
              <a:t>ListerProduit</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22</a:t>
            </a:fld>
            <a:endParaRPr lang="fr-FR"/>
          </a:p>
        </p:txBody>
      </p:sp>
      <p:pic>
        <p:nvPicPr>
          <p:cNvPr id="5" name="Image 4"/>
          <p:cNvPicPr>
            <a:picLocks noChangeAspect="1"/>
          </p:cNvPicPr>
          <p:nvPr/>
        </p:nvPicPr>
        <p:blipFill>
          <a:blip r:embed="rId2" cstate="print"/>
          <a:stretch>
            <a:fillRect/>
          </a:stretch>
        </p:blipFill>
        <p:spPr>
          <a:xfrm>
            <a:off x="1869064" y="2547793"/>
            <a:ext cx="7767723" cy="980498"/>
          </a:xfrm>
          <a:prstGeom prst="rect">
            <a:avLst/>
          </a:prstGeom>
        </p:spPr>
      </p:pic>
    </p:spTree>
    <p:extLst>
      <p:ext uri="{BB962C8B-B14F-4D97-AF65-F5344CB8AC3E}">
        <p14:creationId xmlns:p14="http://schemas.microsoft.com/office/powerpoint/2010/main" val="219645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générer des routes (1/3)</a:t>
            </a:r>
            <a:endParaRPr lang="fr-FR" dirty="0"/>
          </a:p>
        </p:txBody>
      </p:sp>
      <p:sp>
        <p:nvSpPr>
          <p:cNvPr id="3" name="Espace réservé du contenu 2"/>
          <p:cNvSpPr>
            <a:spLocks noGrp="1"/>
          </p:cNvSpPr>
          <p:nvPr>
            <p:ph idx="1"/>
          </p:nvPr>
        </p:nvSpPr>
        <p:spPr/>
        <p:txBody>
          <a:bodyPr/>
          <a:lstStyle/>
          <a:p>
            <a:pPr algn="just"/>
            <a:r>
              <a:rPr lang="fr-FR" dirty="0" smtClean="0"/>
              <a:t>On peut évidemment ajouter autant de route que nécessaire.</a:t>
            </a:r>
          </a:p>
          <a:p>
            <a:pPr algn="just"/>
            <a:r>
              <a:rPr lang="fr-FR" dirty="0" smtClean="0"/>
              <a:t>L’ordre d’ajout des routes est important.</a:t>
            </a:r>
          </a:p>
          <a:p>
            <a:pPr algn="just"/>
            <a:endParaRPr lang="fr-FR" dirty="0"/>
          </a:p>
          <a:p>
            <a:pPr algn="just"/>
            <a:r>
              <a:rPr lang="fr-FR" dirty="0" smtClean="0"/>
              <a:t>Exemple : la route /Calculatrice/Soustraire/10/6 est une route avec deux paramètres qui renverra 4.</a:t>
            </a:r>
          </a:p>
          <a:p>
            <a:pPr algn="just"/>
            <a:endParaRPr lang="fr-FR" dirty="0" smtClean="0"/>
          </a:p>
          <a:p>
            <a:pPr algn="just"/>
            <a:r>
              <a:rPr lang="fr-FR" dirty="0" smtClean="0"/>
              <a:t>On peut séparer les fragments d’URL par le caractère de son choix (exemple un – au lieu d’un /) mais c’est déconseillé.</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(2/3</a:t>
            </a:r>
            <a:r>
              <a:rPr lang="fr-FR" dirty="0"/>
              <a:t>)</a:t>
            </a:r>
          </a:p>
        </p:txBody>
      </p:sp>
      <p:sp>
        <p:nvSpPr>
          <p:cNvPr id="3" name="Espace réservé du contenu 2"/>
          <p:cNvSpPr>
            <a:spLocks noGrp="1"/>
          </p:cNvSpPr>
          <p:nvPr>
            <p:ph idx="1"/>
          </p:nvPr>
        </p:nvSpPr>
        <p:spPr/>
        <p:txBody>
          <a:bodyPr/>
          <a:lstStyle/>
          <a:p>
            <a:pPr algn="just"/>
            <a:r>
              <a:rPr lang="fr-FR" dirty="0" smtClean="0"/>
              <a:t>On peut définir plusieurs routes dans un fichier de configuration.</a:t>
            </a:r>
          </a:p>
          <a:p>
            <a:pPr algn="just"/>
            <a:r>
              <a:rPr lang="fr-FR" dirty="0" smtClean="0"/>
              <a:t>Il faut respecter la règle suivante : On commence toujours par ajouter les routes les </a:t>
            </a:r>
            <a:r>
              <a:rPr lang="fr-FR" b="1" dirty="0" smtClean="0"/>
              <a:t>plus spécifiques </a:t>
            </a:r>
            <a:r>
              <a:rPr lang="fr-FR" dirty="0" smtClean="0"/>
              <a:t>pour finir par la route la </a:t>
            </a:r>
            <a:r>
              <a:rPr lang="fr-FR" b="1" dirty="0" smtClean="0"/>
              <a:t>plus générale </a:t>
            </a:r>
            <a:r>
              <a:rPr lang="fr-FR" dirty="0" smtClean="0"/>
              <a:t>(idéalement, la </a:t>
            </a:r>
            <a:r>
              <a:rPr lang="fr-FR" b="1" dirty="0" smtClean="0"/>
              <a:t>route par défaut</a:t>
            </a:r>
            <a:r>
              <a:rPr lang="fr-FR" dirty="0" smtClean="0"/>
              <a:t>).</a:t>
            </a:r>
          </a:p>
          <a:p>
            <a:pPr algn="just"/>
            <a:r>
              <a:rPr lang="fr-FR" dirty="0" smtClean="0"/>
              <a:t>Lorsque le moteur MVC transforme une URL en une action du contrôleur, il parcourt les routes dans l’ordre où elles sont définies et s’arrête dès qu’il trouve une route qui correspond à l’URL.</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24</a:t>
            </a:fld>
            <a:endParaRPr lang="fr-FR"/>
          </a:p>
        </p:txBody>
      </p:sp>
    </p:spTree>
    <p:extLst>
      <p:ext uri="{BB962C8B-B14F-4D97-AF65-F5344CB8AC3E}">
        <p14:creationId xmlns:p14="http://schemas.microsoft.com/office/powerpoint/2010/main" val="12648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(3/3</a:t>
            </a:r>
            <a:r>
              <a:rPr lang="fr-FR" dirty="0"/>
              <a:t>)</a:t>
            </a:r>
          </a:p>
        </p:txBody>
      </p:sp>
      <p:sp>
        <p:nvSpPr>
          <p:cNvPr id="3" name="Espace réservé du contenu 2"/>
          <p:cNvSpPr>
            <a:spLocks noGrp="1"/>
          </p:cNvSpPr>
          <p:nvPr>
            <p:ph idx="1"/>
          </p:nvPr>
        </p:nvSpPr>
        <p:spPr/>
        <p:txBody>
          <a:bodyPr/>
          <a:lstStyle/>
          <a:p>
            <a:pPr algn="just"/>
            <a:r>
              <a:rPr lang="fr-FR" dirty="0" smtClean="0"/>
              <a:t>Avantage du mécanisme de routing</a:t>
            </a:r>
            <a:endParaRPr lang="fr-FR" dirty="0"/>
          </a:p>
          <a:p>
            <a:pPr lvl="1" algn="just"/>
            <a:r>
              <a:rPr lang="fr-FR" dirty="0" smtClean="0"/>
              <a:t>Générer facilement des URL grâce au nom du contrôleur et au nom d’une action.</a:t>
            </a:r>
          </a:p>
          <a:p>
            <a:pPr lvl="1" algn="just"/>
            <a:r>
              <a:rPr lang="fr-FR" dirty="0" smtClean="0"/>
              <a:t>Permettre la navigation entre écran.</a:t>
            </a:r>
          </a:p>
          <a:p>
            <a:pPr lvl="1" algn="just"/>
            <a:r>
              <a:rPr lang="fr-FR" dirty="0" smtClean="0"/>
              <a:t>On peut placer l’URL tout simplement dans une balise &lt;a&gt;&lt;/a&gt; côté client pour naviguer d’un écran à un autre.</a:t>
            </a:r>
          </a:p>
          <a:p>
            <a:pPr lvl="1" algn="just"/>
            <a:r>
              <a:rPr lang="fr-FR" dirty="0" smtClean="0"/>
              <a:t>MVC dispose de </a:t>
            </a:r>
            <a:r>
              <a:rPr lang="fr-FR" b="1" dirty="0" smtClean="0"/>
              <a:t>Helpers</a:t>
            </a:r>
            <a:r>
              <a:rPr lang="fr-FR" dirty="0" smtClean="0"/>
              <a:t> pour générer une URL et une balise de type &lt;a&gt;&lt;/a&gt; (voir chapitre sur les vues).</a:t>
            </a:r>
          </a:p>
          <a:p>
            <a:pPr lvl="1" algn="just"/>
            <a:r>
              <a:rPr lang="fr-FR" dirty="0" smtClean="0"/>
              <a:t>MVC permet la génération de route côté contrôleur (exemple : redirection).</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25</a:t>
            </a:fld>
            <a:endParaRPr lang="fr-FR"/>
          </a:p>
        </p:txBody>
      </p:sp>
    </p:spTree>
    <p:extLst>
      <p:ext uri="{BB962C8B-B14F-4D97-AF65-F5344CB8AC3E}">
        <p14:creationId xmlns:p14="http://schemas.microsoft.com/office/powerpoint/2010/main" val="268982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Paramétrer les routes</a:t>
            </a:r>
            <a:endParaRPr lang="fr-FR" dirty="0"/>
          </a:p>
        </p:txBody>
      </p:sp>
      <p:sp>
        <p:nvSpPr>
          <p:cNvPr id="3" name="Espace réservé du contenu 2"/>
          <p:cNvSpPr>
            <a:spLocks noGrp="1"/>
          </p:cNvSpPr>
          <p:nvPr>
            <p:ph idx="1"/>
          </p:nvPr>
        </p:nvSpPr>
        <p:spPr/>
        <p:txBody>
          <a:bodyPr/>
          <a:lstStyle/>
          <a:p>
            <a:pPr algn="just"/>
            <a:r>
              <a:rPr lang="fr-FR" dirty="0" smtClean="0"/>
              <a:t>Il est possible d’ajouter des contraintes sur des éléments de route via la propriété </a:t>
            </a:r>
            <a:r>
              <a:rPr lang="fr-FR" b="1" dirty="0" smtClean="0"/>
              <a:t>constraints</a:t>
            </a:r>
            <a:r>
              <a:rPr lang="fr-FR" dirty="0" smtClean="0"/>
              <a:t>.</a:t>
            </a:r>
          </a:p>
          <a:p>
            <a:pPr algn="just"/>
            <a:r>
              <a:rPr lang="fr-FR" dirty="0" smtClean="0"/>
              <a:t>Utilisation des expressions régulières (vaste choix de contrôle!).</a:t>
            </a:r>
          </a:p>
          <a:p>
            <a:pPr algn="just"/>
            <a:r>
              <a:rPr lang="fr-FR" dirty="0" smtClean="0"/>
              <a:t>Si l’expression régulière n’est pas respectée, la route sera ignorée et donc la méthode du contrôleur ne sera pas appelée.</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26</a:t>
            </a:fld>
            <a:endParaRPr lang="fr-FR"/>
          </a:p>
        </p:txBody>
      </p:sp>
      <p:pic>
        <p:nvPicPr>
          <p:cNvPr id="5" name="Image 4"/>
          <p:cNvPicPr>
            <a:picLocks noChangeAspect="1"/>
          </p:cNvPicPr>
          <p:nvPr/>
        </p:nvPicPr>
        <p:blipFill>
          <a:blip r:embed="rId2" cstate="print"/>
          <a:stretch>
            <a:fillRect/>
          </a:stretch>
        </p:blipFill>
        <p:spPr>
          <a:xfrm>
            <a:off x="2589212" y="4433310"/>
            <a:ext cx="8029930" cy="1265526"/>
          </a:xfrm>
          <a:prstGeom prst="rect">
            <a:avLst/>
          </a:prstGeom>
        </p:spPr>
      </p:pic>
      <p:sp>
        <p:nvSpPr>
          <p:cNvPr id="6" name="ZoneTexte 5"/>
          <p:cNvSpPr txBox="1"/>
          <p:nvPr/>
        </p:nvSpPr>
        <p:spPr>
          <a:xfrm>
            <a:off x="2515321" y="4036258"/>
            <a:ext cx="5518484" cy="369332"/>
          </a:xfrm>
          <a:prstGeom prst="rect">
            <a:avLst/>
          </a:prstGeom>
          <a:noFill/>
        </p:spPr>
        <p:txBody>
          <a:bodyPr wrap="square" rtlCol="0">
            <a:spAutoFit/>
          </a:bodyPr>
          <a:lstStyle/>
          <a:p>
            <a:r>
              <a:rPr lang="fr-FR" b="1" dirty="0" smtClean="0"/>
              <a:t>Exemple de contraintes :</a:t>
            </a:r>
            <a:endParaRPr lang="fr-F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a:t>
            </a:r>
            <a:endParaRPr lang="fr-FR" dirty="0"/>
          </a:p>
        </p:txBody>
      </p:sp>
      <p:sp>
        <p:nvSpPr>
          <p:cNvPr id="3" name="Espace réservé du contenu 2"/>
          <p:cNvSpPr>
            <a:spLocks noGrp="1"/>
          </p:cNvSpPr>
          <p:nvPr>
            <p:ph idx="1"/>
          </p:nvPr>
        </p:nvSpPr>
        <p:spPr/>
        <p:txBody>
          <a:bodyPr/>
          <a:lstStyle/>
          <a:p>
            <a:pPr algn="just"/>
            <a:r>
              <a:rPr lang="fr-FR" dirty="0" smtClean="0"/>
              <a:t>Se place dans le répertoire /</a:t>
            </a:r>
            <a:r>
              <a:rPr lang="fr-FR" dirty="0" err="1" smtClean="0"/>
              <a:t>Views</a:t>
            </a:r>
            <a:r>
              <a:rPr lang="fr-FR" dirty="0" smtClean="0"/>
              <a:t>.</a:t>
            </a:r>
          </a:p>
          <a:p>
            <a:pPr algn="just"/>
            <a:r>
              <a:rPr lang="fr-FR" dirty="0" smtClean="0"/>
              <a:t>Se place dans un sous-répertoire correspondant au nom du contrôleur  à laquelle elle est liée.</a:t>
            </a:r>
          </a:p>
          <a:p>
            <a:pPr algn="just"/>
            <a:r>
              <a:rPr lang="fr-FR" dirty="0" smtClean="0"/>
              <a:t>Par convention, elle porte le nom de l’action du contrôleur.</a:t>
            </a:r>
          </a:p>
          <a:p>
            <a:pPr algn="just"/>
            <a:endParaRPr lang="fr-FR" dirty="0" smtClean="0"/>
          </a:p>
          <a:p>
            <a:pPr algn="just"/>
            <a:r>
              <a:rPr lang="fr-FR" b="1" u="sng" dirty="0" smtClean="0"/>
              <a:t>Exemple</a:t>
            </a:r>
            <a:r>
              <a:rPr lang="fr-FR" dirty="0" smtClean="0"/>
              <a:t> : une vue retournée par l’action Index  du contrôleur Home  se place dans le répertoire /</a:t>
            </a:r>
            <a:r>
              <a:rPr lang="fr-FR" dirty="0" err="1" smtClean="0"/>
              <a:t>Views</a:t>
            </a:r>
            <a:r>
              <a:rPr lang="fr-FR" dirty="0" smtClean="0"/>
              <a:t>/Home et s’appellera </a:t>
            </a:r>
            <a:r>
              <a:rPr lang="fr-FR" dirty="0" err="1" smtClean="0"/>
              <a:t>Index.cshtml</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27</a:t>
            </a:fld>
            <a:endParaRPr lang="fr-FR"/>
          </a:p>
        </p:txBody>
      </p:sp>
      <p:pic>
        <p:nvPicPr>
          <p:cNvPr id="11265" name="Picture 1"/>
          <p:cNvPicPr>
            <a:picLocks noChangeAspect="1" noChangeArrowheads="1"/>
          </p:cNvPicPr>
          <p:nvPr/>
        </p:nvPicPr>
        <p:blipFill>
          <a:blip r:embed="rId2" cstate="print"/>
          <a:srcRect/>
          <a:stretch>
            <a:fillRect/>
          </a:stretch>
        </p:blipFill>
        <p:spPr bwMode="auto">
          <a:xfrm>
            <a:off x="3389500" y="5160308"/>
            <a:ext cx="5305425" cy="8763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 (suite)</a:t>
            </a:r>
            <a:endParaRPr lang="fr-FR" dirty="0"/>
          </a:p>
        </p:txBody>
      </p:sp>
      <p:sp>
        <p:nvSpPr>
          <p:cNvPr id="3" name="Espace réservé du contenu 2"/>
          <p:cNvSpPr>
            <a:spLocks noGrp="1"/>
          </p:cNvSpPr>
          <p:nvPr>
            <p:ph idx="1"/>
          </p:nvPr>
        </p:nvSpPr>
        <p:spPr/>
        <p:txBody>
          <a:bodyPr/>
          <a:lstStyle/>
          <a:p>
            <a:pPr algn="just"/>
            <a:r>
              <a:rPr lang="fr-FR" dirty="0" smtClean="0"/>
              <a:t>L’action du contrôleur retourne la vue.</a:t>
            </a:r>
          </a:p>
          <a:p>
            <a:pPr algn="just"/>
            <a:endParaRPr lang="fr-FR" dirty="0" smtClean="0"/>
          </a:p>
          <a:p>
            <a:pPr algn="just"/>
            <a:endParaRPr lang="fr-FR" dirty="0" smtClean="0"/>
          </a:p>
          <a:p>
            <a:pPr algn="just"/>
            <a:endParaRPr lang="fr-FR" dirty="0" smtClean="0"/>
          </a:p>
          <a:p>
            <a:pPr algn="just"/>
            <a:r>
              <a:rPr lang="fr-FR" b="1" dirty="0" smtClean="0"/>
              <a:t>NB</a:t>
            </a:r>
            <a:r>
              <a:rPr lang="fr-FR" dirty="0" smtClean="0"/>
              <a:t> : Retourner une vue impose les règles suivantes :</a:t>
            </a:r>
          </a:p>
          <a:p>
            <a:pPr lvl="1" algn="just"/>
            <a:r>
              <a:rPr lang="fr-FR" dirty="0" smtClean="0"/>
              <a:t>Par défaut une vue Index retourne une vue Index sinon il faut le préciser dans le « return ».</a:t>
            </a:r>
          </a:p>
          <a:p>
            <a:pPr lvl="1" algn="just"/>
            <a:r>
              <a:rPr lang="fr-FR" dirty="0" smtClean="0"/>
              <a:t>Respect de la hiérarchie des vues dans le répertoire </a:t>
            </a:r>
            <a:r>
              <a:rPr lang="fr-FR" dirty="0" err="1" smtClean="0"/>
              <a:t>Views</a:t>
            </a:r>
            <a:r>
              <a:rPr lang="fr-FR" dirty="0" smtClean="0"/>
              <a:t>, le nom du contrôleur DOIT matcher.</a:t>
            </a:r>
          </a:p>
          <a:p>
            <a:pPr lvl="1" algn="just"/>
            <a:r>
              <a:rPr lang="fr-FR" dirty="0" smtClean="0"/>
              <a:t>Vérifier ses routes.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28</a:t>
            </a:fld>
            <a:endParaRPr lang="fr-FR"/>
          </a:p>
        </p:txBody>
      </p:sp>
      <p:pic>
        <p:nvPicPr>
          <p:cNvPr id="57346" name="Picture 2"/>
          <p:cNvPicPr>
            <a:picLocks noChangeAspect="1" noChangeArrowheads="1"/>
          </p:cNvPicPr>
          <p:nvPr/>
        </p:nvPicPr>
        <p:blipFill>
          <a:blip r:embed="rId2" cstate="print"/>
          <a:srcRect/>
          <a:stretch>
            <a:fillRect/>
          </a:stretch>
        </p:blipFill>
        <p:spPr bwMode="auto">
          <a:xfrm>
            <a:off x="3936907" y="2579874"/>
            <a:ext cx="3359418" cy="101497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fortement »  typées</a:t>
            </a:r>
            <a:endParaRPr lang="fr-FR" dirty="0"/>
          </a:p>
        </p:txBody>
      </p:sp>
      <p:sp>
        <p:nvSpPr>
          <p:cNvPr id="3" name="Espace réservé du contenu 2"/>
          <p:cNvSpPr>
            <a:spLocks noGrp="1"/>
          </p:cNvSpPr>
          <p:nvPr>
            <p:ph idx="1"/>
          </p:nvPr>
        </p:nvSpPr>
        <p:spPr/>
        <p:txBody>
          <a:bodyPr/>
          <a:lstStyle/>
          <a:p>
            <a:pPr algn="just"/>
            <a:r>
              <a:rPr lang="fr-FR" dirty="0" smtClean="0"/>
              <a:t>Il existe une surcharge de la méthode </a:t>
            </a:r>
            <a:r>
              <a:rPr lang="fr-FR" b="1" dirty="0" err="1" smtClean="0"/>
              <a:t>View</a:t>
            </a:r>
            <a:r>
              <a:rPr lang="fr-FR" b="1" dirty="0" smtClean="0"/>
              <a:t>()</a:t>
            </a:r>
            <a:r>
              <a:rPr lang="fr-FR" dirty="0" smtClean="0"/>
              <a:t>  qui permet de passer le modèle directement à la vue. </a:t>
            </a:r>
          </a:p>
          <a:p>
            <a:pPr algn="just"/>
            <a:r>
              <a:rPr lang="fr-FR" u="sng" dirty="0" smtClean="0"/>
              <a:t>RAPPEL</a:t>
            </a:r>
            <a:r>
              <a:rPr lang="fr-FR" dirty="0" smtClean="0"/>
              <a:t> : La vue met à disposition de l’utilisateur des données du modèle.</a:t>
            </a:r>
          </a:p>
          <a:p>
            <a:pPr algn="just"/>
            <a:endParaRPr lang="fr-FR" dirty="0" smtClean="0"/>
          </a:p>
          <a:p>
            <a:pPr algn="just"/>
            <a:r>
              <a:rPr lang="fr-FR" dirty="0" smtClean="0"/>
              <a:t>1) Définir le modèle de la vue à l’aide du </a:t>
            </a:r>
            <a:r>
              <a:rPr lang="fr-FR" b="1" dirty="0" smtClean="0"/>
              <a:t>@model </a:t>
            </a:r>
            <a:r>
              <a:rPr lang="fr-FR" dirty="0" smtClean="0"/>
              <a:t>au début de la vue (voir exemple diapo suivante).</a:t>
            </a:r>
          </a:p>
          <a:p>
            <a:pPr algn="just"/>
            <a:r>
              <a:rPr lang="fr-FR" dirty="0" smtClean="0"/>
              <a:t>2) Pensez à ajouter le modèle dans votre contrôleur et notamment dans le « return ».</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a:t>
            </a:r>
            <a:endParaRPr lang="fr-FR" dirty="0"/>
          </a:p>
        </p:txBody>
      </p:sp>
      <p:sp>
        <p:nvSpPr>
          <p:cNvPr id="3" name="Espace réservé du contenu 2"/>
          <p:cNvSpPr>
            <a:spLocks noGrp="1"/>
          </p:cNvSpPr>
          <p:nvPr>
            <p:ph idx="1"/>
          </p:nvPr>
        </p:nvSpPr>
        <p:spPr/>
        <p:txBody>
          <a:bodyPr/>
          <a:lstStyle/>
          <a:p>
            <a:pPr algn="just"/>
            <a:r>
              <a:rPr lang="fr-FR" dirty="0" smtClean="0"/>
              <a:t>ASP.NET est la plateforme de développement Microsoft permettant le développement d’application internet.</a:t>
            </a:r>
          </a:p>
          <a:p>
            <a:pPr algn="just"/>
            <a:r>
              <a:rPr lang="fr-FR" dirty="0" smtClean="0"/>
              <a:t>Basé sur du C#.</a:t>
            </a:r>
          </a:p>
          <a:p>
            <a:pPr algn="just"/>
            <a:r>
              <a:rPr lang="fr-FR" dirty="0" smtClean="0"/>
              <a:t>Offre deux logiques de développement :</a:t>
            </a:r>
          </a:p>
          <a:p>
            <a:pPr lvl="1" algn="just"/>
            <a:r>
              <a:rPr lang="fr-FR" dirty="0" err="1" smtClean="0"/>
              <a:t>WebForm</a:t>
            </a:r>
            <a:endParaRPr lang="fr-FR" dirty="0" smtClean="0"/>
          </a:p>
          <a:p>
            <a:pPr lvl="1" algn="just"/>
            <a:r>
              <a:rPr lang="fr-FR" dirty="0" smtClean="0"/>
              <a:t>MVC</a:t>
            </a:r>
          </a:p>
          <a:p>
            <a:pPr algn="just"/>
            <a:r>
              <a:rPr lang="fr-FR" dirty="0" smtClean="0"/>
              <a:t>C’est une application Web comme on peut en retrouver en JAVA , en PHP, etc.</a:t>
            </a:r>
          </a:p>
          <a:p>
            <a:pPr algn="just"/>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a:t>
            </a:fld>
            <a:endParaRPr lang="fr-FR"/>
          </a:p>
        </p:txBody>
      </p:sp>
    </p:spTree>
    <p:extLst>
      <p:ext uri="{BB962C8B-B14F-4D97-AF65-F5344CB8AC3E}">
        <p14:creationId xmlns:p14="http://schemas.microsoft.com/office/powerpoint/2010/main" val="938618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fortement »  typées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30</a:t>
            </a:fld>
            <a:endParaRPr lang="fr-FR"/>
          </a:p>
        </p:txBody>
      </p:sp>
      <p:pic>
        <p:nvPicPr>
          <p:cNvPr id="5" name="Picture 2"/>
          <p:cNvPicPr>
            <a:picLocks noChangeAspect="1" noChangeArrowheads="1"/>
          </p:cNvPicPr>
          <p:nvPr/>
        </p:nvPicPr>
        <p:blipFill>
          <a:blip r:embed="rId2" cstate="print"/>
          <a:srcRect/>
          <a:stretch>
            <a:fillRect/>
          </a:stretch>
        </p:blipFill>
        <p:spPr bwMode="auto">
          <a:xfrm>
            <a:off x="3239060" y="1495145"/>
            <a:ext cx="6000750" cy="49434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moteurs de vues</a:t>
            </a:r>
            <a:endParaRPr lang="fr-FR" dirty="0"/>
          </a:p>
        </p:txBody>
      </p:sp>
      <p:sp>
        <p:nvSpPr>
          <p:cNvPr id="3" name="Espace réservé du contenu 2"/>
          <p:cNvSpPr>
            <a:spLocks noGrp="1"/>
          </p:cNvSpPr>
          <p:nvPr>
            <p:ph idx="1"/>
          </p:nvPr>
        </p:nvSpPr>
        <p:spPr>
          <a:xfrm>
            <a:off x="2589212" y="2133599"/>
            <a:ext cx="9026384" cy="4357736"/>
          </a:xfrm>
        </p:spPr>
        <p:txBody>
          <a:bodyPr>
            <a:normAutofit/>
          </a:bodyPr>
          <a:lstStyle/>
          <a:p>
            <a:pPr algn="just"/>
            <a:r>
              <a:rPr lang="fr-FR" dirty="0" smtClean="0"/>
              <a:t>Il existe deux moteurs de vues en ASP.NET MVC pour développer nos vues HTML :</a:t>
            </a:r>
          </a:p>
          <a:p>
            <a:pPr lvl="1" algn="just"/>
            <a:r>
              <a:rPr lang="fr-FR" dirty="0" smtClean="0"/>
              <a:t>Le moteur de vue ASPX (utilisé principalement en </a:t>
            </a:r>
            <a:r>
              <a:rPr lang="fr-FR" dirty="0" err="1" smtClean="0"/>
              <a:t>WebForm</a:t>
            </a:r>
            <a:r>
              <a:rPr lang="fr-FR" dirty="0"/>
              <a:t>.</a:t>
            </a:r>
            <a:endParaRPr lang="fr-FR" dirty="0" smtClean="0"/>
          </a:p>
          <a:p>
            <a:pPr lvl="1" algn="just"/>
            <a:r>
              <a:rPr lang="fr-FR" b="1" u="sng" dirty="0" smtClean="0"/>
              <a:t>Le moteur de vue </a:t>
            </a:r>
            <a:r>
              <a:rPr lang="fr-FR" b="1" u="sng" dirty="0" err="1" smtClean="0"/>
              <a:t>Razor</a:t>
            </a:r>
            <a:r>
              <a:rPr lang="fr-FR" b="1" u="sng" dirty="0"/>
              <a:t>.</a:t>
            </a:r>
            <a:endParaRPr lang="fr-FR" b="1" u="sng" dirty="0" smtClean="0"/>
          </a:p>
          <a:p>
            <a:pPr lvl="2"/>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31</a:t>
            </a:fld>
            <a:endParaRPr lang="fr-FR"/>
          </a:p>
        </p:txBody>
      </p:sp>
    </p:spTree>
    <p:extLst>
      <p:ext uri="{BB962C8B-B14F-4D97-AF65-F5344CB8AC3E}">
        <p14:creationId xmlns:p14="http://schemas.microsoft.com/office/powerpoint/2010/main" val="330333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ASPX</a:t>
            </a:r>
          </a:p>
        </p:txBody>
      </p:sp>
      <p:sp>
        <p:nvSpPr>
          <p:cNvPr id="3" name="Espace réservé du contenu 2"/>
          <p:cNvSpPr>
            <a:spLocks noGrp="1"/>
          </p:cNvSpPr>
          <p:nvPr>
            <p:ph idx="1"/>
          </p:nvPr>
        </p:nvSpPr>
        <p:spPr/>
        <p:txBody>
          <a:bodyPr/>
          <a:lstStyle/>
          <a:p>
            <a:pPr algn="just"/>
            <a:r>
              <a:rPr lang="fr-FR" dirty="0"/>
              <a:t>Verbeux.</a:t>
            </a:r>
          </a:p>
          <a:p>
            <a:pPr algn="just"/>
            <a:r>
              <a:rPr lang="fr-FR" dirty="0"/>
              <a:t>Lisibilité réduite, maintenance compliqué.</a:t>
            </a:r>
          </a:p>
          <a:p>
            <a:pPr algn="just"/>
            <a:r>
              <a:rPr lang="fr-FR" dirty="0"/>
              <a:t>Extension des vues : </a:t>
            </a:r>
            <a:r>
              <a:rPr lang="fr-FR" dirty="0" err="1"/>
              <a:t>aspx</a:t>
            </a:r>
            <a:r>
              <a:rPr lang="fr-FR" dirty="0" smtClean="0"/>
              <a:t>.</a:t>
            </a:r>
          </a:p>
          <a:p>
            <a:pPr algn="just"/>
            <a:r>
              <a:rPr lang="fr-FR" dirty="0" smtClean="0"/>
              <a:t>Se base sur des &lt;% et des %&gt; (comme les balises &lt;? En PHP).</a:t>
            </a:r>
            <a:endParaRPr lang="fr-FR" dirty="0"/>
          </a:p>
          <a:p>
            <a:pPr algn="just"/>
            <a:r>
              <a:rPr lang="fr-FR" dirty="0"/>
              <a:t>De moins en moins </a:t>
            </a:r>
            <a:r>
              <a:rPr lang="fr-FR" dirty="0" smtClean="0"/>
              <a:t>utilisé car c’est plus pour les utilisateurs de </a:t>
            </a:r>
            <a:r>
              <a:rPr lang="fr-FR" dirty="0" err="1" smtClean="0"/>
              <a:t>WebForm</a:t>
            </a:r>
            <a:r>
              <a:rPr lang="fr-FR" dirty="0" smtClean="0"/>
              <a:t>.</a:t>
            </a:r>
          </a:p>
          <a:p>
            <a:pPr algn="just"/>
            <a:endParaRPr lang="fr-FR" dirty="0"/>
          </a:p>
          <a:p>
            <a:pPr algn="just"/>
            <a:r>
              <a:rPr lang="fr-FR" b="1" dirty="0" smtClean="0"/>
              <a:t>NB</a:t>
            </a:r>
            <a:r>
              <a:rPr lang="fr-FR" dirty="0" smtClean="0"/>
              <a:t> : à partir de </a:t>
            </a:r>
            <a:r>
              <a:rPr lang="fr-FR" dirty="0" err="1" smtClean="0"/>
              <a:t>VisualStudio</a:t>
            </a:r>
            <a:r>
              <a:rPr lang="fr-FR" dirty="0" smtClean="0"/>
              <a:t> 2013, il semblerait même qu’il n’es </a:t>
            </a:r>
            <a:r>
              <a:rPr lang="fr-FR" dirty="0" err="1" smtClean="0"/>
              <a:t>tplus</a:t>
            </a:r>
            <a:r>
              <a:rPr lang="fr-FR" dirty="0" smtClean="0"/>
              <a:t> possible de créer une vue ASPX.</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32</a:t>
            </a:fld>
            <a:endParaRPr lang="fr-FR"/>
          </a:p>
        </p:txBody>
      </p:sp>
    </p:spTree>
    <p:extLst>
      <p:ext uri="{BB962C8B-B14F-4D97-AF65-F5344CB8AC3E}">
        <p14:creationId xmlns:p14="http://schemas.microsoft.com/office/powerpoint/2010/main" val="1916711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t>
            </a:r>
            <a:r>
              <a:rPr lang="fr-FR" dirty="0" err="1"/>
              <a:t>Razor</a:t>
            </a:r>
            <a:endParaRPr lang="fr-FR" dirty="0"/>
          </a:p>
        </p:txBody>
      </p:sp>
      <p:sp>
        <p:nvSpPr>
          <p:cNvPr id="3" name="Espace réservé du contenu 2"/>
          <p:cNvSpPr>
            <a:spLocks noGrp="1"/>
          </p:cNvSpPr>
          <p:nvPr>
            <p:ph idx="1"/>
          </p:nvPr>
        </p:nvSpPr>
        <p:spPr/>
        <p:txBody>
          <a:bodyPr/>
          <a:lstStyle/>
          <a:p>
            <a:pPr algn="just"/>
            <a:r>
              <a:rPr lang="fr-FR" dirty="0"/>
              <a:t>Intelligent, syntaxe légère</a:t>
            </a:r>
            <a:r>
              <a:rPr lang="fr-FR" dirty="0" smtClean="0"/>
              <a:t>.</a:t>
            </a:r>
          </a:p>
          <a:p>
            <a:pPr algn="just"/>
            <a:r>
              <a:rPr lang="fr-FR" dirty="0" smtClean="0"/>
              <a:t>Lisibilité optimisée.</a:t>
            </a:r>
            <a:endParaRPr lang="fr-FR" dirty="0"/>
          </a:p>
          <a:p>
            <a:pPr algn="just"/>
            <a:r>
              <a:rPr lang="fr-FR" dirty="0"/>
              <a:t>Tout est fait pour que le développeur ait l'impression d'écrire dans un seul et unique langage</a:t>
            </a:r>
            <a:r>
              <a:rPr lang="fr-FR" dirty="0" smtClean="0"/>
              <a:t>.</a:t>
            </a:r>
          </a:p>
          <a:p>
            <a:pPr algn="just"/>
            <a:r>
              <a:rPr lang="fr-FR" dirty="0" smtClean="0"/>
              <a:t>Extension </a:t>
            </a:r>
            <a:r>
              <a:rPr lang="fr-FR" dirty="0"/>
              <a:t>des vues : </a:t>
            </a:r>
            <a:r>
              <a:rPr lang="fr-FR" dirty="0" err="1"/>
              <a:t>cshtml</a:t>
            </a:r>
            <a:r>
              <a:rPr lang="fr-FR" dirty="0"/>
              <a:t>.</a:t>
            </a:r>
          </a:p>
          <a:p>
            <a:pPr algn="just"/>
            <a:r>
              <a:rPr lang="fr-FR" dirty="0"/>
              <a:t>Se base sur des </a:t>
            </a:r>
            <a:r>
              <a:rPr lang="fr-FR" b="1" dirty="0" smtClean="0"/>
              <a:t>@</a:t>
            </a:r>
            <a:r>
              <a:rPr lang="fr-FR" dirty="0" smtClean="0"/>
              <a:t>.</a:t>
            </a:r>
          </a:p>
          <a:p>
            <a:pPr algn="just"/>
            <a:r>
              <a:rPr lang="fr-FR" dirty="0" smtClean="0"/>
              <a:t>S’utilise en ASP.NET MVC (vues typées =&gt; puissance).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33</a:t>
            </a:fld>
            <a:endParaRPr lang="fr-FR"/>
          </a:p>
        </p:txBody>
      </p:sp>
    </p:spTree>
    <p:extLst>
      <p:ext uri="{BB962C8B-B14F-4D97-AF65-F5344CB8AC3E}">
        <p14:creationId xmlns:p14="http://schemas.microsoft.com/office/powerpoint/2010/main" val="211170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syntaxe </a:t>
            </a:r>
            <a:r>
              <a:rPr lang="fr-FR" dirty="0" err="1" smtClean="0"/>
              <a:t>Razor</a:t>
            </a:r>
            <a:endParaRPr lang="fr-FR" dirty="0"/>
          </a:p>
        </p:txBody>
      </p:sp>
      <p:sp>
        <p:nvSpPr>
          <p:cNvPr id="3" name="Espace réservé du contenu 2"/>
          <p:cNvSpPr>
            <a:spLocks noGrp="1"/>
          </p:cNvSpPr>
          <p:nvPr>
            <p:ph idx="1"/>
          </p:nvPr>
        </p:nvSpPr>
        <p:spPr/>
        <p:txBody>
          <a:bodyPr/>
          <a:lstStyle/>
          <a:p>
            <a:pPr algn="just"/>
            <a:r>
              <a:rPr lang="fr-FR" dirty="0" smtClean="0"/>
              <a:t>Prends tout son sens lorsque l’on utilise des vues fortement typées.</a:t>
            </a:r>
          </a:p>
          <a:p>
            <a:pPr algn="just"/>
            <a:r>
              <a:rPr lang="fr-FR" dirty="0" smtClean="0"/>
              <a:t>Permet d’afficher les propriétés du modèle.</a:t>
            </a:r>
          </a:p>
          <a:p>
            <a:pPr algn="just"/>
            <a:r>
              <a:rPr lang="fr-FR" dirty="0" smtClean="0"/>
              <a:t>Permet l’utilisation d’instruction 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34</a:t>
            </a:fld>
            <a:endParaRPr lang="fr-FR"/>
          </a:p>
        </p:txBody>
      </p:sp>
      <p:pic>
        <p:nvPicPr>
          <p:cNvPr id="5" name="Image 4"/>
          <p:cNvPicPr>
            <a:picLocks noChangeAspect="1"/>
          </p:cNvPicPr>
          <p:nvPr/>
        </p:nvPicPr>
        <p:blipFill>
          <a:blip r:embed="rId2" cstate="print"/>
          <a:stretch>
            <a:fillRect/>
          </a:stretch>
        </p:blipFill>
        <p:spPr>
          <a:xfrm>
            <a:off x="1582471" y="3579498"/>
            <a:ext cx="3124200" cy="885825"/>
          </a:xfrm>
          <a:prstGeom prst="rect">
            <a:avLst/>
          </a:prstGeom>
        </p:spPr>
      </p:pic>
      <p:cxnSp>
        <p:nvCxnSpPr>
          <p:cNvPr id="7" name="Connecteur droit avec flèche 6"/>
          <p:cNvCxnSpPr/>
          <p:nvPr/>
        </p:nvCxnSpPr>
        <p:spPr>
          <a:xfrm flipH="1" flipV="1">
            <a:off x="2390115" y="4128380"/>
            <a:ext cx="334978" cy="86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725093" y="4816444"/>
            <a:ext cx="2471596" cy="646331"/>
          </a:xfrm>
          <a:prstGeom prst="rect">
            <a:avLst/>
          </a:prstGeom>
          <a:noFill/>
        </p:spPr>
        <p:txBody>
          <a:bodyPr wrap="square" rtlCol="0">
            <a:spAutoFit/>
          </a:bodyPr>
          <a:lstStyle/>
          <a:p>
            <a:r>
              <a:rPr lang="fr-FR" dirty="0" smtClean="0"/>
              <a:t>On peut mettre du code ici!</a:t>
            </a:r>
            <a:endParaRPr lang="fr-FR" dirty="0"/>
          </a:p>
        </p:txBody>
      </p:sp>
      <p:pic>
        <p:nvPicPr>
          <p:cNvPr id="9" name="Image 8"/>
          <p:cNvPicPr>
            <a:picLocks noChangeAspect="1"/>
          </p:cNvPicPr>
          <p:nvPr/>
        </p:nvPicPr>
        <p:blipFill>
          <a:blip r:embed="rId3" cstate="print"/>
          <a:stretch>
            <a:fillRect/>
          </a:stretch>
        </p:blipFill>
        <p:spPr>
          <a:xfrm>
            <a:off x="5951097" y="3460435"/>
            <a:ext cx="3476625" cy="2009775"/>
          </a:xfrm>
          <a:prstGeom prst="rect">
            <a:avLst/>
          </a:prstGeom>
        </p:spPr>
      </p:pic>
      <p:sp>
        <p:nvSpPr>
          <p:cNvPr id="10" name="ZoneTexte 9"/>
          <p:cNvSpPr txBox="1"/>
          <p:nvPr/>
        </p:nvSpPr>
        <p:spPr>
          <a:xfrm>
            <a:off x="5951097" y="5588056"/>
            <a:ext cx="4157050" cy="646331"/>
          </a:xfrm>
          <a:prstGeom prst="rect">
            <a:avLst/>
          </a:prstGeom>
          <a:noFill/>
        </p:spPr>
        <p:txBody>
          <a:bodyPr wrap="square" rtlCol="0">
            <a:spAutoFit/>
          </a:bodyPr>
          <a:lstStyle/>
          <a:p>
            <a:r>
              <a:rPr lang="fr-FR" dirty="0" smtClean="0"/>
              <a:t>Facile pour afficher du texte par exemple</a:t>
            </a:r>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Mixer HTML / C# : c’est possible!</a:t>
            </a:r>
            <a:endParaRPr lang="fr-FR" dirty="0"/>
          </a:p>
        </p:txBody>
      </p:sp>
      <p:sp>
        <p:nvSpPr>
          <p:cNvPr id="3" name="Espace réservé du contenu 2"/>
          <p:cNvSpPr>
            <a:spLocks noGrp="1"/>
          </p:cNvSpPr>
          <p:nvPr>
            <p:ph idx="1"/>
          </p:nvPr>
        </p:nvSpPr>
        <p:spPr>
          <a:xfrm>
            <a:off x="2589212" y="1905000"/>
            <a:ext cx="8915400" cy="3777622"/>
          </a:xfrm>
        </p:spPr>
        <p:txBody>
          <a:bodyPr/>
          <a:lstStyle/>
          <a:p>
            <a:r>
              <a:rPr lang="fr-FR" dirty="0" smtClean="0"/>
              <a:t>Exemple d’utilisation d’un </a:t>
            </a:r>
            <a:r>
              <a:rPr lang="fr-FR" b="1" dirty="0" err="1" smtClean="0"/>
              <a:t>foreach</a:t>
            </a:r>
            <a:r>
              <a:rPr lang="fr-FR" dirty="0" smtClean="0"/>
              <a:t> dans une vue CSHTML :</a:t>
            </a:r>
          </a:p>
          <a:p>
            <a:pPr lvl="1"/>
            <a:r>
              <a:rPr lang="fr-FR" dirty="0" smtClean="0"/>
              <a:t>Le modèle de la vue : </a:t>
            </a:r>
            <a:r>
              <a:rPr lang="fr-FR" b="1" dirty="0" smtClean="0"/>
              <a:t>@model List&lt;Resto&gt; </a:t>
            </a:r>
            <a:r>
              <a:rPr lang="fr-FR" dirty="0" smtClean="0"/>
              <a:t>(OUI on peut mettre une collection comme objet typé à votre vue!).</a:t>
            </a:r>
          </a:p>
          <a:p>
            <a:pPr lvl="1"/>
            <a:r>
              <a:rPr lang="fr-FR" dirty="0" smtClean="0"/>
              <a:t>Utilisation d’un </a:t>
            </a:r>
            <a:r>
              <a:rPr lang="fr-FR" b="1" dirty="0" err="1" smtClean="0"/>
              <a:t>foreach</a:t>
            </a:r>
            <a:r>
              <a:rPr lang="fr-FR" dirty="0" smtClean="0"/>
              <a:t> classique.</a:t>
            </a:r>
          </a:p>
          <a:p>
            <a:pPr lvl="1"/>
            <a:r>
              <a:rPr lang="fr-FR" dirty="0" smtClean="0"/>
              <a:t>N’oubliez pas </a:t>
            </a:r>
            <a:r>
              <a:rPr lang="fr-FR" b="1" dirty="0" smtClean="0"/>
              <a:t>l’</a:t>
            </a:r>
            <a:r>
              <a:rPr lang="fr-FR" b="1" dirty="0" err="1" smtClean="0"/>
              <a:t>include</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35</a:t>
            </a:fld>
            <a:endParaRPr lang="fr-FR"/>
          </a:p>
        </p:txBody>
      </p:sp>
      <p:pic>
        <p:nvPicPr>
          <p:cNvPr id="6" name="Image 5"/>
          <p:cNvPicPr>
            <a:picLocks noChangeAspect="1"/>
          </p:cNvPicPr>
          <p:nvPr/>
        </p:nvPicPr>
        <p:blipFill>
          <a:blip r:embed="rId2" cstate="print"/>
          <a:stretch>
            <a:fillRect/>
          </a:stretch>
        </p:blipFill>
        <p:spPr>
          <a:xfrm>
            <a:off x="2190860" y="3895663"/>
            <a:ext cx="7799318" cy="25956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Autres instructions </a:t>
            </a:r>
            <a:r>
              <a:rPr lang="fr-FR" dirty="0" err="1" smtClean="0"/>
              <a:t>Razor</a:t>
            </a:r>
            <a:endParaRPr lang="fr-FR" dirty="0"/>
          </a:p>
        </p:txBody>
      </p:sp>
      <p:sp>
        <p:nvSpPr>
          <p:cNvPr id="3" name="Espace réservé du contenu 2"/>
          <p:cNvSpPr>
            <a:spLocks noGrp="1"/>
          </p:cNvSpPr>
          <p:nvPr>
            <p:ph idx="1"/>
          </p:nvPr>
        </p:nvSpPr>
        <p:spPr/>
        <p:txBody>
          <a:bodyPr/>
          <a:lstStyle/>
          <a:p>
            <a:r>
              <a:rPr lang="fr-FR" dirty="0" smtClean="0"/>
              <a:t>Ne se limite pas au </a:t>
            </a:r>
            <a:r>
              <a:rPr lang="fr-FR" b="1" dirty="0" err="1" smtClean="0"/>
              <a:t>foreach</a:t>
            </a:r>
            <a:r>
              <a:rPr lang="fr-FR" dirty="0" smtClean="0"/>
              <a:t> :</a:t>
            </a:r>
          </a:p>
          <a:p>
            <a:pPr lvl="1"/>
            <a:r>
              <a:rPr lang="fr-FR" dirty="0" smtClean="0"/>
              <a:t>Possibilité de faire des </a:t>
            </a:r>
            <a:r>
              <a:rPr lang="fr-FR" b="1" dirty="0" smtClean="0"/>
              <a:t>if / </a:t>
            </a:r>
            <a:r>
              <a:rPr lang="fr-FR" b="1" dirty="0" err="1" smtClean="0"/>
              <a:t>else</a:t>
            </a:r>
            <a:r>
              <a:rPr lang="fr-FR" b="1" dirty="0"/>
              <a:t> </a:t>
            </a:r>
            <a:r>
              <a:rPr lang="fr-FR" dirty="0" smtClean="0"/>
              <a:t>pour un affichage conditionnel avec un test sur une propriété du modèle par exemple.</a:t>
            </a:r>
          </a:p>
          <a:p>
            <a:pPr lvl="1"/>
            <a:r>
              <a:rPr lang="fr-FR" dirty="0" smtClean="0"/>
              <a:t>Possibilité d’instancier des </a:t>
            </a:r>
            <a:r>
              <a:rPr lang="fr-FR" b="1" dirty="0" smtClean="0"/>
              <a:t>variables</a:t>
            </a:r>
            <a:r>
              <a:rPr lang="fr-FR" dirty="0" smtClean="0"/>
              <a:t> pour les réutiliser.</a:t>
            </a:r>
          </a:p>
          <a:p>
            <a:pPr lvl="1"/>
            <a:r>
              <a:rPr lang="fr-FR" dirty="0" smtClean="0"/>
              <a:t>Gestion de la sécurité.</a:t>
            </a:r>
          </a:p>
          <a:p>
            <a:pPr lvl="1"/>
            <a:r>
              <a:rPr lang="fr-FR" dirty="0" smtClean="0"/>
              <a:t>Etc.</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36</a:t>
            </a:fld>
            <a:endParaRPr lang="fr-FR"/>
          </a:p>
        </p:txBody>
      </p:sp>
      <p:pic>
        <p:nvPicPr>
          <p:cNvPr id="5" name="Image 4"/>
          <p:cNvPicPr>
            <a:picLocks noChangeAspect="1"/>
          </p:cNvPicPr>
          <p:nvPr/>
        </p:nvPicPr>
        <p:blipFill>
          <a:blip r:embed="rId2" cstate="print"/>
          <a:stretch>
            <a:fillRect/>
          </a:stretch>
        </p:blipFill>
        <p:spPr>
          <a:xfrm>
            <a:off x="1762455" y="4844452"/>
            <a:ext cx="3927537" cy="1456759"/>
          </a:xfrm>
          <a:prstGeom prst="rect">
            <a:avLst/>
          </a:prstGeom>
        </p:spPr>
      </p:pic>
      <p:pic>
        <p:nvPicPr>
          <p:cNvPr id="6" name="Image 5"/>
          <p:cNvPicPr>
            <a:picLocks noChangeAspect="1"/>
          </p:cNvPicPr>
          <p:nvPr/>
        </p:nvPicPr>
        <p:blipFill>
          <a:blip r:embed="rId3" cstate="print"/>
          <a:stretch>
            <a:fillRect/>
          </a:stretch>
        </p:blipFill>
        <p:spPr>
          <a:xfrm>
            <a:off x="5938083" y="4323453"/>
            <a:ext cx="4139056" cy="1587769"/>
          </a:xfrm>
          <a:prstGeom prst="rect">
            <a:avLst/>
          </a:prstGeom>
        </p:spPr>
      </p:pic>
      <p:sp>
        <p:nvSpPr>
          <p:cNvPr id="7" name="ZoneTexte 6"/>
          <p:cNvSpPr txBox="1"/>
          <p:nvPr/>
        </p:nvSpPr>
        <p:spPr>
          <a:xfrm>
            <a:off x="1762455" y="4505898"/>
            <a:ext cx="3927537" cy="338554"/>
          </a:xfrm>
          <a:prstGeom prst="rect">
            <a:avLst/>
          </a:prstGeom>
          <a:noFill/>
        </p:spPr>
        <p:txBody>
          <a:bodyPr wrap="square" rtlCol="0">
            <a:spAutoFit/>
          </a:bodyPr>
          <a:lstStyle/>
          <a:p>
            <a:r>
              <a:rPr lang="fr-FR" sz="1600" b="1" dirty="0" smtClean="0"/>
              <a:t>Exemple IF / ELSE :</a:t>
            </a:r>
            <a:endParaRPr lang="fr-FR" sz="1600" b="1" dirty="0"/>
          </a:p>
        </p:txBody>
      </p:sp>
      <p:sp>
        <p:nvSpPr>
          <p:cNvPr id="8" name="ZoneTexte 7"/>
          <p:cNvSpPr txBox="1"/>
          <p:nvPr/>
        </p:nvSpPr>
        <p:spPr>
          <a:xfrm>
            <a:off x="5938083" y="3984899"/>
            <a:ext cx="3927537" cy="338554"/>
          </a:xfrm>
          <a:prstGeom prst="rect">
            <a:avLst/>
          </a:prstGeom>
          <a:noFill/>
        </p:spPr>
        <p:txBody>
          <a:bodyPr wrap="square" rtlCol="0">
            <a:spAutoFit/>
          </a:bodyPr>
          <a:lstStyle/>
          <a:p>
            <a:r>
              <a:rPr lang="fr-FR" sz="1600" b="1" dirty="0" smtClean="0"/>
              <a:t>Exemple instruction entre @{ }:</a:t>
            </a:r>
            <a:endParaRPr lang="fr-FR" sz="1600" b="1" dirty="0"/>
          </a:p>
        </p:txBody>
      </p:sp>
    </p:spTree>
    <p:extLst>
      <p:ext uri="{BB962C8B-B14F-4D97-AF65-F5344CB8AC3E}">
        <p14:creationId xmlns:p14="http://schemas.microsoft.com/office/powerpoint/2010/main" val="4122117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principes sur les vues</a:t>
            </a:r>
            <a:endParaRPr lang="fr-FR" dirty="0"/>
          </a:p>
        </p:txBody>
      </p:sp>
      <p:sp>
        <p:nvSpPr>
          <p:cNvPr id="3" name="Espace réservé du contenu 2"/>
          <p:cNvSpPr>
            <a:spLocks noGrp="1"/>
          </p:cNvSpPr>
          <p:nvPr>
            <p:ph idx="1"/>
          </p:nvPr>
        </p:nvSpPr>
        <p:spPr/>
        <p:txBody>
          <a:bodyPr/>
          <a:lstStyle/>
          <a:p>
            <a:pPr algn="just"/>
            <a:r>
              <a:rPr lang="fr-FR" dirty="0" smtClean="0"/>
              <a:t>Malgré l’utilisation d’un moteur de vue, une vue ça reste du HTML, du CSS, du JavaScript, etc.</a:t>
            </a:r>
          </a:p>
          <a:p>
            <a:pPr algn="just"/>
            <a:r>
              <a:rPr lang="fr-FR" dirty="0" smtClean="0"/>
              <a:t>L’utilisation de </a:t>
            </a:r>
            <a:r>
              <a:rPr lang="fr-FR" dirty="0" err="1" smtClean="0"/>
              <a:t>Razor</a:t>
            </a:r>
            <a:r>
              <a:rPr lang="fr-FR" dirty="0" smtClean="0"/>
              <a:t> est plus que </a:t>
            </a:r>
            <a:r>
              <a:rPr lang="fr-FR" b="1" dirty="0" smtClean="0"/>
              <a:t>préconisée</a:t>
            </a:r>
            <a:r>
              <a:rPr lang="fr-FR" dirty="0" smtClean="0"/>
              <a:t> (voire obligatoire) maintenant.</a:t>
            </a:r>
          </a:p>
          <a:p>
            <a:pPr algn="just"/>
            <a:r>
              <a:rPr lang="fr-FR" dirty="0" smtClean="0"/>
              <a:t>Mixer du HTML et du C# peut faciliter l’affichage mais attention à ne pas placer des contrôleurs logiques (métiers) dans vos vues!</a:t>
            </a:r>
          </a:p>
          <a:p>
            <a:pPr algn="just"/>
            <a:endParaRPr lang="fr-FR" dirty="0"/>
          </a:p>
          <a:p>
            <a:pPr algn="just"/>
            <a:r>
              <a:rPr lang="fr-FR" b="1" u="sng" dirty="0" smtClean="0"/>
              <a:t>RAPPEL</a:t>
            </a:r>
            <a:r>
              <a:rPr lang="fr-FR" dirty="0" smtClean="0"/>
              <a:t> : Une vue c’est une présentation des données du modèle en lecture ou en écriture.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37</a:t>
            </a:fld>
            <a:endParaRPr lang="fr-FR"/>
          </a:p>
        </p:txBody>
      </p:sp>
    </p:spTree>
    <p:extLst>
      <p:ext uri="{BB962C8B-B14F-4D97-AF65-F5344CB8AC3E}">
        <p14:creationId xmlns:p14="http://schemas.microsoft.com/office/powerpoint/2010/main" val="787238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a:t>L</a:t>
            </a:r>
            <a:r>
              <a:rPr lang="fr-FR" dirty="0" err="1" smtClean="0"/>
              <a:t>ayouts</a:t>
            </a:r>
            <a:endParaRPr lang="fr-FR" dirty="0"/>
          </a:p>
        </p:txBody>
      </p:sp>
      <p:sp>
        <p:nvSpPr>
          <p:cNvPr id="3" name="Espace réservé du contenu 2"/>
          <p:cNvSpPr>
            <a:spLocks noGrp="1"/>
          </p:cNvSpPr>
          <p:nvPr>
            <p:ph idx="1"/>
          </p:nvPr>
        </p:nvSpPr>
        <p:spPr/>
        <p:txBody>
          <a:bodyPr/>
          <a:lstStyle/>
          <a:p>
            <a:r>
              <a:rPr lang="fr-FR" u="sng" dirty="0" smtClean="0"/>
              <a:t>Problématique</a:t>
            </a:r>
            <a:r>
              <a:rPr lang="fr-FR" dirty="0" smtClean="0"/>
              <a:t> : </a:t>
            </a:r>
            <a:r>
              <a:rPr lang="fr-FR" dirty="0"/>
              <a:t>est-ce que nous sommes suffisamment fous pour répéter à la main tous ces éléments à travers toutes nos vues </a:t>
            </a:r>
            <a:r>
              <a:rPr lang="fr-FR" dirty="0" smtClean="0"/>
              <a:t>?</a:t>
            </a:r>
          </a:p>
          <a:p>
            <a:r>
              <a:rPr lang="fr-FR" dirty="0" smtClean="0"/>
              <a:t>Solution : </a:t>
            </a:r>
            <a:r>
              <a:rPr lang="fr-FR" b="1" dirty="0" smtClean="0"/>
              <a:t>Les </a:t>
            </a:r>
            <a:r>
              <a:rPr lang="fr-FR" b="1" dirty="0" err="1" smtClean="0"/>
              <a:t>Layouts</a:t>
            </a:r>
            <a:r>
              <a:rPr lang="fr-FR" dirty="0" smtClean="0"/>
              <a:t>.</a:t>
            </a:r>
          </a:p>
          <a:p>
            <a:r>
              <a:rPr lang="fr-FR" dirty="0" smtClean="0"/>
              <a:t>Se place dans le répertoire </a:t>
            </a:r>
            <a:r>
              <a:rPr lang="fr-FR" b="1" dirty="0" err="1" smtClean="0"/>
              <a:t>Shared</a:t>
            </a:r>
            <a:r>
              <a:rPr lang="fr-FR" dirty="0" smtClean="0"/>
              <a:t> du répertoire </a:t>
            </a:r>
            <a:r>
              <a:rPr lang="fr-FR" dirty="0" err="1" smtClean="0"/>
              <a:t>Views</a:t>
            </a:r>
            <a:r>
              <a:rPr lang="fr-FR" dirty="0" smtClean="0"/>
              <a:t>.</a:t>
            </a:r>
          </a:p>
          <a:p>
            <a:r>
              <a:rPr lang="fr-FR" dirty="0" smtClean="0"/>
              <a:t>Utile pour les éléments « statiques » d’une page Web :</a:t>
            </a:r>
          </a:p>
          <a:p>
            <a:pPr lvl="1"/>
            <a:r>
              <a:rPr lang="fr-FR" dirty="0" smtClean="0"/>
              <a:t>Header</a:t>
            </a:r>
          </a:p>
          <a:p>
            <a:pPr lvl="1"/>
            <a:r>
              <a:rPr lang="fr-FR" dirty="0" err="1" smtClean="0"/>
              <a:t>Footer</a:t>
            </a:r>
            <a:r>
              <a:rPr lang="fr-FR" dirty="0" smtClean="0"/>
              <a:t> / Copyright</a:t>
            </a:r>
          </a:p>
          <a:p>
            <a:pPr lvl="1"/>
            <a:r>
              <a:rPr lang="fr-FR" dirty="0" smtClean="0"/>
              <a:t>Menu</a:t>
            </a:r>
          </a:p>
          <a:p>
            <a:pPr lvl="1"/>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38</a:t>
            </a:fld>
            <a:endParaRPr lang="fr-FR"/>
          </a:p>
        </p:txBody>
      </p:sp>
    </p:spTree>
    <p:extLst>
      <p:ext uri="{BB962C8B-B14F-4D97-AF65-F5344CB8AC3E}">
        <p14:creationId xmlns:p14="http://schemas.microsoft.com/office/powerpoint/2010/main" val="109626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Layouts</a:t>
            </a:r>
            <a:r>
              <a:rPr lang="fr-FR" dirty="0" smtClean="0"/>
              <a:t> (suite)</a:t>
            </a:r>
            <a:endParaRPr lang="fr-FR" dirty="0"/>
          </a:p>
        </p:txBody>
      </p:sp>
      <p:sp>
        <p:nvSpPr>
          <p:cNvPr id="3" name="Espace réservé du contenu 2"/>
          <p:cNvSpPr>
            <a:spLocks noGrp="1"/>
          </p:cNvSpPr>
          <p:nvPr>
            <p:ph idx="1"/>
          </p:nvPr>
        </p:nvSpPr>
        <p:spPr>
          <a:xfrm>
            <a:off x="5522613" y="1869645"/>
            <a:ext cx="6482281" cy="3777622"/>
          </a:xfrm>
        </p:spPr>
        <p:txBody>
          <a:bodyPr/>
          <a:lstStyle/>
          <a:p>
            <a:pPr algn="just"/>
            <a:r>
              <a:rPr lang="fr-FR" dirty="0" smtClean="0"/>
              <a:t>Un </a:t>
            </a:r>
            <a:r>
              <a:rPr lang="fr-FR" dirty="0" err="1" smtClean="0"/>
              <a:t>Layout</a:t>
            </a:r>
            <a:r>
              <a:rPr lang="fr-FR" dirty="0" smtClean="0"/>
              <a:t> est une page spéciale.</a:t>
            </a:r>
          </a:p>
          <a:p>
            <a:pPr algn="just"/>
            <a:r>
              <a:rPr lang="fr-FR" dirty="0" smtClean="0"/>
              <a:t>Notion de Section avec le </a:t>
            </a:r>
            <a:r>
              <a:rPr lang="fr-FR" b="1" dirty="0" err="1" smtClean="0"/>
              <a:t>RenderBody</a:t>
            </a:r>
            <a:r>
              <a:rPr lang="fr-FR" b="1" dirty="0" smtClean="0"/>
              <a:t>()</a:t>
            </a:r>
            <a:r>
              <a:rPr lang="fr-FR" dirty="0" smtClean="0"/>
              <a:t>.</a:t>
            </a:r>
          </a:p>
          <a:p>
            <a:pPr algn="just"/>
            <a:r>
              <a:rPr lang="fr-FR" dirty="0" smtClean="0"/>
              <a:t>On peut changer le titre en dynamique avec la syntaxe </a:t>
            </a:r>
            <a:r>
              <a:rPr lang="fr-FR" dirty="0" err="1" smtClean="0"/>
              <a:t>Razor</a:t>
            </a:r>
            <a:r>
              <a:rPr lang="fr-FR" dirty="0" smtClean="0"/>
              <a:t>.</a:t>
            </a:r>
          </a:p>
          <a:p>
            <a:pPr algn="just"/>
            <a:endParaRPr lang="fr-FR" dirty="0"/>
          </a:p>
          <a:p>
            <a:pPr algn="just"/>
            <a:r>
              <a:rPr lang="fr-FR" dirty="0" smtClean="0"/>
              <a:t>On l’utilise dans n’importe quelle vue de la façon suivante: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39</a:t>
            </a:fld>
            <a:endParaRPr lang="fr-FR"/>
          </a:p>
        </p:txBody>
      </p:sp>
      <p:pic>
        <p:nvPicPr>
          <p:cNvPr id="5" name="Image 4"/>
          <p:cNvPicPr>
            <a:picLocks noChangeAspect="1"/>
          </p:cNvPicPr>
          <p:nvPr/>
        </p:nvPicPr>
        <p:blipFill>
          <a:blip r:embed="rId3" cstate="print"/>
          <a:stretch>
            <a:fillRect/>
          </a:stretch>
        </p:blipFill>
        <p:spPr>
          <a:xfrm>
            <a:off x="358649" y="1360057"/>
            <a:ext cx="5023460" cy="3059459"/>
          </a:xfrm>
          <a:prstGeom prst="rect">
            <a:avLst/>
          </a:prstGeom>
        </p:spPr>
      </p:pic>
      <p:pic>
        <p:nvPicPr>
          <p:cNvPr id="6" name="Image 5"/>
          <p:cNvPicPr>
            <a:picLocks noChangeAspect="1"/>
          </p:cNvPicPr>
          <p:nvPr/>
        </p:nvPicPr>
        <p:blipFill>
          <a:blip r:embed="rId4" cstate="print"/>
          <a:stretch>
            <a:fillRect/>
          </a:stretch>
        </p:blipFill>
        <p:spPr>
          <a:xfrm>
            <a:off x="358649" y="4508972"/>
            <a:ext cx="5562600" cy="2038350"/>
          </a:xfrm>
          <a:prstGeom prst="rect">
            <a:avLst/>
          </a:prstGeom>
        </p:spPr>
      </p:pic>
      <p:pic>
        <p:nvPicPr>
          <p:cNvPr id="7" name="Image 6"/>
          <p:cNvPicPr>
            <a:picLocks noChangeAspect="1"/>
          </p:cNvPicPr>
          <p:nvPr/>
        </p:nvPicPr>
        <p:blipFill>
          <a:blip r:embed="rId5" cstate="print"/>
          <a:stretch>
            <a:fillRect/>
          </a:stretch>
        </p:blipFill>
        <p:spPr>
          <a:xfrm>
            <a:off x="7048768" y="4170834"/>
            <a:ext cx="3648075" cy="676275"/>
          </a:xfrm>
          <a:prstGeom prst="rect">
            <a:avLst/>
          </a:prstGeom>
        </p:spPr>
      </p:pic>
    </p:spTree>
    <p:extLst>
      <p:ext uri="{BB962C8B-B14F-4D97-AF65-F5344CB8AC3E}">
        <p14:creationId xmlns:p14="http://schemas.microsoft.com/office/powerpoint/2010/main" val="36663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 </a:t>
            </a:r>
            <a:r>
              <a:rPr lang="fr-FR" dirty="0" err="1" smtClean="0"/>
              <a:t>WebForm</a:t>
            </a:r>
            <a:endParaRPr lang="fr-FR" dirty="0"/>
          </a:p>
        </p:txBody>
      </p:sp>
      <p:sp>
        <p:nvSpPr>
          <p:cNvPr id="3" name="Espace réservé du contenu 2"/>
          <p:cNvSpPr>
            <a:spLocks noGrp="1"/>
          </p:cNvSpPr>
          <p:nvPr>
            <p:ph idx="1"/>
          </p:nvPr>
        </p:nvSpPr>
        <p:spPr/>
        <p:txBody>
          <a:bodyPr/>
          <a:lstStyle/>
          <a:p>
            <a:pPr algn="just"/>
            <a:r>
              <a:rPr lang="fr-FR" dirty="0" smtClean="0"/>
              <a:t>Créé en 2002, actuellement </a:t>
            </a:r>
            <a:r>
              <a:rPr lang="fr-FR" dirty="0" err="1" smtClean="0"/>
              <a:t>WebForm</a:t>
            </a:r>
            <a:r>
              <a:rPr lang="fr-FR" dirty="0" smtClean="0"/>
              <a:t> est en version 5.</a:t>
            </a:r>
          </a:p>
          <a:p>
            <a:pPr algn="just"/>
            <a:r>
              <a:rPr lang="fr-FR" dirty="0" smtClean="0"/>
              <a:t>Offre une couche d'abstraction permettant de réaliser des applications web comme si nous réalisions des applications Windows.</a:t>
            </a:r>
          </a:p>
          <a:p>
            <a:pPr algn="just"/>
            <a:r>
              <a:rPr lang="fr-FR" dirty="0" smtClean="0"/>
              <a:t>Inconvénient :</a:t>
            </a:r>
          </a:p>
          <a:p>
            <a:pPr lvl="1" algn="just"/>
            <a:r>
              <a:rPr lang="fr-FR" dirty="0" smtClean="0"/>
              <a:t>cycle de vie de la page complexe.</a:t>
            </a:r>
          </a:p>
          <a:p>
            <a:pPr lvl="1" algn="just"/>
            <a:r>
              <a:rPr lang="fr-FR" dirty="0" smtClean="0"/>
              <a:t>Moins de maîtrise du HTML généré.</a:t>
            </a:r>
          </a:p>
          <a:p>
            <a:pPr lvl="1" algn="just"/>
            <a:r>
              <a:rPr lang="fr-FR" dirty="0" smtClean="0"/>
              <a:t>Beaucoup d’efforts pour contourner certaines limitations.</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HTML</a:t>
            </a:r>
            <a:endParaRPr lang="fr-FR" dirty="0"/>
          </a:p>
        </p:txBody>
      </p:sp>
      <p:sp>
        <p:nvSpPr>
          <p:cNvPr id="3" name="Espace réservé du contenu 2"/>
          <p:cNvSpPr>
            <a:spLocks noGrp="1"/>
          </p:cNvSpPr>
          <p:nvPr>
            <p:ph idx="1"/>
          </p:nvPr>
        </p:nvSpPr>
        <p:spPr/>
        <p:txBody>
          <a:bodyPr/>
          <a:lstStyle/>
          <a:p>
            <a:pPr algn="just"/>
            <a:r>
              <a:rPr lang="fr-FR" u="sng" dirty="0" smtClean="0"/>
              <a:t>Définition simple </a:t>
            </a:r>
            <a:r>
              <a:rPr lang="fr-FR" dirty="0" smtClean="0"/>
              <a:t>: Permet d’écrire moins de code tout en gardant un contrôle fort sur le HTML (généré).</a:t>
            </a:r>
          </a:p>
          <a:p>
            <a:pPr algn="just"/>
            <a:r>
              <a:rPr lang="fr-FR" b="1" dirty="0" smtClean="0"/>
              <a:t>Génère</a:t>
            </a:r>
            <a:r>
              <a:rPr lang="fr-FR" dirty="0" smtClean="0"/>
              <a:t> du code HTML à partir d’une instruction </a:t>
            </a:r>
            <a:r>
              <a:rPr lang="fr-FR" dirty="0" err="1" smtClean="0"/>
              <a:t>Razor</a:t>
            </a:r>
            <a:r>
              <a:rPr lang="fr-FR" dirty="0" smtClean="0"/>
              <a:t>.</a:t>
            </a:r>
          </a:p>
          <a:p>
            <a:pPr algn="just"/>
            <a:r>
              <a:rPr lang="fr-FR" dirty="0" smtClean="0"/>
              <a:t>Permet de substituer tous les contrôles standards du Web :</a:t>
            </a:r>
          </a:p>
          <a:p>
            <a:pPr lvl="1" algn="just"/>
            <a:r>
              <a:rPr lang="fr-FR" dirty="0" err="1" smtClean="0"/>
              <a:t>TextBox</a:t>
            </a:r>
            <a:endParaRPr lang="fr-FR" dirty="0" smtClean="0"/>
          </a:p>
          <a:p>
            <a:pPr lvl="1" algn="just"/>
            <a:r>
              <a:rPr lang="fr-FR" dirty="0" err="1" smtClean="0"/>
              <a:t>RadioButton</a:t>
            </a:r>
            <a:r>
              <a:rPr lang="fr-FR" dirty="0" smtClean="0"/>
              <a:t>, </a:t>
            </a:r>
            <a:r>
              <a:rPr lang="fr-FR" dirty="0" err="1" smtClean="0"/>
              <a:t>CheckBox</a:t>
            </a:r>
            <a:endParaRPr lang="fr-FR" dirty="0" smtClean="0"/>
          </a:p>
          <a:p>
            <a:pPr lvl="1" algn="just"/>
            <a:r>
              <a:rPr lang="fr-FR" dirty="0" smtClean="0"/>
              <a:t>Combo</a:t>
            </a:r>
          </a:p>
          <a:p>
            <a:pPr lvl="1" algn="just"/>
            <a:r>
              <a:rPr lang="fr-FR" dirty="0" smtClean="0"/>
              <a:t>Formulaire</a:t>
            </a:r>
            <a:endParaRPr lang="fr-FR" dirty="0"/>
          </a:p>
          <a:p>
            <a:pPr lvl="1" algn="just"/>
            <a:r>
              <a:rPr lang="fr-FR" dirty="0" smtClean="0"/>
              <a:t>Label</a:t>
            </a:r>
          </a:p>
          <a:p>
            <a:pPr lvl="1" algn="just"/>
            <a:r>
              <a:rPr lang="fr-FR" dirty="0" smtClean="0"/>
              <a:t>Etc.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40</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helpers</a:t>
            </a:r>
            <a:r>
              <a:rPr lang="fr-FR" dirty="0"/>
              <a:t> </a:t>
            </a:r>
            <a:r>
              <a:rPr lang="fr-FR" dirty="0" smtClean="0"/>
              <a:t>HTML - Exemple</a:t>
            </a:r>
            <a:endParaRPr lang="fr-FR" dirty="0"/>
          </a:p>
        </p:txBody>
      </p:sp>
      <p:sp>
        <p:nvSpPr>
          <p:cNvPr id="7" name="Espace réservé du contenu 6"/>
          <p:cNvSpPr>
            <a:spLocks noGrp="1"/>
          </p:cNvSpPr>
          <p:nvPr>
            <p:ph idx="1"/>
          </p:nvPr>
        </p:nvSpPr>
        <p:spPr/>
        <p:txBody>
          <a:bodyPr/>
          <a:lstStyle/>
          <a:p>
            <a:pPr algn="just"/>
            <a:r>
              <a:rPr lang="fr-FR" dirty="0"/>
              <a:t>En haut l’utilisation d’un </a:t>
            </a:r>
            <a:r>
              <a:rPr lang="fr-FR" b="1" dirty="0" err="1"/>
              <a:t>Helper</a:t>
            </a:r>
            <a:r>
              <a:rPr lang="fr-FR" dirty="0"/>
              <a:t>.</a:t>
            </a:r>
          </a:p>
          <a:p>
            <a:pPr algn="just"/>
            <a:r>
              <a:rPr lang="fr-FR" dirty="0"/>
              <a:t>En bas le code HTML généré par le </a:t>
            </a:r>
            <a:r>
              <a:rPr lang="fr-FR" b="1" dirty="0" err="1"/>
              <a:t>Helper</a:t>
            </a:r>
            <a:r>
              <a:rPr lang="fr-FR" dirty="0" smtClean="0"/>
              <a:t>.</a:t>
            </a:r>
          </a:p>
          <a:p>
            <a:pPr algn="just"/>
            <a:endParaRPr lang="fr-FR" dirty="0"/>
          </a:p>
          <a:p>
            <a:pPr algn="just"/>
            <a:endParaRPr lang="fr-FR" dirty="0" smtClean="0"/>
          </a:p>
          <a:p>
            <a:pPr algn="just"/>
            <a:endParaRPr lang="fr-FR" dirty="0"/>
          </a:p>
          <a:p>
            <a:pPr algn="just"/>
            <a:r>
              <a:rPr lang="fr-FR" dirty="0" smtClean="0"/>
              <a:t>Gardez le contrôle du HTML, ajouter vos élément de génération avec les </a:t>
            </a:r>
            <a:r>
              <a:rPr lang="fr-FR" b="1" dirty="0" err="1" smtClean="0"/>
              <a:t>HtmlAttributes</a:t>
            </a:r>
            <a:r>
              <a:rPr lang="fr-FR" dirty="0" smtClean="0"/>
              <a:t> :</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41</a:t>
            </a:fld>
            <a:endParaRPr lang="fr-FR"/>
          </a:p>
        </p:txBody>
      </p:sp>
      <p:pic>
        <p:nvPicPr>
          <p:cNvPr id="5" name="Image 4"/>
          <p:cNvPicPr>
            <a:picLocks noChangeAspect="1"/>
          </p:cNvPicPr>
          <p:nvPr/>
        </p:nvPicPr>
        <p:blipFill rotWithShape="1">
          <a:blip r:embed="rId2" cstate="print"/>
          <a:srcRect t="13966" b="14534"/>
          <a:stretch/>
        </p:blipFill>
        <p:spPr>
          <a:xfrm>
            <a:off x="1609759" y="3150606"/>
            <a:ext cx="3909475" cy="271604"/>
          </a:xfrm>
          <a:prstGeom prst="rect">
            <a:avLst/>
          </a:prstGeom>
        </p:spPr>
      </p:pic>
      <p:pic>
        <p:nvPicPr>
          <p:cNvPr id="6" name="Image 5"/>
          <p:cNvPicPr>
            <a:picLocks noChangeAspect="1"/>
          </p:cNvPicPr>
          <p:nvPr/>
        </p:nvPicPr>
        <p:blipFill>
          <a:blip r:embed="rId3" cstate="print"/>
          <a:stretch>
            <a:fillRect/>
          </a:stretch>
        </p:blipFill>
        <p:spPr>
          <a:xfrm>
            <a:off x="1609759" y="3552627"/>
            <a:ext cx="7143708" cy="306785"/>
          </a:xfrm>
          <a:prstGeom prst="rect">
            <a:avLst/>
          </a:prstGeom>
        </p:spPr>
      </p:pic>
      <p:pic>
        <p:nvPicPr>
          <p:cNvPr id="8" name="Image 7"/>
          <p:cNvPicPr>
            <a:picLocks noChangeAspect="1"/>
          </p:cNvPicPr>
          <p:nvPr/>
        </p:nvPicPr>
        <p:blipFill>
          <a:blip r:embed="rId4" cstate="print"/>
          <a:stretch>
            <a:fillRect/>
          </a:stretch>
        </p:blipFill>
        <p:spPr>
          <a:xfrm>
            <a:off x="1609759" y="4829817"/>
            <a:ext cx="7464692" cy="270104"/>
          </a:xfrm>
          <a:prstGeom prst="rect">
            <a:avLst/>
          </a:prstGeom>
        </p:spPr>
      </p:pic>
      <p:pic>
        <p:nvPicPr>
          <p:cNvPr id="10" name="Image 9"/>
          <p:cNvPicPr>
            <a:picLocks noChangeAspect="1"/>
          </p:cNvPicPr>
          <p:nvPr/>
        </p:nvPicPr>
        <p:blipFill>
          <a:blip r:embed="rId5" cstate="print"/>
          <a:stretch>
            <a:fillRect/>
          </a:stretch>
        </p:blipFill>
        <p:spPr>
          <a:xfrm>
            <a:off x="1609759" y="5173664"/>
            <a:ext cx="9852372" cy="285576"/>
          </a:xfrm>
          <a:prstGeom prst="rect">
            <a:avLst/>
          </a:prstGeom>
        </p:spPr>
      </p:pic>
    </p:spTree>
    <p:extLst>
      <p:ext uri="{BB962C8B-B14F-4D97-AF65-F5344CB8AC3E}">
        <p14:creationId xmlns:p14="http://schemas.microsoft.com/office/powerpoint/2010/main" val="345767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 Complément</a:t>
            </a:r>
            <a:endParaRPr lang="fr-FR" dirty="0"/>
          </a:p>
        </p:txBody>
      </p:sp>
      <p:sp>
        <p:nvSpPr>
          <p:cNvPr id="3" name="Espace réservé du contenu 2"/>
          <p:cNvSpPr>
            <a:spLocks noGrp="1"/>
          </p:cNvSpPr>
          <p:nvPr>
            <p:ph idx="1"/>
          </p:nvPr>
        </p:nvSpPr>
        <p:spPr/>
        <p:txBody>
          <a:bodyPr/>
          <a:lstStyle/>
          <a:p>
            <a:pPr algn="just"/>
            <a:r>
              <a:rPr lang="fr-FR" dirty="0" smtClean="0"/>
              <a:t>Il est possible de créer ses propres Helpers pour créer ses propres contrôles réutilisables (exemple : Framework).</a:t>
            </a:r>
          </a:p>
          <a:p>
            <a:pPr algn="just"/>
            <a:r>
              <a:rPr lang="fr-FR" dirty="0" smtClean="0"/>
              <a:t>Certaines librairies offrent une large gamme de Helpers (Devexpress, </a:t>
            </a:r>
            <a:r>
              <a:rPr lang="fr-FR" dirty="0" err="1" smtClean="0"/>
              <a:t>Telerik</a:t>
            </a:r>
            <a:r>
              <a:rPr lang="fr-FR" dirty="0" smtClean="0"/>
              <a:t>, Kendo, etc.).</a:t>
            </a:r>
          </a:p>
          <a:p>
            <a:pPr algn="just"/>
            <a:r>
              <a:rPr lang="fr-FR" dirty="0" smtClean="0"/>
              <a:t>Consulter la doc pour retrouver tous les Helpers disponibles… : </a:t>
            </a:r>
          </a:p>
          <a:p>
            <a:pPr lvl="1" algn="just"/>
            <a:r>
              <a:rPr lang="fr-FR" dirty="0" smtClean="0">
                <a:hlinkClick r:id="rId2"/>
              </a:rPr>
              <a:t>https</a:t>
            </a:r>
            <a:r>
              <a:rPr lang="fr-FR" dirty="0">
                <a:hlinkClick r:id="rId2"/>
              </a:rPr>
              <a:t>://</a:t>
            </a:r>
            <a:r>
              <a:rPr lang="fr-FR" dirty="0" smtClean="0">
                <a:hlinkClick r:id="rId2"/>
              </a:rPr>
              <a:t>msdn.microsoft.com/en-us/library/system.web.mvc.htmlhelper%28v=vs.118%29.aspx</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42</a:t>
            </a:fld>
            <a:endParaRPr lang="fr-FR"/>
          </a:p>
        </p:txBody>
      </p:sp>
    </p:spTree>
    <p:extLst>
      <p:ext uri="{BB962C8B-B14F-4D97-AF65-F5344CB8AC3E}">
        <p14:creationId xmlns:p14="http://schemas.microsoft.com/office/powerpoint/2010/main" val="3319492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fortement typés</a:t>
            </a:r>
            <a:endParaRPr lang="fr-FR" dirty="0"/>
          </a:p>
        </p:txBody>
      </p:sp>
      <p:sp>
        <p:nvSpPr>
          <p:cNvPr id="3" name="Espace réservé du contenu 2"/>
          <p:cNvSpPr>
            <a:spLocks noGrp="1"/>
          </p:cNvSpPr>
          <p:nvPr>
            <p:ph idx="1"/>
          </p:nvPr>
        </p:nvSpPr>
        <p:spPr/>
        <p:txBody>
          <a:bodyPr/>
          <a:lstStyle/>
          <a:p>
            <a:pPr algn="just"/>
            <a:r>
              <a:rPr lang="fr-FR" dirty="0" smtClean="0"/>
              <a:t>Fonctionne sur le même principe que les Helpers.</a:t>
            </a:r>
          </a:p>
          <a:p>
            <a:pPr algn="just"/>
            <a:r>
              <a:rPr lang="fr-FR" dirty="0" smtClean="0"/>
              <a:t>S’utilise sur des vues fortement typées à l’aide de la propriété </a:t>
            </a:r>
            <a:r>
              <a:rPr lang="fr-FR" b="1" dirty="0" smtClean="0"/>
              <a:t>@model </a:t>
            </a:r>
            <a:r>
              <a:rPr lang="fr-FR" dirty="0" smtClean="0"/>
              <a:t>comme vu précédemment.</a:t>
            </a:r>
          </a:p>
          <a:p>
            <a:pPr lvl="1" algn="just"/>
            <a:r>
              <a:rPr lang="fr-FR" dirty="0" smtClean="0"/>
              <a:t>On suffixe le </a:t>
            </a:r>
            <a:r>
              <a:rPr lang="fr-FR" dirty="0" err="1" smtClean="0"/>
              <a:t>HtmlHelper</a:t>
            </a:r>
            <a:r>
              <a:rPr lang="fr-FR" dirty="0" smtClean="0"/>
              <a:t> par un « For ».</a:t>
            </a:r>
          </a:p>
          <a:p>
            <a:pPr lvl="1" algn="just"/>
            <a:r>
              <a:rPr lang="fr-FR" dirty="0" smtClean="0"/>
              <a:t>On utilise une </a:t>
            </a:r>
            <a:r>
              <a:rPr lang="fr-FR" b="1" dirty="0" smtClean="0"/>
              <a:t>expression Lambda </a:t>
            </a:r>
            <a:r>
              <a:rPr lang="fr-FR" dirty="0" smtClean="0"/>
              <a:t>pour binder la propriété du modèle au </a:t>
            </a:r>
            <a:r>
              <a:rPr lang="fr-FR" dirty="0" err="1" smtClean="0"/>
              <a:t>Helper</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43</a:t>
            </a:fld>
            <a:endParaRPr lang="fr-FR"/>
          </a:p>
        </p:txBody>
      </p:sp>
      <p:pic>
        <p:nvPicPr>
          <p:cNvPr id="5" name="Image 4"/>
          <p:cNvPicPr>
            <a:picLocks noChangeAspect="1"/>
          </p:cNvPicPr>
          <p:nvPr/>
        </p:nvPicPr>
        <p:blipFill rotWithShape="1">
          <a:blip r:embed="rId2" cstate="print"/>
          <a:srcRect l="957" t="-1" b="6494"/>
          <a:stretch/>
        </p:blipFill>
        <p:spPr>
          <a:xfrm>
            <a:off x="3576118" y="4541474"/>
            <a:ext cx="3983525" cy="1531363"/>
          </a:xfrm>
          <a:prstGeom prst="rect">
            <a:avLst/>
          </a:prstGeom>
        </p:spPr>
      </p:pic>
      <p:sp>
        <p:nvSpPr>
          <p:cNvPr id="6" name="ZoneTexte 5"/>
          <p:cNvSpPr txBox="1"/>
          <p:nvPr/>
        </p:nvSpPr>
        <p:spPr>
          <a:xfrm>
            <a:off x="3576118" y="4202920"/>
            <a:ext cx="7664537" cy="338554"/>
          </a:xfrm>
          <a:prstGeom prst="rect">
            <a:avLst/>
          </a:prstGeom>
          <a:noFill/>
        </p:spPr>
        <p:txBody>
          <a:bodyPr wrap="square" rtlCol="0">
            <a:spAutoFit/>
          </a:bodyPr>
          <a:lstStyle/>
          <a:p>
            <a:r>
              <a:rPr lang="fr-FR" sz="1600" b="1" dirty="0" smtClean="0"/>
              <a:t>Utilisation d’un </a:t>
            </a:r>
            <a:r>
              <a:rPr lang="fr-FR" sz="1600" b="1" dirty="0" err="1" smtClean="0"/>
              <a:t>Helper</a:t>
            </a:r>
            <a:r>
              <a:rPr lang="fr-FR" sz="1600" b="1" dirty="0" smtClean="0"/>
              <a:t> fortement typé :</a:t>
            </a:r>
            <a:endParaRPr lang="fr-FR" sz="1600" b="1" dirty="0"/>
          </a:p>
        </p:txBody>
      </p:sp>
    </p:spTree>
    <p:extLst>
      <p:ext uri="{BB962C8B-B14F-4D97-AF65-F5344CB8AC3E}">
        <p14:creationId xmlns:p14="http://schemas.microsoft.com/office/powerpoint/2010/main" val="12746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HTML – </a:t>
            </a:r>
            <a:r>
              <a:rPr lang="fr-FR" dirty="0" err="1" smtClean="0"/>
              <a:t>Récapitatif</a:t>
            </a:r>
            <a:endParaRPr lang="fr-FR" dirty="0"/>
          </a:p>
        </p:txBody>
      </p:sp>
      <p:sp>
        <p:nvSpPr>
          <p:cNvPr id="9" name="Espace réservé du contenu 2"/>
          <p:cNvSpPr>
            <a:spLocks noGrp="1"/>
          </p:cNvSpPr>
          <p:nvPr>
            <p:ph idx="1"/>
          </p:nvPr>
        </p:nvSpPr>
        <p:spPr>
          <a:xfrm>
            <a:off x="6328372" y="3449370"/>
            <a:ext cx="5176240" cy="2894207"/>
          </a:xfrm>
        </p:spPr>
        <p:txBody>
          <a:bodyPr/>
          <a:lstStyle/>
          <a:p>
            <a:pPr algn="just"/>
            <a:r>
              <a:rPr lang="fr-FR" dirty="0" smtClean="0"/>
              <a:t>Privilégier l’utilisation des Helpers et des Helpers fortement typées!</a:t>
            </a:r>
          </a:p>
          <a:p>
            <a:pPr algn="just"/>
            <a:r>
              <a:rPr lang="fr-FR" dirty="0" smtClean="0"/>
              <a:t>Tous les Helpers ne peuvent pas être utilisés dans leurs versions « typées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44</a:t>
            </a:fld>
            <a:endParaRPr lang="fr-FR"/>
          </a:p>
        </p:txBody>
      </p:sp>
      <p:pic>
        <p:nvPicPr>
          <p:cNvPr id="7" name="Image 6"/>
          <p:cNvPicPr>
            <a:picLocks noChangeAspect="1"/>
          </p:cNvPicPr>
          <p:nvPr/>
        </p:nvPicPr>
        <p:blipFill>
          <a:blip r:embed="rId2" cstate="print"/>
          <a:stretch>
            <a:fillRect/>
          </a:stretch>
        </p:blipFill>
        <p:spPr>
          <a:xfrm>
            <a:off x="921695" y="1608587"/>
            <a:ext cx="5261100" cy="4734990"/>
          </a:xfrm>
          <a:prstGeom prst="rect">
            <a:avLst/>
          </a:prstGeom>
        </p:spPr>
      </p:pic>
      <p:pic>
        <p:nvPicPr>
          <p:cNvPr id="8" name="Image 7"/>
          <p:cNvPicPr>
            <a:picLocks noChangeAspect="1"/>
          </p:cNvPicPr>
          <p:nvPr/>
        </p:nvPicPr>
        <p:blipFill>
          <a:blip r:embed="rId3" cstate="print"/>
          <a:stretch>
            <a:fillRect/>
          </a:stretch>
        </p:blipFill>
        <p:spPr>
          <a:xfrm>
            <a:off x="6182795" y="1608587"/>
            <a:ext cx="5592916" cy="1426675"/>
          </a:xfrm>
          <a:prstGeom prst="rect">
            <a:avLst/>
          </a:prstGeom>
        </p:spPr>
      </p:pic>
    </p:spTree>
    <p:extLst>
      <p:ext uri="{BB962C8B-B14F-4D97-AF65-F5344CB8AC3E}">
        <p14:creationId xmlns:p14="http://schemas.microsoft.com/office/powerpoint/2010/main" val="3372843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partielles</a:t>
            </a:r>
            <a:endParaRPr lang="fr-FR" dirty="0"/>
          </a:p>
        </p:txBody>
      </p:sp>
      <p:sp>
        <p:nvSpPr>
          <p:cNvPr id="3" name="Espace réservé du contenu 2"/>
          <p:cNvSpPr>
            <a:spLocks noGrp="1"/>
          </p:cNvSpPr>
          <p:nvPr>
            <p:ph idx="1"/>
          </p:nvPr>
        </p:nvSpPr>
        <p:spPr>
          <a:xfrm>
            <a:off x="1819747" y="1517964"/>
            <a:ext cx="9688578" cy="3777622"/>
          </a:xfrm>
        </p:spPr>
        <p:txBody>
          <a:bodyPr/>
          <a:lstStyle/>
          <a:p>
            <a:pPr algn="just"/>
            <a:r>
              <a:rPr lang="fr-FR" dirty="0" smtClean="0"/>
              <a:t>Permet la </a:t>
            </a:r>
            <a:r>
              <a:rPr lang="fr-FR" b="1" dirty="0" smtClean="0"/>
              <a:t>réutilisation</a:t>
            </a:r>
            <a:r>
              <a:rPr lang="fr-FR" dirty="0" smtClean="0"/>
              <a:t> d’un « morceau de vue » à plusieurs endroits.</a:t>
            </a:r>
          </a:p>
          <a:p>
            <a:pPr algn="just"/>
            <a:r>
              <a:rPr lang="fr-FR" dirty="0" smtClean="0"/>
              <a:t>Similaire aux </a:t>
            </a:r>
            <a:r>
              <a:rPr lang="fr-FR" dirty="0" err="1" smtClean="0"/>
              <a:t>UserControls</a:t>
            </a:r>
            <a:r>
              <a:rPr lang="fr-FR" dirty="0" smtClean="0"/>
              <a:t> vus en WPF.</a:t>
            </a:r>
          </a:p>
          <a:p>
            <a:pPr algn="just"/>
            <a:r>
              <a:rPr lang="fr-FR" dirty="0" smtClean="0"/>
              <a:t>S’inclue à l’aide de l’instruction </a:t>
            </a:r>
            <a:r>
              <a:rPr lang="fr-FR" b="1" dirty="0" smtClean="0"/>
              <a:t>@</a:t>
            </a:r>
            <a:r>
              <a:rPr lang="fr-FR" b="1" dirty="0" err="1" smtClean="0"/>
              <a:t>Html.Partial</a:t>
            </a:r>
            <a:r>
              <a:rPr lang="fr-FR" b="1" dirty="0" smtClean="0"/>
              <a:t>(«  »).</a:t>
            </a:r>
          </a:p>
          <a:p>
            <a:pPr algn="just"/>
            <a:r>
              <a:rPr lang="fr-FR" dirty="0" smtClean="0"/>
              <a:t>Peut être fortement typée.</a:t>
            </a:r>
          </a:p>
          <a:p>
            <a:pPr algn="just"/>
            <a:r>
              <a:rPr lang="fr-FR" dirty="0" smtClean="0"/>
              <a:t>Le contrôleur peut retourner des vues partielles (exemple : rechargement en AJAX d’un morceau de vue).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45</a:t>
            </a:fld>
            <a:endParaRPr lang="fr-FR"/>
          </a:p>
        </p:txBody>
      </p:sp>
      <p:pic>
        <p:nvPicPr>
          <p:cNvPr id="5" name="Image 4"/>
          <p:cNvPicPr>
            <a:picLocks noChangeAspect="1"/>
          </p:cNvPicPr>
          <p:nvPr/>
        </p:nvPicPr>
        <p:blipFill>
          <a:blip r:embed="rId2" cstate="print"/>
          <a:stretch>
            <a:fillRect/>
          </a:stretch>
        </p:blipFill>
        <p:spPr>
          <a:xfrm>
            <a:off x="3337144" y="3893011"/>
            <a:ext cx="5245541" cy="2805149"/>
          </a:xfrm>
          <a:prstGeom prst="rect">
            <a:avLst/>
          </a:prstGeom>
        </p:spPr>
      </p:pic>
    </p:spTree>
    <p:extLst>
      <p:ext uri="{BB962C8B-B14F-4D97-AF65-F5344CB8AC3E}">
        <p14:creationId xmlns:p14="http://schemas.microsoft.com/office/powerpoint/2010/main" val="1905797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utiliser un contrôleur</a:t>
            </a:r>
            <a:endParaRPr lang="fr-FR" dirty="0"/>
          </a:p>
        </p:txBody>
      </p:sp>
      <p:sp>
        <p:nvSpPr>
          <p:cNvPr id="3" name="Espace réservé du contenu 2"/>
          <p:cNvSpPr>
            <a:spLocks noGrp="1"/>
          </p:cNvSpPr>
          <p:nvPr>
            <p:ph idx="1"/>
          </p:nvPr>
        </p:nvSpPr>
        <p:spPr/>
        <p:txBody>
          <a:bodyPr/>
          <a:lstStyle/>
          <a:p>
            <a:r>
              <a:rPr lang="fr-FR" dirty="0" smtClean="0"/>
              <a:t>Tous les contrôleurs héritent de la classe </a:t>
            </a:r>
            <a:r>
              <a:rPr lang="fr-FR" b="1" dirty="0" smtClean="0"/>
              <a:t>Controller</a:t>
            </a:r>
            <a:r>
              <a:rPr lang="fr-FR" dirty="0" smtClean="0"/>
              <a:t> du Framework .NET.</a:t>
            </a:r>
          </a:p>
          <a:p>
            <a:r>
              <a:rPr lang="fr-FR" dirty="0" smtClean="0"/>
              <a:t>Comporte des actions.</a:t>
            </a:r>
          </a:p>
          <a:p>
            <a:r>
              <a:rPr lang="fr-FR" dirty="0" smtClean="0"/>
              <a:t>Retourne des vues ou des vues partielles.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46</a:t>
            </a:fld>
            <a:endParaRPr lang="fr-FR"/>
          </a:p>
        </p:txBody>
      </p:sp>
      <p:pic>
        <p:nvPicPr>
          <p:cNvPr id="1026" name="Picture 2"/>
          <p:cNvPicPr>
            <a:picLocks noChangeAspect="1" noChangeArrowheads="1"/>
          </p:cNvPicPr>
          <p:nvPr/>
        </p:nvPicPr>
        <p:blipFill>
          <a:blip r:embed="rId2" cstate="print"/>
          <a:srcRect b="1690"/>
          <a:stretch>
            <a:fillRect/>
          </a:stretch>
        </p:blipFill>
        <p:spPr bwMode="auto">
          <a:xfrm>
            <a:off x="1995767" y="4237225"/>
            <a:ext cx="3338349" cy="104298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t="3560" b="3236"/>
          <a:stretch>
            <a:fillRect/>
          </a:stretch>
        </p:blipFill>
        <p:spPr bwMode="auto">
          <a:xfrm>
            <a:off x="5372662" y="4034118"/>
            <a:ext cx="4472548" cy="129091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Contrôleur – Accéder au modèle</a:t>
            </a:r>
            <a:endParaRPr lang="fr-FR" dirty="0"/>
          </a:p>
        </p:txBody>
      </p:sp>
      <p:sp>
        <p:nvSpPr>
          <p:cNvPr id="3" name="Espace réservé du contenu 2"/>
          <p:cNvSpPr>
            <a:spLocks noGrp="1"/>
          </p:cNvSpPr>
          <p:nvPr>
            <p:ph idx="1"/>
          </p:nvPr>
        </p:nvSpPr>
        <p:spPr/>
        <p:txBody>
          <a:bodyPr/>
          <a:lstStyle/>
          <a:p>
            <a:r>
              <a:rPr lang="fr-FR" dirty="0" smtClean="0"/>
              <a:t>Comment accéder au modèle et à la base ?</a:t>
            </a:r>
          </a:p>
          <a:p>
            <a:pPr lvl="1"/>
            <a:r>
              <a:rPr lang="fr-FR" dirty="0" smtClean="0"/>
              <a:t>1) On récupère un « ordre » de la part de l’utilisateur via une méthode du contrôleur.</a:t>
            </a:r>
          </a:p>
          <a:p>
            <a:pPr lvl="1"/>
            <a:r>
              <a:rPr lang="fr-FR" dirty="0" smtClean="0"/>
              <a:t>2) On utilise la BusinessLayer qui s’occuper de gérer EF et la base de données.</a:t>
            </a:r>
          </a:p>
          <a:p>
            <a:pPr lvl="1"/>
            <a:r>
              <a:rPr lang="fr-FR" dirty="0" smtClean="0"/>
              <a:t>3) On récupère le résultat de la part de la BusinessLayer dans un </a:t>
            </a:r>
            <a:r>
              <a:rPr lang="fr-FR" dirty="0" err="1" smtClean="0"/>
              <a:t>try</a:t>
            </a:r>
            <a:r>
              <a:rPr lang="fr-FR" dirty="0" smtClean="0"/>
              <a:t> / catch.</a:t>
            </a:r>
          </a:p>
          <a:p>
            <a:pPr lvl="1"/>
            <a:r>
              <a:rPr lang="fr-FR" dirty="0" smtClean="0"/>
              <a:t>4) On affiche le résultat de l’action à l’utilisateur.</a:t>
            </a:r>
          </a:p>
          <a:p>
            <a:pPr lvl="1"/>
            <a:endParaRPr lang="fr-FR" dirty="0" smtClean="0"/>
          </a:p>
          <a:p>
            <a:r>
              <a:rPr lang="fr-FR" b="1" u="sng" dirty="0" smtClean="0"/>
              <a:t>NB</a:t>
            </a:r>
            <a:r>
              <a:rPr lang="fr-FR" dirty="0" smtClean="0"/>
              <a:t> : Sans BusinessLayer, vous utilisez un contexte EF dans la partie applicative et vous créez une dépendance inutile!</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endParaRPr lang="fr-FR" dirty="0"/>
          </a:p>
        </p:txBody>
      </p:sp>
      <p:sp>
        <p:nvSpPr>
          <p:cNvPr id="3" name="Espace réservé du contenu 2"/>
          <p:cNvSpPr>
            <a:spLocks noGrp="1"/>
          </p:cNvSpPr>
          <p:nvPr>
            <p:ph idx="1"/>
          </p:nvPr>
        </p:nvSpPr>
        <p:spPr/>
        <p:txBody>
          <a:bodyPr/>
          <a:lstStyle/>
          <a:p>
            <a:pPr algn="just"/>
            <a:r>
              <a:rPr lang="fr-FR" dirty="0" smtClean="0"/>
              <a:t>Principe de base d’ASP.NET MVC au niveau du contrôleur appelé </a:t>
            </a:r>
            <a:r>
              <a:rPr lang="fr-FR" b="1" dirty="0" smtClean="0"/>
              <a:t>« </a:t>
            </a:r>
            <a:r>
              <a:rPr lang="fr-FR" b="1" dirty="0" err="1" smtClean="0"/>
              <a:t>Binding</a:t>
            </a:r>
            <a:r>
              <a:rPr lang="fr-FR" b="1" dirty="0" smtClean="0"/>
              <a:t> de modèle ».</a:t>
            </a:r>
          </a:p>
          <a:p>
            <a:pPr algn="just"/>
            <a:r>
              <a:rPr lang="fr-FR" dirty="0" smtClean="0"/>
              <a:t>S’utilise à partir d’une vue fortement typée.</a:t>
            </a:r>
          </a:p>
          <a:p>
            <a:pPr algn="just"/>
            <a:r>
              <a:rPr lang="fr-FR" dirty="0" smtClean="0"/>
              <a:t>Grace aux différents champs qui sont passés à la requête, le contrôleur peut reconstruire notre modèle.</a:t>
            </a:r>
          </a:p>
          <a:p>
            <a:pPr algn="just"/>
            <a:r>
              <a:rPr lang="fr-FR" dirty="0" smtClean="0"/>
              <a:t>ASP.NET MVC reconnaît bien que les propriétés ont les mêmes noms que les champs de formulaire. Il fait alors une liaison de données entre les deux, permettant ainsi de créer un objet.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48</a:t>
            </a:fld>
            <a:endParaRPr lang="fr-FR"/>
          </a:p>
        </p:txBody>
      </p:sp>
    </p:spTree>
    <p:extLst>
      <p:ext uri="{BB962C8B-B14F-4D97-AF65-F5344CB8AC3E}">
        <p14:creationId xmlns:p14="http://schemas.microsoft.com/office/powerpoint/2010/main" val="3267653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r>
              <a:rPr lang="fr-FR" dirty="0" smtClean="0"/>
              <a:t> - Exemple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49</a:t>
            </a:fld>
            <a:endParaRPr lang="fr-FR"/>
          </a:p>
        </p:txBody>
      </p:sp>
      <p:pic>
        <p:nvPicPr>
          <p:cNvPr id="2050" name="Picture 2"/>
          <p:cNvPicPr>
            <a:picLocks noChangeAspect="1" noChangeArrowheads="1"/>
          </p:cNvPicPr>
          <p:nvPr/>
        </p:nvPicPr>
        <p:blipFill>
          <a:blip r:embed="rId2" cstate="print"/>
          <a:srcRect r="34872"/>
          <a:stretch>
            <a:fillRect/>
          </a:stretch>
        </p:blipFill>
        <p:spPr bwMode="auto">
          <a:xfrm>
            <a:off x="455239" y="1390090"/>
            <a:ext cx="4708432" cy="53149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95185" y="2670362"/>
            <a:ext cx="5572125" cy="1714500"/>
          </a:xfrm>
          <a:prstGeom prst="rect">
            <a:avLst/>
          </a:prstGeom>
          <a:noFill/>
          <a:ln w="9525">
            <a:noFill/>
            <a:miter lim="800000"/>
            <a:headEnd/>
            <a:tailEnd/>
          </a:ln>
        </p:spPr>
      </p:pic>
      <p:sp>
        <p:nvSpPr>
          <p:cNvPr id="7" name="Flèche vers le bas 6"/>
          <p:cNvSpPr/>
          <p:nvPr/>
        </p:nvSpPr>
        <p:spPr>
          <a:xfrm rot="16200000">
            <a:off x="5360898" y="2967318"/>
            <a:ext cx="555811" cy="1398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à ASP.NET MVC</a:t>
            </a:r>
          </a:p>
        </p:txBody>
      </p:sp>
      <p:sp>
        <p:nvSpPr>
          <p:cNvPr id="3" name="Espace réservé du contenu 2"/>
          <p:cNvSpPr>
            <a:spLocks noGrp="1"/>
          </p:cNvSpPr>
          <p:nvPr>
            <p:ph idx="1"/>
          </p:nvPr>
        </p:nvSpPr>
        <p:spPr/>
        <p:txBody>
          <a:bodyPr/>
          <a:lstStyle/>
          <a:p>
            <a:pPr algn="just"/>
            <a:r>
              <a:rPr lang="fr-FR" dirty="0" smtClean="0"/>
              <a:t>Version basée sur le patron de conception MVC apparu vers 2010.</a:t>
            </a:r>
          </a:p>
          <a:p>
            <a:pPr algn="just"/>
            <a:r>
              <a:rPr lang="fr-FR" dirty="0" smtClean="0"/>
              <a:t>Plus robuste et plus récent que la version </a:t>
            </a:r>
            <a:r>
              <a:rPr lang="fr-FR" dirty="0" err="1" smtClean="0"/>
              <a:t>WebForm</a:t>
            </a:r>
            <a:r>
              <a:rPr lang="fr-FR" dirty="0" smtClean="0"/>
              <a:t>.</a:t>
            </a:r>
          </a:p>
          <a:p>
            <a:pPr algn="just"/>
            <a:r>
              <a:rPr lang="fr-FR" dirty="0" smtClean="0"/>
              <a:t>Avantages :</a:t>
            </a:r>
          </a:p>
          <a:p>
            <a:pPr lvl="1" algn="just"/>
            <a:r>
              <a:rPr lang="fr-FR" dirty="0" smtClean="0"/>
              <a:t>Une totale liberté au niveau du HTML, CSS, JavaScript.</a:t>
            </a:r>
          </a:p>
          <a:p>
            <a:pPr lvl="1" algn="just"/>
            <a:r>
              <a:rPr lang="fr-FR" dirty="0" smtClean="0"/>
              <a:t>Utilisation de jQuery.</a:t>
            </a:r>
          </a:p>
          <a:p>
            <a:pPr lvl="1" algn="just"/>
            <a:r>
              <a:rPr lang="fr-FR" dirty="0" smtClean="0"/>
              <a:t>Utilisation d’AJAX, etc.</a:t>
            </a:r>
          </a:p>
          <a:p>
            <a:pPr lvl="1" algn="just"/>
            <a:endParaRPr lang="fr-FR" dirty="0" smtClean="0"/>
          </a:p>
          <a:p>
            <a:pPr algn="just"/>
            <a:r>
              <a:rPr lang="fr-FR" dirty="0" smtClean="0"/>
              <a:t>ASP.NET MVC sera au cœur de ce cours! (c’est la méthode de développement offrant la meilleure qualité).</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a:t>
            </a:fld>
            <a:endParaRPr lang="fr-FR"/>
          </a:p>
        </p:txBody>
      </p:sp>
    </p:spTree>
    <p:extLst>
      <p:ext uri="{BB962C8B-B14F-4D97-AF65-F5344CB8AC3E}">
        <p14:creationId xmlns:p14="http://schemas.microsoft.com/office/powerpoint/2010/main" val="1049930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de la validation</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Concept MVC découpés en 3 prédicats :</a:t>
            </a:r>
          </a:p>
          <a:p>
            <a:pPr lvl="1" algn="just"/>
            <a:r>
              <a:rPr lang="fr-FR" dirty="0" smtClean="0"/>
              <a:t>Utilisation </a:t>
            </a:r>
            <a:r>
              <a:rPr lang="fr-FR" dirty="0"/>
              <a:t>des </a:t>
            </a:r>
            <a:r>
              <a:rPr lang="fr-FR" b="1" dirty="0" err="1"/>
              <a:t>DataAnnotation</a:t>
            </a:r>
            <a:r>
              <a:rPr lang="fr-FR" dirty="0"/>
              <a:t> au niveau des entités du </a:t>
            </a:r>
            <a:r>
              <a:rPr lang="fr-FR" dirty="0" smtClean="0"/>
              <a:t>modèle (ou des ViewModel).</a:t>
            </a:r>
            <a:endParaRPr lang="fr-FR" dirty="0"/>
          </a:p>
          <a:p>
            <a:pPr lvl="2" algn="just"/>
            <a:r>
              <a:rPr lang="fr-FR" dirty="0" err="1"/>
              <a:t>Required</a:t>
            </a:r>
            <a:r>
              <a:rPr lang="fr-FR" dirty="0"/>
              <a:t>, </a:t>
            </a:r>
            <a:r>
              <a:rPr lang="fr-FR" dirty="0" err="1"/>
              <a:t>StringLength</a:t>
            </a:r>
            <a:r>
              <a:rPr lang="fr-FR" dirty="0"/>
              <a:t>, </a:t>
            </a:r>
            <a:r>
              <a:rPr lang="fr-FR" dirty="0" err="1"/>
              <a:t>RegularExpression</a:t>
            </a:r>
            <a:r>
              <a:rPr lang="fr-FR" dirty="0"/>
              <a:t>, etc</a:t>
            </a:r>
            <a:r>
              <a:rPr lang="fr-FR" dirty="0" smtClean="0"/>
              <a:t>. (Attention à ne pas </a:t>
            </a:r>
            <a:r>
              <a:rPr lang="fr-FR" dirty="0" err="1" smtClean="0"/>
              <a:t>confondr</a:t>
            </a:r>
            <a:r>
              <a:rPr lang="fr-FR" dirty="0" smtClean="0"/>
              <a:t> </a:t>
            </a:r>
            <a:r>
              <a:rPr lang="fr-FR" dirty="0" err="1" smtClean="0"/>
              <a:t>eavec</a:t>
            </a:r>
            <a:r>
              <a:rPr lang="fr-FR" dirty="0" smtClean="0"/>
              <a:t> les </a:t>
            </a:r>
            <a:r>
              <a:rPr lang="fr-FR" dirty="0" err="1" smtClean="0"/>
              <a:t>DataAnnotations</a:t>
            </a:r>
            <a:r>
              <a:rPr lang="fr-FR" dirty="0" smtClean="0"/>
              <a:t> d’EntityFramework…)</a:t>
            </a:r>
            <a:endParaRPr lang="fr-FR" dirty="0"/>
          </a:p>
          <a:p>
            <a:pPr lvl="1" algn="just"/>
            <a:r>
              <a:rPr lang="fr-FR" b="1" dirty="0"/>
              <a:t>Coté</a:t>
            </a:r>
            <a:r>
              <a:rPr lang="fr-FR" dirty="0"/>
              <a:t> </a:t>
            </a:r>
            <a:r>
              <a:rPr lang="fr-FR" b="1" dirty="0"/>
              <a:t>serveur</a:t>
            </a:r>
          </a:p>
          <a:p>
            <a:pPr lvl="2" algn="just"/>
            <a:r>
              <a:rPr lang="fr-FR" dirty="0" smtClean="0"/>
              <a:t>Dans le ou les contrôleurs.</a:t>
            </a:r>
            <a:endParaRPr lang="fr-FR" dirty="0"/>
          </a:p>
          <a:p>
            <a:pPr lvl="1" algn="just"/>
            <a:r>
              <a:rPr lang="fr-FR" b="1" dirty="0"/>
              <a:t>Côté</a:t>
            </a:r>
            <a:r>
              <a:rPr lang="fr-FR" dirty="0"/>
              <a:t> </a:t>
            </a:r>
            <a:r>
              <a:rPr lang="fr-FR" b="1" dirty="0"/>
              <a:t>client</a:t>
            </a:r>
          </a:p>
          <a:p>
            <a:pPr lvl="2" algn="just"/>
            <a:r>
              <a:rPr lang="fr-FR" dirty="0" smtClean="0"/>
              <a:t>Dans la ou es vues en Jquery par exemple.</a:t>
            </a:r>
          </a:p>
          <a:p>
            <a:pPr lvl="2" algn="just"/>
            <a:endParaRPr lang="fr-FR" u="sng" dirty="0"/>
          </a:p>
          <a:p>
            <a:pPr algn="just"/>
            <a:r>
              <a:rPr lang="fr-FR" u="sng" dirty="0" smtClean="0"/>
              <a:t>NB : La validation est capitale avant de lancer une opération de type </a:t>
            </a:r>
            <a:r>
              <a:rPr lang="fr-FR" u="sng" dirty="0" err="1" smtClean="0"/>
              <a:t>Create</a:t>
            </a:r>
            <a:r>
              <a:rPr lang="fr-FR" u="sng" dirty="0" smtClean="0"/>
              <a:t> / Update / </a:t>
            </a:r>
            <a:r>
              <a:rPr lang="fr-FR" u="sng" dirty="0" err="1" smtClean="0"/>
              <a:t>Delete</a:t>
            </a:r>
            <a:r>
              <a:rPr lang="fr-FR" u="sng" dirty="0" smtClean="0"/>
              <a:t>.</a:t>
            </a:r>
            <a:endParaRPr lang="fr-FR" u="sng"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50</a:t>
            </a:fld>
            <a:endParaRPr lang="fr-FR"/>
          </a:p>
        </p:txBody>
      </p:sp>
    </p:spTree>
    <p:extLst>
      <p:ext uri="{BB962C8B-B14F-4D97-AF65-F5344CB8AC3E}">
        <p14:creationId xmlns:p14="http://schemas.microsoft.com/office/powerpoint/2010/main" val="3143590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du modèle (côté serveur)</a:t>
            </a:r>
            <a:endParaRPr lang="fr-FR" dirty="0"/>
          </a:p>
        </p:txBody>
      </p:sp>
      <p:sp>
        <p:nvSpPr>
          <p:cNvPr id="3" name="Espace réservé du contenu 2"/>
          <p:cNvSpPr>
            <a:spLocks noGrp="1"/>
          </p:cNvSpPr>
          <p:nvPr>
            <p:ph idx="1"/>
          </p:nvPr>
        </p:nvSpPr>
        <p:spPr/>
        <p:txBody>
          <a:bodyPr/>
          <a:lstStyle/>
          <a:p>
            <a:pPr algn="just"/>
            <a:r>
              <a:rPr lang="fr-FR" dirty="0" smtClean="0"/>
              <a:t>Validation indispensable au moment du POST</a:t>
            </a:r>
          </a:p>
          <a:p>
            <a:pPr algn="just"/>
            <a:r>
              <a:rPr lang="fr-FR" dirty="0" smtClean="0"/>
              <a:t>Utilisation </a:t>
            </a:r>
            <a:r>
              <a:rPr lang="fr-FR" dirty="0"/>
              <a:t>l’objet </a:t>
            </a:r>
            <a:r>
              <a:rPr lang="fr-FR" b="1" dirty="0" err="1" smtClean="0"/>
              <a:t>ModelState</a:t>
            </a:r>
            <a:r>
              <a:rPr lang="fr-FR" dirty="0" smtClean="0"/>
              <a:t>.</a:t>
            </a:r>
          </a:p>
          <a:p>
            <a:pPr algn="just"/>
            <a:r>
              <a:rPr lang="fr-FR" dirty="0" smtClean="0"/>
              <a:t>Récupérer un dictionnaire d’erreurs pour informer l’utilisateur en retour.</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51</a:t>
            </a:fld>
            <a:endParaRPr lang="fr-FR"/>
          </a:p>
        </p:txBody>
      </p:sp>
      <p:pic>
        <p:nvPicPr>
          <p:cNvPr id="5" name="Image 4"/>
          <p:cNvPicPr>
            <a:picLocks noChangeAspect="1"/>
          </p:cNvPicPr>
          <p:nvPr/>
        </p:nvPicPr>
        <p:blipFill>
          <a:blip r:embed="rId2" cstate="print"/>
          <a:stretch>
            <a:fillRect/>
          </a:stretch>
        </p:blipFill>
        <p:spPr>
          <a:xfrm>
            <a:off x="1044261" y="4149159"/>
            <a:ext cx="10270376" cy="730658"/>
          </a:xfrm>
          <a:prstGeom prst="rect">
            <a:avLst/>
          </a:prstGeom>
        </p:spPr>
      </p:pic>
      <p:sp>
        <p:nvSpPr>
          <p:cNvPr id="6" name="ZoneTexte 5"/>
          <p:cNvSpPr txBox="1"/>
          <p:nvPr/>
        </p:nvSpPr>
        <p:spPr>
          <a:xfrm>
            <a:off x="1044261" y="3810605"/>
            <a:ext cx="8923604" cy="338554"/>
          </a:xfrm>
          <a:prstGeom prst="rect">
            <a:avLst/>
          </a:prstGeom>
          <a:noFill/>
        </p:spPr>
        <p:txBody>
          <a:bodyPr wrap="square" rtlCol="0">
            <a:spAutoFit/>
          </a:bodyPr>
          <a:lstStyle/>
          <a:p>
            <a:r>
              <a:rPr lang="fr-FR" sz="1600" b="1" dirty="0" smtClean="0"/>
              <a:t>Exemple d’utilisation de </a:t>
            </a:r>
            <a:r>
              <a:rPr lang="fr-FR" sz="1600" b="1" dirty="0" err="1" smtClean="0"/>
              <a:t>ModelState</a:t>
            </a:r>
            <a:r>
              <a:rPr lang="fr-FR" sz="1600" b="1" dirty="0" smtClean="0"/>
              <a:t> :</a:t>
            </a:r>
            <a:endParaRPr lang="fr-FR" sz="16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côté client</a:t>
            </a:r>
            <a:endParaRPr lang="fr-FR" dirty="0"/>
          </a:p>
        </p:txBody>
      </p:sp>
      <p:sp>
        <p:nvSpPr>
          <p:cNvPr id="3" name="Espace réservé du contenu 2"/>
          <p:cNvSpPr>
            <a:spLocks noGrp="1"/>
          </p:cNvSpPr>
          <p:nvPr>
            <p:ph idx="1"/>
          </p:nvPr>
        </p:nvSpPr>
        <p:spPr/>
        <p:txBody>
          <a:bodyPr/>
          <a:lstStyle/>
          <a:p>
            <a:pPr algn="just"/>
            <a:r>
              <a:rPr lang="fr-FR" dirty="0" smtClean="0"/>
              <a:t>La validation côté client </a:t>
            </a:r>
            <a:r>
              <a:rPr lang="fr-FR" b="1" u="sng" dirty="0" smtClean="0"/>
              <a:t>ne remplace pas </a:t>
            </a:r>
            <a:r>
              <a:rPr lang="fr-FR" dirty="0" smtClean="0"/>
              <a:t>la validation côté serveur.</a:t>
            </a:r>
          </a:p>
          <a:p>
            <a:pPr algn="just"/>
            <a:r>
              <a:rPr lang="fr-FR" dirty="0" smtClean="0"/>
              <a:t>Plus « User-</a:t>
            </a:r>
            <a:r>
              <a:rPr lang="fr-FR" dirty="0" err="1" smtClean="0"/>
              <a:t>Friendly</a:t>
            </a:r>
            <a:r>
              <a:rPr lang="fr-FR" dirty="0" smtClean="0"/>
              <a:t> », meilleure réactivité.</a:t>
            </a:r>
          </a:p>
          <a:p>
            <a:pPr algn="just"/>
            <a:r>
              <a:rPr lang="fr-FR" dirty="0" smtClean="0"/>
              <a:t>Utilisation de </a:t>
            </a:r>
            <a:r>
              <a:rPr lang="fr-FR" dirty="0" err="1" smtClean="0"/>
              <a:t>Jquery.Validate.Unobstrusive</a:t>
            </a:r>
            <a:r>
              <a:rPr lang="fr-FR" dirty="0" smtClean="0"/>
              <a:t>.</a:t>
            </a:r>
          </a:p>
          <a:p>
            <a:pPr algn="just"/>
            <a:r>
              <a:rPr lang="fr-FR" dirty="0" smtClean="0"/>
              <a:t>Utilisation du </a:t>
            </a:r>
            <a:r>
              <a:rPr lang="fr-FR" b="1" dirty="0" smtClean="0"/>
              <a:t>@</a:t>
            </a:r>
            <a:r>
              <a:rPr lang="fr-FR" b="1" dirty="0" err="1" smtClean="0"/>
              <a:t>Html.ValidationMessageFor</a:t>
            </a:r>
            <a:r>
              <a:rPr lang="fr-FR" b="1" dirty="0" smtClean="0"/>
              <a:t>()</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52</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2556062" y="4074459"/>
            <a:ext cx="7277100" cy="1524000"/>
          </a:xfrm>
          <a:prstGeom prst="rect">
            <a:avLst/>
          </a:prstGeom>
          <a:noFill/>
          <a:ln w="9525">
            <a:noFill/>
            <a:miter lim="800000"/>
            <a:headEnd/>
            <a:tailEnd/>
          </a:ln>
        </p:spPr>
      </p:pic>
    </p:spTree>
    <p:extLst>
      <p:ext uri="{BB962C8B-B14F-4D97-AF65-F5344CB8AC3E}">
        <p14:creationId xmlns:p14="http://schemas.microsoft.com/office/powerpoint/2010/main" val="3136560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a:t>
            </a:r>
            <a:endParaRPr lang="fr-FR" dirty="0"/>
          </a:p>
        </p:txBody>
      </p:sp>
      <p:sp>
        <p:nvSpPr>
          <p:cNvPr id="3" name="Espace réservé du contenu 2"/>
          <p:cNvSpPr>
            <a:spLocks noGrp="1"/>
          </p:cNvSpPr>
          <p:nvPr>
            <p:ph idx="1"/>
          </p:nvPr>
        </p:nvSpPr>
        <p:spPr/>
        <p:txBody>
          <a:bodyPr/>
          <a:lstStyle/>
          <a:p>
            <a:pPr algn="just"/>
            <a:r>
              <a:rPr lang="fr-FR" dirty="0"/>
              <a:t>Un Bundle est un </a:t>
            </a:r>
            <a:r>
              <a:rPr lang="fr-FR" b="1" dirty="0"/>
              <a:t>regroupement</a:t>
            </a:r>
            <a:r>
              <a:rPr lang="fr-FR" dirty="0"/>
              <a:t> de CSS ou JS sous une même </a:t>
            </a:r>
            <a:r>
              <a:rPr lang="fr-FR" dirty="0" smtClean="0"/>
              <a:t>clé.</a:t>
            </a:r>
            <a:endParaRPr lang="fr-FR" dirty="0"/>
          </a:p>
          <a:p>
            <a:pPr algn="just"/>
            <a:r>
              <a:rPr lang="fr-FR" dirty="0"/>
              <a:t>Optimise le chargement des pages (moins de requêtes</a:t>
            </a:r>
            <a:r>
              <a:rPr lang="fr-FR" dirty="0" smtClean="0"/>
              <a:t>).</a:t>
            </a:r>
            <a:endParaRPr lang="fr-FR" dirty="0"/>
          </a:p>
          <a:p>
            <a:pPr algn="just"/>
            <a:r>
              <a:rPr lang="fr-FR" dirty="0"/>
              <a:t>Facilite l’inclusion dans la balise </a:t>
            </a:r>
            <a:r>
              <a:rPr lang="fr-FR" dirty="0" smtClean="0"/>
              <a:t>HEAD.</a:t>
            </a:r>
            <a:endParaRPr lang="fr-FR" dirty="0"/>
          </a:p>
          <a:p>
            <a:pPr algn="just"/>
            <a:r>
              <a:rPr lang="fr-FR" dirty="0"/>
              <a:t>Simplifie la gestion du cache côté navigateur (validité du cache</a:t>
            </a:r>
            <a:r>
              <a:rPr lang="fr-FR" dirty="0" smtClean="0"/>
              <a:t>).</a:t>
            </a:r>
            <a:endParaRPr lang="fr-FR" dirty="0"/>
          </a:p>
          <a:p>
            <a:pPr algn="just"/>
            <a:r>
              <a:rPr lang="fr-FR" dirty="0"/>
              <a:t>Possibilité de </a:t>
            </a:r>
            <a:r>
              <a:rPr lang="fr-FR" dirty="0" smtClean="0"/>
              <a:t>« </a:t>
            </a:r>
            <a:r>
              <a:rPr lang="fr-FR" b="1" dirty="0" err="1" smtClean="0"/>
              <a:t>minifier</a:t>
            </a:r>
            <a:r>
              <a:rPr lang="fr-FR" dirty="0" smtClean="0"/>
              <a:t> » </a:t>
            </a:r>
            <a:r>
              <a:rPr lang="fr-FR" dirty="0"/>
              <a:t>le contenu bundle (optimisation du poids des fichiers qui transitent</a:t>
            </a:r>
            <a:r>
              <a:rPr lang="fr-FR" dirty="0" smtClean="0"/>
              <a: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53</a:t>
            </a:fld>
            <a:endParaRPr lang="fr-FR"/>
          </a:p>
        </p:txBody>
      </p:sp>
    </p:spTree>
    <p:extLst>
      <p:ext uri="{BB962C8B-B14F-4D97-AF65-F5344CB8AC3E}">
        <p14:creationId xmlns:p14="http://schemas.microsoft.com/office/powerpoint/2010/main" val="3389073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 - Utilisation</a:t>
            </a:r>
            <a:endParaRPr lang="fr-FR" dirty="0"/>
          </a:p>
        </p:txBody>
      </p:sp>
      <p:sp>
        <p:nvSpPr>
          <p:cNvPr id="3" name="Espace réservé du contenu 2"/>
          <p:cNvSpPr>
            <a:spLocks noGrp="1"/>
          </p:cNvSpPr>
          <p:nvPr>
            <p:ph idx="1"/>
          </p:nvPr>
        </p:nvSpPr>
        <p:spPr>
          <a:xfrm>
            <a:off x="5893806" y="2133600"/>
            <a:ext cx="5610806" cy="3777622"/>
          </a:xfrm>
        </p:spPr>
        <p:txBody>
          <a:bodyPr/>
          <a:lstStyle/>
          <a:p>
            <a:pPr algn="just"/>
            <a:r>
              <a:rPr lang="fr-FR" dirty="0" smtClean="0"/>
              <a:t>La déclaration du Bundle se fait dans le fichier </a:t>
            </a:r>
            <a:r>
              <a:rPr lang="fr-FR" b="1" dirty="0" smtClean="0"/>
              <a:t>BundleConfig</a:t>
            </a:r>
            <a:r>
              <a:rPr lang="fr-FR" dirty="0" smtClean="0"/>
              <a:t> (répertoire </a:t>
            </a:r>
            <a:r>
              <a:rPr lang="fr-FR" b="1" dirty="0" smtClean="0"/>
              <a:t>App_Start</a:t>
            </a:r>
            <a:r>
              <a:rPr lang="fr-FR" dirty="0" smtClean="0"/>
              <a:t>).</a:t>
            </a:r>
          </a:p>
          <a:p>
            <a:pPr algn="just"/>
            <a:r>
              <a:rPr lang="fr-FR" dirty="0" smtClean="0"/>
              <a:t>L’utilisation du Bundle se fait dans n’importe quelle vue entre des balises de type </a:t>
            </a:r>
            <a:r>
              <a:rPr lang="fr-FR" b="1" dirty="0" smtClean="0"/>
              <a:t>&lt;head&gt;&lt;/head&gt;.</a:t>
            </a:r>
          </a:p>
          <a:p>
            <a:pPr algn="just"/>
            <a:r>
              <a:rPr lang="fr-FR" dirty="0" smtClean="0"/>
              <a:t>Certains bundles sont automatiquement ajoutés à la création d’un projet MVC.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54</a:t>
            </a:fld>
            <a:endParaRPr lang="fr-FR"/>
          </a:p>
        </p:txBody>
      </p:sp>
      <p:pic>
        <p:nvPicPr>
          <p:cNvPr id="5" name="Image 4"/>
          <p:cNvPicPr>
            <a:picLocks noChangeAspect="1"/>
          </p:cNvPicPr>
          <p:nvPr/>
        </p:nvPicPr>
        <p:blipFill>
          <a:blip r:embed="rId2" cstate="print"/>
          <a:stretch>
            <a:fillRect/>
          </a:stretch>
        </p:blipFill>
        <p:spPr>
          <a:xfrm>
            <a:off x="531812" y="2472154"/>
            <a:ext cx="5287935" cy="911713"/>
          </a:xfrm>
          <a:prstGeom prst="rect">
            <a:avLst/>
          </a:prstGeom>
        </p:spPr>
      </p:pic>
      <p:pic>
        <p:nvPicPr>
          <p:cNvPr id="6" name="Image 5"/>
          <p:cNvPicPr>
            <a:picLocks noChangeAspect="1"/>
          </p:cNvPicPr>
          <p:nvPr/>
        </p:nvPicPr>
        <p:blipFill rotWithShape="1">
          <a:blip r:embed="rId3" cstate="print"/>
          <a:srcRect t="20269" b="13145"/>
          <a:stretch/>
        </p:blipFill>
        <p:spPr>
          <a:xfrm>
            <a:off x="546100" y="4143038"/>
            <a:ext cx="5145387" cy="307819"/>
          </a:xfrm>
          <a:prstGeom prst="rect">
            <a:avLst/>
          </a:prstGeom>
        </p:spPr>
      </p:pic>
      <p:sp>
        <p:nvSpPr>
          <p:cNvPr id="7" name="ZoneTexte 6"/>
          <p:cNvSpPr txBox="1"/>
          <p:nvPr/>
        </p:nvSpPr>
        <p:spPr>
          <a:xfrm>
            <a:off x="531812" y="2133600"/>
            <a:ext cx="3927537" cy="338554"/>
          </a:xfrm>
          <a:prstGeom prst="rect">
            <a:avLst/>
          </a:prstGeom>
          <a:noFill/>
        </p:spPr>
        <p:txBody>
          <a:bodyPr wrap="square" rtlCol="0">
            <a:spAutoFit/>
          </a:bodyPr>
          <a:lstStyle/>
          <a:p>
            <a:r>
              <a:rPr lang="fr-FR" sz="1600" b="1" dirty="0" smtClean="0"/>
              <a:t>Déclaration du Bundle:</a:t>
            </a:r>
            <a:endParaRPr lang="fr-FR" sz="1600" b="1" dirty="0"/>
          </a:p>
        </p:txBody>
      </p:sp>
      <p:sp>
        <p:nvSpPr>
          <p:cNvPr id="8" name="ZoneTexte 7"/>
          <p:cNvSpPr txBox="1"/>
          <p:nvPr/>
        </p:nvSpPr>
        <p:spPr>
          <a:xfrm>
            <a:off x="531811" y="3746556"/>
            <a:ext cx="3927537" cy="338554"/>
          </a:xfrm>
          <a:prstGeom prst="rect">
            <a:avLst/>
          </a:prstGeom>
          <a:noFill/>
        </p:spPr>
        <p:txBody>
          <a:bodyPr wrap="square" rtlCol="0">
            <a:spAutoFit/>
          </a:bodyPr>
          <a:lstStyle/>
          <a:p>
            <a:r>
              <a:rPr lang="fr-FR" sz="1600" b="1" dirty="0" smtClean="0"/>
              <a:t>Utilisation du Bundle:</a:t>
            </a:r>
            <a:endParaRPr lang="fr-FR" sz="1600" b="1" dirty="0"/>
          </a:p>
        </p:txBody>
      </p:sp>
    </p:spTree>
    <p:extLst>
      <p:ext uri="{BB962C8B-B14F-4D97-AF65-F5344CB8AC3E}">
        <p14:creationId xmlns:p14="http://schemas.microsoft.com/office/powerpoint/2010/main" val="421720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Areas (Zones)</a:t>
            </a:r>
            <a:endParaRPr lang="fr-FR" dirty="0"/>
          </a:p>
        </p:txBody>
      </p:sp>
      <p:sp>
        <p:nvSpPr>
          <p:cNvPr id="3" name="Espace réservé du contenu 2"/>
          <p:cNvSpPr>
            <a:spLocks noGrp="1"/>
          </p:cNvSpPr>
          <p:nvPr>
            <p:ph idx="1"/>
          </p:nvPr>
        </p:nvSpPr>
        <p:spPr/>
        <p:txBody>
          <a:bodyPr/>
          <a:lstStyle/>
          <a:p>
            <a:pPr algn="just"/>
            <a:r>
              <a:rPr lang="fr-FR" dirty="0"/>
              <a:t>Cloisonnement de vues / routes dans un sous « dossier »</a:t>
            </a:r>
          </a:p>
          <a:p>
            <a:pPr lvl="1" algn="just"/>
            <a:r>
              <a:rPr lang="fr-FR" dirty="0" smtClean="0"/>
              <a:t>Gestion </a:t>
            </a:r>
            <a:r>
              <a:rPr lang="fr-FR" dirty="0"/>
              <a:t>d’une partie </a:t>
            </a:r>
            <a:r>
              <a:rPr lang="fr-FR" dirty="0" smtClean="0"/>
              <a:t>front dans un dossier « Front »</a:t>
            </a:r>
          </a:p>
          <a:p>
            <a:pPr lvl="1" algn="just"/>
            <a:r>
              <a:rPr lang="fr-FR" dirty="0" smtClean="0"/>
              <a:t>Gestion d’une </a:t>
            </a:r>
            <a:r>
              <a:rPr lang="fr-FR" dirty="0"/>
              <a:t>partie back (administration</a:t>
            </a:r>
            <a:r>
              <a:rPr lang="fr-FR" dirty="0" smtClean="0"/>
              <a:t>) dans un dossier « Back »</a:t>
            </a:r>
            <a:endParaRPr lang="fr-FR" dirty="0"/>
          </a:p>
          <a:p>
            <a:pPr algn="just"/>
            <a:r>
              <a:rPr lang="fr-FR" dirty="0" err="1"/>
              <a:t>AreaRegistration</a:t>
            </a:r>
            <a:r>
              <a:rPr lang="fr-FR" dirty="0"/>
              <a:t>  : </a:t>
            </a:r>
            <a:r>
              <a:rPr lang="fr-FR" dirty="0" smtClean="0"/>
              <a:t>indique que l’on n’a </a:t>
            </a:r>
            <a:r>
              <a:rPr lang="fr-FR" dirty="0"/>
              <a:t>plusieurs </a:t>
            </a:r>
            <a:r>
              <a:rPr lang="fr-FR" dirty="0" smtClean="0"/>
              <a:t>zones dans le fichier </a:t>
            </a:r>
            <a:r>
              <a:rPr lang="fr-FR" dirty="0" err="1" smtClean="0"/>
              <a:t>Global.asax</a:t>
            </a:r>
            <a:r>
              <a:rPr lang="fr-FR" dirty="0" smtClean="0"/>
              <a:t>.</a:t>
            </a:r>
            <a:endParaRPr lang="fr-FR" dirty="0"/>
          </a:p>
          <a:p>
            <a:pPr algn="just"/>
            <a:r>
              <a:rPr lang="fr-FR" dirty="0"/>
              <a:t>Configuration </a:t>
            </a:r>
            <a:r>
              <a:rPr lang="fr-FR" dirty="0" smtClean="0"/>
              <a:t>spécifique par zone(</a:t>
            </a:r>
            <a:r>
              <a:rPr lang="fr-FR" dirty="0" err="1" smtClean="0"/>
              <a:t>using</a:t>
            </a:r>
            <a:r>
              <a:rPr lang="fr-FR" dirty="0" smtClean="0"/>
              <a:t> </a:t>
            </a:r>
            <a:r>
              <a:rPr lang="fr-FR" dirty="0"/>
              <a:t>utilisés dans les </a:t>
            </a:r>
            <a:r>
              <a:rPr lang="fr-FR" dirty="0" smtClean="0"/>
              <a:t>vues, etc.).</a:t>
            </a:r>
            <a:endParaRPr lang="fr-FR" dirty="0"/>
          </a:p>
          <a:p>
            <a:pPr algn="just"/>
            <a:r>
              <a:rPr lang="fr-FR" dirty="0"/>
              <a:t>Gestion de routes spécifiques à chaque zone.</a:t>
            </a:r>
          </a:p>
          <a:p>
            <a:pPr algn="just"/>
            <a:r>
              <a:rPr lang="fr-FR" dirty="0" err="1"/>
              <a:t>ViewStart</a:t>
            </a:r>
            <a:r>
              <a:rPr lang="fr-FR" dirty="0"/>
              <a:t> pour définir le </a:t>
            </a:r>
            <a:r>
              <a:rPr lang="fr-FR" dirty="0" err="1"/>
              <a:t>Layout</a:t>
            </a:r>
            <a:r>
              <a:rPr lang="fr-FR" dirty="0"/>
              <a:t> à utiliser</a:t>
            </a:r>
            <a:r>
              <a:rPr lang="fr-FR" dirty="0" smtClean="0"/>
              <a:t>.</a:t>
            </a:r>
          </a:p>
          <a:p>
            <a:pPr algn="just"/>
            <a:r>
              <a:rPr lang="fr-FR" dirty="0" smtClean="0"/>
              <a:t>Possibilité de créer un </a:t>
            </a:r>
            <a:r>
              <a:rPr lang="fr-FR" dirty="0" err="1" smtClean="0"/>
              <a:t>Layout</a:t>
            </a:r>
            <a:r>
              <a:rPr lang="fr-FR" dirty="0" smtClean="0"/>
              <a:t> par zone.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55</a:t>
            </a:fld>
            <a:endParaRPr lang="fr-FR"/>
          </a:p>
        </p:txBody>
      </p:sp>
    </p:spTree>
    <p:extLst>
      <p:ext uri="{BB962C8B-B14F-4D97-AF65-F5344CB8AC3E}">
        <p14:creationId xmlns:p14="http://schemas.microsoft.com/office/powerpoint/2010/main" val="3372942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d’AJAX dans tout ça</a:t>
            </a:r>
            <a:endParaRPr lang="fr-FR" dirty="0"/>
          </a:p>
        </p:txBody>
      </p:sp>
      <p:sp>
        <p:nvSpPr>
          <p:cNvPr id="3" name="Espace réservé du contenu 2"/>
          <p:cNvSpPr>
            <a:spLocks noGrp="1"/>
          </p:cNvSpPr>
          <p:nvPr>
            <p:ph idx="1"/>
          </p:nvPr>
        </p:nvSpPr>
        <p:spPr/>
        <p:txBody>
          <a:bodyPr/>
          <a:lstStyle/>
          <a:p>
            <a:r>
              <a:rPr lang="fr-FR" dirty="0" smtClean="0"/>
              <a:t>Ajax permet d’effectuer des requêtes asynchrones pour récupérer des données, mettre à jour des portions de pages, soumettre des formulaires, etc.</a:t>
            </a:r>
          </a:p>
          <a:p>
            <a:r>
              <a:rPr lang="fr-FR" dirty="0" smtClean="0"/>
              <a:t>Ajax fonctionne particulièrement bien avec le JSON.</a:t>
            </a:r>
          </a:p>
          <a:p>
            <a:r>
              <a:rPr lang="fr-FR" dirty="0" smtClean="0"/>
              <a:t>Ajax s’utilise avec jQuery.</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56</a:t>
            </a:fld>
            <a:endParaRPr lang="fr-FR"/>
          </a:p>
        </p:txBody>
      </p:sp>
      <p:pic>
        <p:nvPicPr>
          <p:cNvPr id="1026" name="Picture 2"/>
          <p:cNvPicPr>
            <a:picLocks noChangeAspect="1" noChangeArrowheads="1"/>
          </p:cNvPicPr>
          <p:nvPr/>
        </p:nvPicPr>
        <p:blipFill>
          <a:blip r:embed="rId2" cstate="print"/>
          <a:srcRect t="10277"/>
          <a:stretch>
            <a:fillRect/>
          </a:stretch>
        </p:blipFill>
        <p:spPr bwMode="auto">
          <a:xfrm>
            <a:off x="860893" y="4464423"/>
            <a:ext cx="3989013" cy="60897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2919" y="5290073"/>
            <a:ext cx="9580963" cy="22216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requête AJAX</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57</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2830327" y="2818560"/>
            <a:ext cx="5724525" cy="1704975"/>
          </a:xfrm>
          <a:prstGeom prst="rect">
            <a:avLst/>
          </a:prstGeom>
          <a:noFill/>
          <a:ln w="9525">
            <a:noFill/>
            <a:miter lim="800000"/>
            <a:headEnd/>
            <a:tailEnd/>
          </a:ln>
        </p:spPr>
      </p:pic>
      <p:sp>
        <p:nvSpPr>
          <p:cNvPr id="6" name="ZoneTexte 5"/>
          <p:cNvSpPr txBox="1"/>
          <p:nvPr/>
        </p:nvSpPr>
        <p:spPr>
          <a:xfrm>
            <a:off x="2828237" y="2421075"/>
            <a:ext cx="5822703" cy="338554"/>
          </a:xfrm>
          <a:prstGeom prst="rect">
            <a:avLst/>
          </a:prstGeom>
          <a:noFill/>
        </p:spPr>
        <p:txBody>
          <a:bodyPr wrap="square" rtlCol="0">
            <a:spAutoFit/>
          </a:bodyPr>
          <a:lstStyle/>
          <a:p>
            <a:r>
              <a:rPr lang="fr-FR" sz="1600" b="1" dirty="0" smtClean="0"/>
              <a:t>Exemple de requête AJAX / JQuery:</a:t>
            </a:r>
            <a:endParaRPr lang="fr-FR" sz="1600" b="1" dirty="0"/>
          </a:p>
        </p:txBody>
      </p:sp>
    </p:spTree>
    <p:extLst>
      <p:ext uri="{BB962C8B-B14F-4D97-AF65-F5344CB8AC3E}">
        <p14:creationId xmlns:p14="http://schemas.microsoft.com/office/powerpoint/2010/main" val="12658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AJAX : Pour aller plus loin…</a:t>
            </a:r>
            <a:endParaRPr lang="fr-FR" dirty="0"/>
          </a:p>
        </p:txBody>
      </p:sp>
      <p:sp>
        <p:nvSpPr>
          <p:cNvPr id="3" name="Espace réservé du contenu 2"/>
          <p:cNvSpPr>
            <a:spLocks noGrp="1"/>
          </p:cNvSpPr>
          <p:nvPr>
            <p:ph idx="1"/>
          </p:nvPr>
        </p:nvSpPr>
        <p:spPr/>
        <p:txBody>
          <a:bodyPr/>
          <a:lstStyle/>
          <a:p>
            <a:pPr algn="just"/>
            <a:r>
              <a:rPr lang="fr-FR" dirty="0" smtClean="0"/>
              <a:t>On peut tout faire avec AJAX, il faut tirer parti de toute cette puissance pour avoir une application contemporaire :</a:t>
            </a:r>
          </a:p>
          <a:p>
            <a:pPr lvl="1"/>
            <a:r>
              <a:rPr lang="fr-FR" dirty="0" smtClean="0"/>
              <a:t>Formulaire asynchrone avec @</a:t>
            </a:r>
            <a:r>
              <a:rPr lang="fr-FR" dirty="0" err="1" smtClean="0"/>
              <a:t>Ajax.BeginFor</a:t>
            </a:r>
            <a:r>
              <a:rPr lang="fr-FR" dirty="0" smtClean="0"/>
              <a:t>.</a:t>
            </a:r>
          </a:p>
          <a:p>
            <a:pPr lvl="1"/>
            <a:r>
              <a:rPr lang="fr-FR" dirty="0" smtClean="0"/>
              <a:t>Rafraichir une source de données (exemple : liste déroulante).</a:t>
            </a:r>
          </a:p>
          <a:p>
            <a:pPr lvl="1"/>
            <a:r>
              <a:rPr lang="fr-FR" dirty="0" smtClean="0"/>
              <a:t>Gérer les erreurs.</a:t>
            </a:r>
          </a:p>
          <a:p>
            <a:pPr lvl="1"/>
            <a:r>
              <a:rPr lang="fr-FR" dirty="0" smtClean="0"/>
              <a:t>Rafraichissement périodiques.</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58</a:t>
            </a:fld>
            <a:endParaRPr lang="fr-FR"/>
          </a:p>
        </p:txBody>
      </p:sp>
    </p:spTree>
    <p:extLst>
      <p:ext uri="{BB962C8B-B14F-4D97-AF65-F5344CB8AC3E}">
        <p14:creationId xmlns:p14="http://schemas.microsoft.com/office/powerpoint/2010/main" val="130620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Templates MVC (1/2)</a:t>
            </a:r>
            <a:endParaRPr lang="fr-FR" dirty="0"/>
          </a:p>
        </p:txBody>
      </p:sp>
      <p:sp>
        <p:nvSpPr>
          <p:cNvPr id="3" name="Espace réservé du contenu 2"/>
          <p:cNvSpPr>
            <a:spLocks noGrp="1"/>
          </p:cNvSpPr>
          <p:nvPr>
            <p:ph idx="1"/>
          </p:nvPr>
        </p:nvSpPr>
        <p:spPr/>
        <p:txBody>
          <a:bodyPr/>
          <a:lstStyle/>
          <a:p>
            <a:pPr algn="just"/>
            <a:r>
              <a:rPr lang="fr-FR" dirty="0"/>
              <a:t>Un Template MVC est un « modèle d’affichage » :</a:t>
            </a:r>
          </a:p>
          <a:p>
            <a:pPr lvl="1" algn="just"/>
            <a:r>
              <a:rPr lang="fr-FR" dirty="0"/>
              <a:t>Définir la mise en page pour afficher un type ou une classe.</a:t>
            </a:r>
          </a:p>
          <a:p>
            <a:pPr lvl="1" algn="just"/>
            <a:r>
              <a:rPr lang="fr-FR" dirty="0"/>
              <a:t>Définir la mise en page pour modifier un type ou une classe.</a:t>
            </a:r>
          </a:p>
          <a:p>
            <a:pPr lvl="1" algn="just"/>
            <a:endParaRPr lang="fr-FR" dirty="0"/>
          </a:p>
          <a:p>
            <a:pPr algn="just"/>
            <a:r>
              <a:rPr lang="fr-FR" dirty="0"/>
              <a:t>Réutilisation de ces modèles dans différents écrans de l’application (</a:t>
            </a:r>
            <a:r>
              <a:rPr lang="fr-FR" b="1" dirty="0" err="1"/>
              <a:t>Don’t</a:t>
            </a:r>
            <a:r>
              <a:rPr lang="fr-FR" b="1" dirty="0"/>
              <a:t> </a:t>
            </a:r>
            <a:r>
              <a:rPr lang="fr-FR" b="1" dirty="0" err="1"/>
              <a:t>Repeat</a:t>
            </a:r>
            <a:r>
              <a:rPr lang="fr-FR" b="1" dirty="0"/>
              <a:t> </a:t>
            </a:r>
            <a:r>
              <a:rPr lang="fr-FR" b="1" dirty="0" err="1"/>
              <a:t>Yourself</a:t>
            </a:r>
            <a:r>
              <a:rPr lang="fr-FR" dirty="0"/>
              <a:t>).</a:t>
            </a:r>
          </a:p>
          <a:p>
            <a:pPr algn="just"/>
            <a:endParaRPr lang="fr-FR" dirty="0"/>
          </a:p>
          <a:p>
            <a:pPr algn="just"/>
            <a:r>
              <a:rPr lang="fr-FR" dirty="0"/>
              <a:t>Arborescence à respecter (répertoire </a:t>
            </a:r>
            <a:r>
              <a:rPr lang="fr-FR" b="1" dirty="0" err="1"/>
              <a:t>Shared</a:t>
            </a:r>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59</a:t>
            </a:fld>
            <a:endParaRPr lang="fr-FR"/>
          </a:p>
        </p:txBody>
      </p:sp>
    </p:spTree>
    <p:extLst>
      <p:ext uri="{BB962C8B-B14F-4D97-AF65-F5344CB8AC3E}">
        <p14:creationId xmlns:p14="http://schemas.microsoft.com/office/powerpoint/2010/main" val="20442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ASP.NET MVC?</a:t>
            </a:r>
            <a:endParaRPr lang="fr-FR" dirty="0"/>
          </a:p>
        </p:txBody>
      </p:sp>
      <p:sp>
        <p:nvSpPr>
          <p:cNvPr id="3" name="Espace réservé du contenu 2"/>
          <p:cNvSpPr>
            <a:spLocks noGrp="1"/>
          </p:cNvSpPr>
          <p:nvPr>
            <p:ph idx="1"/>
          </p:nvPr>
        </p:nvSpPr>
        <p:spPr/>
        <p:txBody>
          <a:bodyPr>
            <a:normAutofit/>
          </a:bodyPr>
          <a:lstStyle/>
          <a:p>
            <a:pPr algn="just"/>
            <a:r>
              <a:rPr lang="fr-FR" dirty="0" smtClean="0"/>
              <a:t>ASP.NET MVC se rapproche de beaucoup de ce que vous avez déjà pu faire. Vous aurez quelques particularités spécifiques à apprendre, mais la logique sera globalement la même. </a:t>
            </a:r>
          </a:p>
          <a:p>
            <a:pPr algn="just"/>
            <a:r>
              <a:rPr lang="fr-FR" dirty="0" smtClean="0"/>
              <a:t>Maîtrise totale du modèle HTTP ainsi que du code HTML généré.</a:t>
            </a:r>
          </a:p>
          <a:p>
            <a:pPr algn="just"/>
            <a:r>
              <a:rPr lang="fr-FR" dirty="0" smtClean="0"/>
              <a:t>La maîtrise du HTML est un élément déterminant pour faire un site qui fonctionne sur des PC, sur des tablettes ou des </a:t>
            </a:r>
            <a:r>
              <a:rPr lang="fr-FR" dirty="0" err="1" smtClean="0"/>
              <a:t>smartphones</a:t>
            </a:r>
            <a:r>
              <a:rPr lang="fr-FR" dirty="0" smtClean="0"/>
              <a:t>. </a:t>
            </a:r>
          </a:p>
          <a:p>
            <a:pPr algn="just"/>
            <a:r>
              <a:rPr lang="fr-FR" dirty="0" smtClean="0"/>
              <a:t>Permet d’intégrer le « responsive design ».</a:t>
            </a:r>
          </a:p>
          <a:p>
            <a:pPr algn="just"/>
            <a:r>
              <a:rPr lang="fr-FR" dirty="0" smtClean="0"/>
              <a:t>Patron de conception robuste, fiable, testable.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a:t>
            </a:fld>
            <a:endParaRPr lang="fr-FR"/>
          </a:p>
        </p:txBody>
      </p:sp>
    </p:spTree>
    <p:extLst>
      <p:ext uri="{BB962C8B-B14F-4D97-AF65-F5344CB8AC3E}">
        <p14:creationId xmlns:p14="http://schemas.microsoft.com/office/powerpoint/2010/main" val="3241955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Templates MVC (2/2)</a:t>
            </a:r>
            <a:endParaRPr lang="fr-FR" dirty="0"/>
          </a:p>
        </p:txBody>
      </p:sp>
      <p:sp>
        <p:nvSpPr>
          <p:cNvPr id="3" name="Espace réservé du contenu 2"/>
          <p:cNvSpPr>
            <a:spLocks noGrp="1"/>
          </p:cNvSpPr>
          <p:nvPr>
            <p:ph idx="1"/>
          </p:nvPr>
        </p:nvSpPr>
        <p:spPr/>
        <p:txBody>
          <a:bodyPr/>
          <a:lstStyle/>
          <a:p>
            <a:pPr algn="just"/>
            <a:r>
              <a:rPr lang="fr-FR" dirty="0"/>
              <a:t>On distingue deux types de </a:t>
            </a:r>
            <a:r>
              <a:rPr lang="fr-FR" dirty="0" err="1"/>
              <a:t>templates</a:t>
            </a:r>
            <a:endParaRPr lang="fr-FR" dirty="0"/>
          </a:p>
          <a:p>
            <a:pPr lvl="1" algn="just"/>
            <a:r>
              <a:rPr lang="fr-FR" b="1" dirty="0" err="1"/>
              <a:t>DisplayTemplates</a:t>
            </a:r>
            <a:endParaRPr lang="fr-FR" b="1" dirty="0"/>
          </a:p>
          <a:p>
            <a:pPr lvl="2" algn="just"/>
            <a:r>
              <a:rPr lang="fr-FR" dirty="0" err="1"/>
              <a:t>Html.DisplayFor</a:t>
            </a:r>
            <a:r>
              <a:rPr lang="fr-FR" dirty="0"/>
              <a:t>()</a:t>
            </a:r>
          </a:p>
          <a:p>
            <a:pPr lvl="2" algn="just"/>
            <a:r>
              <a:rPr lang="fr-FR" dirty="0" err="1"/>
              <a:t>Html.DisplayForModel</a:t>
            </a:r>
            <a:r>
              <a:rPr lang="fr-FR" dirty="0"/>
              <a:t>()</a:t>
            </a:r>
          </a:p>
          <a:p>
            <a:pPr lvl="1" algn="just"/>
            <a:r>
              <a:rPr lang="fr-FR" b="1" dirty="0" err="1"/>
              <a:t>EditorTemplates</a:t>
            </a:r>
            <a:endParaRPr lang="fr-FR" b="1" dirty="0"/>
          </a:p>
          <a:p>
            <a:pPr lvl="2" algn="just"/>
            <a:r>
              <a:rPr lang="fr-FR" dirty="0" err="1"/>
              <a:t>Html.EditorFor</a:t>
            </a:r>
            <a:r>
              <a:rPr lang="fr-FR" dirty="0"/>
              <a:t>()</a:t>
            </a:r>
          </a:p>
          <a:p>
            <a:pPr lvl="2" algn="just"/>
            <a:r>
              <a:rPr lang="fr-FR" dirty="0" err="1"/>
              <a:t>Html.EditorForModel</a:t>
            </a:r>
            <a:r>
              <a:rPr lang="fr-FR" dirty="0"/>
              <a:t>()</a:t>
            </a:r>
          </a:p>
          <a:p>
            <a:pPr lvl="2" algn="just"/>
            <a:endParaRPr lang="fr-FR" dirty="0"/>
          </a:p>
          <a:p>
            <a:pPr algn="just"/>
            <a:r>
              <a:rPr lang="fr-FR" dirty="0"/>
              <a:t>Idéalement, le nom de la vue =&gt; Le nom de l’élément que l’on souhaite afficher / modifier.</a:t>
            </a:r>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60</a:t>
            </a:fld>
            <a:endParaRPr lang="fr-FR"/>
          </a:p>
        </p:txBody>
      </p:sp>
      <p:pic>
        <p:nvPicPr>
          <p:cNvPr id="5" name="Image 4"/>
          <p:cNvPicPr>
            <a:picLocks noChangeAspect="1"/>
          </p:cNvPicPr>
          <p:nvPr/>
        </p:nvPicPr>
        <p:blipFill rotWithShape="1">
          <a:blip r:embed="rId2"/>
          <a:srcRect l="78974" t="42083" r="7275" b="48590"/>
          <a:stretch/>
        </p:blipFill>
        <p:spPr>
          <a:xfrm>
            <a:off x="8008162" y="2133600"/>
            <a:ext cx="3496450" cy="1430310"/>
          </a:xfrm>
          <a:prstGeom prst="rect">
            <a:avLst/>
          </a:prstGeom>
        </p:spPr>
      </p:pic>
    </p:spTree>
    <p:extLst>
      <p:ext uri="{BB962C8B-B14F-4D97-AF65-F5344CB8AC3E}">
        <p14:creationId xmlns:p14="http://schemas.microsoft.com/office/powerpoint/2010/main" val="3466048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Vues « mobiles »</a:t>
            </a:r>
            <a:endParaRPr lang="fr-FR" dirty="0"/>
          </a:p>
        </p:txBody>
      </p:sp>
      <p:sp>
        <p:nvSpPr>
          <p:cNvPr id="3" name="Espace réservé du contenu 2"/>
          <p:cNvSpPr>
            <a:spLocks noGrp="1"/>
          </p:cNvSpPr>
          <p:nvPr>
            <p:ph idx="1"/>
          </p:nvPr>
        </p:nvSpPr>
        <p:spPr>
          <a:xfrm>
            <a:off x="1674811" y="1905000"/>
            <a:ext cx="7209881" cy="4618630"/>
          </a:xfrm>
        </p:spPr>
        <p:txBody>
          <a:bodyPr>
            <a:normAutofit/>
          </a:bodyPr>
          <a:lstStyle/>
          <a:p>
            <a:r>
              <a:rPr lang="fr-FR" dirty="0" smtClean="0"/>
              <a:t>Permet de personnaliser l’affichage sur des terminaux mobiles :</a:t>
            </a:r>
          </a:p>
          <a:p>
            <a:pPr lvl="1"/>
            <a:r>
              <a:rPr lang="fr-FR" dirty="0" smtClean="0"/>
              <a:t>Terminaux mobiles (smartphones).</a:t>
            </a:r>
          </a:p>
          <a:p>
            <a:pPr lvl="1"/>
            <a:r>
              <a:rPr lang="fr-FR" dirty="0" smtClean="0"/>
              <a:t>Tablettes.</a:t>
            </a:r>
          </a:p>
          <a:p>
            <a:pPr lvl="1"/>
            <a:r>
              <a:rPr lang="fr-FR" dirty="0" smtClean="0"/>
              <a:t>Différents types de téléphone (exemple : différencier un affichage sous Android et sous Windows Phone).</a:t>
            </a:r>
          </a:p>
          <a:p>
            <a:r>
              <a:rPr lang="fr-FR" dirty="0" smtClean="0"/>
              <a:t>Se base sur le </a:t>
            </a:r>
            <a:r>
              <a:rPr lang="fr-FR" dirty="0" err="1" smtClean="0"/>
              <a:t>UserAgent</a:t>
            </a:r>
            <a:r>
              <a:rPr lang="fr-FR" dirty="0" smtClean="0"/>
              <a:t>.</a:t>
            </a:r>
          </a:p>
          <a:p>
            <a:r>
              <a:rPr lang="fr-FR" dirty="0" smtClean="0"/>
              <a:t>Switch de manière automatique</a:t>
            </a:r>
          </a:p>
          <a:p>
            <a:pPr lvl="1"/>
            <a:r>
              <a:rPr lang="fr-FR" dirty="0" smtClean="0"/>
              <a:t>Reste configurable à l’aide du </a:t>
            </a:r>
            <a:r>
              <a:rPr lang="fr-FR" dirty="0" err="1" smtClean="0"/>
              <a:t>DisplayModeProvider</a:t>
            </a:r>
            <a:r>
              <a:rPr lang="fr-FR" dirty="0" smtClean="0"/>
              <a:t>.</a:t>
            </a:r>
          </a:p>
          <a:p>
            <a:pPr lvl="1"/>
            <a:r>
              <a:rPr lang="fr-FR" dirty="0" smtClean="0"/>
              <a:t>Attention à rester responsive, c’est plus simple que de dupliquer les vues pour de l’affichage mobile.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61</a:t>
            </a:fld>
            <a:endParaRPr lang="fr-FR"/>
          </a:p>
        </p:txBody>
      </p:sp>
      <p:pic>
        <p:nvPicPr>
          <p:cNvPr id="6" name="Image 5"/>
          <p:cNvPicPr>
            <a:picLocks noChangeAspect="1"/>
          </p:cNvPicPr>
          <p:nvPr/>
        </p:nvPicPr>
        <p:blipFill rotWithShape="1">
          <a:blip r:embed="rId2"/>
          <a:srcRect l="76682" t="8444" r="1758" b="31174"/>
          <a:stretch/>
        </p:blipFill>
        <p:spPr>
          <a:xfrm>
            <a:off x="9034818" y="787782"/>
            <a:ext cx="2965541" cy="5008728"/>
          </a:xfrm>
          <a:prstGeom prst="rect">
            <a:avLst/>
          </a:prstGeom>
        </p:spPr>
      </p:pic>
    </p:spTree>
    <p:extLst>
      <p:ext uri="{BB962C8B-B14F-4D97-AF65-F5344CB8AC3E}">
        <p14:creationId xmlns:p14="http://schemas.microsoft.com/office/powerpoint/2010/main" val="4002678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Vues « mobiles </a:t>
            </a:r>
            <a:r>
              <a:rPr lang="fr-FR" dirty="0" smtClean="0"/>
              <a:t>» = applications mobiles?</a:t>
            </a:r>
            <a:endParaRPr lang="fr-FR" dirty="0"/>
          </a:p>
        </p:txBody>
      </p:sp>
      <p:sp>
        <p:nvSpPr>
          <p:cNvPr id="3" name="Espace réservé du contenu 2"/>
          <p:cNvSpPr>
            <a:spLocks noGrp="1"/>
          </p:cNvSpPr>
          <p:nvPr>
            <p:ph idx="1"/>
          </p:nvPr>
        </p:nvSpPr>
        <p:spPr/>
        <p:txBody>
          <a:bodyPr/>
          <a:lstStyle/>
          <a:p>
            <a:r>
              <a:rPr lang="fr-FR" dirty="0" smtClean="0"/>
              <a:t>Utilisation de Apache </a:t>
            </a:r>
            <a:r>
              <a:rPr lang="fr-FR" dirty="0" err="1" smtClean="0"/>
              <a:t>Cordova</a:t>
            </a:r>
            <a:r>
              <a:rPr lang="fr-FR" dirty="0" smtClean="0"/>
              <a:t> :</a:t>
            </a:r>
          </a:p>
          <a:p>
            <a:pPr lvl="1"/>
            <a:r>
              <a:rPr lang="fr-FR" dirty="0" smtClean="0"/>
              <a:t>Embarquer un site ASP.NET dans une application mobile</a:t>
            </a:r>
          </a:p>
          <a:p>
            <a:pPr lvl="1"/>
            <a:r>
              <a:rPr lang="fr-FR" dirty="0" smtClean="0"/>
              <a:t>Bénéficier des </a:t>
            </a:r>
            <a:r>
              <a:rPr lang="fr-FR" dirty="0" err="1" smtClean="0"/>
              <a:t>layouts</a:t>
            </a:r>
            <a:r>
              <a:rPr lang="fr-FR" dirty="0" smtClean="0"/>
              <a:t> mobiles.</a:t>
            </a:r>
          </a:p>
          <a:p>
            <a:pPr lvl="1"/>
            <a:endParaRPr lang="fr-FR" dirty="0"/>
          </a:p>
          <a:p>
            <a:r>
              <a:rPr lang="fr-FR" b="1" u="sng" dirty="0" smtClean="0"/>
              <a:t>Quand c’est bien fait, on ne voit pas que ce n’est pas du natif !</a:t>
            </a:r>
            <a:endParaRPr lang="fr-FR" b="1" u="sng"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62</a:t>
            </a:fld>
            <a:endParaRPr lang="fr-FR"/>
          </a:p>
        </p:txBody>
      </p:sp>
      <p:pic>
        <p:nvPicPr>
          <p:cNvPr id="1026" name="Picture 2" descr="Résultat de recherche d'images pour &quot;apache cordov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305" y="4112412"/>
            <a:ext cx="4544041" cy="202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90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Exercices</a:t>
            </a:r>
            <a:endParaRPr lang="fr-FR" dirty="0"/>
          </a:p>
        </p:txBody>
      </p:sp>
      <p:sp>
        <p:nvSpPr>
          <p:cNvPr id="3" name="Espace réservé du contenu 2"/>
          <p:cNvSpPr>
            <a:spLocks noGrp="1"/>
          </p:cNvSpPr>
          <p:nvPr>
            <p:ph idx="1"/>
          </p:nvPr>
        </p:nvSpPr>
        <p:spPr/>
        <p:txBody>
          <a:bodyPr/>
          <a:lstStyle/>
          <a:p>
            <a:r>
              <a:rPr lang="fr-FR" dirty="0" smtClean="0"/>
              <a:t>Création d’un projet de base, valider l’architecture de ce dernier, lancer l’application Web.</a:t>
            </a:r>
          </a:p>
          <a:p>
            <a:r>
              <a:rPr lang="fr-FR" dirty="0" smtClean="0"/>
              <a:t>Créations de vues, tests, </a:t>
            </a:r>
            <a:r>
              <a:rPr lang="fr-FR" dirty="0" err="1" smtClean="0"/>
              <a:t>helpers</a:t>
            </a:r>
            <a:r>
              <a:rPr lang="fr-FR" dirty="0" smtClean="0"/>
              <a:t>, etc.</a:t>
            </a:r>
          </a:p>
          <a:p>
            <a:r>
              <a:rPr lang="fr-FR" dirty="0" smtClean="0"/>
              <a:t>Créations de contrôleurs.</a:t>
            </a:r>
          </a:p>
          <a:p>
            <a:r>
              <a:rPr lang="fr-FR" dirty="0" smtClean="0"/>
              <a:t>Validation côté serveur.</a:t>
            </a:r>
          </a:p>
          <a:p>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63</a:t>
            </a:fld>
            <a:endParaRPr lang="fr-FR"/>
          </a:p>
        </p:txBody>
      </p:sp>
    </p:spTree>
    <p:extLst>
      <p:ext uri="{BB962C8B-B14F-4D97-AF65-F5344CB8AC3E}">
        <p14:creationId xmlns:p14="http://schemas.microsoft.com/office/powerpoint/2010/main" val="3762144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 MVC : C’est pas fini…</a:t>
            </a:r>
            <a:endParaRPr lang="fr-FR" dirty="0"/>
          </a:p>
        </p:txBody>
      </p:sp>
      <p:sp>
        <p:nvSpPr>
          <p:cNvPr id="3" name="Espace réservé du contenu 2"/>
          <p:cNvSpPr>
            <a:spLocks noGrp="1"/>
          </p:cNvSpPr>
          <p:nvPr>
            <p:ph idx="1"/>
          </p:nvPr>
        </p:nvSpPr>
        <p:spPr>
          <a:xfrm>
            <a:off x="2589212" y="2133599"/>
            <a:ext cx="8915400" cy="4113291"/>
          </a:xfrm>
        </p:spPr>
        <p:txBody>
          <a:bodyPr/>
          <a:lstStyle/>
          <a:p>
            <a:pPr algn="just"/>
            <a:r>
              <a:rPr lang="fr-FR" dirty="0" smtClean="0"/>
              <a:t>Ceci n’est qu’une approche de ASP.NET MVC, il existe encore de nombreuses notions permettant de réaliser des applications encore plus complexes  et toujours plus performantes :</a:t>
            </a:r>
          </a:p>
          <a:p>
            <a:pPr lvl="1" algn="just"/>
            <a:r>
              <a:rPr lang="fr-FR" dirty="0" smtClean="0"/>
              <a:t>Sécurité, authentification, droits d’accès, etc</a:t>
            </a:r>
            <a:r>
              <a:rPr lang="fr-FR" dirty="0"/>
              <a:t>.</a:t>
            </a:r>
            <a:endParaRPr lang="fr-FR" dirty="0" smtClean="0"/>
          </a:p>
          <a:p>
            <a:pPr lvl="1" algn="just"/>
            <a:r>
              <a:rPr lang="fr-FR" dirty="0" smtClean="0"/>
              <a:t>Déploiement sur IIS, pool d’application, etc.</a:t>
            </a:r>
          </a:p>
          <a:p>
            <a:pPr lvl="1" algn="just"/>
            <a:r>
              <a:rPr lang="fr-FR" dirty="0" smtClean="0"/>
              <a:t>Filtres, custom </a:t>
            </a:r>
            <a:r>
              <a:rPr lang="fr-FR" dirty="0" err="1" smtClean="0"/>
              <a:t>ModelBinders</a:t>
            </a:r>
            <a:r>
              <a:rPr lang="fr-FR" dirty="0" smtClean="0"/>
              <a:t>, </a:t>
            </a:r>
            <a:r>
              <a:rPr lang="fr-FR" dirty="0" err="1" smtClean="0"/>
              <a:t>ActionResult</a:t>
            </a:r>
            <a:r>
              <a:rPr lang="fr-FR" dirty="0" smtClean="0"/>
              <a:t>, configuration.</a:t>
            </a:r>
          </a:p>
          <a:p>
            <a:pPr lvl="1" algn="just"/>
            <a:r>
              <a:rPr lang="fr-FR" dirty="0" smtClean="0"/>
              <a:t>Utilisation des contrôleurs en asynchrones.</a:t>
            </a:r>
          </a:p>
          <a:p>
            <a:pPr lvl="1" algn="just"/>
            <a:r>
              <a:rPr lang="fr-FR" dirty="0" smtClean="0"/>
              <a:t>IOC, </a:t>
            </a:r>
            <a:r>
              <a:rPr lang="fr-FR" dirty="0" err="1" smtClean="0"/>
              <a:t>Unity</a:t>
            </a:r>
            <a:r>
              <a:rPr lang="fr-FR" dirty="0" smtClean="0"/>
              <a:t>.</a:t>
            </a:r>
          </a:p>
          <a:p>
            <a:pPr lvl="1" algn="just"/>
            <a:r>
              <a:rPr lang="fr-FR" dirty="0" err="1" smtClean="0"/>
              <a:t>RazorGenerator</a:t>
            </a:r>
            <a:r>
              <a:rPr lang="fr-FR" dirty="0" smtClean="0"/>
              <a:t>.</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64</a:t>
            </a:fld>
            <a:endParaRPr lang="fr-FR"/>
          </a:p>
        </p:txBody>
      </p:sp>
    </p:spTree>
    <p:extLst>
      <p:ext uri="{BB962C8B-B14F-4D97-AF65-F5344CB8AC3E}">
        <p14:creationId xmlns:p14="http://schemas.microsoft.com/office/powerpoint/2010/main" val="84516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 WEB API 2</a:t>
            </a:r>
            <a:endParaRPr lang="fr-FR" dirty="0"/>
          </a:p>
        </p:txBody>
      </p:sp>
      <p:sp>
        <p:nvSpPr>
          <p:cNvPr id="3" name="Espace réservé du contenu 2"/>
          <p:cNvSpPr>
            <a:spLocks noGrp="1"/>
          </p:cNvSpPr>
          <p:nvPr>
            <p:ph idx="1"/>
          </p:nvPr>
        </p:nvSpPr>
        <p:spPr>
          <a:xfrm>
            <a:off x="2147455" y="1579418"/>
            <a:ext cx="9357157" cy="4331804"/>
          </a:xfrm>
        </p:spPr>
        <p:txBody>
          <a:bodyPr/>
          <a:lstStyle/>
          <a:p>
            <a:r>
              <a:rPr lang="fr-FR" dirty="0" smtClean="0"/>
              <a:t>Nouveau type de projet : Permet d’initialiser la structure de base d’une Web API</a:t>
            </a:r>
          </a:p>
          <a:p>
            <a:r>
              <a:rPr lang="fr-FR" dirty="0" smtClean="0"/>
              <a:t>Différent d’un projet WCF</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65</a:t>
            </a:fld>
            <a:endParaRPr lang="fr-FR"/>
          </a:p>
        </p:txBody>
      </p:sp>
      <p:pic>
        <p:nvPicPr>
          <p:cNvPr id="5" name="Image 4"/>
          <p:cNvPicPr>
            <a:picLocks noChangeAspect="1"/>
          </p:cNvPicPr>
          <p:nvPr/>
        </p:nvPicPr>
        <p:blipFill>
          <a:blip r:embed="rId2"/>
          <a:stretch>
            <a:fillRect/>
          </a:stretch>
        </p:blipFill>
        <p:spPr>
          <a:xfrm>
            <a:off x="3462048" y="2696874"/>
            <a:ext cx="6013305" cy="3955003"/>
          </a:xfrm>
          <a:prstGeom prst="rect">
            <a:avLst/>
          </a:prstGeom>
          <a:ln>
            <a:solidFill>
              <a:schemeClr val="accent1"/>
            </a:solidFill>
          </a:ln>
        </p:spPr>
      </p:pic>
    </p:spTree>
    <p:extLst>
      <p:ext uri="{BB962C8B-B14F-4D97-AF65-F5344CB8AC3E}">
        <p14:creationId xmlns:p14="http://schemas.microsoft.com/office/powerpoint/2010/main" val="26032960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contrôleur</a:t>
            </a:r>
            <a:endParaRPr lang="fr-FR" dirty="0"/>
          </a:p>
        </p:txBody>
      </p:sp>
      <p:sp>
        <p:nvSpPr>
          <p:cNvPr id="3" name="Espace réservé du contenu 2"/>
          <p:cNvSpPr>
            <a:spLocks noGrp="1"/>
          </p:cNvSpPr>
          <p:nvPr>
            <p:ph idx="1"/>
          </p:nvPr>
        </p:nvSpPr>
        <p:spPr>
          <a:xfrm>
            <a:off x="1051560" y="2240280"/>
            <a:ext cx="10453052" cy="3670942"/>
          </a:xfrm>
        </p:spPr>
        <p:txBody>
          <a:bodyPr/>
          <a:lstStyle/>
          <a:p>
            <a:r>
              <a:rPr lang="fr-FR" dirty="0" smtClean="0"/>
              <a:t>Il faut créer un contrôleur de type Web API 2</a:t>
            </a:r>
          </a:p>
          <a:p>
            <a:r>
              <a:rPr lang="fr-FR" dirty="0" smtClean="0"/>
              <a:t>Il doit hériter du type de base : </a:t>
            </a:r>
            <a:r>
              <a:rPr lang="fr-FR" b="1" dirty="0" smtClean="0"/>
              <a:t>ApiController</a:t>
            </a:r>
          </a:p>
          <a:p>
            <a:endParaRPr lang="fr-FR" b="1" dirty="0" smtClean="0"/>
          </a:p>
          <a:p>
            <a:r>
              <a:rPr lang="fr-FR" dirty="0" smtClean="0"/>
              <a:t>Il propose plusieurs actions</a:t>
            </a:r>
          </a:p>
          <a:p>
            <a:pPr lvl="1"/>
            <a:r>
              <a:rPr lang="fr-FR" dirty="0" smtClean="0"/>
              <a:t>On respecte le REST (PUT, DELETE, POST…)</a:t>
            </a:r>
          </a:p>
          <a:p>
            <a:endParaRPr lang="fr-FR" b="1" dirty="0"/>
          </a:p>
          <a:p>
            <a:r>
              <a:rPr lang="fr-FR" dirty="0" smtClean="0"/>
              <a:t>Chaque action peut prendre N paramètres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66</a:t>
            </a:fld>
            <a:endParaRPr lang="fr-FR"/>
          </a:p>
        </p:txBody>
      </p:sp>
      <p:pic>
        <p:nvPicPr>
          <p:cNvPr id="5" name="Image 4"/>
          <p:cNvPicPr>
            <a:picLocks noChangeAspect="1"/>
          </p:cNvPicPr>
          <p:nvPr/>
        </p:nvPicPr>
        <p:blipFill>
          <a:blip r:embed="rId2"/>
          <a:stretch>
            <a:fillRect/>
          </a:stretch>
        </p:blipFill>
        <p:spPr>
          <a:xfrm>
            <a:off x="6697634" y="2034584"/>
            <a:ext cx="5219700" cy="4448175"/>
          </a:xfrm>
          <a:prstGeom prst="rect">
            <a:avLst/>
          </a:prstGeom>
          <a:ln>
            <a:solidFill>
              <a:schemeClr val="accent1"/>
            </a:solidFill>
          </a:ln>
        </p:spPr>
      </p:pic>
    </p:spTree>
    <p:extLst>
      <p:ext uri="{BB962C8B-B14F-4D97-AF65-F5344CB8AC3E}">
        <p14:creationId xmlns:p14="http://schemas.microsoft.com/office/powerpoint/2010/main" val="385731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Architecture type - Intégration</a:t>
            </a:r>
            <a:endParaRPr lang="fr-FR" dirty="0"/>
          </a:p>
        </p:txBody>
      </p:sp>
      <p:sp>
        <p:nvSpPr>
          <p:cNvPr id="3" name="Espace réservé du contenu 2"/>
          <p:cNvSpPr>
            <a:spLocks noGrp="1"/>
          </p:cNvSpPr>
          <p:nvPr>
            <p:ph idx="1"/>
          </p:nvPr>
        </p:nvSpPr>
        <p:spPr>
          <a:xfrm>
            <a:off x="2589212" y="2133600"/>
            <a:ext cx="8915400" cy="2148840"/>
          </a:xfrm>
        </p:spPr>
        <p:txBody>
          <a:bodyPr/>
          <a:lstStyle/>
          <a:p>
            <a:r>
              <a:rPr lang="fr-FR" dirty="0" smtClean="0"/>
              <a:t>Architecture type d’un projet Web API 2</a:t>
            </a:r>
          </a:p>
          <a:p>
            <a:pPr lvl="1"/>
            <a:r>
              <a:rPr lang="fr-FR" dirty="0" smtClean="0"/>
              <a:t>On retrouve le </a:t>
            </a:r>
            <a:r>
              <a:rPr lang="fr-FR" dirty="0" err="1" smtClean="0"/>
              <a:t>App_Start</a:t>
            </a:r>
            <a:r>
              <a:rPr lang="fr-FR" dirty="0" smtClean="0"/>
              <a:t> et la notion de route</a:t>
            </a:r>
          </a:p>
          <a:p>
            <a:pPr lvl="1"/>
            <a:r>
              <a:rPr lang="fr-FR" dirty="0" smtClean="0"/>
              <a:t>Un contrôleur par Web API</a:t>
            </a:r>
          </a:p>
          <a:p>
            <a:pPr lvl="1"/>
            <a:r>
              <a:rPr lang="fr-FR" dirty="0" smtClean="0"/>
              <a:t>Eventuellement des modèles pour ne pas exposer </a:t>
            </a:r>
          </a:p>
          <a:p>
            <a:pPr marL="457200" lvl="1" indent="0">
              <a:buNone/>
            </a:pPr>
            <a:r>
              <a:rPr lang="fr-FR" dirty="0" smtClean="0"/>
              <a:t>des classes du modèle métier</a:t>
            </a:r>
            <a:endParaRPr lang="fr-FR" dirty="0"/>
          </a:p>
          <a:p>
            <a:pPr marL="457200" lvl="1" indent="0">
              <a:buNone/>
            </a:pPr>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67</a:t>
            </a:fld>
            <a:endParaRPr lang="fr-FR"/>
          </a:p>
        </p:txBody>
      </p:sp>
      <p:pic>
        <p:nvPicPr>
          <p:cNvPr id="5" name="Image 4"/>
          <p:cNvPicPr>
            <a:picLocks noChangeAspect="1"/>
          </p:cNvPicPr>
          <p:nvPr/>
        </p:nvPicPr>
        <p:blipFill>
          <a:blip r:embed="rId2"/>
          <a:stretch>
            <a:fillRect/>
          </a:stretch>
        </p:blipFill>
        <p:spPr>
          <a:xfrm>
            <a:off x="8549986" y="2133600"/>
            <a:ext cx="3238500" cy="4114800"/>
          </a:xfrm>
          <a:prstGeom prst="rect">
            <a:avLst/>
          </a:prstGeom>
        </p:spPr>
      </p:pic>
      <p:sp>
        <p:nvSpPr>
          <p:cNvPr id="6" name="Espace réservé du contenu 2"/>
          <p:cNvSpPr txBox="1">
            <a:spLocks/>
          </p:cNvSpPr>
          <p:nvPr/>
        </p:nvSpPr>
        <p:spPr>
          <a:xfrm>
            <a:off x="2589212" y="4358640"/>
            <a:ext cx="8915400" cy="21488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Directement connecté à notre architecture SOA</a:t>
            </a:r>
          </a:p>
          <a:p>
            <a:pPr lvl="1"/>
            <a:r>
              <a:rPr lang="fr-FR" dirty="0" smtClean="0"/>
              <a:t>Se connecter à la base SQL</a:t>
            </a:r>
          </a:p>
          <a:p>
            <a:pPr lvl="1"/>
            <a:r>
              <a:rPr lang="fr-FR" dirty="0" smtClean="0"/>
              <a:t>Exploiter notre métier</a:t>
            </a:r>
          </a:p>
          <a:p>
            <a:pPr marL="457200" lvl="1" indent="0">
              <a:buFont typeface="Wingdings 3" charset="2"/>
              <a:buNone/>
            </a:pPr>
            <a:endParaRPr lang="fr-FR" dirty="0" smtClean="0"/>
          </a:p>
        </p:txBody>
      </p:sp>
    </p:spTree>
    <p:extLst>
      <p:ext uri="{BB962C8B-B14F-4D97-AF65-F5344CB8AC3E}">
        <p14:creationId xmlns:p14="http://schemas.microsoft.com/office/powerpoint/2010/main" val="886510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30936"/>
            <a:ext cx="8911687" cy="1474064"/>
          </a:xfrm>
        </p:spPr>
        <p:txBody>
          <a:bodyPr/>
          <a:lstStyle/>
          <a:p>
            <a:r>
              <a:rPr lang="fr-FR" dirty="0" smtClean="0"/>
              <a:t>Au final ?</a:t>
            </a:r>
            <a:endParaRPr lang="fr-FR" dirty="0"/>
          </a:p>
        </p:txBody>
      </p:sp>
      <p:sp>
        <p:nvSpPr>
          <p:cNvPr id="3" name="Espace réservé du contenu 2"/>
          <p:cNvSpPr>
            <a:spLocks noGrp="1"/>
          </p:cNvSpPr>
          <p:nvPr>
            <p:ph idx="1"/>
          </p:nvPr>
        </p:nvSpPr>
        <p:spPr>
          <a:xfrm>
            <a:off x="2589212" y="1432560"/>
            <a:ext cx="8915400" cy="4478662"/>
          </a:xfrm>
        </p:spPr>
        <p:txBody>
          <a:bodyPr/>
          <a:lstStyle/>
          <a:p>
            <a:r>
              <a:rPr lang="fr-FR" dirty="0" smtClean="0"/>
              <a:t>La structure du projet et du cours ressemblerait à ça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68</a:t>
            </a:fld>
            <a:endParaRPr lang="fr-FR"/>
          </a:p>
        </p:txBody>
      </p:sp>
      <p:sp>
        <p:nvSpPr>
          <p:cNvPr id="5" name="Rectangle à coins arrondis 4"/>
          <p:cNvSpPr/>
          <p:nvPr/>
        </p:nvSpPr>
        <p:spPr>
          <a:xfrm>
            <a:off x="1913648" y="3565211"/>
            <a:ext cx="1733265"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Modèle EF</a:t>
            </a:r>
            <a:endParaRPr lang="fr-FR" dirty="0"/>
          </a:p>
        </p:txBody>
      </p:sp>
      <p:sp>
        <p:nvSpPr>
          <p:cNvPr id="6" name="Organigramme : Disque magnétique 5"/>
          <p:cNvSpPr/>
          <p:nvPr/>
        </p:nvSpPr>
        <p:spPr>
          <a:xfrm>
            <a:off x="531812" y="3215729"/>
            <a:ext cx="937514" cy="1613364"/>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BDD</a:t>
            </a:r>
            <a:endParaRPr lang="fr-FR" dirty="0"/>
          </a:p>
        </p:txBody>
      </p:sp>
      <p:sp>
        <p:nvSpPr>
          <p:cNvPr id="7" name="Rectangle à coins arrondis 6"/>
          <p:cNvSpPr/>
          <p:nvPr/>
        </p:nvSpPr>
        <p:spPr>
          <a:xfrm>
            <a:off x="4091235" y="3565211"/>
            <a:ext cx="1733265"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Couche accès aux données</a:t>
            </a:r>
            <a:endParaRPr lang="fr-FR" dirty="0"/>
          </a:p>
        </p:txBody>
      </p:sp>
      <p:sp>
        <p:nvSpPr>
          <p:cNvPr id="8" name="Rectangle à coins arrondis 7"/>
          <p:cNvSpPr/>
          <p:nvPr/>
        </p:nvSpPr>
        <p:spPr>
          <a:xfrm>
            <a:off x="6268820" y="2049305"/>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Web MVC</a:t>
            </a:r>
            <a:endParaRPr lang="fr-FR" dirty="0"/>
          </a:p>
        </p:txBody>
      </p:sp>
      <p:sp>
        <p:nvSpPr>
          <p:cNvPr id="9" name="Rectangle à coins arrondis 8"/>
          <p:cNvSpPr/>
          <p:nvPr/>
        </p:nvSpPr>
        <p:spPr>
          <a:xfrm>
            <a:off x="6268820" y="3089082"/>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WPF MVVM</a:t>
            </a:r>
            <a:endParaRPr lang="fr-FR" dirty="0"/>
          </a:p>
        </p:txBody>
      </p:sp>
      <p:sp>
        <p:nvSpPr>
          <p:cNvPr id="10" name="Rectangle à coins arrondis 9"/>
          <p:cNvSpPr/>
          <p:nvPr/>
        </p:nvSpPr>
        <p:spPr>
          <a:xfrm>
            <a:off x="6268820" y="5160668"/>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Service WCF</a:t>
            </a:r>
            <a:endParaRPr lang="fr-FR" dirty="0"/>
          </a:p>
        </p:txBody>
      </p:sp>
      <p:cxnSp>
        <p:nvCxnSpPr>
          <p:cNvPr id="12" name="Connecteur droit avec flèche 11"/>
          <p:cNvCxnSpPr>
            <a:stCxn id="6" idx="4"/>
            <a:endCxn id="5" idx="1"/>
          </p:cNvCxnSpPr>
          <p:nvPr/>
        </p:nvCxnSpPr>
        <p:spPr>
          <a:xfrm>
            <a:off x="1469326" y="4022411"/>
            <a:ext cx="444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5" idx="3"/>
            <a:endCxn id="7" idx="1"/>
          </p:cNvCxnSpPr>
          <p:nvPr/>
        </p:nvCxnSpPr>
        <p:spPr>
          <a:xfrm>
            <a:off x="3646913" y="4022411"/>
            <a:ext cx="444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8" idx="1"/>
          </p:cNvCxnSpPr>
          <p:nvPr/>
        </p:nvCxnSpPr>
        <p:spPr>
          <a:xfrm flipV="1">
            <a:off x="5824500" y="2506505"/>
            <a:ext cx="444320" cy="1515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7" idx="3"/>
            <a:endCxn id="9" idx="1"/>
          </p:cNvCxnSpPr>
          <p:nvPr/>
        </p:nvCxnSpPr>
        <p:spPr>
          <a:xfrm flipV="1">
            <a:off x="5824500" y="3546282"/>
            <a:ext cx="444320" cy="47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7" idx="3"/>
            <a:endCxn id="10" idx="1"/>
          </p:cNvCxnSpPr>
          <p:nvPr/>
        </p:nvCxnSpPr>
        <p:spPr>
          <a:xfrm>
            <a:off x="5824500" y="4022411"/>
            <a:ext cx="444320" cy="1595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space réservé du contenu 2"/>
          <p:cNvSpPr txBox="1">
            <a:spLocks/>
          </p:cNvSpPr>
          <p:nvPr/>
        </p:nvSpPr>
        <p:spPr>
          <a:xfrm>
            <a:off x="8353951" y="4010504"/>
            <a:ext cx="3372821" cy="2622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Intelligence mutualisée dans la couche d’accès aux données.</a:t>
            </a:r>
          </a:p>
          <a:p>
            <a:r>
              <a:rPr lang="fr-FR" dirty="0" smtClean="0"/>
              <a:t>Encapsulation d’Entity Framework.</a:t>
            </a:r>
          </a:p>
          <a:p>
            <a:r>
              <a:rPr lang="fr-FR" dirty="0" smtClean="0"/>
              <a:t>Différentes applications en fonction du public et du besoin.</a:t>
            </a:r>
            <a:endParaRPr lang="fr-FR" dirty="0"/>
          </a:p>
        </p:txBody>
      </p:sp>
      <p:cxnSp>
        <p:nvCxnSpPr>
          <p:cNvPr id="34" name="Connecteur droit avec flèche 33"/>
          <p:cNvCxnSpPr>
            <a:stCxn id="8" idx="3"/>
            <a:endCxn id="37" idx="1"/>
          </p:cNvCxnSpPr>
          <p:nvPr/>
        </p:nvCxnSpPr>
        <p:spPr>
          <a:xfrm>
            <a:off x="8002085" y="2506505"/>
            <a:ext cx="1013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à coins arrondis 36"/>
          <p:cNvSpPr/>
          <p:nvPr/>
        </p:nvSpPr>
        <p:spPr>
          <a:xfrm>
            <a:off x="9015795" y="2049305"/>
            <a:ext cx="1733265"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Application Web mobile</a:t>
            </a:r>
            <a:endParaRPr lang="fr-FR" dirty="0"/>
          </a:p>
        </p:txBody>
      </p:sp>
      <p:sp>
        <p:nvSpPr>
          <p:cNvPr id="39" name="Flèche vers le bas 38"/>
          <p:cNvSpPr/>
          <p:nvPr/>
        </p:nvSpPr>
        <p:spPr>
          <a:xfrm rot="10800000">
            <a:off x="4695082" y="4552078"/>
            <a:ext cx="532262" cy="127477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40" name="Espace réservé du contenu 2"/>
          <p:cNvSpPr txBox="1">
            <a:spLocks/>
          </p:cNvSpPr>
          <p:nvPr/>
        </p:nvSpPr>
        <p:spPr>
          <a:xfrm>
            <a:off x="1585046" y="5704781"/>
            <a:ext cx="3372821" cy="8700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Cœur de l’application (structure SOA)</a:t>
            </a:r>
          </a:p>
        </p:txBody>
      </p:sp>
      <p:sp>
        <p:nvSpPr>
          <p:cNvPr id="25" name="Rectangle à coins arrondis 24"/>
          <p:cNvSpPr/>
          <p:nvPr/>
        </p:nvSpPr>
        <p:spPr>
          <a:xfrm>
            <a:off x="6268820" y="4124875"/>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WEB Api</a:t>
            </a:r>
            <a:endParaRPr lang="fr-FR" dirty="0"/>
          </a:p>
        </p:txBody>
      </p:sp>
      <p:cxnSp>
        <p:nvCxnSpPr>
          <p:cNvPr id="26" name="Connecteur droit avec flèche 25"/>
          <p:cNvCxnSpPr>
            <a:stCxn id="7" idx="3"/>
            <a:endCxn id="25" idx="1"/>
          </p:cNvCxnSpPr>
          <p:nvPr/>
        </p:nvCxnSpPr>
        <p:spPr>
          <a:xfrm>
            <a:off x="5824500" y="4022411"/>
            <a:ext cx="444320" cy="55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en angle 22"/>
          <p:cNvCxnSpPr>
            <a:stCxn id="25" idx="3"/>
            <a:endCxn id="8" idx="0"/>
          </p:cNvCxnSpPr>
          <p:nvPr/>
        </p:nvCxnSpPr>
        <p:spPr>
          <a:xfrm flipH="1" flipV="1">
            <a:off x="7135453" y="2049305"/>
            <a:ext cx="866632" cy="2532770"/>
          </a:xfrm>
          <a:prstGeom prst="bentConnector4">
            <a:avLst>
              <a:gd name="adj1" fmla="val -26378"/>
              <a:gd name="adj2" fmla="val 109026"/>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onnecteur en angle 34"/>
          <p:cNvCxnSpPr>
            <a:stCxn id="10" idx="3"/>
            <a:endCxn id="8" idx="0"/>
          </p:cNvCxnSpPr>
          <p:nvPr/>
        </p:nvCxnSpPr>
        <p:spPr>
          <a:xfrm flipH="1" flipV="1">
            <a:off x="7135453" y="2049305"/>
            <a:ext cx="866632" cy="3568563"/>
          </a:xfrm>
          <a:prstGeom prst="bentConnector4">
            <a:avLst>
              <a:gd name="adj1" fmla="val -26378"/>
              <a:gd name="adj2" fmla="val 106406"/>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07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outils de développement</a:t>
            </a:r>
            <a:endParaRPr lang="fr-FR" dirty="0"/>
          </a:p>
        </p:txBody>
      </p:sp>
      <p:sp>
        <p:nvSpPr>
          <p:cNvPr id="3" name="Espace réservé du contenu 2"/>
          <p:cNvSpPr>
            <a:spLocks noGrp="1"/>
          </p:cNvSpPr>
          <p:nvPr>
            <p:ph idx="1"/>
          </p:nvPr>
        </p:nvSpPr>
        <p:spPr/>
        <p:txBody>
          <a:bodyPr/>
          <a:lstStyle/>
          <a:p>
            <a:pPr algn="just"/>
            <a:r>
              <a:rPr lang="fr-FR" dirty="0" smtClean="0"/>
              <a:t>L’IDE Visual Studio permet de développer des application internet en ASP.NET MVC.</a:t>
            </a:r>
          </a:p>
          <a:p>
            <a:pPr algn="just"/>
            <a:r>
              <a:rPr lang="fr-FR" dirty="0" smtClean="0"/>
              <a:t>Version utilisée de ASP.NET MVC : 4.5.</a:t>
            </a:r>
          </a:p>
          <a:p>
            <a:pPr algn="just"/>
            <a:r>
              <a:rPr lang="fr-FR" dirty="0" smtClean="0"/>
              <a:t>Possibilité d’ajouter vos extensions favorites pour faciliter le développement et les tests.</a:t>
            </a:r>
          </a:p>
          <a:p>
            <a:pPr algn="just"/>
            <a:r>
              <a:rPr lang="fr-FR" dirty="0" smtClean="0"/>
              <a:t>Possibilité d’ajouter des librairies tierces comme jQuery, etc… via le </a:t>
            </a:r>
            <a:r>
              <a:rPr lang="fr-FR" dirty="0" err="1" smtClean="0"/>
              <a:t>Nuget</a:t>
            </a:r>
            <a:r>
              <a:rPr lang="fr-FR" dirty="0" smtClean="0"/>
              <a:t> Package Manager.</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7</a:t>
            </a:fld>
            <a:endParaRPr lang="fr-FR"/>
          </a:p>
        </p:txBody>
      </p:sp>
    </p:spTree>
    <p:extLst>
      <p:ext uri="{BB962C8B-B14F-4D97-AF65-F5344CB8AC3E}">
        <p14:creationId xmlns:p14="http://schemas.microsoft.com/office/powerpoint/2010/main" val="240694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Frameworks</a:t>
            </a:r>
            <a:endParaRPr lang="fr-FR" dirty="0"/>
          </a:p>
        </p:txBody>
      </p:sp>
      <p:sp>
        <p:nvSpPr>
          <p:cNvPr id="3" name="Espace réservé du contenu 2"/>
          <p:cNvSpPr>
            <a:spLocks noGrp="1"/>
          </p:cNvSpPr>
          <p:nvPr>
            <p:ph idx="1"/>
          </p:nvPr>
        </p:nvSpPr>
        <p:spPr/>
        <p:txBody>
          <a:bodyPr/>
          <a:lstStyle/>
          <a:p>
            <a:r>
              <a:rPr lang="fr-FR" dirty="0" smtClean="0"/>
              <a:t>ASP.NET MVC permet d’intégrer toutes les bibliothèques du marché, c’est un projet WEB :</a:t>
            </a:r>
          </a:p>
          <a:p>
            <a:pPr lvl="1"/>
            <a:r>
              <a:rPr lang="fr-FR" dirty="0" smtClean="0"/>
              <a:t>Jquery pour la partie JS.</a:t>
            </a:r>
          </a:p>
          <a:p>
            <a:pPr lvl="1"/>
            <a:r>
              <a:rPr lang="fr-FR" dirty="0" smtClean="0"/>
              <a:t>Knockout / ReactJs / etc.</a:t>
            </a:r>
          </a:p>
          <a:p>
            <a:pPr lvl="1"/>
            <a:r>
              <a:rPr lang="fr-FR" dirty="0" smtClean="0"/>
              <a:t>Bootstrap pour la partie Design.</a:t>
            </a:r>
          </a:p>
          <a:p>
            <a:pPr lvl="1"/>
            <a:r>
              <a:rPr lang="fr-FR" dirty="0" smtClean="0"/>
              <a:t>Kendo UI / Devexpress (outils payants proposant des composants supplémentaires).</a:t>
            </a:r>
          </a:p>
          <a:p>
            <a:pPr lvl="1"/>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8</a:t>
            </a:fld>
            <a:endParaRPr lang="fr-FR"/>
          </a:p>
        </p:txBody>
      </p:sp>
    </p:spTree>
    <p:extLst>
      <p:ext uri="{BB962C8B-B14F-4D97-AF65-F5344CB8AC3E}">
        <p14:creationId xmlns:p14="http://schemas.microsoft.com/office/powerpoint/2010/main" val="359262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a:t>
            </a:r>
            <a:endParaRPr lang="fr-FR" dirty="0"/>
          </a:p>
        </p:txBody>
      </p:sp>
      <p:sp>
        <p:nvSpPr>
          <p:cNvPr id="3" name="Espace réservé du contenu 2"/>
          <p:cNvSpPr>
            <a:spLocks noGrp="1"/>
          </p:cNvSpPr>
          <p:nvPr>
            <p:ph idx="1"/>
          </p:nvPr>
        </p:nvSpPr>
        <p:spPr/>
        <p:txBody>
          <a:bodyPr/>
          <a:lstStyle/>
          <a:p>
            <a:pPr algn="just"/>
            <a:r>
              <a:rPr lang="fr-FR" dirty="0" smtClean="0"/>
              <a:t>MVC est un patron de conception utilisable dans de multiples technologies (PHP, JAVA, etc.) permettant de séparer l’affichage des informations, les actions des utilisateurs et l’accès aux données.</a:t>
            </a:r>
          </a:p>
          <a:p>
            <a:pPr algn="just"/>
            <a:r>
              <a:rPr lang="fr-FR" dirty="0" smtClean="0"/>
              <a:t>MVC : Modèle – Vue – Contrôleur</a:t>
            </a:r>
          </a:p>
          <a:p>
            <a:pPr algn="just"/>
            <a:r>
              <a:rPr lang="fr-FR" dirty="0" smtClean="0"/>
              <a:t>Avantage de la structure MVC :</a:t>
            </a:r>
          </a:p>
          <a:p>
            <a:pPr lvl="1" algn="just"/>
            <a:r>
              <a:rPr lang="fr-FR" dirty="0" smtClean="0"/>
              <a:t>Séparation claire et nette de chaque couche</a:t>
            </a:r>
          </a:p>
          <a:p>
            <a:pPr lvl="1" algn="just"/>
            <a:r>
              <a:rPr lang="fr-FR" dirty="0" smtClean="0"/>
              <a:t>Architecture robuste de plus en plus utilisée</a:t>
            </a:r>
          </a:p>
          <a:p>
            <a:pPr lvl="1" algn="just"/>
            <a:r>
              <a:rPr lang="fr-FR" dirty="0" smtClean="0"/>
              <a:t>Maintenance et mises à jour plus aisée</a:t>
            </a:r>
          </a:p>
          <a:p>
            <a:pPr lvl="1" algn="just"/>
            <a:r>
              <a:rPr lang="fr-FR" dirty="0" smtClean="0"/>
              <a:t>Permet des tests automatisés et plus aisés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9</a:t>
            </a:fld>
            <a:endParaRPr lang="fr-FR"/>
          </a:p>
        </p:txBody>
      </p:sp>
    </p:spTree>
    <p:extLst>
      <p:ext uri="{BB962C8B-B14F-4D97-AF65-F5344CB8AC3E}">
        <p14:creationId xmlns:p14="http://schemas.microsoft.com/office/powerpoint/2010/main" val="188261349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877</TotalTime>
  <Words>3252</Words>
  <Application>Microsoft Office PowerPoint</Application>
  <PresentationFormat>Grand écran</PresentationFormat>
  <Paragraphs>516</Paragraphs>
  <Slides>68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68</vt:i4>
      </vt:variant>
    </vt:vector>
  </HeadingPairs>
  <TitlesOfParts>
    <vt:vector size="73" baseType="lpstr">
      <vt:lpstr>Arial</vt:lpstr>
      <vt:lpstr>Calibri</vt:lpstr>
      <vt:lpstr>Century Gothic</vt:lpstr>
      <vt:lpstr>Wingdings 3</vt:lpstr>
      <vt:lpstr>Brin</vt:lpstr>
      <vt:lpstr>ASP.NET MVC</vt:lpstr>
      <vt:lpstr>Sommaire </vt:lpstr>
      <vt:lpstr>Introduction à ASP.NET</vt:lpstr>
      <vt:lpstr>Introduction à ASP.NET WebForm</vt:lpstr>
      <vt:lpstr>Introduction à ASP.NET MVC</vt:lpstr>
      <vt:lpstr>Pourquoi ASP.NET MVC?</vt:lpstr>
      <vt:lpstr>Les outils de développement</vt:lpstr>
      <vt:lpstr>Les Frameworks</vt:lpstr>
      <vt:lpstr>Le pattern MVC</vt:lpstr>
      <vt:lpstr>Le pattern MVC : Schéma</vt:lpstr>
      <vt:lpstr>M comme Modèle</vt:lpstr>
      <vt:lpstr>V comme Vue</vt:lpstr>
      <vt:lpstr>C comme Contrôleur</vt:lpstr>
      <vt:lpstr>Schéma MVC</vt:lpstr>
      <vt:lpstr>Projet de type MVC : Arborescence</vt:lpstr>
      <vt:lpstr>Projet de type MVC : Arborescence</vt:lpstr>
      <vt:lpstr>Conventions ASP.NET MVC</vt:lpstr>
      <vt:lpstr>Conventions ASP.NET MVC</vt:lpstr>
      <vt:lpstr>Le principe du routing (1/4)</vt:lpstr>
      <vt:lpstr>Le principe du routing (2/4)</vt:lpstr>
      <vt:lpstr>Le principe du routing (3/4)</vt:lpstr>
      <vt:lpstr>Le principe du routing (4/4)</vt:lpstr>
      <vt:lpstr>Créer et générer des routes (1/3)</vt:lpstr>
      <vt:lpstr>Créer et générer des routes (2/3)</vt:lpstr>
      <vt:lpstr>Créer et générer des routes (3/3)</vt:lpstr>
      <vt:lpstr>Paramétrer les routes</vt:lpstr>
      <vt:lpstr>Afficher les vues</vt:lpstr>
      <vt:lpstr>Afficher les vues (suite)</vt:lpstr>
      <vt:lpstr>Les vues « fortement »  typées</vt:lpstr>
      <vt:lpstr>Les vues « fortement »  typées</vt:lpstr>
      <vt:lpstr>Les moteurs de vues</vt:lpstr>
      <vt:lpstr>Le moteur de vue ASPX</vt:lpstr>
      <vt:lpstr>Le moteur de vue Razor</vt:lpstr>
      <vt:lpstr>La syntaxe Razor</vt:lpstr>
      <vt:lpstr>Mixer HTML / C# : c’est possible!</vt:lpstr>
      <vt:lpstr>Autres instructions Razor</vt:lpstr>
      <vt:lpstr>Quelques principes sur les vues</vt:lpstr>
      <vt:lpstr>Les Layouts</vt:lpstr>
      <vt:lpstr>Les Layouts (suite)</vt:lpstr>
      <vt:lpstr>Les helpers HTML</vt:lpstr>
      <vt:lpstr>Les helpers HTML - Exemple</vt:lpstr>
      <vt:lpstr>Les Helpers - Complément</vt:lpstr>
      <vt:lpstr>Les helpers fortement typés</vt:lpstr>
      <vt:lpstr>Les Helpers HTML – Récapitatif</vt:lpstr>
      <vt:lpstr>Les vues partielles</vt:lpstr>
      <vt:lpstr>Créer et utiliser un contrôleur</vt:lpstr>
      <vt:lpstr>Contrôleur – Accéder au modèle</vt:lpstr>
      <vt:lpstr>Le ModelBinding</vt:lpstr>
      <vt:lpstr>Le ModelBinding - Exemple</vt:lpstr>
      <vt:lpstr>Principe de la validation</vt:lpstr>
      <vt:lpstr>Validation du modèle (côté serveur)</vt:lpstr>
      <vt:lpstr>Validation côté client</vt:lpstr>
      <vt:lpstr>Les Bundles</vt:lpstr>
      <vt:lpstr>Les Bundles - Utilisation</vt:lpstr>
      <vt:lpstr>Les Areas (Zones)</vt:lpstr>
      <vt:lpstr>Un peu d’AJAX dans tout ça</vt:lpstr>
      <vt:lpstr>Exemple de requête AJAX</vt:lpstr>
      <vt:lpstr>AJAX : Pour aller plus loin…</vt:lpstr>
      <vt:lpstr>Templates MVC (1/2)</vt:lpstr>
      <vt:lpstr>Templates MVC (2/2)</vt:lpstr>
      <vt:lpstr>Vues « mobiles »</vt:lpstr>
      <vt:lpstr>Vues « mobiles » = applications mobiles?</vt:lpstr>
      <vt:lpstr>TD / Exercices</vt:lpstr>
      <vt:lpstr>ASP.NET MVC : C’est pas fini…</vt:lpstr>
      <vt:lpstr>ASP.NET WEB API 2</vt:lpstr>
      <vt:lpstr>Créer un contrôleur</vt:lpstr>
      <vt:lpstr>Architecture type - Intégration</vt:lpstr>
      <vt:lpstr>Au final ?</vt:lpstr>
    </vt:vector>
  </TitlesOfParts>
  <Company>alfa informatique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CHARGUERAUD</dc:creator>
  <cp:lastModifiedBy>Adrien CHARGUERAUD</cp:lastModifiedBy>
  <cp:revision>204</cp:revision>
  <dcterms:created xsi:type="dcterms:W3CDTF">2015-12-14T09:52:31Z</dcterms:created>
  <dcterms:modified xsi:type="dcterms:W3CDTF">2019-06-21T12:49:29Z</dcterms:modified>
</cp:coreProperties>
</file>