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36"/>
  </p:notesMasterIdLst>
  <p:sldIdLst>
    <p:sldId id="257" r:id="rId2"/>
    <p:sldId id="266" r:id="rId3"/>
    <p:sldId id="258" r:id="rId4"/>
    <p:sldId id="259" r:id="rId5"/>
    <p:sldId id="281" r:id="rId6"/>
    <p:sldId id="260" r:id="rId7"/>
    <p:sldId id="264" r:id="rId8"/>
    <p:sldId id="265" r:id="rId9"/>
    <p:sldId id="267" r:id="rId10"/>
    <p:sldId id="268" r:id="rId11"/>
    <p:sldId id="270" r:id="rId12"/>
    <p:sldId id="271" r:id="rId13"/>
    <p:sldId id="269" r:id="rId14"/>
    <p:sldId id="282" r:id="rId15"/>
    <p:sldId id="263" r:id="rId16"/>
    <p:sldId id="262" r:id="rId17"/>
    <p:sldId id="261" r:id="rId18"/>
    <p:sldId id="272" r:id="rId19"/>
    <p:sldId id="280" r:id="rId20"/>
    <p:sldId id="273" r:id="rId21"/>
    <p:sldId id="274" r:id="rId22"/>
    <p:sldId id="275" r:id="rId23"/>
    <p:sldId id="276" r:id="rId24"/>
    <p:sldId id="277" r:id="rId25"/>
    <p:sldId id="278" r:id="rId26"/>
    <p:sldId id="289" r:id="rId27"/>
    <p:sldId id="279" r:id="rId28"/>
    <p:sldId id="283" r:id="rId29"/>
    <p:sldId id="284" r:id="rId30"/>
    <p:sldId id="285" r:id="rId31"/>
    <p:sldId id="290" r:id="rId32"/>
    <p:sldId id="286" r:id="rId33"/>
    <p:sldId id="287" r:id="rId34"/>
    <p:sldId id="288"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3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821A7-6B3F-4F15-8DAE-163DF3B05A69}" type="datetimeFigureOut">
              <a:rPr lang="fr-FR" smtClean="0"/>
              <a:pPr/>
              <a:t>03/06/2016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F995F-A872-4A1A-A128-CB9B2FBA8286}" type="slidenum">
              <a:rPr lang="fr-FR" smtClean="0"/>
              <a:pPr/>
              <a:t>‹N°›</a:t>
            </a:fld>
            <a:endParaRPr lang="fr-FR"/>
          </a:p>
        </p:txBody>
      </p:sp>
    </p:spTree>
    <p:extLst>
      <p:ext uri="{BB962C8B-B14F-4D97-AF65-F5344CB8AC3E}">
        <p14:creationId xmlns:p14="http://schemas.microsoft.com/office/powerpoint/2010/main" xmlns="" val="66545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1</a:t>
            </a:fld>
            <a:endParaRPr lang="fr-FR"/>
          </a:p>
        </p:txBody>
      </p:sp>
    </p:spTree>
    <p:extLst>
      <p:ext uri="{BB962C8B-B14F-4D97-AF65-F5344CB8AC3E}">
        <p14:creationId xmlns:p14="http://schemas.microsoft.com/office/powerpoint/2010/main" xmlns="" val="223823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2</a:t>
            </a:fld>
            <a:endParaRPr lang="fr-FR"/>
          </a:p>
        </p:txBody>
      </p:sp>
    </p:spTree>
    <p:extLst>
      <p:ext uri="{BB962C8B-B14F-4D97-AF65-F5344CB8AC3E}">
        <p14:creationId xmlns:p14="http://schemas.microsoft.com/office/powerpoint/2010/main" xmlns="" val="16609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5BA544-DCBF-4AA9-BB21-6CF6240CE75E}" type="datetime1">
              <a:rPr lang="fr-FR" smtClean="0"/>
              <a:pPr/>
              <a:t>03/06/2016</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126605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8DFFEA0-3E02-4B88-BCC3-3676CD86BAE6}" type="datetime1">
              <a:rPr lang="fr-FR" smtClean="0"/>
              <a:pPr/>
              <a:t>03/06/2016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400835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2E2888A-D93F-4829-B982-8FE8E6108C1C}" type="datetime1">
              <a:rPr lang="fr-FR" smtClean="0"/>
              <a:pPr/>
              <a:t>03/06/2016</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9494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A3052E69-1B0A-42C3-B37C-173DF61F1EF2}" type="datetime1">
              <a:rPr lang="fr-FR" smtClean="0"/>
              <a:pPr/>
              <a:t>03/06/2016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1644895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0E22038-942B-4BFC-BC6D-066B0074D6DA}" type="datetime1">
              <a:rPr lang="fr-FR" smtClean="0"/>
              <a:pPr/>
              <a:t>03/06/2016</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39870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981DBA6-B238-49BB-8A32-AF50743D44CD}" type="datetime1">
              <a:rPr lang="fr-FR" smtClean="0"/>
              <a:pPr/>
              <a:t>03/06/2016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262331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F15F1B6-9697-43BF-925D-9AF69D8D6C7D}" type="datetime1">
              <a:rPr lang="fr-FR" smtClean="0"/>
              <a:pPr/>
              <a:t>03/06/2016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417981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5A56C88-B3A6-453D-BA8B-A05BF037626B}" type="datetime1">
              <a:rPr lang="fr-FR" smtClean="0"/>
              <a:pPr/>
              <a:t>03/06/2016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318762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B4ABE26-0B65-4BA9-B607-4852677B5879}" type="datetime1">
              <a:rPr lang="fr-FR" smtClean="0"/>
              <a:pPr/>
              <a:t>03/06/2016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18920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A0F5D6D-2F49-4852-A409-216AABECFD73}" type="datetime1">
              <a:rPr lang="fr-FR" smtClean="0"/>
              <a:pPr/>
              <a:t>03/06/2016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333710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C848EC8-7BC9-4FB2-AF1F-05E4619220BD}" type="datetime1">
              <a:rPr lang="fr-FR" smtClean="0"/>
              <a:pPr/>
              <a:t>03/06/2016</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382813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9E690FD-A084-4642-9A6E-7D0547621CAC}" type="datetime1">
              <a:rPr lang="fr-FR" smtClean="0"/>
              <a:pPr/>
              <a:t>03/06/2016</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136097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AA0D10C-ECF9-4F87-BDA9-772820310EB6}" type="datetime1">
              <a:rPr lang="fr-FR" smtClean="0"/>
              <a:pPr/>
              <a:t>03/06/2016</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357082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75D12-6640-44CE-A5A2-E45FCE03603E}" type="datetime1">
              <a:rPr lang="fr-FR" smtClean="0"/>
              <a:pPr/>
              <a:t>03/06/2016</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21868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D5FDD6-9EE3-4D6D-8E09-D54009455BBC}" type="datetime1">
              <a:rPr lang="fr-FR" smtClean="0"/>
              <a:pPr/>
              <a:t>03/06/2016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275763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F03E57-75B4-4E15-900C-C02244A38C08}" type="datetime1">
              <a:rPr lang="fr-FR" smtClean="0"/>
              <a:pPr/>
              <a:t>03/06/2016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229632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0C039E-3621-4D24-ACB4-A2F597D6903C}" type="datetime1">
              <a:rPr lang="fr-FR" smtClean="0"/>
              <a:pPr/>
              <a:t>03/06/2016</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CA60A0-75BD-4E41-B85B-3B2F93B2764D}" type="slidenum">
              <a:rPr lang="fr-FR" smtClean="0"/>
              <a:pPr/>
              <a:t>‹N°›</a:t>
            </a:fld>
            <a:endParaRPr lang="fr-FR"/>
          </a:p>
        </p:txBody>
      </p:sp>
    </p:spTree>
    <p:extLst>
      <p:ext uri="{BB962C8B-B14F-4D97-AF65-F5344CB8AC3E}">
        <p14:creationId xmlns:p14="http://schemas.microsoft.com/office/powerpoint/2010/main" xmlns="" val="127163155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Windows Communication Foundation (WCF)</a:t>
            </a:r>
            <a:endParaRPr lang="fr-FR" dirty="0"/>
          </a:p>
        </p:txBody>
      </p:sp>
      <p:sp>
        <p:nvSpPr>
          <p:cNvPr id="3" name="Sous-titre 2"/>
          <p:cNvSpPr>
            <a:spLocks noGrp="1"/>
          </p:cNvSpPr>
          <p:nvPr>
            <p:ph type="subTitle" idx="1"/>
          </p:nvPr>
        </p:nvSpPr>
        <p:spPr/>
        <p:txBody>
          <a:bodyPr/>
          <a:lstStyle/>
          <a:p>
            <a:r>
              <a:rPr lang="fr-FR" dirty="0" smtClean="0"/>
              <a:t>Cours basé sur la technologie WCF du Framework .NET dans le cadre de la création </a:t>
            </a:r>
            <a:r>
              <a:rPr lang="fr-FR" smtClean="0"/>
              <a:t>d’un service</a:t>
            </a:r>
            <a:endParaRPr lang="fr-FR" dirty="0"/>
          </a:p>
        </p:txBody>
      </p:sp>
    </p:spTree>
    <p:extLst>
      <p:ext uri="{BB962C8B-B14F-4D97-AF65-F5344CB8AC3E}">
        <p14:creationId xmlns:p14="http://schemas.microsoft.com/office/powerpoint/2010/main" xmlns="" val="27499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protocole SOAP (Binding)</a:t>
            </a:r>
            <a:endParaRPr lang="fr-FR" dirty="0"/>
          </a:p>
        </p:txBody>
      </p:sp>
      <p:sp>
        <p:nvSpPr>
          <p:cNvPr id="3" name="Espace réservé du contenu 2"/>
          <p:cNvSpPr>
            <a:spLocks noGrp="1"/>
          </p:cNvSpPr>
          <p:nvPr>
            <p:ph idx="1"/>
          </p:nvPr>
        </p:nvSpPr>
        <p:spPr>
          <a:xfrm>
            <a:off x="2589212" y="1711105"/>
            <a:ext cx="8915400" cy="4200117"/>
          </a:xfrm>
        </p:spPr>
        <p:txBody>
          <a:bodyPr/>
          <a:lstStyle/>
          <a:p>
            <a:r>
              <a:rPr lang="fr-FR" dirty="0" smtClean="0"/>
              <a:t>SOAP = Simple Object Access Protocol</a:t>
            </a:r>
          </a:p>
          <a:p>
            <a:r>
              <a:rPr lang="fr-FR" dirty="0" smtClean="0"/>
              <a:t>C’est un protocole de transmission de message orienté SOA. Le transfert est le plus souvent réalisé à l’aide du protocole HTTP</a:t>
            </a:r>
          </a:p>
          <a:p>
            <a:r>
              <a:rPr lang="fr-FR" dirty="0" smtClean="0"/>
              <a:t>Il est bâti sur du XML</a:t>
            </a:r>
          </a:p>
          <a:p>
            <a:r>
              <a:rPr lang="fr-FR" dirty="0" smtClean="0"/>
              <a:t>Il est constitué de plusieurs couches mais respecte l’architecture suivante :</a:t>
            </a:r>
          </a:p>
          <a:p>
            <a:pPr lvl="1"/>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10</a:t>
            </a:fld>
            <a:endParaRPr lang="fr-FR"/>
          </a:p>
        </p:txBody>
      </p:sp>
      <p:sp>
        <p:nvSpPr>
          <p:cNvPr id="5" name="Rectangle 4"/>
          <p:cNvSpPr/>
          <p:nvPr/>
        </p:nvSpPr>
        <p:spPr>
          <a:xfrm>
            <a:off x="4363769" y="3612333"/>
            <a:ext cx="3304515" cy="306912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535785" y="4246075"/>
            <a:ext cx="2942377" cy="61563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4535784" y="4906631"/>
            <a:ext cx="2942377" cy="16118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4535784" y="3702867"/>
            <a:ext cx="2942377" cy="369332"/>
          </a:xfrm>
          <a:prstGeom prst="rect">
            <a:avLst/>
          </a:prstGeom>
          <a:noFill/>
        </p:spPr>
        <p:txBody>
          <a:bodyPr wrap="square" rtlCol="0">
            <a:spAutoFit/>
          </a:bodyPr>
          <a:lstStyle/>
          <a:p>
            <a:r>
              <a:rPr lang="fr-FR" dirty="0" smtClean="0"/>
              <a:t>Enveloppe SOAP</a:t>
            </a:r>
            <a:endParaRPr lang="fr-FR" dirty="0"/>
          </a:p>
        </p:txBody>
      </p:sp>
      <p:sp>
        <p:nvSpPr>
          <p:cNvPr id="9" name="ZoneTexte 8"/>
          <p:cNvSpPr txBox="1"/>
          <p:nvPr/>
        </p:nvSpPr>
        <p:spPr>
          <a:xfrm>
            <a:off x="4630846" y="4352508"/>
            <a:ext cx="2942377" cy="369332"/>
          </a:xfrm>
          <a:prstGeom prst="rect">
            <a:avLst/>
          </a:prstGeom>
          <a:noFill/>
        </p:spPr>
        <p:txBody>
          <a:bodyPr wrap="square" rtlCol="0">
            <a:spAutoFit/>
          </a:bodyPr>
          <a:lstStyle/>
          <a:p>
            <a:r>
              <a:rPr lang="fr-FR" dirty="0" smtClean="0"/>
              <a:t>Header SOAP</a:t>
            </a:r>
            <a:endParaRPr lang="fr-FR" dirty="0"/>
          </a:p>
        </p:txBody>
      </p:sp>
      <p:sp>
        <p:nvSpPr>
          <p:cNvPr id="10" name="ZoneTexte 9"/>
          <p:cNvSpPr txBox="1"/>
          <p:nvPr/>
        </p:nvSpPr>
        <p:spPr>
          <a:xfrm>
            <a:off x="4630845" y="5002149"/>
            <a:ext cx="2942377" cy="369332"/>
          </a:xfrm>
          <a:prstGeom prst="rect">
            <a:avLst/>
          </a:prstGeom>
          <a:noFill/>
        </p:spPr>
        <p:txBody>
          <a:bodyPr wrap="square" rtlCol="0">
            <a:spAutoFit/>
          </a:bodyPr>
          <a:lstStyle/>
          <a:p>
            <a:r>
              <a:rPr lang="fr-FR" dirty="0" smtClean="0"/>
              <a:t>Corps SOAP</a:t>
            </a:r>
            <a:endParaRPr lang="fr-FR" dirty="0"/>
          </a:p>
        </p:txBody>
      </p:sp>
    </p:spTree>
    <p:extLst>
      <p:ext uri="{BB962C8B-B14F-4D97-AF65-F5344CB8AC3E}">
        <p14:creationId xmlns:p14="http://schemas.microsoft.com/office/powerpoint/2010/main" xmlns="" val="108102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protocole SOAP</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11</a:t>
            </a:fld>
            <a:endParaRPr lang="fr-FR"/>
          </a:p>
        </p:txBody>
      </p:sp>
      <p:pic>
        <p:nvPicPr>
          <p:cNvPr id="5" name="Image 4"/>
          <p:cNvPicPr>
            <a:picLocks noChangeAspect="1"/>
          </p:cNvPicPr>
          <p:nvPr/>
        </p:nvPicPr>
        <p:blipFill>
          <a:blip r:embed="rId2" cstate="print"/>
          <a:stretch>
            <a:fillRect/>
          </a:stretch>
        </p:blipFill>
        <p:spPr>
          <a:xfrm>
            <a:off x="531812" y="1603154"/>
            <a:ext cx="6617755" cy="3982063"/>
          </a:xfrm>
          <a:prstGeom prst="rect">
            <a:avLst/>
          </a:prstGeom>
        </p:spPr>
      </p:pic>
      <p:sp>
        <p:nvSpPr>
          <p:cNvPr id="6" name="Espace réservé du contenu 2"/>
          <p:cNvSpPr>
            <a:spLocks noGrp="1"/>
          </p:cNvSpPr>
          <p:nvPr>
            <p:ph idx="1"/>
          </p:nvPr>
        </p:nvSpPr>
        <p:spPr>
          <a:xfrm>
            <a:off x="7306147" y="1603154"/>
            <a:ext cx="4707802" cy="4200117"/>
          </a:xfrm>
        </p:spPr>
        <p:txBody>
          <a:bodyPr/>
          <a:lstStyle/>
          <a:p>
            <a:r>
              <a:rPr lang="fr-FR" dirty="0" smtClean="0"/>
              <a:t>Une demande est formulée</a:t>
            </a:r>
          </a:p>
          <a:p>
            <a:r>
              <a:rPr lang="fr-FR" dirty="0" smtClean="0"/>
              <a:t>Une réponse est envoyée</a:t>
            </a:r>
          </a:p>
          <a:p>
            <a:r>
              <a:rPr lang="fr-FR" dirty="0" smtClean="0"/>
              <a:t>Architecture Enveloppe – Header - Body</a:t>
            </a:r>
          </a:p>
          <a:p>
            <a:pPr lvl="1"/>
            <a:endParaRPr lang="fr-FR" dirty="0"/>
          </a:p>
        </p:txBody>
      </p:sp>
    </p:spTree>
    <p:extLst>
      <p:ext uri="{BB962C8B-B14F-4D97-AF65-F5344CB8AC3E}">
        <p14:creationId xmlns:p14="http://schemas.microsoft.com/office/powerpoint/2010/main" xmlns="" val="344312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et inconvénients de SOAP</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12</a:t>
            </a:fld>
            <a:endParaRPr lang="fr-FR"/>
          </a:p>
        </p:txBody>
      </p:sp>
      <p:sp>
        <p:nvSpPr>
          <p:cNvPr id="3" name="Espace réservé du contenu 2"/>
          <p:cNvSpPr>
            <a:spLocks noGrp="1"/>
          </p:cNvSpPr>
          <p:nvPr>
            <p:ph idx="1"/>
          </p:nvPr>
        </p:nvSpPr>
        <p:spPr/>
        <p:txBody>
          <a:bodyPr/>
          <a:lstStyle/>
          <a:p>
            <a:r>
              <a:rPr lang="fr-FR" dirty="0" smtClean="0"/>
              <a:t>Avantages de SOAP :</a:t>
            </a:r>
          </a:p>
          <a:p>
            <a:pPr lvl="1"/>
            <a:r>
              <a:rPr lang="fr-FR" dirty="0" smtClean="0"/>
              <a:t>Indépendant du langage et de la plateforme, on retrouve du SOAP en C# / C++ / Python / JAVA / etc.</a:t>
            </a:r>
          </a:p>
          <a:p>
            <a:pPr lvl="1"/>
            <a:r>
              <a:rPr lang="fr-FR" dirty="0" smtClean="0"/>
              <a:t>Pas de problème de pare-feu et / ou de proxy</a:t>
            </a:r>
          </a:p>
          <a:p>
            <a:pPr lvl="1"/>
            <a:r>
              <a:rPr lang="fr-FR" dirty="0" smtClean="0"/>
              <a:t>Communication facilitée</a:t>
            </a:r>
          </a:p>
          <a:p>
            <a:r>
              <a:rPr lang="fr-FR" dirty="0" smtClean="0"/>
              <a:t>Inconvénients de SOAP :</a:t>
            </a:r>
          </a:p>
          <a:p>
            <a:pPr lvl="1"/>
            <a:r>
              <a:rPr lang="fr-FR" dirty="0" smtClean="0"/>
              <a:t>Le format XML étant assez verbeux, les échanges peuvent devenir assez conséquents</a:t>
            </a:r>
          </a:p>
          <a:p>
            <a:pPr lvl="1"/>
            <a:r>
              <a:rPr lang="fr-FR" dirty="0" smtClean="0"/>
              <a:t>Couplage fort entre les clients et le serveur</a:t>
            </a:r>
            <a:endParaRPr lang="fr-FR" dirty="0"/>
          </a:p>
        </p:txBody>
      </p:sp>
    </p:spTree>
    <p:extLst>
      <p:ext uri="{BB962C8B-B14F-4D97-AF65-F5344CB8AC3E}">
        <p14:creationId xmlns:p14="http://schemas.microsoft.com/office/powerpoint/2010/main" xmlns="" val="35798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protocole REST (Binding)</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13</a:t>
            </a:fld>
            <a:endParaRPr lang="fr-FR"/>
          </a:p>
        </p:txBody>
      </p:sp>
      <p:sp>
        <p:nvSpPr>
          <p:cNvPr id="5" name="Espace réservé du contenu 2"/>
          <p:cNvSpPr>
            <a:spLocks noGrp="1"/>
          </p:cNvSpPr>
          <p:nvPr>
            <p:ph idx="1"/>
          </p:nvPr>
        </p:nvSpPr>
        <p:spPr/>
        <p:txBody>
          <a:bodyPr/>
          <a:lstStyle/>
          <a:p>
            <a:r>
              <a:rPr lang="fr-FR" dirty="0" smtClean="0"/>
              <a:t>REST = </a:t>
            </a:r>
            <a:r>
              <a:rPr lang="fr-FR" dirty="0" err="1" smtClean="0"/>
              <a:t>Representational</a:t>
            </a:r>
            <a:r>
              <a:rPr lang="fr-FR" dirty="0" smtClean="0"/>
              <a:t> State Transfer</a:t>
            </a:r>
          </a:p>
          <a:p>
            <a:r>
              <a:rPr lang="fr-FR" dirty="0" smtClean="0"/>
              <a:t>C’est un protocole de transmission de message orienté ROA. Le transfert est le plus souvent réalisé à l’aide du protocole HTTP</a:t>
            </a:r>
            <a:endParaRPr lang="fr-FR" dirty="0"/>
          </a:p>
          <a:p>
            <a:r>
              <a:rPr lang="fr-FR" dirty="0" smtClean="0"/>
              <a:t>Il est basé sur les 4 verbes HTTP : GET, POST, PUT et DELETE pour réaliser les 4 actions du CRUD (</a:t>
            </a:r>
            <a:r>
              <a:rPr lang="fr-FR" dirty="0" err="1" smtClean="0"/>
              <a:t>Create</a:t>
            </a:r>
            <a:r>
              <a:rPr lang="fr-FR" dirty="0" smtClean="0"/>
              <a:t>, </a:t>
            </a:r>
            <a:r>
              <a:rPr lang="fr-FR" dirty="0" err="1" smtClean="0"/>
              <a:t>Retrieve</a:t>
            </a:r>
            <a:r>
              <a:rPr lang="fr-FR" dirty="0" smtClean="0"/>
              <a:t>, Update et </a:t>
            </a:r>
            <a:r>
              <a:rPr lang="fr-FR" dirty="0" err="1" smtClean="0"/>
              <a:t>Delete</a:t>
            </a:r>
            <a:r>
              <a:rPr lang="fr-FR" dirty="0" smtClean="0"/>
              <a:t>)</a:t>
            </a:r>
          </a:p>
          <a:p>
            <a:r>
              <a:rPr lang="fr-FR" dirty="0" smtClean="0"/>
              <a:t>Le format est le plus souvent du JSON mais peut aussi être du XML</a:t>
            </a:r>
          </a:p>
        </p:txBody>
      </p:sp>
    </p:spTree>
    <p:extLst>
      <p:ext uri="{BB962C8B-B14F-4D97-AF65-F5344CB8AC3E}">
        <p14:creationId xmlns:p14="http://schemas.microsoft.com/office/powerpoint/2010/main" xmlns="" val="223409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a:t>
            </a:r>
            <a:r>
              <a:rPr lang="fr-FR" dirty="0" smtClean="0"/>
              <a:t>de REST</a:t>
            </a:r>
            <a:endParaRPr lang="fr-FR" dirty="0"/>
          </a:p>
        </p:txBody>
      </p:sp>
      <p:sp>
        <p:nvSpPr>
          <p:cNvPr id="3" name="Espace réservé du contenu 2"/>
          <p:cNvSpPr>
            <a:spLocks noGrp="1"/>
          </p:cNvSpPr>
          <p:nvPr>
            <p:ph idx="1"/>
          </p:nvPr>
        </p:nvSpPr>
        <p:spPr/>
        <p:txBody>
          <a:bodyPr>
            <a:normAutofit/>
          </a:bodyPr>
          <a:lstStyle/>
          <a:p>
            <a:r>
              <a:rPr lang="fr-FR" dirty="0"/>
              <a:t>Avantages de </a:t>
            </a:r>
            <a:r>
              <a:rPr lang="fr-FR" dirty="0" smtClean="0"/>
              <a:t>REST :</a:t>
            </a:r>
            <a:endParaRPr lang="fr-FR" dirty="0"/>
          </a:p>
          <a:p>
            <a:pPr lvl="1"/>
            <a:r>
              <a:rPr lang="fr-FR" dirty="0"/>
              <a:t>Indépendant du langage et de la plateforme, on retrouve du </a:t>
            </a:r>
            <a:r>
              <a:rPr lang="fr-FR" dirty="0" smtClean="0"/>
              <a:t>REST en </a:t>
            </a:r>
            <a:r>
              <a:rPr lang="fr-FR" dirty="0"/>
              <a:t>C# / C++ / Python / JAVA / etc.</a:t>
            </a:r>
          </a:p>
          <a:p>
            <a:pPr lvl="1"/>
            <a:r>
              <a:rPr lang="fr-FR" dirty="0"/>
              <a:t>Pas de problème de pare-feu et / ou de proxy</a:t>
            </a:r>
          </a:p>
          <a:p>
            <a:pPr lvl="1"/>
            <a:r>
              <a:rPr lang="fr-FR" dirty="0" smtClean="0"/>
              <a:t>Plus simple et plus lisible que SOAP. Implémentation plus aisée</a:t>
            </a:r>
          </a:p>
          <a:p>
            <a:pPr lvl="1"/>
            <a:r>
              <a:rPr lang="fr-FR" dirty="0" smtClean="0"/>
              <a:t>Performance accrue</a:t>
            </a:r>
          </a:p>
          <a:p>
            <a:pPr lvl="1"/>
            <a:r>
              <a:rPr lang="fr-FR" dirty="0" smtClean="0"/>
              <a:t>Utilisation de nombreux formats (JSON, XML, HTML, etc.)</a:t>
            </a:r>
          </a:p>
          <a:p>
            <a:pPr lvl="1"/>
            <a:r>
              <a:rPr lang="fr-FR" dirty="0" smtClean="0"/>
              <a:t>Proche de la conception et de la philosophie web (URI, GET, POST, PUT, etc.)</a:t>
            </a:r>
          </a:p>
          <a:p>
            <a:pPr lvl="1"/>
            <a:r>
              <a:rPr lang="fr-FR" dirty="0" smtClean="0"/>
              <a:t>Sécurisation sous forme de </a:t>
            </a:r>
            <a:r>
              <a:rPr lang="fr-FR" dirty="0" err="1" smtClean="0"/>
              <a:t>token</a:t>
            </a:r>
            <a:endParaRPr lang="fr-FR" dirty="0" smtClean="0"/>
          </a:p>
          <a:p>
            <a:pPr lvl="1"/>
            <a:r>
              <a:rPr lang="fr-FR" dirty="0" smtClean="0"/>
              <a:t>Etc.</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14</a:t>
            </a:fld>
            <a:endParaRPr lang="fr-FR"/>
          </a:p>
        </p:txBody>
      </p:sp>
    </p:spTree>
    <p:extLst>
      <p:ext uri="{BB962C8B-B14F-4D97-AF65-F5344CB8AC3E}">
        <p14:creationId xmlns:p14="http://schemas.microsoft.com/office/powerpoint/2010/main" xmlns="" val="108684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format WSDL</a:t>
            </a:r>
            <a:endParaRPr lang="fr-FR" dirty="0"/>
          </a:p>
        </p:txBody>
      </p:sp>
      <p:sp>
        <p:nvSpPr>
          <p:cNvPr id="3" name="Espace réservé du contenu 2"/>
          <p:cNvSpPr>
            <a:spLocks noGrp="1"/>
          </p:cNvSpPr>
          <p:nvPr>
            <p:ph idx="1"/>
          </p:nvPr>
        </p:nvSpPr>
        <p:spPr/>
        <p:txBody>
          <a:bodyPr/>
          <a:lstStyle/>
          <a:p>
            <a:pPr algn="just"/>
            <a:r>
              <a:rPr lang="fr-FR" dirty="0" smtClean="0"/>
              <a:t>WSDL pour Web Services Description </a:t>
            </a:r>
            <a:r>
              <a:rPr lang="fr-FR" dirty="0" err="1" smtClean="0"/>
              <a:t>Language</a:t>
            </a:r>
            <a:r>
              <a:rPr lang="fr-FR" dirty="0" smtClean="0"/>
              <a:t> permet de décrire de manière standard un service web (version 2.0)</a:t>
            </a:r>
          </a:p>
          <a:p>
            <a:pPr algn="just"/>
            <a:r>
              <a:rPr lang="fr-FR" dirty="0" smtClean="0"/>
              <a:t>Prononcé « </a:t>
            </a:r>
            <a:r>
              <a:rPr lang="fr-FR" dirty="0" err="1" smtClean="0"/>
              <a:t>Whiz-Deul</a:t>
            </a:r>
            <a:r>
              <a:rPr lang="fr-FR" dirty="0" smtClean="0"/>
              <a:t> »</a:t>
            </a:r>
          </a:p>
          <a:p>
            <a:pPr algn="just"/>
            <a:r>
              <a:rPr lang="fr-FR" dirty="0" smtClean="0"/>
              <a:t>Le WSDL décrit l’interface publique d’accès à un service web (notamment dans le cadre des architectures de type SOA)</a:t>
            </a:r>
          </a:p>
          <a:p>
            <a:pPr algn="just"/>
            <a:r>
              <a:rPr lang="fr-FR" dirty="0" smtClean="0"/>
              <a:t>Le WSDL est écrit en XML</a:t>
            </a:r>
          </a:p>
          <a:p>
            <a:pPr algn="just"/>
            <a:r>
              <a:rPr lang="fr-FR" dirty="0" smtClean="0"/>
              <a:t>Il se génère automatiquement en appelant l’argument ?</a:t>
            </a:r>
            <a:r>
              <a:rPr lang="fr-FR" dirty="0" err="1" smtClean="0"/>
              <a:t>wsdl</a:t>
            </a:r>
            <a:r>
              <a:rPr lang="fr-FR" dirty="0" smtClean="0"/>
              <a:t> (notion vue plus tard lors de l’étude des tests applicables à un service web)</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15</a:t>
            </a:fld>
            <a:endParaRPr lang="fr-FR"/>
          </a:p>
        </p:txBody>
      </p:sp>
    </p:spTree>
    <p:extLst>
      <p:ext uri="{BB962C8B-B14F-4D97-AF65-F5344CB8AC3E}">
        <p14:creationId xmlns:p14="http://schemas.microsoft.com/office/powerpoint/2010/main" xmlns="" val="3727734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format </a:t>
            </a:r>
            <a:r>
              <a:rPr lang="fr-FR" dirty="0" smtClean="0"/>
              <a:t>WSDL - exemple</a:t>
            </a:r>
            <a:endParaRPr lang="fr-FR" dirty="0"/>
          </a:p>
        </p:txBody>
      </p:sp>
      <p:sp>
        <p:nvSpPr>
          <p:cNvPr id="3" name="Espace réservé du contenu 2"/>
          <p:cNvSpPr>
            <a:spLocks noGrp="1"/>
          </p:cNvSpPr>
          <p:nvPr>
            <p:ph idx="1"/>
          </p:nvPr>
        </p:nvSpPr>
        <p:spPr>
          <a:xfrm>
            <a:off x="2502126" y="1905000"/>
            <a:ext cx="8915400" cy="3777622"/>
          </a:xfrm>
        </p:spPr>
        <p:txBody>
          <a:bodyPr/>
          <a:lstStyle/>
          <a:p>
            <a:pPr algn="just"/>
            <a:r>
              <a:rPr lang="fr-FR" dirty="0" smtClean="0"/>
              <a:t>Le WSDL est un document XML qui comment par la balise &lt;définitions&gt;</a:t>
            </a:r>
          </a:p>
          <a:p>
            <a:pPr lvl="1" algn="just"/>
            <a:r>
              <a:rPr lang="fr-FR" dirty="0" smtClean="0"/>
              <a:t>&lt;binding&gt; définit le protocole à utiliser pour invoquer le service web</a:t>
            </a:r>
          </a:p>
          <a:p>
            <a:pPr lvl="1" algn="just"/>
            <a:r>
              <a:rPr lang="fr-FR" dirty="0" smtClean="0"/>
              <a:t>&lt;service décrit l’ensemble des points finaux (endpoints) du réseau</a:t>
            </a:r>
          </a:p>
          <a:p>
            <a:pPr lvl="1" algn="just"/>
            <a:r>
              <a:rPr lang="fr-FR" dirty="0" smtClean="0"/>
              <a:t>&lt;port&gt; spécifie l’emplacement du service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16</a:t>
            </a:fld>
            <a:endParaRPr lang="fr-FR"/>
          </a:p>
        </p:txBody>
      </p:sp>
      <p:pic>
        <p:nvPicPr>
          <p:cNvPr id="13" name="Image 12"/>
          <p:cNvPicPr>
            <a:picLocks noChangeAspect="1"/>
          </p:cNvPicPr>
          <p:nvPr/>
        </p:nvPicPr>
        <p:blipFill>
          <a:blip r:embed="rId2" cstate="print"/>
          <a:stretch>
            <a:fillRect/>
          </a:stretch>
        </p:blipFill>
        <p:spPr>
          <a:xfrm>
            <a:off x="2502126" y="3656239"/>
            <a:ext cx="8467725" cy="3028950"/>
          </a:xfrm>
          <a:prstGeom prst="rect">
            <a:avLst/>
          </a:prstGeom>
        </p:spPr>
      </p:pic>
    </p:spTree>
    <p:extLst>
      <p:ext uri="{BB962C8B-B14F-4D97-AF65-F5344CB8AC3E}">
        <p14:creationId xmlns:p14="http://schemas.microsoft.com/office/powerpoint/2010/main" xmlns="" val="388363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son service - procédure</a:t>
            </a:r>
            <a:endParaRPr lang="fr-FR" dirty="0"/>
          </a:p>
        </p:txBody>
      </p:sp>
      <p:sp>
        <p:nvSpPr>
          <p:cNvPr id="3" name="Espace réservé du contenu 2"/>
          <p:cNvSpPr>
            <a:spLocks noGrp="1"/>
          </p:cNvSpPr>
          <p:nvPr>
            <p:ph idx="1"/>
          </p:nvPr>
        </p:nvSpPr>
        <p:spPr/>
        <p:txBody>
          <a:bodyPr/>
          <a:lstStyle/>
          <a:p>
            <a:r>
              <a:rPr lang="fr-FR" dirty="0" smtClean="0"/>
              <a:t>Créer un service WCF se résume aux 3 étapes suivantes :</a:t>
            </a:r>
          </a:p>
          <a:p>
            <a:pPr lvl="1"/>
            <a:r>
              <a:rPr lang="fr-FR" dirty="0" smtClean="0"/>
              <a:t>Définir le contrat, définir les signatures des méthodes et définir le format des données à échanger</a:t>
            </a:r>
          </a:p>
          <a:p>
            <a:pPr lvl="1"/>
            <a:r>
              <a:rPr lang="fr-FR" dirty="0" smtClean="0"/>
              <a:t>Implémentation du contrat et implémentation du service</a:t>
            </a:r>
          </a:p>
          <a:p>
            <a:pPr lvl="1"/>
            <a:r>
              <a:rPr lang="fr-FR" dirty="0" smtClean="0"/>
              <a:t>Configuration et accessibilité du service</a:t>
            </a:r>
            <a:endParaRPr lang="fr-FR" dirty="0"/>
          </a:p>
          <a:p>
            <a:endParaRPr lang="fr-FR" dirty="0"/>
          </a:p>
          <a:p>
            <a:r>
              <a:rPr lang="fr-FR" dirty="0" smtClean="0"/>
              <a:t>Une fois le service WCF créé, on peut le consommer à partir d’une application console, web, etc.</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17</a:t>
            </a:fld>
            <a:endParaRPr lang="fr-FR"/>
          </a:p>
        </p:txBody>
      </p:sp>
    </p:spTree>
    <p:extLst>
      <p:ext uri="{BB962C8B-B14F-4D97-AF65-F5344CB8AC3E}">
        <p14:creationId xmlns:p14="http://schemas.microsoft.com/office/powerpoint/2010/main" xmlns="" val="2025504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 : créer un service WCF</a:t>
            </a:r>
            <a:endParaRPr lang="fr-FR" dirty="0"/>
          </a:p>
        </p:txBody>
      </p:sp>
      <p:sp>
        <p:nvSpPr>
          <p:cNvPr id="3" name="Espace réservé du contenu 2"/>
          <p:cNvSpPr>
            <a:spLocks noGrp="1"/>
          </p:cNvSpPr>
          <p:nvPr>
            <p:ph idx="1"/>
          </p:nvPr>
        </p:nvSpPr>
        <p:spPr/>
        <p:txBody>
          <a:bodyPr/>
          <a:lstStyle/>
          <a:p>
            <a:pPr algn="just"/>
            <a:r>
              <a:rPr lang="fr-FR" dirty="0" smtClean="0"/>
              <a:t>Objectifs :</a:t>
            </a:r>
          </a:p>
          <a:p>
            <a:pPr lvl="1" algn="just"/>
            <a:r>
              <a:rPr lang="fr-FR" dirty="0" smtClean="0"/>
              <a:t>Créer un web service WCF permettant de remplacer un dictionnaire. Il contiendra des méthodes permettant de retourner le nombre de lettre d’un mot ou encore de retourner la définition d’un mot</a:t>
            </a:r>
          </a:p>
          <a:p>
            <a:pPr lvl="1" algn="just"/>
            <a:r>
              <a:rPr lang="fr-FR" dirty="0" smtClean="0"/>
              <a:t>Il doit être accessible en SOAP et en REST</a:t>
            </a:r>
          </a:p>
          <a:p>
            <a:pPr lvl="1" algn="just"/>
            <a:r>
              <a:rPr lang="fr-FR" dirty="0" smtClean="0"/>
              <a:t>Le format REST sera du JSON (en lieu et place du XML)</a:t>
            </a:r>
          </a:p>
          <a:p>
            <a:pPr lvl="1" algn="just"/>
            <a:r>
              <a:rPr lang="fr-FR" dirty="0" smtClean="0"/>
              <a:t>Tester son service en utilisant la console fournie à cet effet</a:t>
            </a:r>
          </a:p>
          <a:p>
            <a:pPr lvl="1" algn="just"/>
            <a:r>
              <a:rPr lang="fr-FR" dirty="0" smtClean="0"/>
              <a:t>Créer quelques tests unitaires pour tester le service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18</a:t>
            </a:fld>
            <a:endParaRPr lang="fr-FR"/>
          </a:p>
        </p:txBody>
      </p:sp>
    </p:spTree>
    <p:extLst>
      <p:ext uri="{BB962C8B-B14F-4D97-AF65-F5344CB8AC3E}">
        <p14:creationId xmlns:p14="http://schemas.microsoft.com/office/powerpoint/2010/main" xmlns="" val="3324916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un projet WCF</a:t>
            </a:r>
            <a:endParaRPr lang="fr-FR" dirty="0"/>
          </a:p>
        </p:txBody>
      </p:sp>
      <p:sp>
        <p:nvSpPr>
          <p:cNvPr id="3" name="Espace réservé du contenu 2"/>
          <p:cNvSpPr>
            <a:spLocks noGrp="1"/>
          </p:cNvSpPr>
          <p:nvPr>
            <p:ph idx="1"/>
          </p:nvPr>
        </p:nvSpPr>
        <p:spPr>
          <a:xfrm>
            <a:off x="4974770" y="1905000"/>
            <a:ext cx="6999516" cy="4006222"/>
          </a:xfrm>
        </p:spPr>
        <p:txBody>
          <a:bodyPr/>
          <a:lstStyle/>
          <a:p>
            <a:pPr algn="just"/>
            <a:r>
              <a:rPr lang="fr-FR" dirty="0" smtClean="0"/>
              <a:t>Visual Studio permet de générer l’ossature d’un projet WCF c’est-à-dire :</a:t>
            </a:r>
          </a:p>
          <a:p>
            <a:pPr lvl="1" algn="just"/>
            <a:r>
              <a:rPr lang="fr-FR" dirty="0" smtClean="0"/>
              <a:t>Un contrat type</a:t>
            </a:r>
          </a:p>
          <a:p>
            <a:pPr lvl="1" algn="just"/>
            <a:r>
              <a:rPr lang="fr-FR" dirty="0" smtClean="0"/>
              <a:t>Un service type</a:t>
            </a:r>
          </a:p>
          <a:p>
            <a:pPr lvl="1" algn="just"/>
            <a:r>
              <a:rPr lang="fr-FR" dirty="0" smtClean="0"/>
              <a:t>Un fichier de configuration</a:t>
            </a:r>
          </a:p>
          <a:p>
            <a:pPr lvl="1"/>
            <a:endParaRPr lang="fr-FR" dirty="0"/>
          </a:p>
          <a:p>
            <a:pPr lvl="1"/>
            <a:endParaRPr lang="fr-FR" dirty="0" smtClean="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19</a:t>
            </a:fld>
            <a:endParaRPr lang="fr-FR"/>
          </a:p>
        </p:txBody>
      </p:sp>
      <p:pic>
        <p:nvPicPr>
          <p:cNvPr id="5" name="Image 4"/>
          <p:cNvPicPr>
            <a:picLocks noChangeAspect="1"/>
          </p:cNvPicPr>
          <p:nvPr/>
        </p:nvPicPr>
        <p:blipFill>
          <a:blip r:embed="rId2" cstate="print"/>
          <a:stretch>
            <a:fillRect/>
          </a:stretch>
        </p:blipFill>
        <p:spPr>
          <a:xfrm>
            <a:off x="469445" y="1905000"/>
            <a:ext cx="4505325" cy="4152900"/>
          </a:xfrm>
          <a:prstGeom prst="rect">
            <a:avLst/>
          </a:prstGeom>
        </p:spPr>
      </p:pic>
    </p:spTree>
    <p:extLst>
      <p:ext uri="{BB962C8B-B14F-4D97-AF65-F5344CB8AC3E}">
        <p14:creationId xmlns:p14="http://schemas.microsoft.com/office/powerpoint/2010/main" xmlns="" val="81294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br>
              <a:rPr lang="fr-FR" dirty="0" smtClean="0"/>
            </a:br>
            <a:endParaRPr lang="fr-FR" dirty="0"/>
          </a:p>
        </p:txBody>
      </p:sp>
      <p:sp>
        <p:nvSpPr>
          <p:cNvPr id="3" name="Espace réservé du contenu 2"/>
          <p:cNvSpPr>
            <a:spLocks noGrp="1"/>
          </p:cNvSpPr>
          <p:nvPr>
            <p:ph idx="1"/>
          </p:nvPr>
        </p:nvSpPr>
        <p:spPr/>
        <p:txBody>
          <a:bodyPr/>
          <a:lstStyle/>
          <a:p>
            <a:pPr algn="just"/>
            <a:r>
              <a:rPr lang="fr-FR" dirty="0" smtClean="0"/>
              <a:t>Présentation générale de WCF et des services</a:t>
            </a:r>
          </a:p>
          <a:p>
            <a:pPr algn="just"/>
            <a:r>
              <a:rPr lang="fr-FR" dirty="0" smtClean="0"/>
              <a:t>Notion de base WCF</a:t>
            </a:r>
          </a:p>
          <a:p>
            <a:pPr algn="just"/>
            <a:r>
              <a:rPr lang="fr-FR" dirty="0" smtClean="0"/>
              <a:t>Etude des formats et des protocoles</a:t>
            </a:r>
          </a:p>
          <a:p>
            <a:pPr algn="just"/>
            <a:r>
              <a:rPr lang="fr-FR" dirty="0" smtClean="0"/>
              <a:t>Procédure de création d’un service</a:t>
            </a:r>
          </a:p>
          <a:p>
            <a:pPr algn="just"/>
            <a:r>
              <a:rPr lang="fr-FR" dirty="0" smtClean="0"/>
              <a:t>Consomme son service</a:t>
            </a:r>
          </a:p>
          <a:p>
            <a:pPr algn="just"/>
            <a:r>
              <a:rPr lang="fr-FR" dirty="0" smtClean="0"/>
              <a:t>Tester son service</a:t>
            </a:r>
            <a:endParaRPr lang="fr-FR" dirty="0"/>
          </a:p>
        </p:txBody>
      </p:sp>
      <p:sp>
        <p:nvSpPr>
          <p:cNvPr id="5" name="Espace réservé du numéro de diapositive 4"/>
          <p:cNvSpPr>
            <a:spLocks noGrp="1"/>
          </p:cNvSpPr>
          <p:nvPr>
            <p:ph type="sldNum" sz="quarter" idx="12"/>
          </p:nvPr>
        </p:nvSpPr>
        <p:spPr/>
        <p:txBody>
          <a:bodyPr/>
          <a:lstStyle/>
          <a:p>
            <a:fld id="{C6CA60A0-75BD-4E41-B85B-3B2F93B2764D}" type="slidenum">
              <a:rPr lang="fr-FR" smtClean="0"/>
              <a:pPr/>
              <a:t>2</a:t>
            </a:fld>
            <a:endParaRPr lang="fr-FR"/>
          </a:p>
        </p:txBody>
      </p:sp>
    </p:spTree>
    <p:extLst>
      <p:ext uri="{BB962C8B-B14F-4D97-AF65-F5344CB8AC3E}">
        <p14:creationId xmlns:p14="http://schemas.microsoft.com/office/powerpoint/2010/main" xmlns="" val="4003629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le contrat</a:t>
            </a:r>
            <a:endParaRPr lang="fr-FR" dirty="0"/>
          </a:p>
        </p:txBody>
      </p:sp>
      <p:sp>
        <p:nvSpPr>
          <p:cNvPr id="3" name="Espace réservé du contenu 2"/>
          <p:cNvSpPr>
            <a:spLocks noGrp="1"/>
          </p:cNvSpPr>
          <p:nvPr>
            <p:ph idx="1"/>
          </p:nvPr>
        </p:nvSpPr>
        <p:spPr>
          <a:xfrm>
            <a:off x="5756484" y="1720913"/>
            <a:ext cx="6329892" cy="3777622"/>
          </a:xfrm>
        </p:spPr>
        <p:txBody>
          <a:bodyPr/>
          <a:lstStyle/>
          <a:p>
            <a:pPr algn="just"/>
            <a:r>
              <a:rPr lang="fr-FR" dirty="0" smtClean="0"/>
              <a:t>Le contrat est une interface décorée par l’annotation </a:t>
            </a:r>
            <a:r>
              <a:rPr lang="fr-FR" b="1" dirty="0" smtClean="0"/>
              <a:t>[ServiceContract]</a:t>
            </a:r>
          </a:p>
          <a:p>
            <a:pPr algn="just"/>
            <a:r>
              <a:rPr lang="fr-FR" dirty="0" smtClean="0"/>
              <a:t>Le contrat contient deux opérations (ou actions) définies par l’annotation </a:t>
            </a:r>
            <a:r>
              <a:rPr lang="fr-FR" b="1" dirty="0" smtClean="0"/>
              <a:t>[OperationContract]</a:t>
            </a:r>
          </a:p>
          <a:p>
            <a:pPr algn="just"/>
            <a:r>
              <a:rPr lang="fr-FR" dirty="0" smtClean="0"/>
              <a:t>Une des opérations retourne un objet défini par un </a:t>
            </a:r>
            <a:r>
              <a:rPr lang="fr-FR" b="1" dirty="0" smtClean="0"/>
              <a:t>DataContract</a:t>
            </a:r>
            <a:r>
              <a:rPr lang="fr-FR" dirty="0" smtClean="0"/>
              <a:t> qu’il faudra créer</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20</a:t>
            </a:fld>
            <a:endParaRPr lang="fr-FR"/>
          </a:p>
        </p:txBody>
      </p:sp>
      <p:pic>
        <p:nvPicPr>
          <p:cNvPr id="5" name="Image 4"/>
          <p:cNvPicPr>
            <a:picLocks noChangeAspect="1"/>
          </p:cNvPicPr>
          <p:nvPr/>
        </p:nvPicPr>
        <p:blipFill>
          <a:blip r:embed="rId2" cstate="print"/>
          <a:stretch>
            <a:fillRect/>
          </a:stretch>
        </p:blipFill>
        <p:spPr>
          <a:xfrm>
            <a:off x="324166" y="1726194"/>
            <a:ext cx="5296516" cy="2386107"/>
          </a:xfrm>
          <a:prstGeom prst="rect">
            <a:avLst/>
          </a:prstGeom>
          <a:ln>
            <a:solidFill>
              <a:schemeClr val="accent1"/>
            </a:solidFill>
          </a:ln>
        </p:spPr>
      </p:pic>
    </p:spTree>
    <p:extLst>
      <p:ext uri="{BB962C8B-B14F-4D97-AF65-F5344CB8AC3E}">
        <p14:creationId xmlns:p14="http://schemas.microsoft.com/office/powerpoint/2010/main" xmlns="" val="365153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le DataContract</a:t>
            </a:r>
            <a:endParaRPr lang="fr-FR" dirty="0"/>
          </a:p>
        </p:txBody>
      </p:sp>
      <p:sp>
        <p:nvSpPr>
          <p:cNvPr id="3" name="Espace réservé du contenu 2"/>
          <p:cNvSpPr>
            <a:spLocks noGrp="1"/>
          </p:cNvSpPr>
          <p:nvPr>
            <p:ph idx="1"/>
          </p:nvPr>
        </p:nvSpPr>
        <p:spPr>
          <a:xfrm>
            <a:off x="4508625" y="1904999"/>
            <a:ext cx="7451003" cy="3777622"/>
          </a:xfrm>
        </p:spPr>
        <p:txBody>
          <a:bodyPr/>
          <a:lstStyle/>
          <a:p>
            <a:pPr algn="just"/>
            <a:r>
              <a:rPr lang="fr-FR" dirty="0" smtClean="0"/>
              <a:t>La classe </a:t>
            </a:r>
            <a:r>
              <a:rPr lang="fr-FR" b="1" dirty="0" smtClean="0"/>
              <a:t>MotDuDictionnaire</a:t>
            </a:r>
            <a:r>
              <a:rPr lang="fr-FR" dirty="0" smtClean="0"/>
              <a:t> est décorée par l’annotation </a:t>
            </a:r>
            <a:r>
              <a:rPr lang="fr-FR" b="1" dirty="0" err="1" smtClean="0"/>
              <a:t>DataContract</a:t>
            </a:r>
            <a:r>
              <a:rPr lang="fr-FR" dirty="0" smtClean="0"/>
              <a:t>.</a:t>
            </a:r>
          </a:p>
          <a:p>
            <a:pPr algn="just"/>
            <a:r>
              <a:rPr lang="fr-FR" dirty="0" smtClean="0"/>
              <a:t>Sans ce mot clé, l’objet ne peut pas être utilisé dans une opération définie dans le contrat</a:t>
            </a:r>
          </a:p>
          <a:p>
            <a:pPr algn="just"/>
            <a:r>
              <a:rPr lang="fr-FR" dirty="0" smtClean="0"/>
              <a:t>Les propriétés de cette classe sont décorées par l’annotation </a:t>
            </a:r>
            <a:r>
              <a:rPr lang="fr-FR" b="1" dirty="0" err="1" smtClean="0"/>
              <a:t>DataMember</a:t>
            </a:r>
            <a:endParaRPr lang="fr-FR" b="1" dirty="0" smtClean="0"/>
          </a:p>
          <a:p>
            <a:pPr algn="just"/>
            <a:r>
              <a:rPr lang="fr-FR" dirty="0" smtClean="0"/>
              <a:t>Les propriétés non décorées par </a:t>
            </a:r>
            <a:r>
              <a:rPr lang="fr-FR" b="1" dirty="0" smtClean="0"/>
              <a:t>DataMember</a:t>
            </a:r>
            <a:r>
              <a:rPr lang="fr-FR" dirty="0" smtClean="0"/>
              <a:t> ne seront pas exposées (propriétés privées servant pour du calcul par exemple)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21</a:t>
            </a:fld>
            <a:endParaRPr lang="fr-FR"/>
          </a:p>
        </p:txBody>
      </p:sp>
      <p:pic>
        <p:nvPicPr>
          <p:cNvPr id="5" name="Image 4"/>
          <p:cNvPicPr>
            <a:picLocks noChangeAspect="1"/>
          </p:cNvPicPr>
          <p:nvPr/>
        </p:nvPicPr>
        <p:blipFill>
          <a:blip r:embed="rId2" cstate="print"/>
          <a:stretch>
            <a:fillRect/>
          </a:stretch>
        </p:blipFill>
        <p:spPr>
          <a:xfrm>
            <a:off x="350915" y="1904999"/>
            <a:ext cx="4049851" cy="4369051"/>
          </a:xfrm>
          <a:prstGeom prst="rect">
            <a:avLst/>
          </a:prstGeom>
          <a:ln>
            <a:solidFill>
              <a:schemeClr val="accent1"/>
            </a:solidFill>
          </a:ln>
        </p:spPr>
      </p:pic>
    </p:spTree>
    <p:extLst>
      <p:ext uri="{BB962C8B-B14F-4D97-AF65-F5344CB8AC3E}">
        <p14:creationId xmlns:p14="http://schemas.microsoft.com/office/powerpoint/2010/main" xmlns="" val="293795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le service</a:t>
            </a:r>
            <a:endParaRPr lang="fr-FR" dirty="0"/>
          </a:p>
        </p:txBody>
      </p:sp>
      <p:sp>
        <p:nvSpPr>
          <p:cNvPr id="3" name="Espace réservé du contenu 2"/>
          <p:cNvSpPr>
            <a:spLocks noGrp="1"/>
          </p:cNvSpPr>
          <p:nvPr>
            <p:ph idx="1"/>
          </p:nvPr>
        </p:nvSpPr>
        <p:spPr/>
        <p:txBody>
          <a:bodyPr/>
          <a:lstStyle/>
          <a:p>
            <a:pPr algn="just"/>
            <a:r>
              <a:rPr lang="fr-FR" dirty="0" smtClean="0"/>
              <a:t>Le service est auto-généré par Visual Studio lors de la création d’un nouveau projet WCF (il génère aussi un fichier de configuration adéquat ainsi qu’un contrat)</a:t>
            </a:r>
          </a:p>
          <a:p>
            <a:pPr algn="just"/>
            <a:r>
              <a:rPr lang="fr-FR" dirty="0" smtClean="0"/>
              <a:t>Extension du service au format .</a:t>
            </a:r>
            <a:r>
              <a:rPr lang="fr-FR" dirty="0" err="1" smtClean="0"/>
              <a:t>svc</a:t>
            </a:r>
            <a:endParaRPr lang="fr-FR" dirty="0" smtClean="0"/>
          </a:p>
          <a:p>
            <a:pPr algn="just"/>
            <a:r>
              <a:rPr lang="fr-FR" dirty="0" smtClean="0"/>
              <a:t>Il implémentera le contrat défini au préalable</a:t>
            </a:r>
          </a:p>
          <a:p>
            <a:pPr algn="just"/>
            <a:r>
              <a:rPr lang="fr-FR" dirty="0" smtClean="0"/>
              <a:t>Il utilisera la classe de type DataContract définie au préalable</a:t>
            </a:r>
          </a:p>
          <a:p>
            <a:pPr algn="just"/>
            <a:r>
              <a:rPr lang="fr-FR" dirty="0" smtClean="0"/>
              <a:t>Attention au </a:t>
            </a:r>
            <a:r>
              <a:rPr lang="fr-FR" b="1" dirty="0" smtClean="0"/>
              <a:t>BALISAGE </a:t>
            </a:r>
            <a:r>
              <a:rPr lang="fr-FR" dirty="0" smtClean="0"/>
              <a:t>(clic droit sur le service, afficher le balisage)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22</a:t>
            </a:fld>
            <a:endParaRPr lang="fr-FR"/>
          </a:p>
        </p:txBody>
      </p:sp>
      <p:pic>
        <p:nvPicPr>
          <p:cNvPr id="5" name="Image 4"/>
          <p:cNvPicPr>
            <a:picLocks noChangeAspect="1"/>
          </p:cNvPicPr>
          <p:nvPr/>
        </p:nvPicPr>
        <p:blipFill>
          <a:blip r:embed="rId2" cstate="print"/>
          <a:stretch>
            <a:fillRect/>
          </a:stretch>
        </p:blipFill>
        <p:spPr>
          <a:xfrm>
            <a:off x="1144126" y="4996541"/>
            <a:ext cx="10360486" cy="195943"/>
          </a:xfrm>
          <a:prstGeom prst="rect">
            <a:avLst/>
          </a:prstGeom>
        </p:spPr>
      </p:pic>
      <p:cxnSp>
        <p:nvCxnSpPr>
          <p:cNvPr id="7" name="Connecteur droit avec flèche 6"/>
          <p:cNvCxnSpPr>
            <a:endCxn id="5" idx="2"/>
          </p:cNvCxnSpPr>
          <p:nvPr/>
        </p:nvCxnSpPr>
        <p:spPr>
          <a:xfrm flipV="1">
            <a:off x="6139543" y="5192484"/>
            <a:ext cx="184826" cy="64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9612086" y="5230724"/>
            <a:ext cx="359228" cy="517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4321629" y="5834743"/>
            <a:ext cx="3429000" cy="369332"/>
          </a:xfrm>
          <a:prstGeom prst="rect">
            <a:avLst/>
          </a:prstGeom>
          <a:noFill/>
        </p:spPr>
        <p:txBody>
          <a:bodyPr wrap="square" rtlCol="0">
            <a:spAutoFit/>
          </a:bodyPr>
          <a:lstStyle/>
          <a:p>
            <a:r>
              <a:rPr lang="fr-FR" dirty="0" smtClean="0"/>
              <a:t>Nom du service</a:t>
            </a:r>
            <a:endParaRPr lang="fr-FR" dirty="0"/>
          </a:p>
        </p:txBody>
      </p:sp>
      <p:sp>
        <p:nvSpPr>
          <p:cNvPr id="13" name="ZoneTexte 12"/>
          <p:cNvSpPr txBox="1"/>
          <p:nvPr/>
        </p:nvSpPr>
        <p:spPr>
          <a:xfrm>
            <a:off x="8100329" y="5745676"/>
            <a:ext cx="3429000" cy="646331"/>
          </a:xfrm>
          <a:prstGeom prst="rect">
            <a:avLst/>
          </a:prstGeom>
          <a:noFill/>
        </p:spPr>
        <p:txBody>
          <a:bodyPr wrap="square" rtlCol="0">
            <a:spAutoFit/>
          </a:bodyPr>
          <a:lstStyle/>
          <a:p>
            <a:r>
              <a:rPr lang="fr-FR" dirty="0" smtClean="0"/>
              <a:t>Nom du fichier </a:t>
            </a:r>
            <a:r>
              <a:rPr lang="fr-FR" dirty="0" err="1" smtClean="0"/>
              <a:t>cs</a:t>
            </a:r>
            <a:r>
              <a:rPr lang="fr-FR" dirty="0" smtClean="0"/>
              <a:t> du code </a:t>
            </a:r>
            <a:r>
              <a:rPr lang="fr-FR" dirty="0" err="1" smtClean="0"/>
              <a:t>behind</a:t>
            </a:r>
            <a:endParaRPr lang="fr-FR" dirty="0"/>
          </a:p>
        </p:txBody>
      </p:sp>
    </p:spTree>
    <p:extLst>
      <p:ext uri="{BB962C8B-B14F-4D97-AF65-F5344CB8AC3E}">
        <p14:creationId xmlns:p14="http://schemas.microsoft.com/office/powerpoint/2010/main" xmlns="" val="228709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Créer le service</a:t>
            </a:r>
          </a:p>
        </p:txBody>
      </p:sp>
      <p:sp>
        <p:nvSpPr>
          <p:cNvPr id="3" name="Espace réservé du contenu 2"/>
          <p:cNvSpPr>
            <a:spLocks noGrp="1"/>
          </p:cNvSpPr>
          <p:nvPr>
            <p:ph idx="1"/>
          </p:nvPr>
        </p:nvSpPr>
        <p:spPr>
          <a:xfrm>
            <a:off x="6563761" y="1905000"/>
            <a:ext cx="5278171" cy="3777622"/>
          </a:xfrm>
        </p:spPr>
        <p:txBody>
          <a:bodyPr/>
          <a:lstStyle/>
          <a:p>
            <a:r>
              <a:rPr lang="fr-FR" dirty="0" smtClean="0"/>
              <a:t>Implémentation de l’interface</a:t>
            </a:r>
          </a:p>
          <a:p>
            <a:r>
              <a:rPr lang="fr-FR" dirty="0" smtClean="0"/>
              <a:t>Gestion des erreurs</a:t>
            </a:r>
          </a:p>
          <a:p>
            <a:r>
              <a:rPr lang="fr-FR" dirty="0" smtClean="0"/>
              <a:t>Défini le « corps » de chaque opération du contrat</a:t>
            </a:r>
          </a:p>
          <a:p>
            <a:r>
              <a:rPr lang="fr-FR" dirty="0" smtClean="0"/>
              <a:t>Ne tient pas compte du protocole ou du format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23</a:t>
            </a:fld>
            <a:endParaRPr lang="fr-FR"/>
          </a:p>
        </p:txBody>
      </p:sp>
      <p:pic>
        <p:nvPicPr>
          <p:cNvPr id="5" name="Image 4"/>
          <p:cNvPicPr>
            <a:picLocks noChangeAspect="1"/>
          </p:cNvPicPr>
          <p:nvPr/>
        </p:nvPicPr>
        <p:blipFill>
          <a:blip r:embed="rId2" cstate="print"/>
          <a:stretch>
            <a:fillRect/>
          </a:stretch>
        </p:blipFill>
        <p:spPr>
          <a:xfrm>
            <a:off x="283770" y="1905000"/>
            <a:ext cx="6148136" cy="3474598"/>
          </a:xfrm>
          <a:prstGeom prst="rect">
            <a:avLst/>
          </a:prstGeom>
          <a:ln>
            <a:solidFill>
              <a:schemeClr val="accent1"/>
            </a:solidFill>
          </a:ln>
        </p:spPr>
      </p:pic>
    </p:spTree>
    <p:extLst>
      <p:ext uri="{BB962C8B-B14F-4D97-AF65-F5344CB8AC3E}">
        <p14:creationId xmlns:p14="http://schemas.microsoft.com/office/powerpoint/2010/main" xmlns="" val="2739931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Configurer son service en SOAP</a:t>
            </a:r>
            <a:endParaRPr lang="fr-FR" dirty="0"/>
          </a:p>
        </p:txBody>
      </p:sp>
      <p:sp>
        <p:nvSpPr>
          <p:cNvPr id="3" name="Espace réservé du contenu 2"/>
          <p:cNvSpPr>
            <a:spLocks noGrp="1"/>
          </p:cNvSpPr>
          <p:nvPr>
            <p:ph idx="1"/>
          </p:nvPr>
        </p:nvSpPr>
        <p:spPr/>
        <p:txBody>
          <a:bodyPr/>
          <a:lstStyle/>
          <a:p>
            <a:r>
              <a:rPr lang="fr-FR" dirty="0" smtClean="0"/>
              <a:t>Par défaut, Visual Studio configure les services en SOAP</a:t>
            </a:r>
          </a:p>
          <a:p>
            <a:r>
              <a:rPr lang="fr-FR" dirty="0" smtClean="0"/>
              <a:t>La configuration se réalise dans le fichier </a:t>
            </a:r>
            <a:r>
              <a:rPr lang="fr-FR" dirty="0" err="1" smtClean="0"/>
              <a:t>web.config</a:t>
            </a:r>
            <a:endParaRPr lang="fr-FR" dirty="0" smtClean="0"/>
          </a:p>
          <a:p>
            <a:r>
              <a:rPr lang="fr-FR" dirty="0" smtClean="0"/>
              <a:t>On reprends la notion d’ABC détaillée au préalable pour configurer un point d’accès à notre service en SOAP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24</a:t>
            </a:fld>
            <a:endParaRPr lang="fr-FR"/>
          </a:p>
        </p:txBody>
      </p:sp>
      <p:pic>
        <p:nvPicPr>
          <p:cNvPr id="5" name="Image 4"/>
          <p:cNvPicPr>
            <a:picLocks noChangeAspect="1"/>
          </p:cNvPicPr>
          <p:nvPr/>
        </p:nvPicPr>
        <p:blipFill>
          <a:blip r:embed="rId2" cstate="print"/>
          <a:stretch>
            <a:fillRect/>
          </a:stretch>
        </p:blipFill>
        <p:spPr>
          <a:xfrm>
            <a:off x="1999138" y="5595312"/>
            <a:ext cx="6391275" cy="762000"/>
          </a:xfrm>
          <a:prstGeom prst="rect">
            <a:avLst/>
          </a:prstGeom>
          <a:ln>
            <a:solidFill>
              <a:schemeClr val="accent1"/>
            </a:solidFill>
          </a:ln>
        </p:spPr>
      </p:pic>
      <p:pic>
        <p:nvPicPr>
          <p:cNvPr id="6" name="Image 5"/>
          <p:cNvPicPr>
            <a:picLocks noChangeAspect="1"/>
          </p:cNvPicPr>
          <p:nvPr/>
        </p:nvPicPr>
        <p:blipFill>
          <a:blip r:embed="rId3" cstate="print"/>
          <a:stretch>
            <a:fillRect/>
          </a:stretch>
        </p:blipFill>
        <p:spPr>
          <a:xfrm>
            <a:off x="1999137" y="4298711"/>
            <a:ext cx="3619500" cy="466725"/>
          </a:xfrm>
          <a:prstGeom prst="rect">
            <a:avLst/>
          </a:prstGeom>
          <a:ln>
            <a:solidFill>
              <a:schemeClr val="accent1"/>
            </a:solidFill>
          </a:ln>
        </p:spPr>
      </p:pic>
      <p:sp>
        <p:nvSpPr>
          <p:cNvPr id="7" name="ZoneTexte 6"/>
          <p:cNvSpPr txBox="1"/>
          <p:nvPr/>
        </p:nvSpPr>
        <p:spPr>
          <a:xfrm>
            <a:off x="1999137" y="5149222"/>
            <a:ext cx="6391275" cy="369332"/>
          </a:xfrm>
          <a:prstGeom prst="rect">
            <a:avLst/>
          </a:prstGeom>
          <a:noFill/>
        </p:spPr>
        <p:txBody>
          <a:bodyPr wrap="square" rtlCol="0">
            <a:spAutoFit/>
          </a:bodyPr>
          <a:lstStyle/>
          <a:p>
            <a:r>
              <a:rPr lang="fr-FR" dirty="0" smtClean="0"/>
              <a:t>Configuration SOAP :</a:t>
            </a:r>
            <a:endParaRPr lang="fr-FR" dirty="0"/>
          </a:p>
        </p:txBody>
      </p:sp>
      <p:sp>
        <p:nvSpPr>
          <p:cNvPr id="8" name="ZoneTexte 7"/>
          <p:cNvSpPr txBox="1"/>
          <p:nvPr/>
        </p:nvSpPr>
        <p:spPr>
          <a:xfrm>
            <a:off x="1999136" y="3929379"/>
            <a:ext cx="6391275" cy="369332"/>
          </a:xfrm>
          <a:prstGeom prst="rect">
            <a:avLst/>
          </a:prstGeom>
          <a:noFill/>
        </p:spPr>
        <p:txBody>
          <a:bodyPr wrap="square" rtlCol="0">
            <a:spAutoFit/>
          </a:bodyPr>
          <a:lstStyle/>
          <a:p>
            <a:r>
              <a:rPr lang="fr-FR" dirty="0" smtClean="0"/>
              <a:t>Configuration HTTP:</a:t>
            </a:r>
            <a:endParaRPr lang="fr-FR" dirty="0"/>
          </a:p>
        </p:txBody>
      </p:sp>
    </p:spTree>
    <p:extLst>
      <p:ext uri="{BB962C8B-B14F-4D97-AF65-F5344CB8AC3E}">
        <p14:creationId xmlns:p14="http://schemas.microsoft.com/office/powerpoint/2010/main" xmlns="" val="869009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Tester son service en SOAP</a:t>
            </a:r>
            <a:endParaRPr lang="fr-FR" dirty="0"/>
          </a:p>
        </p:txBody>
      </p:sp>
      <p:sp>
        <p:nvSpPr>
          <p:cNvPr id="3" name="Espace réservé du contenu 2"/>
          <p:cNvSpPr>
            <a:spLocks noGrp="1"/>
          </p:cNvSpPr>
          <p:nvPr>
            <p:ph idx="1"/>
          </p:nvPr>
        </p:nvSpPr>
        <p:spPr>
          <a:xfrm>
            <a:off x="2589212" y="1825782"/>
            <a:ext cx="8915400" cy="3777622"/>
          </a:xfrm>
        </p:spPr>
        <p:txBody>
          <a:bodyPr/>
          <a:lstStyle/>
          <a:p>
            <a:r>
              <a:rPr lang="fr-FR" dirty="0" smtClean="0"/>
              <a:t>Visual Studio offre la possibilité de tester les services dans une petite console </a:t>
            </a:r>
            <a:r>
              <a:rPr lang="fr-FR" b="1" dirty="0" smtClean="0"/>
              <a:t>« client test WCF »</a:t>
            </a:r>
          </a:p>
          <a:p>
            <a:r>
              <a:rPr lang="fr-FR" dirty="0" smtClean="0"/>
              <a:t>Se lance comme un débugger</a:t>
            </a:r>
          </a:p>
          <a:p>
            <a:r>
              <a:rPr lang="fr-FR" dirty="0" smtClean="0"/>
              <a:t>Se charge des opérations pour </a:t>
            </a:r>
            <a:r>
              <a:rPr lang="fr-FR" dirty="0" err="1" smtClean="0"/>
              <a:t>parser</a:t>
            </a:r>
            <a:r>
              <a:rPr lang="fr-FR" dirty="0" smtClean="0"/>
              <a:t> la réponse au format XML</a:t>
            </a:r>
          </a:p>
          <a:p>
            <a:r>
              <a:rPr lang="fr-FR" dirty="0" smtClean="0"/>
              <a:t>Permet d’inspecter les messages SOAP avec l’enveloppe, le header et le body</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25</a:t>
            </a:fld>
            <a:endParaRPr lang="fr-FR"/>
          </a:p>
        </p:txBody>
      </p:sp>
      <p:pic>
        <p:nvPicPr>
          <p:cNvPr id="6" name="Image 5"/>
          <p:cNvPicPr>
            <a:picLocks noChangeAspect="1"/>
          </p:cNvPicPr>
          <p:nvPr/>
        </p:nvPicPr>
        <p:blipFill>
          <a:blip r:embed="rId2" cstate="print"/>
          <a:stretch>
            <a:fillRect/>
          </a:stretch>
        </p:blipFill>
        <p:spPr>
          <a:xfrm>
            <a:off x="2589212" y="4022394"/>
            <a:ext cx="7715250" cy="2533650"/>
          </a:xfrm>
          <a:prstGeom prst="rect">
            <a:avLst/>
          </a:prstGeom>
        </p:spPr>
      </p:pic>
    </p:spTree>
    <p:extLst>
      <p:ext uri="{BB962C8B-B14F-4D97-AF65-F5344CB8AC3E}">
        <p14:creationId xmlns:p14="http://schemas.microsoft.com/office/powerpoint/2010/main" xmlns="" val="3942523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Accéder au WSDL</a:t>
            </a:r>
            <a:endParaRPr lang="fr-FR" dirty="0"/>
          </a:p>
        </p:txBody>
      </p:sp>
      <p:sp>
        <p:nvSpPr>
          <p:cNvPr id="3" name="Espace réservé du contenu 2"/>
          <p:cNvSpPr>
            <a:spLocks noGrp="1"/>
          </p:cNvSpPr>
          <p:nvPr>
            <p:ph idx="1"/>
          </p:nvPr>
        </p:nvSpPr>
        <p:spPr/>
        <p:txBody>
          <a:bodyPr/>
          <a:lstStyle/>
          <a:p>
            <a:r>
              <a:rPr lang="fr-FR" dirty="0" smtClean="0"/>
              <a:t>Le WSDL est accessible en utilisant l’adresse du service et en rajoutant ?</a:t>
            </a:r>
            <a:r>
              <a:rPr lang="fr-FR" dirty="0" err="1" smtClean="0"/>
              <a:t>wsdl</a:t>
            </a:r>
            <a:r>
              <a:rPr lang="fr-FR" dirty="0" smtClean="0"/>
              <a:t> (voir diapositive sur cette notion)</a:t>
            </a:r>
          </a:p>
          <a:p>
            <a:r>
              <a:rPr lang="fr-FR" dirty="0" smtClean="0"/>
              <a:t>L’adresse du serveur est affichée dans l’outil vu précédemment</a:t>
            </a:r>
          </a:p>
          <a:p>
            <a:r>
              <a:rPr lang="fr-FR" dirty="0" smtClean="0"/>
              <a:t>Mode DEBUG = hébergé sur </a:t>
            </a:r>
            <a:r>
              <a:rPr lang="fr-FR" dirty="0" err="1" smtClean="0"/>
              <a:t>localhosht</a:t>
            </a:r>
            <a:endParaRPr lang="fr-FR" dirty="0" smtClean="0"/>
          </a:p>
          <a:p>
            <a:pPr marL="0" indent="0">
              <a:buNone/>
            </a:pPr>
            <a:endParaRPr lang="fr-FR" dirty="0" smtClean="0"/>
          </a:p>
          <a:p>
            <a:pPr marL="0" indent="0">
              <a:buNone/>
            </a:pPr>
            <a:endParaRPr lang="fr-FR" dirty="0"/>
          </a:p>
          <a:p>
            <a:pPr marL="0" indent="0">
              <a:buNone/>
            </a:pPr>
            <a:endParaRPr lang="fr-FR" dirty="0" smtClean="0"/>
          </a:p>
          <a:p>
            <a:pPr marL="0" indent="0">
              <a:buNone/>
            </a:pPr>
            <a:r>
              <a:rPr lang="fr-FR" i="1" dirty="0" smtClean="0"/>
              <a:t>WSDL = http://localhost:4765/ServicePetitRobert.svc?wsdl</a:t>
            </a:r>
            <a:endParaRPr lang="fr-FR" i="1"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26</a:t>
            </a:fld>
            <a:endParaRPr lang="fr-FR"/>
          </a:p>
        </p:txBody>
      </p:sp>
      <p:pic>
        <p:nvPicPr>
          <p:cNvPr id="5" name="Image 4"/>
          <p:cNvPicPr>
            <a:picLocks noChangeAspect="1"/>
          </p:cNvPicPr>
          <p:nvPr/>
        </p:nvPicPr>
        <p:blipFill>
          <a:blip r:embed="rId2" cstate="print"/>
          <a:stretch>
            <a:fillRect/>
          </a:stretch>
        </p:blipFill>
        <p:spPr>
          <a:xfrm>
            <a:off x="3386419" y="3837444"/>
            <a:ext cx="5902453" cy="671182"/>
          </a:xfrm>
          <a:prstGeom prst="rect">
            <a:avLst/>
          </a:prstGeom>
        </p:spPr>
      </p:pic>
    </p:spTree>
    <p:extLst>
      <p:ext uri="{BB962C8B-B14F-4D97-AF65-F5344CB8AC3E}">
        <p14:creationId xmlns:p14="http://schemas.microsoft.com/office/powerpoint/2010/main" xmlns="" val="44518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522614" y="1730862"/>
            <a:ext cx="5981998" cy="4180360"/>
          </a:xfrm>
        </p:spPr>
        <p:txBody>
          <a:bodyPr/>
          <a:lstStyle/>
          <a:p>
            <a:pPr algn="just"/>
            <a:r>
              <a:rPr lang="fr-FR" dirty="0" smtClean="0"/>
              <a:t>Paramètre d’entrée : type string</a:t>
            </a:r>
          </a:p>
          <a:p>
            <a:pPr algn="just"/>
            <a:r>
              <a:rPr lang="fr-FR" dirty="0" smtClean="0"/>
              <a:t>On envoie un message (une demande) à l’opération </a:t>
            </a:r>
            <a:r>
              <a:rPr lang="fr-FR" b="1" dirty="0" smtClean="0"/>
              <a:t>GetNombreLettreMot</a:t>
            </a:r>
          </a:p>
          <a:p>
            <a:pPr algn="just"/>
            <a:r>
              <a:rPr lang="fr-FR" dirty="0" smtClean="0"/>
              <a:t>On récupère le résultat (type string dans ce cas là)</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27</a:t>
            </a:fld>
            <a:endParaRPr lang="fr-FR"/>
          </a:p>
        </p:txBody>
      </p:sp>
      <p:sp>
        <p:nvSpPr>
          <p:cNvPr id="5" name="Titre 1"/>
          <p:cNvSpPr>
            <a:spLocks noGrp="1"/>
          </p:cNvSpPr>
          <p:nvPr>
            <p:ph type="title"/>
          </p:nvPr>
        </p:nvSpPr>
        <p:spPr/>
        <p:txBody>
          <a:bodyPr/>
          <a:lstStyle/>
          <a:p>
            <a:r>
              <a:rPr lang="fr-FR" dirty="0" smtClean="0"/>
              <a:t>Tester son service en SOAP</a:t>
            </a:r>
            <a:endParaRPr lang="fr-FR" dirty="0"/>
          </a:p>
        </p:txBody>
      </p:sp>
      <p:pic>
        <p:nvPicPr>
          <p:cNvPr id="2" name="Image 1"/>
          <p:cNvPicPr>
            <a:picLocks noChangeAspect="1"/>
          </p:cNvPicPr>
          <p:nvPr/>
        </p:nvPicPr>
        <p:blipFill>
          <a:blip r:embed="rId2" cstate="print"/>
          <a:stretch>
            <a:fillRect/>
          </a:stretch>
        </p:blipFill>
        <p:spPr>
          <a:xfrm>
            <a:off x="423156" y="1730862"/>
            <a:ext cx="4972050" cy="4048125"/>
          </a:xfrm>
          <a:prstGeom prst="rect">
            <a:avLst/>
          </a:prstGeom>
        </p:spPr>
      </p:pic>
    </p:spTree>
    <p:extLst>
      <p:ext uri="{BB962C8B-B14F-4D97-AF65-F5344CB8AC3E}">
        <p14:creationId xmlns:p14="http://schemas.microsoft.com/office/powerpoint/2010/main" xmlns="" val="73013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Tester son service en SOAP</a:t>
            </a:r>
          </a:p>
        </p:txBody>
      </p:sp>
      <p:sp>
        <p:nvSpPr>
          <p:cNvPr id="3" name="Espace réservé du contenu 2"/>
          <p:cNvSpPr>
            <a:spLocks noGrp="1"/>
          </p:cNvSpPr>
          <p:nvPr>
            <p:ph idx="1"/>
          </p:nvPr>
        </p:nvSpPr>
        <p:spPr>
          <a:xfrm>
            <a:off x="5640308" y="1905000"/>
            <a:ext cx="5864303" cy="4006222"/>
          </a:xfrm>
        </p:spPr>
        <p:txBody>
          <a:bodyPr/>
          <a:lstStyle/>
          <a:p>
            <a:pPr algn="just"/>
            <a:r>
              <a:rPr lang="fr-FR" dirty="0"/>
              <a:t>Paramètre d’entrée : type string</a:t>
            </a:r>
          </a:p>
          <a:p>
            <a:pPr algn="just"/>
            <a:r>
              <a:rPr lang="fr-FR" dirty="0"/>
              <a:t>On envoie un message (une demande) à l’opération </a:t>
            </a:r>
            <a:r>
              <a:rPr lang="fr-FR" b="1" dirty="0" smtClean="0"/>
              <a:t>GetInformationMot</a:t>
            </a:r>
          </a:p>
          <a:p>
            <a:pPr algn="just"/>
            <a:r>
              <a:rPr lang="fr-FR" dirty="0" smtClean="0"/>
              <a:t>La réponse est un objet « composite » décoré avec un </a:t>
            </a:r>
            <a:r>
              <a:rPr lang="fr-FR" b="1" dirty="0" smtClean="0"/>
              <a:t>DataContract</a:t>
            </a:r>
            <a:r>
              <a:rPr lang="fr-FR" dirty="0" smtClean="0"/>
              <a:t>. On peut accéder à toutes ses propriétés déclarées par un </a:t>
            </a:r>
            <a:r>
              <a:rPr lang="fr-FR" b="1" dirty="0" smtClean="0"/>
              <a:t>DataMember</a:t>
            </a:r>
            <a:endParaRPr lang="fr-FR" b="1"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28</a:t>
            </a:fld>
            <a:endParaRPr lang="fr-FR"/>
          </a:p>
        </p:txBody>
      </p:sp>
      <p:pic>
        <p:nvPicPr>
          <p:cNvPr id="6" name="Image 5"/>
          <p:cNvPicPr>
            <a:picLocks noChangeAspect="1"/>
          </p:cNvPicPr>
          <p:nvPr/>
        </p:nvPicPr>
        <p:blipFill>
          <a:blip r:embed="rId2" cstate="print"/>
          <a:stretch>
            <a:fillRect/>
          </a:stretch>
        </p:blipFill>
        <p:spPr>
          <a:xfrm>
            <a:off x="531812" y="1905000"/>
            <a:ext cx="4953000" cy="4057650"/>
          </a:xfrm>
          <a:prstGeom prst="rect">
            <a:avLst/>
          </a:prstGeom>
        </p:spPr>
      </p:pic>
    </p:spTree>
    <p:extLst>
      <p:ext uri="{BB962C8B-B14F-4D97-AF65-F5344CB8AC3E}">
        <p14:creationId xmlns:p14="http://schemas.microsoft.com/office/powerpoint/2010/main" xmlns="" val="1638854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Configurer son service en REST</a:t>
            </a:r>
            <a:endParaRPr lang="fr-FR" dirty="0"/>
          </a:p>
        </p:txBody>
      </p:sp>
      <p:sp>
        <p:nvSpPr>
          <p:cNvPr id="3" name="Espace réservé du contenu 2"/>
          <p:cNvSpPr>
            <a:spLocks noGrp="1"/>
          </p:cNvSpPr>
          <p:nvPr>
            <p:ph idx="1"/>
          </p:nvPr>
        </p:nvSpPr>
        <p:spPr/>
        <p:txBody>
          <a:bodyPr/>
          <a:lstStyle/>
          <a:p>
            <a:r>
              <a:rPr lang="fr-FR" dirty="0" smtClean="0"/>
              <a:t>La configuration se réalise dans le fichier </a:t>
            </a:r>
            <a:r>
              <a:rPr lang="fr-FR" dirty="0" err="1" smtClean="0"/>
              <a:t>web?config</a:t>
            </a:r>
            <a:r>
              <a:rPr lang="fr-FR" dirty="0" smtClean="0"/>
              <a:t> au même titre qu’une configuration SOAP</a:t>
            </a:r>
          </a:p>
          <a:p>
            <a:r>
              <a:rPr lang="fr-FR" dirty="0" smtClean="0"/>
              <a:t>Il faut configurer un point d’accès de type REST en plus du point d’accès de type SOAP</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29</a:t>
            </a:fld>
            <a:endParaRPr lang="fr-FR"/>
          </a:p>
        </p:txBody>
      </p:sp>
      <p:pic>
        <p:nvPicPr>
          <p:cNvPr id="5" name="Image 4"/>
          <p:cNvPicPr>
            <a:picLocks noChangeAspect="1"/>
          </p:cNvPicPr>
          <p:nvPr/>
        </p:nvPicPr>
        <p:blipFill>
          <a:blip r:embed="rId2" cstate="print"/>
          <a:stretch>
            <a:fillRect/>
          </a:stretch>
        </p:blipFill>
        <p:spPr>
          <a:xfrm>
            <a:off x="643746" y="4301326"/>
            <a:ext cx="8239125" cy="933450"/>
          </a:xfrm>
          <a:prstGeom prst="rect">
            <a:avLst/>
          </a:prstGeom>
          <a:ln>
            <a:solidFill>
              <a:schemeClr val="accent1"/>
            </a:solidFill>
          </a:ln>
        </p:spPr>
      </p:pic>
      <p:sp>
        <p:nvSpPr>
          <p:cNvPr id="6" name="ZoneTexte 5"/>
          <p:cNvSpPr txBox="1"/>
          <p:nvPr/>
        </p:nvSpPr>
        <p:spPr>
          <a:xfrm>
            <a:off x="643746" y="3837745"/>
            <a:ext cx="6391275" cy="369332"/>
          </a:xfrm>
          <a:prstGeom prst="rect">
            <a:avLst/>
          </a:prstGeom>
          <a:noFill/>
        </p:spPr>
        <p:txBody>
          <a:bodyPr wrap="square" rtlCol="0">
            <a:spAutoFit/>
          </a:bodyPr>
          <a:lstStyle/>
          <a:p>
            <a:r>
              <a:rPr lang="fr-FR" dirty="0" smtClean="0"/>
              <a:t>Configuration SOAP + REST (deux endpoints) :</a:t>
            </a:r>
            <a:endParaRPr lang="fr-FR" dirty="0"/>
          </a:p>
        </p:txBody>
      </p:sp>
      <p:pic>
        <p:nvPicPr>
          <p:cNvPr id="7" name="Image 6"/>
          <p:cNvPicPr>
            <a:picLocks noChangeAspect="1"/>
          </p:cNvPicPr>
          <p:nvPr/>
        </p:nvPicPr>
        <p:blipFill>
          <a:blip r:embed="rId3" cstate="print"/>
          <a:stretch>
            <a:fillRect/>
          </a:stretch>
        </p:blipFill>
        <p:spPr>
          <a:xfrm>
            <a:off x="8882871" y="4582190"/>
            <a:ext cx="2159455" cy="990809"/>
          </a:xfrm>
          <a:prstGeom prst="rect">
            <a:avLst/>
          </a:prstGeom>
          <a:ln>
            <a:solidFill>
              <a:schemeClr val="accent1"/>
            </a:solidFill>
          </a:ln>
        </p:spPr>
      </p:pic>
      <p:sp>
        <p:nvSpPr>
          <p:cNvPr id="8" name="ZoneTexte 7"/>
          <p:cNvSpPr txBox="1"/>
          <p:nvPr/>
        </p:nvSpPr>
        <p:spPr>
          <a:xfrm>
            <a:off x="6537744" y="5557724"/>
            <a:ext cx="4690254" cy="369332"/>
          </a:xfrm>
          <a:prstGeom prst="rect">
            <a:avLst/>
          </a:prstGeom>
          <a:noFill/>
        </p:spPr>
        <p:txBody>
          <a:bodyPr wrap="square" rtlCol="0">
            <a:spAutoFit/>
          </a:bodyPr>
          <a:lstStyle/>
          <a:p>
            <a:r>
              <a:rPr lang="fr-FR" dirty="0" smtClean="0"/>
              <a:t>Déclaration d’un behavior pour le REST :</a:t>
            </a:r>
            <a:endParaRPr lang="fr-FR" dirty="0"/>
          </a:p>
        </p:txBody>
      </p:sp>
    </p:spTree>
    <p:extLst>
      <p:ext uri="{BB962C8B-B14F-4D97-AF65-F5344CB8AC3E}">
        <p14:creationId xmlns:p14="http://schemas.microsoft.com/office/powerpoint/2010/main" xmlns="" val="29693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générale de WCF</a:t>
            </a:r>
            <a:endParaRPr lang="fr-FR" dirty="0"/>
          </a:p>
        </p:txBody>
      </p:sp>
      <p:sp>
        <p:nvSpPr>
          <p:cNvPr id="3" name="Espace réservé du contenu 2"/>
          <p:cNvSpPr>
            <a:spLocks noGrp="1"/>
          </p:cNvSpPr>
          <p:nvPr>
            <p:ph idx="1"/>
          </p:nvPr>
        </p:nvSpPr>
        <p:spPr/>
        <p:txBody>
          <a:bodyPr/>
          <a:lstStyle/>
          <a:p>
            <a:pPr algn="just"/>
            <a:r>
              <a:rPr lang="fr-FR" dirty="0" smtClean="0"/>
              <a:t>WCF permet la mise en place des </a:t>
            </a:r>
            <a:r>
              <a:rPr lang="fr-FR" u="sng" dirty="0" smtClean="0"/>
              <a:t>applications distribuées</a:t>
            </a:r>
          </a:p>
          <a:p>
            <a:pPr lvl="1" algn="just"/>
            <a:r>
              <a:rPr lang="fr-FR" i="1" dirty="0" smtClean="0"/>
              <a:t>« Une application distribuée est une application dont tous les éléments qui la composent (classes, persistance, métier, etc.) sont distants et indépendants »</a:t>
            </a:r>
          </a:p>
          <a:p>
            <a:pPr lvl="1" algn="just"/>
            <a:r>
              <a:rPr lang="fr-FR" dirty="0" smtClean="0"/>
              <a:t>Permet la réutilisation de certains composants dans plusieurs applications</a:t>
            </a:r>
          </a:p>
          <a:p>
            <a:pPr lvl="1" algn="just"/>
            <a:r>
              <a:rPr lang="fr-FR" dirty="0" smtClean="0"/>
              <a:t>Invisible pour l’utilisateur final, l’IHM fédère tous les éléments distants</a:t>
            </a:r>
          </a:p>
          <a:p>
            <a:pPr algn="just"/>
            <a:endParaRPr lang="fr-FR" dirty="0"/>
          </a:p>
          <a:p>
            <a:pPr algn="just"/>
            <a:r>
              <a:rPr lang="fr-FR" dirty="0" smtClean="0"/>
              <a:t>WCF est basé sur une architecture orientée services (SOA : Service Oriented Architecture)</a:t>
            </a:r>
          </a:p>
          <a:p>
            <a:pPr algn="just"/>
            <a:r>
              <a:rPr lang="fr-FR" dirty="0" smtClean="0"/>
              <a:t>WCF peut aussi être utilisé pour créer une architecture orientée ressources (ROA : Resource Oriented Architecture)</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a:t>
            </a:fld>
            <a:endParaRPr lang="fr-FR"/>
          </a:p>
        </p:txBody>
      </p:sp>
    </p:spTree>
    <p:extLst>
      <p:ext uri="{BB962C8B-B14F-4D97-AF65-F5344CB8AC3E}">
        <p14:creationId xmlns:p14="http://schemas.microsoft.com/office/powerpoint/2010/main" xmlns="" val="938618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Définir les ressources</a:t>
            </a:r>
            <a:endParaRPr lang="fr-FR" dirty="0"/>
          </a:p>
        </p:txBody>
      </p:sp>
      <p:sp>
        <p:nvSpPr>
          <p:cNvPr id="3" name="Espace réservé du contenu 2"/>
          <p:cNvSpPr>
            <a:spLocks noGrp="1"/>
          </p:cNvSpPr>
          <p:nvPr>
            <p:ph idx="1"/>
          </p:nvPr>
        </p:nvSpPr>
        <p:spPr/>
        <p:txBody>
          <a:bodyPr/>
          <a:lstStyle/>
          <a:p>
            <a:pPr algn="just"/>
            <a:r>
              <a:rPr lang="fr-FR" dirty="0" smtClean="0"/>
              <a:t>Pour utiliser un service en REST, il faut ajouter des annotations dans les opérations du contrat pour définir la ressource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30</a:t>
            </a:fld>
            <a:endParaRPr lang="fr-FR"/>
          </a:p>
        </p:txBody>
      </p:sp>
      <p:pic>
        <p:nvPicPr>
          <p:cNvPr id="5" name="Image 4"/>
          <p:cNvPicPr>
            <a:picLocks noChangeAspect="1"/>
          </p:cNvPicPr>
          <p:nvPr/>
        </p:nvPicPr>
        <p:blipFill>
          <a:blip r:embed="rId2" cstate="print"/>
          <a:stretch>
            <a:fillRect/>
          </a:stretch>
        </p:blipFill>
        <p:spPr>
          <a:xfrm>
            <a:off x="4179434" y="2971800"/>
            <a:ext cx="4638675" cy="3352800"/>
          </a:xfrm>
          <a:prstGeom prst="rect">
            <a:avLst/>
          </a:prstGeom>
        </p:spPr>
      </p:pic>
      <p:sp>
        <p:nvSpPr>
          <p:cNvPr id="6" name="Rectangle 5"/>
          <p:cNvSpPr/>
          <p:nvPr/>
        </p:nvSpPr>
        <p:spPr>
          <a:xfrm>
            <a:off x="4321629" y="5279570"/>
            <a:ext cx="4343400" cy="631651"/>
          </a:xfrm>
          <a:prstGeom prst="rect">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4321629" y="3912994"/>
            <a:ext cx="4343400" cy="631651"/>
          </a:xfrm>
          <a:prstGeom prst="rect">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40262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Définir les ressource</a:t>
            </a:r>
            <a:endParaRPr lang="fr-FR" dirty="0"/>
          </a:p>
        </p:txBody>
      </p:sp>
      <p:sp>
        <p:nvSpPr>
          <p:cNvPr id="3" name="Espace réservé du contenu 2"/>
          <p:cNvSpPr>
            <a:spLocks noGrp="1"/>
          </p:cNvSpPr>
          <p:nvPr>
            <p:ph idx="1"/>
          </p:nvPr>
        </p:nvSpPr>
        <p:spPr/>
        <p:txBody>
          <a:bodyPr/>
          <a:lstStyle/>
          <a:p>
            <a:pPr algn="just"/>
            <a:r>
              <a:rPr lang="fr-FR" dirty="0" smtClean="0"/>
              <a:t>Une ressource se définit donc à l’aide de l’annotation </a:t>
            </a:r>
            <a:r>
              <a:rPr lang="fr-FR" b="1" dirty="0" smtClean="0"/>
              <a:t>WebInvoke</a:t>
            </a:r>
          </a:p>
          <a:p>
            <a:pPr lvl="1" algn="just"/>
            <a:r>
              <a:rPr lang="fr-FR" dirty="0" smtClean="0"/>
              <a:t>Une méthode (GET / POST / PUT / DELETE)</a:t>
            </a:r>
          </a:p>
          <a:p>
            <a:pPr lvl="1" algn="just"/>
            <a:r>
              <a:rPr lang="fr-FR" dirty="0" smtClean="0"/>
              <a:t>Le format de la demande (XML ou JSON)</a:t>
            </a:r>
          </a:p>
          <a:p>
            <a:pPr lvl="1" algn="just"/>
            <a:r>
              <a:rPr lang="fr-FR" dirty="0" smtClean="0"/>
              <a:t>Le format de la réponse (XML ou JSON)</a:t>
            </a:r>
          </a:p>
          <a:p>
            <a:pPr lvl="1" algn="just"/>
            <a:r>
              <a:rPr lang="fr-FR" dirty="0" smtClean="0"/>
              <a:t>L’URI c’est-à-dire le chemin pour accéder à cette ressource</a:t>
            </a:r>
          </a:p>
          <a:p>
            <a:pPr algn="just"/>
            <a:endParaRPr lang="fr-FR" dirty="0" smtClean="0"/>
          </a:p>
          <a:p>
            <a:pPr algn="just"/>
            <a:r>
              <a:rPr lang="fr-FR" u="sng" dirty="0" smtClean="0"/>
              <a:t>Exemple :</a:t>
            </a:r>
          </a:p>
          <a:p>
            <a:pPr lvl="1" algn="just"/>
            <a:r>
              <a:rPr lang="fr-FR" b="1" i="1" dirty="0" smtClean="0"/>
              <a:t>/rest/</a:t>
            </a:r>
            <a:r>
              <a:rPr lang="fr-FR" b="1" i="1" dirty="0" err="1" smtClean="0"/>
              <a:t>nombreLettre?mot</a:t>
            </a:r>
            <a:r>
              <a:rPr lang="fr-FR" b="1" i="1" dirty="0" smtClean="0"/>
              <a:t>=enveloppe</a:t>
            </a:r>
            <a:r>
              <a:rPr lang="fr-FR" i="1" dirty="0" smtClean="0"/>
              <a:t> </a:t>
            </a:r>
            <a:r>
              <a:rPr lang="fr-FR" dirty="0" smtClean="0"/>
              <a:t>permet d’appeler l’opération GetNombreLettreMot avec le paramètre « enveloppe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31</a:t>
            </a:fld>
            <a:endParaRPr lang="fr-FR"/>
          </a:p>
        </p:txBody>
      </p:sp>
    </p:spTree>
    <p:extLst>
      <p:ext uri="{BB962C8B-B14F-4D97-AF65-F5344CB8AC3E}">
        <p14:creationId xmlns:p14="http://schemas.microsoft.com/office/powerpoint/2010/main" xmlns="" val="4262880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Tester son service en REST</a:t>
            </a:r>
            <a:endParaRPr lang="fr-FR" dirty="0"/>
          </a:p>
        </p:txBody>
      </p:sp>
      <p:sp>
        <p:nvSpPr>
          <p:cNvPr id="3" name="Espace réservé du contenu 2"/>
          <p:cNvSpPr>
            <a:spLocks noGrp="1"/>
          </p:cNvSpPr>
          <p:nvPr>
            <p:ph idx="1"/>
          </p:nvPr>
        </p:nvSpPr>
        <p:spPr/>
        <p:txBody>
          <a:bodyPr/>
          <a:lstStyle/>
          <a:p>
            <a:pPr algn="just"/>
            <a:r>
              <a:rPr lang="fr-FR" dirty="0" smtClean="0"/>
              <a:t>Le résultat du REST doit évidemment être le même que celui du POST</a:t>
            </a:r>
          </a:p>
          <a:p>
            <a:pPr algn="just"/>
            <a:r>
              <a:rPr lang="fr-FR" dirty="0" smtClean="0"/>
              <a:t>En fonction de format de la réponse choisi, le service renverra soit une structure XML (comme le SOAP mais en plus simple), soit une structure JSON</a:t>
            </a:r>
          </a:p>
          <a:p>
            <a:pPr algn="just"/>
            <a:r>
              <a:rPr lang="fr-FR" dirty="0" smtClean="0"/>
              <a:t>Les tests se font dans n’importe quel navigateur en tapant l’url de la ressource que l’on souhaite obtenir</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32</a:t>
            </a:fld>
            <a:endParaRPr lang="fr-FR"/>
          </a:p>
        </p:txBody>
      </p:sp>
    </p:spTree>
    <p:extLst>
      <p:ext uri="{BB962C8B-B14F-4D97-AF65-F5344CB8AC3E}">
        <p14:creationId xmlns:p14="http://schemas.microsoft.com/office/powerpoint/2010/main" xmlns="" val="1146208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Tester son service en REST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33</a:t>
            </a:fld>
            <a:endParaRPr lang="fr-FR"/>
          </a:p>
        </p:txBody>
      </p:sp>
      <p:pic>
        <p:nvPicPr>
          <p:cNvPr id="5" name="Image 4"/>
          <p:cNvPicPr>
            <a:picLocks noChangeAspect="1"/>
          </p:cNvPicPr>
          <p:nvPr/>
        </p:nvPicPr>
        <p:blipFill>
          <a:blip r:embed="rId2" cstate="print"/>
          <a:stretch>
            <a:fillRect/>
          </a:stretch>
        </p:blipFill>
        <p:spPr>
          <a:xfrm>
            <a:off x="531812" y="1905000"/>
            <a:ext cx="8763000" cy="790575"/>
          </a:xfrm>
          <a:prstGeom prst="rect">
            <a:avLst/>
          </a:prstGeom>
          <a:ln>
            <a:solidFill>
              <a:schemeClr val="accent1">
                <a:shade val="50000"/>
              </a:schemeClr>
            </a:solidFill>
          </a:ln>
        </p:spPr>
      </p:pic>
      <p:pic>
        <p:nvPicPr>
          <p:cNvPr id="6" name="Image 5"/>
          <p:cNvPicPr>
            <a:picLocks noChangeAspect="1"/>
          </p:cNvPicPr>
          <p:nvPr/>
        </p:nvPicPr>
        <p:blipFill>
          <a:blip r:embed="rId3" cstate="print"/>
          <a:stretch>
            <a:fillRect/>
          </a:stretch>
        </p:blipFill>
        <p:spPr>
          <a:xfrm>
            <a:off x="531812" y="3042334"/>
            <a:ext cx="4848225" cy="2543175"/>
          </a:xfrm>
          <a:prstGeom prst="rect">
            <a:avLst/>
          </a:prstGeom>
          <a:ln>
            <a:solidFill>
              <a:schemeClr val="accent1">
                <a:shade val="50000"/>
              </a:schemeClr>
            </a:solidFill>
          </a:ln>
        </p:spPr>
      </p:pic>
      <p:sp>
        <p:nvSpPr>
          <p:cNvPr id="7" name="Espace réservé du contenu 2"/>
          <p:cNvSpPr>
            <a:spLocks noGrp="1"/>
          </p:cNvSpPr>
          <p:nvPr>
            <p:ph idx="1"/>
          </p:nvPr>
        </p:nvSpPr>
        <p:spPr>
          <a:xfrm>
            <a:off x="5497285" y="2873828"/>
            <a:ext cx="6584269" cy="3777622"/>
          </a:xfrm>
        </p:spPr>
        <p:txBody>
          <a:bodyPr/>
          <a:lstStyle/>
          <a:p>
            <a:pPr algn="just"/>
            <a:r>
              <a:rPr lang="fr-FR" dirty="0" smtClean="0"/>
              <a:t>Le résultat est bien le même que ce soit en XML ou en JSON, seul la structure change</a:t>
            </a:r>
          </a:p>
          <a:p>
            <a:pPr algn="just"/>
            <a:r>
              <a:rPr lang="fr-FR" dirty="0" smtClean="0"/>
              <a:t>Le résultat est le même qu’en SOAP</a:t>
            </a:r>
          </a:p>
          <a:p>
            <a:pPr algn="just"/>
            <a:r>
              <a:rPr lang="fr-FR" b="1" dirty="0" smtClean="0"/>
              <a:t>Attention</a:t>
            </a:r>
            <a:r>
              <a:rPr lang="fr-FR" dirty="0" smtClean="0"/>
              <a:t>, tout n’est pas testable via un navigateur (par exemple les requêtes en POST)</a:t>
            </a:r>
          </a:p>
          <a:p>
            <a:pPr algn="just"/>
            <a:r>
              <a:rPr lang="fr-FR" dirty="0" smtClean="0"/>
              <a:t>Pour automatiser et rendre les tests plus pertinents, il faut passer par </a:t>
            </a:r>
            <a:r>
              <a:rPr lang="fr-FR" b="1" dirty="0" smtClean="0"/>
              <a:t>des tests unitaires</a:t>
            </a:r>
            <a:endParaRPr lang="fr-FR" b="1" dirty="0"/>
          </a:p>
        </p:txBody>
      </p:sp>
    </p:spTree>
    <p:extLst>
      <p:ext uri="{BB962C8B-B14F-4D97-AF65-F5344CB8AC3E}">
        <p14:creationId xmlns:p14="http://schemas.microsoft.com/office/powerpoint/2010/main" xmlns="" val="1234855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a:t>
            </a:r>
            <a:r>
              <a:rPr lang="fr-FR" dirty="0" smtClean="0"/>
              <a:t>unitaires</a:t>
            </a:r>
            <a:endParaRPr lang="fr-FR" dirty="0"/>
          </a:p>
        </p:txBody>
      </p:sp>
      <p:sp>
        <p:nvSpPr>
          <p:cNvPr id="3" name="Espace réservé du contenu 2"/>
          <p:cNvSpPr>
            <a:spLocks noGrp="1"/>
          </p:cNvSpPr>
          <p:nvPr>
            <p:ph idx="1"/>
          </p:nvPr>
        </p:nvSpPr>
        <p:spPr/>
        <p:txBody>
          <a:bodyPr/>
          <a:lstStyle/>
          <a:p>
            <a:r>
              <a:rPr lang="fr-FR" dirty="0" smtClean="0"/>
              <a:t>Possibilité de tester le service à l’aide de tests unitaires.</a:t>
            </a:r>
          </a:p>
          <a:p>
            <a:r>
              <a:rPr lang="fr-FR" dirty="0" smtClean="0"/>
              <a:t>Vérifier le type de données en retour (XML / JSON).</a:t>
            </a:r>
          </a:p>
          <a:p>
            <a:r>
              <a:rPr lang="fr-FR" dirty="0" smtClean="0"/>
              <a:t>Valider la cohérence du schéma.</a:t>
            </a:r>
          </a:p>
          <a:p>
            <a:r>
              <a:rPr lang="fr-FR" dirty="0" smtClean="0"/>
              <a:t>Etc.</a:t>
            </a:r>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34</a:t>
            </a:fld>
            <a:endParaRPr lang="fr-FR"/>
          </a:p>
        </p:txBody>
      </p:sp>
    </p:spTree>
    <p:extLst>
      <p:ext uri="{BB962C8B-B14F-4D97-AF65-F5344CB8AC3E}">
        <p14:creationId xmlns:p14="http://schemas.microsoft.com/office/powerpoint/2010/main" xmlns="" val="384893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Principes de l’architecture SOA</a:t>
            </a:r>
            <a:endParaRPr lang="fr-FR" dirty="0"/>
          </a:p>
        </p:txBody>
      </p:sp>
      <p:sp>
        <p:nvSpPr>
          <p:cNvPr id="3" name="Espace réservé du contenu 2"/>
          <p:cNvSpPr>
            <a:spLocks noGrp="1"/>
          </p:cNvSpPr>
          <p:nvPr>
            <p:ph idx="1"/>
          </p:nvPr>
        </p:nvSpPr>
        <p:spPr/>
        <p:txBody>
          <a:bodyPr/>
          <a:lstStyle/>
          <a:p>
            <a:pPr algn="just"/>
            <a:r>
              <a:rPr lang="fr-FR" dirty="0" smtClean="0"/>
              <a:t>Le principe du SOA repose sur 3 axes :</a:t>
            </a:r>
          </a:p>
          <a:p>
            <a:pPr lvl="1" algn="just"/>
            <a:r>
              <a:rPr lang="fr-FR" u="sng" dirty="0" smtClean="0"/>
              <a:t>La définition du service </a:t>
            </a:r>
            <a:r>
              <a:rPr lang="fr-FR" dirty="0" smtClean="0"/>
              <a:t>: Le but d’un service est de fournir un besoin bien défini. Les détails d’un service sont contenus dans un document qui sert de « contrat » entre le client et le serveur (la manière dont il doit être appelé, les paramètres, etc.)</a:t>
            </a:r>
          </a:p>
          <a:p>
            <a:pPr lvl="1" algn="just"/>
            <a:r>
              <a:rPr lang="fr-FR" u="sng" dirty="0" smtClean="0"/>
              <a:t>Les services sont autonomes </a:t>
            </a:r>
            <a:r>
              <a:rPr lang="fr-FR" dirty="0" smtClean="0"/>
              <a:t>: Un service implémente ses propres composants et des propres méthodes. On doit pouvoir le déplacer ou le remplacer sans que cela affecte d’autres services</a:t>
            </a:r>
          </a:p>
          <a:p>
            <a:pPr lvl="1" algn="just"/>
            <a:r>
              <a:rPr lang="fr-FR" u="sng" dirty="0" smtClean="0"/>
              <a:t>Les clients et les services ne partagent que des contrats </a:t>
            </a:r>
            <a:r>
              <a:rPr lang="fr-FR" dirty="0" smtClean="0"/>
              <a:t>: Le contrat est la seule chose que le serveur partage avec le client. Le client ne connait pas comment procède le service. Le service et le client ne doivent pas partager de code.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a:t>
            </a:fld>
            <a:endParaRPr lang="fr-FR"/>
          </a:p>
        </p:txBody>
      </p:sp>
    </p:spTree>
    <p:extLst>
      <p:ext uri="{BB962C8B-B14F-4D97-AF65-F5344CB8AC3E}">
        <p14:creationId xmlns:p14="http://schemas.microsoft.com/office/powerpoint/2010/main" xmlns="" val="104993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de l’architecture ROA </a:t>
            </a:r>
            <a:endParaRPr lang="fr-FR" dirty="0"/>
          </a:p>
        </p:txBody>
      </p:sp>
      <p:sp>
        <p:nvSpPr>
          <p:cNvPr id="3" name="Espace réservé du contenu 2"/>
          <p:cNvSpPr>
            <a:spLocks noGrp="1"/>
          </p:cNvSpPr>
          <p:nvPr>
            <p:ph idx="1"/>
          </p:nvPr>
        </p:nvSpPr>
        <p:spPr/>
        <p:txBody>
          <a:bodyPr/>
          <a:lstStyle/>
          <a:p>
            <a:pPr algn="just"/>
            <a:r>
              <a:rPr lang="fr-FR" dirty="0"/>
              <a:t>Le principe du </a:t>
            </a:r>
            <a:r>
              <a:rPr lang="fr-FR" dirty="0" smtClean="0"/>
              <a:t>ROA repose </a:t>
            </a:r>
            <a:r>
              <a:rPr lang="fr-FR" dirty="0"/>
              <a:t>sur </a:t>
            </a:r>
            <a:r>
              <a:rPr lang="fr-FR" dirty="0" smtClean="0"/>
              <a:t>les mêmes axes que le SOA à quelques exceptions près :</a:t>
            </a:r>
            <a:endParaRPr lang="fr-FR" dirty="0"/>
          </a:p>
          <a:p>
            <a:pPr lvl="1" algn="just"/>
            <a:r>
              <a:rPr lang="fr-FR" u="sng" dirty="0" smtClean="0"/>
              <a:t>Des URL « riches » </a:t>
            </a:r>
            <a:r>
              <a:rPr lang="fr-FR" dirty="0" smtClean="0"/>
              <a:t>: L’url d’un service orienté architecture se veut riche c’est-à-dire détaillé. En principe, ces URL permettent de gérer les opérations du CRUD (exemple d’url : /books/6/</a:t>
            </a:r>
            <a:r>
              <a:rPr lang="fr-FR" dirty="0" err="1" smtClean="0"/>
              <a:t>comments</a:t>
            </a:r>
            <a:r>
              <a:rPr lang="fr-FR" dirty="0" smtClean="0"/>
              <a:t>/87 pour obtenir le commentaire 87 appartenant au livre ayant l’id 6)</a:t>
            </a:r>
          </a:p>
          <a:p>
            <a:pPr lvl="1" algn="just"/>
            <a:r>
              <a:rPr lang="fr-FR" u="sng" dirty="0" err="1" smtClean="0"/>
              <a:t>RestFul</a:t>
            </a:r>
            <a:r>
              <a:rPr lang="fr-FR" dirty="0" smtClean="0"/>
              <a:t> : un service orienté ressource utilise forcément le protocole REST.</a:t>
            </a:r>
          </a:p>
          <a:p>
            <a:pPr lvl="1" algn="just"/>
            <a:r>
              <a:rPr lang="fr-FR" u="sng" dirty="0" smtClean="0"/>
              <a:t>Orienté nouvelle technologie : </a:t>
            </a:r>
            <a:r>
              <a:rPr lang="fr-FR" dirty="0" smtClean="0"/>
              <a:t>Internet est massivement orienté ressource car plus simple et plus flexible</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a:t>
            </a:fld>
            <a:endParaRPr lang="fr-FR"/>
          </a:p>
        </p:txBody>
      </p:sp>
    </p:spTree>
    <p:extLst>
      <p:ext uri="{BB962C8B-B14F-4D97-AF65-F5344CB8AC3E}">
        <p14:creationId xmlns:p14="http://schemas.microsoft.com/office/powerpoint/2010/main" xmlns="" val="341081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 WCF</a:t>
            </a:r>
            <a:endParaRPr lang="fr-FR" dirty="0"/>
          </a:p>
        </p:txBody>
      </p:sp>
      <p:sp>
        <p:nvSpPr>
          <p:cNvPr id="3" name="Espace réservé du contenu 2"/>
          <p:cNvSpPr>
            <a:spLocks noGrp="1"/>
          </p:cNvSpPr>
          <p:nvPr>
            <p:ph idx="1"/>
          </p:nvPr>
        </p:nvSpPr>
        <p:spPr>
          <a:xfrm>
            <a:off x="2589212" y="2133599"/>
            <a:ext cx="8915400" cy="4249093"/>
          </a:xfrm>
        </p:spPr>
        <p:txBody>
          <a:bodyPr/>
          <a:lstStyle/>
          <a:p>
            <a:pPr algn="just"/>
            <a:r>
              <a:rPr lang="fr-FR" dirty="0" smtClean="0"/>
              <a:t>WCF est un modèle de distribution de services avantageux pour les raisons suivantes :</a:t>
            </a:r>
          </a:p>
          <a:p>
            <a:pPr lvl="1" algn="just"/>
            <a:r>
              <a:rPr lang="fr-FR" dirty="0" smtClean="0"/>
              <a:t>Pas ou peu de couplage</a:t>
            </a:r>
          </a:p>
          <a:p>
            <a:pPr lvl="1" algn="just"/>
            <a:r>
              <a:rPr lang="fr-FR" dirty="0" smtClean="0"/>
              <a:t>Souplesse</a:t>
            </a:r>
          </a:p>
          <a:p>
            <a:pPr lvl="1" algn="just"/>
            <a:r>
              <a:rPr lang="fr-FR" dirty="0" smtClean="0"/>
              <a:t>Disponibilité</a:t>
            </a:r>
          </a:p>
          <a:p>
            <a:pPr lvl="1" algn="just"/>
            <a:r>
              <a:rPr lang="fr-FR" dirty="0" smtClean="0"/>
              <a:t>Interopérabilité</a:t>
            </a:r>
          </a:p>
          <a:p>
            <a:pPr lvl="1" algn="just"/>
            <a:r>
              <a:rPr lang="fr-FR" dirty="0" smtClean="0"/>
              <a:t>Sécurité</a:t>
            </a:r>
          </a:p>
          <a:p>
            <a:pPr algn="just"/>
            <a:endParaRPr lang="fr-FR" dirty="0"/>
          </a:p>
          <a:p>
            <a:pPr algn="just"/>
            <a:r>
              <a:rPr lang="fr-FR" dirty="0" smtClean="0"/>
              <a:t>A ce jour, les architectures orientées ressources sont plébiscitées par la communauté et par les entreprises (on parle alors de services web RESTful)</a:t>
            </a:r>
          </a:p>
          <a:p>
            <a:pPr algn="just"/>
            <a:endParaRPr lang="fr-FR" dirty="0" smtClean="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a:t>
            </a:fld>
            <a:endParaRPr lang="fr-FR"/>
          </a:p>
        </p:txBody>
      </p:sp>
    </p:spTree>
    <p:extLst>
      <p:ext uri="{BB962C8B-B14F-4D97-AF65-F5344CB8AC3E}">
        <p14:creationId xmlns:p14="http://schemas.microsoft.com/office/powerpoint/2010/main" xmlns="" val="2406940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Notion de base WCF - ABC</a:t>
            </a:r>
            <a:endParaRPr lang="fr-FR"/>
          </a:p>
        </p:txBody>
      </p:sp>
      <p:sp>
        <p:nvSpPr>
          <p:cNvPr id="3" name="Espace réservé du contenu 2"/>
          <p:cNvSpPr>
            <a:spLocks noGrp="1"/>
          </p:cNvSpPr>
          <p:nvPr>
            <p:ph idx="1"/>
          </p:nvPr>
        </p:nvSpPr>
        <p:spPr/>
        <p:txBody>
          <a:bodyPr/>
          <a:lstStyle/>
          <a:p>
            <a:pPr algn="just"/>
            <a:r>
              <a:rPr lang="fr-FR" dirty="0" smtClean="0"/>
              <a:t>On peut résumer la structure WCF aux éléments A B et C pour :</a:t>
            </a:r>
          </a:p>
          <a:p>
            <a:pPr lvl="1" algn="just"/>
            <a:r>
              <a:rPr lang="fr-FR" dirty="0" smtClean="0"/>
              <a:t>Une </a:t>
            </a:r>
            <a:r>
              <a:rPr lang="fr-FR" b="1" u="sng" dirty="0" smtClean="0"/>
              <a:t>A</a:t>
            </a:r>
            <a:r>
              <a:rPr lang="fr-FR" dirty="0" smtClean="0"/>
              <a:t>dresse : adresse à laquelle le client doit se connecter pour utiliser le service</a:t>
            </a:r>
          </a:p>
          <a:p>
            <a:pPr lvl="1" algn="just"/>
            <a:r>
              <a:rPr lang="fr-FR" dirty="0" smtClean="0"/>
              <a:t>Un </a:t>
            </a:r>
            <a:r>
              <a:rPr lang="fr-FR" b="1" u="sng" dirty="0" smtClean="0"/>
              <a:t>B</a:t>
            </a:r>
            <a:r>
              <a:rPr lang="fr-FR" dirty="0" smtClean="0"/>
              <a:t>inding : protocole à utiliser par le client pour communiquer avec le service</a:t>
            </a:r>
          </a:p>
          <a:p>
            <a:pPr lvl="1" algn="just"/>
            <a:r>
              <a:rPr lang="fr-FR" dirty="0" smtClean="0"/>
              <a:t>Un </a:t>
            </a:r>
            <a:r>
              <a:rPr lang="fr-FR" b="1" u="sng" dirty="0" smtClean="0"/>
              <a:t>C</a:t>
            </a:r>
            <a:r>
              <a:rPr lang="fr-FR" dirty="0" smtClean="0"/>
              <a:t>ontrat : informations échangées entre le serveur et le client afin que ce dernier sache comment utiliser le service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7</a:t>
            </a:fld>
            <a:endParaRPr lang="fr-FR"/>
          </a:p>
        </p:txBody>
      </p:sp>
    </p:spTree>
    <p:extLst>
      <p:ext uri="{BB962C8B-B14F-4D97-AF65-F5344CB8AC3E}">
        <p14:creationId xmlns:p14="http://schemas.microsoft.com/office/powerpoint/2010/main" xmlns="" val="3209601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base WCF - ABC</a:t>
            </a:r>
            <a:endParaRPr lang="fr-FR" dirty="0"/>
          </a:p>
        </p:txBody>
      </p:sp>
      <p:pic>
        <p:nvPicPr>
          <p:cNvPr id="5" name="Image 4"/>
          <p:cNvPicPr>
            <a:picLocks noChangeAspect="1"/>
          </p:cNvPicPr>
          <p:nvPr/>
        </p:nvPicPr>
        <p:blipFill>
          <a:blip r:embed="rId2" cstate="print"/>
          <a:stretch>
            <a:fillRect/>
          </a:stretch>
        </p:blipFill>
        <p:spPr>
          <a:xfrm>
            <a:off x="2415671" y="2004588"/>
            <a:ext cx="4935743" cy="4321567"/>
          </a:xfrm>
          <a:prstGeom prst="rect">
            <a:avLst/>
          </a:prstGeom>
        </p:spPr>
      </p:pic>
      <p:sp>
        <p:nvSpPr>
          <p:cNvPr id="6" name="Espace réservé du contenu 2"/>
          <p:cNvSpPr>
            <a:spLocks noGrp="1"/>
          </p:cNvSpPr>
          <p:nvPr>
            <p:ph idx="1"/>
          </p:nvPr>
        </p:nvSpPr>
        <p:spPr>
          <a:xfrm>
            <a:off x="7423762" y="2004588"/>
            <a:ext cx="4544919" cy="3777622"/>
          </a:xfrm>
        </p:spPr>
        <p:txBody>
          <a:bodyPr/>
          <a:lstStyle/>
          <a:p>
            <a:pPr algn="just"/>
            <a:r>
              <a:rPr lang="fr-FR" dirty="0" smtClean="0"/>
              <a:t>On peut schématiser le principe ABC sous cette forme</a:t>
            </a:r>
          </a:p>
          <a:p>
            <a:pPr algn="just"/>
            <a:r>
              <a:rPr lang="fr-FR" dirty="0" smtClean="0"/>
              <a:t>Un service peut avoir plusieurs points d’accès (</a:t>
            </a:r>
            <a:r>
              <a:rPr lang="fr-FR" dirty="0" err="1" smtClean="0"/>
              <a:t>endpoint</a:t>
            </a:r>
            <a:r>
              <a:rPr lang="fr-FR" dirty="0" smtClean="0"/>
              <a:t>)</a:t>
            </a:r>
          </a:p>
        </p:txBody>
      </p:sp>
      <p:sp>
        <p:nvSpPr>
          <p:cNvPr id="7" name="Espace réservé du numéro de diapositive 6"/>
          <p:cNvSpPr>
            <a:spLocks noGrp="1"/>
          </p:cNvSpPr>
          <p:nvPr>
            <p:ph type="sldNum" sz="quarter" idx="12"/>
          </p:nvPr>
        </p:nvSpPr>
        <p:spPr/>
        <p:txBody>
          <a:bodyPr/>
          <a:lstStyle/>
          <a:p>
            <a:fld id="{C6CA60A0-75BD-4E41-B85B-3B2F93B2764D}" type="slidenum">
              <a:rPr lang="fr-FR" smtClean="0"/>
              <a:pPr/>
              <a:t>8</a:t>
            </a:fld>
            <a:endParaRPr lang="fr-FR"/>
          </a:p>
        </p:txBody>
      </p:sp>
    </p:spTree>
    <p:extLst>
      <p:ext uri="{BB962C8B-B14F-4D97-AF65-F5344CB8AC3E}">
        <p14:creationId xmlns:p14="http://schemas.microsoft.com/office/powerpoint/2010/main" xmlns="" val="3957025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Notion de base WCF </a:t>
            </a:r>
            <a:r>
              <a:rPr lang="fr-FR" dirty="0" smtClean="0"/>
              <a:t>– espace de nom</a:t>
            </a:r>
            <a:endParaRPr lang="fr-FR" dirty="0"/>
          </a:p>
        </p:txBody>
      </p:sp>
      <p:sp>
        <p:nvSpPr>
          <p:cNvPr id="3" name="Espace réservé du contenu 2"/>
          <p:cNvSpPr>
            <a:spLocks noGrp="1"/>
          </p:cNvSpPr>
          <p:nvPr>
            <p:ph idx="1"/>
          </p:nvPr>
        </p:nvSpPr>
        <p:spPr/>
        <p:txBody>
          <a:bodyPr/>
          <a:lstStyle/>
          <a:p>
            <a:r>
              <a:rPr lang="fr-FR" dirty="0" smtClean="0"/>
              <a:t>La mise en œuvre de WCF passe par l’utilisation de deux espaces de nom du Framework .NET :</a:t>
            </a:r>
          </a:p>
          <a:p>
            <a:pPr lvl="1"/>
            <a:r>
              <a:rPr lang="fr-FR" dirty="0" smtClean="0"/>
              <a:t>System.ServiceModel</a:t>
            </a:r>
          </a:p>
          <a:p>
            <a:pPr lvl="1"/>
            <a:r>
              <a:rPr lang="fr-FR" dirty="0" smtClean="0"/>
              <a:t>System.Runtime.Serialization</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9</a:t>
            </a:fld>
            <a:endParaRPr lang="fr-FR"/>
          </a:p>
        </p:txBody>
      </p:sp>
    </p:spTree>
    <p:extLst>
      <p:ext uri="{BB962C8B-B14F-4D97-AF65-F5344CB8AC3E}">
        <p14:creationId xmlns:p14="http://schemas.microsoft.com/office/powerpoint/2010/main" xmlns="" val="174939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TotalTime>
  <Words>1568</Words>
  <Application>Microsoft Office PowerPoint</Application>
  <PresentationFormat>Personnalisé</PresentationFormat>
  <Paragraphs>227</Paragraphs>
  <Slides>34</Slides>
  <Notes>2</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Brin</vt:lpstr>
      <vt:lpstr>Windows Communication Foundation (WCF)</vt:lpstr>
      <vt:lpstr>Sommaire </vt:lpstr>
      <vt:lpstr>Présentation générale de WCF</vt:lpstr>
      <vt:lpstr>Principes de l’architecture SOA</vt:lpstr>
      <vt:lpstr>Principe de l’architecture ROA </vt:lpstr>
      <vt:lpstr>Avantage WCF</vt:lpstr>
      <vt:lpstr>Notion de base WCF - ABC</vt:lpstr>
      <vt:lpstr>Notion de base WCF - ABC</vt:lpstr>
      <vt:lpstr>Notion de base WCF – espace de nom</vt:lpstr>
      <vt:lpstr>Le protocole SOAP (Binding)</vt:lpstr>
      <vt:lpstr>Le protocole SOAP</vt:lpstr>
      <vt:lpstr>Avantages et inconvénients de SOAP</vt:lpstr>
      <vt:lpstr>Le protocole REST (Binding)</vt:lpstr>
      <vt:lpstr>Avantages de REST</vt:lpstr>
      <vt:lpstr>Le format WSDL</vt:lpstr>
      <vt:lpstr>Le format WSDL - exemple</vt:lpstr>
      <vt:lpstr>Créer son service - procédure</vt:lpstr>
      <vt:lpstr>TD : créer un service WCF</vt:lpstr>
      <vt:lpstr>Créer un projet WCF</vt:lpstr>
      <vt:lpstr>Créer le contrat</vt:lpstr>
      <vt:lpstr>Créer le DataContract</vt:lpstr>
      <vt:lpstr>Créer le service</vt:lpstr>
      <vt:lpstr>Créer le service</vt:lpstr>
      <vt:lpstr>Configurer son service en SOAP</vt:lpstr>
      <vt:lpstr>Tester son service en SOAP</vt:lpstr>
      <vt:lpstr>Accéder au WSDL</vt:lpstr>
      <vt:lpstr>Tester son service en SOAP</vt:lpstr>
      <vt:lpstr>Tester son service en SOAP</vt:lpstr>
      <vt:lpstr>Configurer son service en REST</vt:lpstr>
      <vt:lpstr>Définir les ressources</vt:lpstr>
      <vt:lpstr>Définir les ressource</vt:lpstr>
      <vt:lpstr>Tester son service en REST</vt:lpstr>
      <vt:lpstr>Tester son service en REST</vt:lpstr>
      <vt:lpstr>Tests unitaires</vt:lpstr>
    </vt:vector>
  </TitlesOfParts>
  <Company>alfa informatique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CHARGUERAUD</dc:creator>
  <cp:lastModifiedBy>User</cp:lastModifiedBy>
  <cp:revision>121</cp:revision>
  <dcterms:created xsi:type="dcterms:W3CDTF">2015-12-14T09:52:31Z</dcterms:created>
  <dcterms:modified xsi:type="dcterms:W3CDTF">2016-06-03T19:40:17Z</dcterms:modified>
</cp:coreProperties>
</file>