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40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2" r:id="rId17"/>
    <p:sldId id="277" r:id="rId18"/>
    <p:sldId id="273" r:id="rId19"/>
    <p:sldId id="274" r:id="rId20"/>
    <p:sldId id="275" r:id="rId21"/>
    <p:sldId id="278" r:id="rId22"/>
    <p:sldId id="279" r:id="rId23"/>
    <p:sldId id="282" r:id="rId24"/>
    <p:sldId id="280" r:id="rId25"/>
    <p:sldId id="287" r:id="rId26"/>
    <p:sldId id="288" r:id="rId27"/>
    <p:sldId id="289" r:id="rId28"/>
    <p:sldId id="281" r:id="rId29"/>
    <p:sldId id="283" r:id="rId30"/>
    <p:sldId id="285" r:id="rId31"/>
    <p:sldId id="290" r:id="rId32"/>
    <p:sldId id="286" r:id="rId33"/>
    <p:sldId id="291" r:id="rId34"/>
    <p:sldId id="276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5E061A74-C53C-43C3-9AE7-7B6BC2C908CA}">
          <p14:sldIdLst>
            <p14:sldId id="257"/>
            <p14:sldId id="260"/>
            <p14:sldId id="259"/>
            <p14:sldId id="258"/>
            <p14:sldId id="261"/>
            <p14:sldId id="262"/>
            <p14:sldId id="263"/>
            <p14:sldId id="271"/>
            <p14:sldId id="265"/>
            <p14:sldId id="266"/>
            <p14:sldId id="267"/>
            <p14:sldId id="268"/>
            <p14:sldId id="269"/>
            <p14:sldId id="270"/>
            <p14:sldId id="264"/>
            <p14:sldId id="272"/>
            <p14:sldId id="277"/>
            <p14:sldId id="273"/>
            <p14:sldId id="274"/>
            <p14:sldId id="275"/>
            <p14:sldId id="276"/>
            <p14:sldId id="278"/>
            <p14:sldId id="279"/>
            <p14:sldId id="282"/>
            <p14:sldId id="280"/>
            <p14:sldId id="28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21A7-6B3F-4F15-8DAE-163DF3B05A69}" type="datetimeFigureOut">
              <a:rPr lang="fr-FR" smtClean="0"/>
              <a:pPr/>
              <a:t>19/05/2017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F995F-A872-4A1A-A128-CB9B2FBA82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6545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F995F-A872-4A1A-A128-CB9B2FBA828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3823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F995F-A872-4A1A-A128-CB9B2FBA828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4545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544-DCBF-4AA9-BB21-6CF6240CE75E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60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FEA0-3E02-4B88-BCC3-3676CD86BAE6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83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888A-D93F-4829-B982-8FE8E6108C1C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9494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E69-1B0A-42C3-B37C-173DF61F1EF2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4895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2038-942B-4BFC-BC6D-066B0074D6DA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9870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DBA6-B238-49BB-8A32-AF50743D44CD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233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F1B6-9697-43BF-925D-9AF69D8D6C7D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7981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C88-B3A6-453D-BA8B-A05BF037626B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76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E26-0B65-4BA9-B607-4852677B5879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92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5D6D-2F49-4852-A409-216AABECFD73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71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EC8-7BC9-4FB2-AF1F-05E4619220BD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281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90FD-A084-4642-9A6E-7D0547621CAC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6097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D10C-ECF9-4F87-BDA9-772820310EB6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7082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5D12-6640-44CE-A5A2-E45FCE03603E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6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FDD6-9EE3-4D6D-8E09-D54009455BBC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576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3E57-75B4-4E15-900C-C02244A38C08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963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039E-3621-4D24-ACB4-A2F597D6903C}" type="datetime1">
              <a:rPr lang="fr-FR" smtClean="0"/>
              <a:pPr/>
              <a:t>19/05/2017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1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 WPF / XAML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Cours basé sur les technologies WPF et XAML du Framework .NET autour du patron de conception MVVM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4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Canvas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Très basique (voire trop basique…).</a:t>
            </a:r>
          </a:p>
          <a:p>
            <a:r>
              <a:rPr lang="fr-FR" dirty="0" smtClean="0"/>
              <a:t>Chaque contrôle doit définir Top / </a:t>
            </a:r>
            <a:r>
              <a:rPr lang="fr-FR" dirty="0" err="1" smtClean="0"/>
              <a:t>Left</a:t>
            </a:r>
            <a:r>
              <a:rPr lang="fr-FR" dirty="0" smtClean="0"/>
              <a:t> / Right / </a:t>
            </a:r>
            <a:r>
              <a:rPr lang="fr-FR" dirty="0" err="1" smtClean="0"/>
              <a:t>Bottom</a:t>
            </a:r>
            <a:r>
              <a:rPr lang="fr-FR" dirty="0" smtClean="0"/>
              <a:t>.</a:t>
            </a:r>
          </a:p>
          <a:p>
            <a:r>
              <a:rPr lang="fr-FR" dirty="0" smtClean="0"/>
              <a:t>Ne gère pas le redimensionnement de la fenêtre.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0866" y="3626223"/>
            <a:ext cx="3333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2098" y="4328552"/>
            <a:ext cx="5810250" cy="962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7126941" y="4715436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StackPanel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Très utilisé, simple et pratique.</a:t>
            </a:r>
          </a:p>
          <a:p>
            <a:r>
              <a:rPr lang="fr-FR" dirty="0" smtClean="0"/>
              <a:t>Définition de l’orientation sur le StackPanel (vertical ou horizontal).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992" y="3244664"/>
            <a:ext cx="5600700" cy="1085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6272" y="3123640"/>
            <a:ext cx="4383973" cy="17979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6329083" y="3729318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WrapPanel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Similaire au StackPanel.</a:t>
            </a:r>
          </a:p>
          <a:p>
            <a:r>
              <a:rPr lang="fr-FR" dirty="0" smtClean="0"/>
              <a:t>Permet de réarranger les contrôles en fonction de la place disponible dans le container parent.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4093" y="3273519"/>
            <a:ext cx="3800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2216" y="4817969"/>
            <a:ext cx="24574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511" y="3827369"/>
            <a:ext cx="2995067" cy="12645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Flèche droite 7"/>
          <p:cNvSpPr/>
          <p:nvPr/>
        </p:nvSpPr>
        <p:spPr>
          <a:xfrm>
            <a:off x="5943600" y="4374777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évolué que le StackPanel.</a:t>
            </a:r>
          </a:p>
          <a:p>
            <a:r>
              <a:rPr lang="fr-FR" dirty="0" smtClean="0"/>
              <a:t>Permet l’arrangement de cinq directions (</a:t>
            </a:r>
            <a:r>
              <a:rPr lang="fr-FR" dirty="0" err="1" smtClean="0"/>
              <a:t>Bottom</a:t>
            </a:r>
            <a:r>
              <a:rPr lang="fr-FR" dirty="0" smtClean="0"/>
              <a:t>, Top, </a:t>
            </a:r>
            <a:r>
              <a:rPr lang="fr-FR" dirty="0" err="1" smtClean="0"/>
              <a:t>Left</a:t>
            </a:r>
            <a:r>
              <a:rPr lang="fr-FR" dirty="0" smtClean="0"/>
              <a:t>, Right, Center).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0512" y="3102349"/>
            <a:ext cx="3478063" cy="322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322" y="4029356"/>
            <a:ext cx="5400675" cy="1076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6436659" y="4464424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GridPanel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Container le plus </a:t>
            </a:r>
            <a:r>
              <a:rPr lang="fr-FR" dirty="0" err="1" smtClean="0"/>
              <a:t>customisable</a:t>
            </a:r>
            <a:r>
              <a:rPr lang="fr-FR" dirty="0" smtClean="0"/>
              <a:t> proposé par WPF.</a:t>
            </a:r>
          </a:p>
          <a:p>
            <a:r>
              <a:rPr lang="fr-FR" dirty="0" smtClean="0"/>
              <a:t>Permet de définir des colonnes et des lignes pour diviser l’écran.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362" y="3052482"/>
            <a:ext cx="5119968" cy="3385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6360" y="2984687"/>
            <a:ext cx="2924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6840070" y="4491318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Widgets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9283" y="1470211"/>
            <a:ext cx="8915400" cy="4876800"/>
          </a:xfrm>
        </p:spPr>
        <p:txBody>
          <a:bodyPr>
            <a:normAutofit/>
          </a:bodyPr>
          <a:lstStyle/>
          <a:p>
            <a:r>
              <a:rPr lang="fr-FR" dirty="0" smtClean="0"/>
              <a:t>Quelques exemples de </a:t>
            </a:r>
            <a:r>
              <a:rPr lang="fr-FR" b="1" dirty="0" smtClean="0"/>
              <a:t>Widgets</a:t>
            </a:r>
            <a:r>
              <a:rPr lang="fr-FR" dirty="0" smtClean="0"/>
              <a:t> :</a:t>
            </a:r>
          </a:p>
          <a:p>
            <a:pPr lvl="1"/>
            <a:r>
              <a:rPr lang="fr-FR" b="1" dirty="0" smtClean="0"/>
              <a:t>Button</a:t>
            </a:r>
            <a:r>
              <a:rPr lang="fr-FR" dirty="0" smtClean="0"/>
              <a:t> : Bouton</a:t>
            </a:r>
          </a:p>
          <a:p>
            <a:pPr lvl="1"/>
            <a:r>
              <a:rPr lang="fr-FR" b="1" dirty="0" smtClean="0"/>
              <a:t>CheckBox</a:t>
            </a:r>
            <a:r>
              <a:rPr lang="fr-FR" dirty="0" smtClean="0"/>
              <a:t> : Case à cocher.</a:t>
            </a:r>
          </a:p>
          <a:p>
            <a:pPr lvl="1"/>
            <a:r>
              <a:rPr lang="fr-FR" b="1" dirty="0" err="1" smtClean="0"/>
              <a:t>ComboBox</a:t>
            </a:r>
            <a:r>
              <a:rPr lang="fr-FR" dirty="0" smtClean="0"/>
              <a:t> : contenant des ComboItem.</a:t>
            </a:r>
          </a:p>
          <a:p>
            <a:pPr lvl="1"/>
            <a:r>
              <a:rPr lang="fr-FR" b="1" dirty="0" smtClean="0"/>
              <a:t>Image</a:t>
            </a:r>
            <a:r>
              <a:rPr lang="fr-FR" dirty="0" smtClean="0"/>
              <a:t>.</a:t>
            </a:r>
          </a:p>
          <a:p>
            <a:pPr lvl="1"/>
            <a:r>
              <a:rPr lang="fr-FR" b="1" dirty="0" smtClean="0"/>
              <a:t>RadioButton</a:t>
            </a:r>
            <a:r>
              <a:rPr lang="fr-FR" dirty="0" smtClean="0"/>
              <a:t> : bouton radio.</a:t>
            </a:r>
          </a:p>
          <a:p>
            <a:pPr lvl="1"/>
            <a:r>
              <a:rPr lang="fr-FR" b="1" dirty="0" smtClean="0"/>
              <a:t>ScrollBar</a:t>
            </a:r>
            <a:r>
              <a:rPr lang="fr-FR" dirty="0" smtClean="0"/>
              <a:t> : barre de défilement.</a:t>
            </a:r>
          </a:p>
          <a:p>
            <a:pPr lvl="1"/>
            <a:r>
              <a:rPr lang="fr-FR" b="1" dirty="0" smtClean="0"/>
              <a:t>TextBox</a:t>
            </a:r>
            <a:r>
              <a:rPr lang="fr-FR" dirty="0" smtClean="0"/>
              <a:t> : Champ de texte à taper.</a:t>
            </a:r>
          </a:p>
          <a:p>
            <a:pPr lvl="1"/>
            <a:r>
              <a:rPr lang="fr-FR" b="1" dirty="0" smtClean="0"/>
              <a:t>VerticalSlider</a:t>
            </a:r>
            <a:r>
              <a:rPr lang="fr-FR" dirty="0" smtClean="0"/>
              <a:t> : ascenceur.</a:t>
            </a:r>
          </a:p>
          <a:p>
            <a:pPr lvl="1"/>
            <a:r>
              <a:rPr lang="fr-FR" b="1" dirty="0" smtClean="0"/>
              <a:t>Window</a:t>
            </a:r>
            <a:r>
              <a:rPr lang="fr-FR" dirty="0" smtClean="0"/>
              <a:t> : fenêtre.</a:t>
            </a:r>
          </a:p>
          <a:p>
            <a:pPr lvl="1"/>
            <a:r>
              <a:rPr lang="fr-FR" b="1" dirty="0" smtClean="0"/>
              <a:t>ListBox</a:t>
            </a:r>
            <a:r>
              <a:rPr lang="fr-FR" dirty="0" smtClean="0"/>
              <a:t> : liste de choix.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err="1" smtClean="0"/>
              <a:t>Widget</a:t>
            </a:r>
            <a:r>
              <a:rPr lang="fr-FR" dirty="0" smtClean="0"/>
              <a:t> et un contrôle que l’on place dans un container.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MVVM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/>
              <a:t>MVVM est un design pattern adapté pour le développement d’applications basées sur les technologies WPF. Il est intéressant à mettre en place dans les projets pour plusieurs raisons :</a:t>
            </a:r>
          </a:p>
          <a:p>
            <a:pPr algn="just"/>
            <a:r>
              <a:rPr lang="fr-FR" dirty="0"/>
              <a:t>Le </a:t>
            </a:r>
            <a:r>
              <a:rPr lang="fr-FR" b="1" dirty="0" smtClean="0"/>
              <a:t>faible couplage </a:t>
            </a:r>
            <a:r>
              <a:rPr lang="fr-FR" dirty="0" smtClean="0"/>
              <a:t>entre </a:t>
            </a:r>
            <a:r>
              <a:rPr lang="fr-FR" dirty="0"/>
              <a:t>la Vue et </a:t>
            </a:r>
            <a:r>
              <a:rPr lang="fr-FR" dirty="0" smtClean="0"/>
              <a:t>le Vue-Modèle </a:t>
            </a:r>
            <a:r>
              <a:rPr lang="fr-FR" dirty="0"/>
              <a:t>permet de pouvoir modifier facilement la vue sans avoir d’impact sur </a:t>
            </a:r>
            <a:r>
              <a:rPr lang="fr-FR" dirty="0" smtClean="0"/>
              <a:t>le Vue-Modèle </a:t>
            </a:r>
            <a:r>
              <a:rPr lang="fr-FR" dirty="0"/>
              <a:t>(et vice versa).</a:t>
            </a:r>
          </a:p>
          <a:p>
            <a:pPr algn="just"/>
            <a:r>
              <a:rPr lang="fr-FR" dirty="0"/>
              <a:t>Il permet de tester de manière séparée les différents éléments de la solution.</a:t>
            </a:r>
          </a:p>
          <a:p>
            <a:pPr algn="just"/>
            <a:r>
              <a:rPr lang="fr-FR" dirty="0"/>
              <a:t>Il permet une maintenance facilitée des </a:t>
            </a:r>
            <a:r>
              <a:rPr lang="fr-FR" dirty="0" smtClean="0"/>
              <a:t>projets.</a:t>
            </a:r>
          </a:p>
          <a:p>
            <a:pPr algn="just"/>
            <a:r>
              <a:rPr lang="fr-FR" dirty="0" smtClean="0"/>
              <a:t>Il permet une meilleure </a:t>
            </a:r>
            <a:r>
              <a:rPr lang="fr-FR" b="1" dirty="0" smtClean="0"/>
              <a:t>réutilisation</a:t>
            </a:r>
            <a:r>
              <a:rPr lang="fr-FR" dirty="0" smtClean="0"/>
              <a:t> de code.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3226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MVVM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3759726"/>
            <a:ext cx="8915400" cy="9406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Schéma tiré du MSDN.</a:t>
            </a:r>
          </a:p>
          <a:p>
            <a:pPr algn="just"/>
            <a:r>
              <a:rPr lang="fr-FR" dirty="0"/>
              <a:t>Le bloc Vue-Modèle peut être vu comme un </a:t>
            </a:r>
            <a:r>
              <a:rPr lang="fr-FR" b="1" dirty="0"/>
              <a:t>adaptateur</a:t>
            </a:r>
            <a:r>
              <a:rPr lang="fr-FR" dirty="0"/>
              <a:t> entre la Vue et </a:t>
            </a:r>
            <a:r>
              <a:rPr lang="fr-FR" dirty="0" smtClean="0"/>
              <a:t>Modèle.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2050" name="Picture 2" descr="http://blog.netapsys.fr/wp-content/uploads/2014/12/currenc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675666"/>
            <a:ext cx="61150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618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Constitue la couche d’accès aux données.</a:t>
            </a:r>
          </a:p>
          <a:p>
            <a:pPr algn="just"/>
            <a:r>
              <a:rPr lang="fr-FR" dirty="0" smtClean="0"/>
              <a:t>Est réalisé en C#.</a:t>
            </a:r>
          </a:p>
          <a:p>
            <a:pPr algn="just"/>
            <a:r>
              <a:rPr lang="fr-FR" dirty="0" smtClean="0"/>
              <a:t>Ne connait pas l’interface graphique qui lui est associé.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Le modèle correspond à notre couche développée avec </a:t>
            </a:r>
            <a:r>
              <a:rPr lang="fr-FR" b="1" dirty="0" smtClean="0"/>
              <a:t>Entity Framework </a:t>
            </a:r>
            <a:r>
              <a:rPr lang="fr-FR" dirty="0" smtClean="0"/>
              <a:t>dans le cours précédent.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On pourra accéder aux objets du modèle et à la base de données à travers la </a:t>
            </a:r>
            <a:r>
              <a:rPr lang="fr-FR" b="1" dirty="0" smtClean="0"/>
              <a:t>BLL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564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Est constituée des éléments graphiques (containers, contrôles, etc.).</a:t>
            </a:r>
          </a:p>
          <a:p>
            <a:pPr algn="just"/>
            <a:r>
              <a:rPr lang="fr-FR" dirty="0" smtClean="0"/>
              <a:t>Prends en charge l’interaction avec l’utilisateur (clavier, souris, webcam par exemple).</a:t>
            </a:r>
          </a:p>
          <a:p>
            <a:pPr algn="just"/>
            <a:r>
              <a:rPr lang="fr-FR" dirty="0" smtClean="0"/>
              <a:t>Notion de </a:t>
            </a:r>
            <a:r>
              <a:rPr lang="fr-FR" b="1" dirty="0" smtClean="0"/>
              <a:t>DataBinding</a:t>
            </a:r>
            <a:r>
              <a:rPr lang="fr-FR" dirty="0" smtClean="0"/>
              <a:t> permet de présenter des données dans une vue.</a:t>
            </a:r>
          </a:p>
          <a:p>
            <a:pPr algn="just"/>
            <a:r>
              <a:rPr lang="fr-FR" dirty="0" smtClean="0"/>
              <a:t>Pas de code dans le </a:t>
            </a:r>
            <a:r>
              <a:rPr lang="fr-FR" b="1" dirty="0" smtClean="0"/>
              <a:t>CodeBehind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Ne dois </a:t>
            </a:r>
            <a:r>
              <a:rPr lang="fr-FR" b="1" u="sng" dirty="0" smtClean="0"/>
              <a:t>jamais</a:t>
            </a:r>
            <a:r>
              <a:rPr lang="fr-FR" dirty="0" smtClean="0"/>
              <a:t> traiter de données (juste de l’affichage).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010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smtClean="0"/>
              <a:t>WPF</a:t>
            </a:r>
            <a:r>
              <a:rPr lang="fr-FR" dirty="0" smtClean="0"/>
              <a:t> : </a:t>
            </a:r>
            <a:r>
              <a:rPr lang="fr-FR" b="1" dirty="0" smtClean="0"/>
              <a:t>W</a:t>
            </a:r>
            <a:r>
              <a:rPr lang="fr-FR" dirty="0" smtClean="0"/>
              <a:t>indows </a:t>
            </a:r>
            <a:r>
              <a:rPr lang="fr-FR" b="1" dirty="0" err="1" smtClean="0"/>
              <a:t>P</a:t>
            </a:r>
            <a:r>
              <a:rPr lang="fr-FR" dirty="0" err="1" smtClean="0"/>
              <a:t>resentation</a:t>
            </a:r>
            <a:r>
              <a:rPr lang="fr-FR" dirty="0" smtClean="0"/>
              <a:t> </a:t>
            </a:r>
            <a:r>
              <a:rPr lang="fr-FR" b="1" dirty="0" err="1" smtClean="0"/>
              <a:t>F</a:t>
            </a:r>
            <a:r>
              <a:rPr lang="fr-FR" dirty="0" err="1" smtClean="0"/>
              <a:t>oundation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Permet la réalisation d’IHM (Interface Homme-Machine) tout comme son prédécesseur : </a:t>
            </a:r>
            <a:r>
              <a:rPr lang="fr-FR" dirty="0" err="1" smtClean="0"/>
              <a:t>Windows.Forms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Avantages des clients lourds :</a:t>
            </a:r>
          </a:p>
          <a:p>
            <a:pPr lvl="1" algn="just"/>
            <a:r>
              <a:rPr lang="fr-FR" dirty="0" smtClean="0"/>
              <a:t>Accès complet à l’ordinateur et au réseau.</a:t>
            </a:r>
          </a:p>
          <a:p>
            <a:pPr lvl="1" algn="just"/>
            <a:r>
              <a:rPr lang="fr-FR" dirty="0" smtClean="0"/>
              <a:t>Performance graphiques, accès à la 3D, flux vidéos, etc.</a:t>
            </a:r>
          </a:p>
          <a:p>
            <a:pPr lvl="1" algn="just"/>
            <a:r>
              <a:rPr lang="fr-FR" dirty="0" smtClean="0"/>
              <a:t>Interface graphique enrichie.</a:t>
            </a:r>
          </a:p>
          <a:p>
            <a:pPr algn="just"/>
            <a:r>
              <a:rPr lang="fr-FR" dirty="0" smtClean="0"/>
              <a:t>Inconvénients des clients lourds :</a:t>
            </a:r>
          </a:p>
          <a:p>
            <a:pPr lvl="1" algn="just"/>
            <a:r>
              <a:rPr lang="fr-FR" dirty="0" smtClean="0"/>
              <a:t>Peu interopérable.</a:t>
            </a:r>
          </a:p>
          <a:p>
            <a:pPr lvl="1" algn="just"/>
            <a:r>
              <a:rPr lang="fr-FR" dirty="0" smtClean="0"/>
              <a:t>Installation nécessaire sur chaque poste (y compris pour les mises à jours).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Le Vue-Modèle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Est un </a:t>
            </a:r>
            <a:r>
              <a:rPr lang="fr-FR" b="1" dirty="0" smtClean="0"/>
              <a:t>adaptateur</a:t>
            </a:r>
            <a:r>
              <a:rPr lang="fr-FR" dirty="0" smtClean="0"/>
              <a:t> entre la vue et le modèle.</a:t>
            </a:r>
          </a:p>
          <a:p>
            <a:pPr algn="just"/>
            <a:r>
              <a:rPr lang="fr-FR" dirty="0" smtClean="0"/>
              <a:t>Est responsable des tâches suivantes :</a:t>
            </a:r>
          </a:p>
          <a:p>
            <a:pPr lvl="1" algn="just"/>
            <a:r>
              <a:rPr lang="fr-FR" dirty="0" smtClean="0"/>
              <a:t>Adapter des types du modèle en des types exploitables via le </a:t>
            </a:r>
            <a:r>
              <a:rPr lang="fr-FR" b="1" dirty="0" smtClean="0"/>
              <a:t>DataBinding</a:t>
            </a:r>
            <a:r>
              <a:rPr lang="fr-FR" dirty="0" smtClean="0"/>
              <a:t> par la vue.</a:t>
            </a:r>
          </a:p>
          <a:p>
            <a:pPr lvl="1" algn="just"/>
            <a:r>
              <a:rPr lang="fr-FR" dirty="0" smtClean="0"/>
              <a:t>Exposer des </a:t>
            </a:r>
            <a:r>
              <a:rPr lang="fr-FR" b="1" dirty="0" smtClean="0"/>
              <a:t>commandes</a:t>
            </a:r>
            <a:r>
              <a:rPr lang="fr-FR" dirty="0" smtClean="0"/>
              <a:t> que la vue pourra utiliser pour interagir avec le modèle.</a:t>
            </a:r>
          </a:p>
          <a:p>
            <a:pPr algn="just"/>
            <a:r>
              <a:rPr lang="fr-FR" dirty="0" smtClean="0"/>
              <a:t>Peut être testée par des tests unitaires.</a:t>
            </a:r>
          </a:p>
          <a:p>
            <a:pPr algn="just"/>
            <a:r>
              <a:rPr lang="fr-FR" dirty="0" smtClean="0"/>
              <a:t>N’a pas nécessairement besoin de connaitre la vue qui les exploite.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641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INotifyPropertyChanged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8672"/>
          </a:xfrm>
        </p:spPr>
        <p:txBody>
          <a:bodyPr/>
          <a:lstStyle/>
          <a:p>
            <a:pPr algn="just"/>
            <a:r>
              <a:rPr lang="fr-FR" b="1" dirty="0" smtClean="0"/>
              <a:t>Interface</a:t>
            </a:r>
            <a:r>
              <a:rPr lang="fr-FR" dirty="0" smtClean="0"/>
              <a:t> fournie dans le Framework.NET (System.ComponentModel).</a:t>
            </a:r>
          </a:p>
          <a:p>
            <a:pPr algn="just"/>
            <a:r>
              <a:rPr lang="fr-FR" dirty="0" smtClean="0"/>
              <a:t>Informe le Vue-Modèle de tous les </a:t>
            </a:r>
            <a:r>
              <a:rPr lang="fr-FR" b="1" dirty="0" smtClean="0"/>
              <a:t>changements</a:t>
            </a:r>
            <a:r>
              <a:rPr lang="fr-FR" dirty="0" smtClean="0"/>
              <a:t> effectués sur les propriétés de la vue.</a:t>
            </a:r>
          </a:p>
          <a:p>
            <a:r>
              <a:rPr lang="fr-FR" dirty="0" smtClean="0"/>
              <a:t>Tous les Vues-Modèles doivent implémenter cette interface.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2290" y="3852272"/>
            <a:ext cx="5594332" cy="2548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1096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classe de base pour les Vues-Modèles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31812" y="2343372"/>
            <a:ext cx="6015160" cy="4295185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Implémente l’interface </a:t>
            </a:r>
            <a:r>
              <a:rPr lang="fr-FR" b="1" dirty="0" smtClean="0"/>
              <a:t>INotifyPropertyChanged.</a:t>
            </a:r>
          </a:p>
          <a:p>
            <a:pPr algn="just"/>
            <a:r>
              <a:rPr lang="fr-FR" dirty="0" smtClean="0"/>
              <a:t>Est abstraite.</a:t>
            </a:r>
          </a:p>
          <a:p>
            <a:pPr algn="just"/>
            <a:r>
              <a:rPr lang="fr-FR" dirty="0" smtClean="0"/>
              <a:t>Tous les Vues-Modèles sont conçus de la même façon (</a:t>
            </a:r>
            <a:r>
              <a:rPr lang="fr-FR" b="1" dirty="0" smtClean="0"/>
              <a:t>héritage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On évite la duplication de code.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6972" y="1456957"/>
            <a:ext cx="5381625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5225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 des </a:t>
            </a:r>
            <a:r>
              <a:rPr lang="fr-FR" smtClean="0"/>
              <a:t>classes Vue-Modèle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85165" y="1631577"/>
            <a:ext cx="10059988" cy="3777622"/>
          </a:xfrm>
        </p:spPr>
        <p:txBody>
          <a:bodyPr/>
          <a:lstStyle/>
          <a:p>
            <a:pPr algn="just"/>
            <a:r>
              <a:rPr lang="fr-FR" dirty="0" smtClean="0"/>
              <a:t>Lorsqu'une Vue est créée, il est nécessaire de créer la classe Vue-Modèle qui lui est associée. Il est possible de réaliser cela de deux manières :</a:t>
            </a:r>
          </a:p>
          <a:p>
            <a:pPr lvl="1" algn="just"/>
            <a:r>
              <a:rPr lang="fr-FR" dirty="0" smtClean="0"/>
              <a:t>Depuis le code-</a:t>
            </a:r>
            <a:r>
              <a:rPr lang="fr-FR" dirty="0" err="1" smtClean="0"/>
              <a:t>behind</a:t>
            </a:r>
            <a:r>
              <a:rPr lang="fr-FR" dirty="0" smtClean="0"/>
              <a:t> en C#, on instancie la classe Vue-Modèle dans le constructeur et on définit le </a:t>
            </a:r>
            <a:r>
              <a:rPr lang="fr-FR" b="1" dirty="0" smtClean="0"/>
              <a:t>DataContext</a:t>
            </a:r>
            <a:r>
              <a:rPr lang="fr-FR" dirty="0" smtClean="0"/>
              <a:t> de la vue.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 algn="just"/>
            <a:r>
              <a:rPr lang="fr-FR" dirty="0" smtClean="0"/>
              <a:t>Directement depuis le XAML de la Vue, on définit la propriété </a:t>
            </a:r>
            <a:r>
              <a:rPr lang="fr-FR" b="1" dirty="0" smtClean="0"/>
              <a:t>DataContext.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096" y="2976842"/>
            <a:ext cx="3457575" cy="1352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0328" y="4749394"/>
            <a:ext cx="5158067" cy="19562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7079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57517" y="1855694"/>
            <a:ext cx="5245941" cy="3777622"/>
          </a:xfrm>
        </p:spPr>
        <p:txBody>
          <a:bodyPr/>
          <a:lstStyle/>
          <a:p>
            <a:pPr algn="just"/>
            <a:r>
              <a:rPr lang="fr-FR" dirty="0" smtClean="0"/>
              <a:t>Notion </a:t>
            </a:r>
            <a:r>
              <a:rPr lang="fr-FR" b="1" u="sng" dirty="0" smtClean="0">
                <a:solidFill>
                  <a:srgbClr val="FF0000"/>
                </a:solidFill>
              </a:rPr>
              <a:t>ultra-importante</a:t>
            </a:r>
            <a:r>
              <a:rPr lang="fr-FR" dirty="0" smtClean="0"/>
              <a:t> dans le mécanisme MVVM.</a:t>
            </a:r>
          </a:p>
          <a:p>
            <a:pPr algn="just"/>
            <a:r>
              <a:rPr lang="fr-FR" dirty="0" smtClean="0"/>
              <a:t>Permet de lier une propriété du VM lié à la vue à une propriété d’un élément.</a:t>
            </a:r>
          </a:p>
          <a:p>
            <a:endParaRPr lang="fr-FR" dirty="0" smtClean="0"/>
          </a:p>
          <a:p>
            <a:r>
              <a:rPr lang="fr-FR" u="sng" dirty="0" smtClean="0"/>
              <a:t>Exemple :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448" y="4028515"/>
            <a:ext cx="5695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725" y="1391771"/>
            <a:ext cx="39909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uble flèche horizontale 6"/>
          <p:cNvSpPr/>
          <p:nvPr/>
        </p:nvSpPr>
        <p:spPr>
          <a:xfrm>
            <a:off x="6992470" y="448235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2496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85800" y="1828800"/>
            <a:ext cx="8915400" cy="3777622"/>
          </a:xfrm>
        </p:spPr>
        <p:txBody>
          <a:bodyPr/>
          <a:lstStyle/>
          <a:p>
            <a:pPr algn="just"/>
            <a:r>
              <a:rPr lang="fr-FR" dirty="0" smtClean="0"/>
              <a:t>Dans le cas d'un binding vers une liste d'objets, il faut implémenter l'interface </a:t>
            </a:r>
            <a:r>
              <a:rPr lang="fr-FR" b="1" dirty="0" smtClean="0"/>
              <a:t>INotifyCollectionChanged</a:t>
            </a:r>
            <a:r>
              <a:rPr lang="fr-FR" dirty="0" smtClean="0"/>
              <a:t>. </a:t>
            </a:r>
          </a:p>
          <a:p>
            <a:pPr algn="just"/>
            <a:r>
              <a:rPr lang="fr-FR" dirty="0" smtClean="0"/>
              <a:t>WPF fournit sa propre implémentation : la classe </a:t>
            </a:r>
            <a:r>
              <a:rPr lang="fr-FR" b="1" dirty="0" smtClean="0"/>
              <a:t>ObservableCollection</a:t>
            </a:r>
            <a:r>
              <a:rPr lang="fr-FR" dirty="0" smtClean="0"/>
              <a:t> pour éviter d’implémenter cette interface.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Exemple :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653" y="4031037"/>
            <a:ext cx="6524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9778" y="4847945"/>
            <a:ext cx="5238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uble flèche horizontale 9"/>
          <p:cNvSpPr/>
          <p:nvPr/>
        </p:nvSpPr>
        <p:spPr>
          <a:xfrm rot="2159986">
            <a:off x="5898777" y="539675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3271" y="1497106"/>
            <a:ext cx="9541341" cy="4414116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La propriété </a:t>
            </a:r>
            <a:r>
              <a:rPr lang="fr-FR" b="1" dirty="0" smtClean="0"/>
              <a:t>Binding.UpdateSourceTrigger</a:t>
            </a:r>
            <a:r>
              <a:rPr lang="fr-FR" dirty="0" smtClean="0"/>
              <a:t> permet de déterminer le timing des mises à jour de la source de liaison</a:t>
            </a:r>
          </a:p>
          <a:p>
            <a:pPr lvl="1" algn="just"/>
            <a:r>
              <a:rPr lang="fr-FR" b="1" dirty="0" smtClean="0"/>
              <a:t>PropertyChanged </a:t>
            </a:r>
            <a:r>
              <a:rPr lang="fr-FR" dirty="0" smtClean="0"/>
              <a:t>quand la valeur de la propriété change.</a:t>
            </a:r>
          </a:p>
          <a:p>
            <a:pPr lvl="1" algn="just"/>
            <a:r>
              <a:rPr lang="fr-FR" b="1" dirty="0" smtClean="0"/>
              <a:t>LostFocus </a:t>
            </a:r>
            <a:r>
              <a:rPr lang="fr-FR" dirty="0" smtClean="0"/>
              <a:t>quand l’élément perds le focus (exemple : </a:t>
            </a:r>
            <a:r>
              <a:rPr lang="fr-FR" dirty="0" err="1" smtClean="0"/>
              <a:t>TextBox</a:t>
            </a:r>
            <a:r>
              <a:rPr lang="fr-FR" dirty="0" smtClean="0"/>
              <a:t>).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dirty="0" smtClean="0"/>
              <a:t>Le </a:t>
            </a:r>
            <a:r>
              <a:rPr lang="fr-FR" b="1" dirty="0" smtClean="0"/>
              <a:t>BindingMode</a:t>
            </a:r>
            <a:r>
              <a:rPr lang="fr-FR" dirty="0" smtClean="0"/>
              <a:t> décrit le sens  de données dans une liaison :</a:t>
            </a:r>
          </a:p>
          <a:p>
            <a:pPr lvl="1" algn="just"/>
            <a:r>
              <a:rPr lang="fr-FR" b="1" dirty="0" smtClean="0"/>
              <a:t>OneWay</a:t>
            </a:r>
            <a:r>
              <a:rPr lang="fr-FR" dirty="0" smtClean="0"/>
              <a:t> : Met à jour la propriété cible de liaison (cible) lorsque la source de liaison (source) est modifiée</a:t>
            </a:r>
          </a:p>
          <a:p>
            <a:pPr lvl="1" algn="just"/>
            <a:r>
              <a:rPr lang="fr-FR" b="1" dirty="0" smtClean="0"/>
              <a:t>TwoWay</a:t>
            </a:r>
            <a:r>
              <a:rPr lang="fr-FR" dirty="0" smtClean="0"/>
              <a:t> : Entraîne la mise à jour automatique de la propriété source lorsque la propriété cible est modifiée et inversement</a:t>
            </a:r>
          </a:p>
          <a:p>
            <a:pPr lvl="1" algn="just"/>
            <a:r>
              <a:rPr lang="fr-FR" b="1" dirty="0" smtClean="0"/>
              <a:t>OneTime</a:t>
            </a:r>
            <a:r>
              <a:rPr lang="fr-FR" dirty="0" smtClean="0"/>
              <a:t> : Met à jour la cible de liaison lorsque l'application démarre ou lorsque le contexte de données est modifié</a:t>
            </a:r>
          </a:p>
          <a:p>
            <a:pPr lvl="1" algn="just"/>
            <a:r>
              <a:rPr lang="fr-FR" b="1" dirty="0" smtClean="0"/>
              <a:t>Default</a:t>
            </a:r>
            <a:r>
              <a:rPr lang="fr-FR" dirty="0" smtClean="0"/>
              <a:t> : Par défaut, c’est le plus souvent le mode TwoWay (mais cela peut varier!)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On peut aussi binder le </a:t>
            </a:r>
            <a:r>
              <a:rPr lang="fr-FR" b="1" dirty="0" smtClean="0"/>
              <a:t>DataContext</a:t>
            </a:r>
            <a:r>
              <a:rPr lang="fr-FR" dirty="0" smtClean="0"/>
              <a:t> pour associer un ViewModel à une vue.</a:t>
            </a:r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Exemple :</a:t>
            </a:r>
          </a:p>
          <a:p>
            <a:pPr lvl="1" algn="just"/>
            <a:r>
              <a:rPr lang="fr-FR" dirty="0" smtClean="0"/>
              <a:t>Ecran maitre-détail pour afficher l’élément sélectionné en live (voir projet d’exemple).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378" y="3009900"/>
            <a:ext cx="10010386" cy="2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Avec MVVM, il est </a:t>
            </a:r>
            <a:r>
              <a:rPr lang="fr-FR" b="1" u="sng" dirty="0" smtClean="0"/>
              <a:t>interdit</a:t>
            </a:r>
            <a:r>
              <a:rPr lang="fr-FR" dirty="0" smtClean="0"/>
              <a:t> de lier un bouton à une méthode ou de gérer son évènement dans le code Behind de la vue. Solution : l’interface </a:t>
            </a:r>
            <a:r>
              <a:rPr lang="fr-FR" b="1" dirty="0" smtClean="0"/>
              <a:t>ICommand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Définir un objet pour gérer toutes les commandes qui va hériter de cette interface : le </a:t>
            </a:r>
            <a:r>
              <a:rPr lang="fr-FR" b="1" dirty="0" smtClean="0"/>
              <a:t>RelayCommand</a:t>
            </a:r>
            <a:r>
              <a:rPr lang="fr-FR" dirty="0" smtClean="0"/>
              <a:t> (voir projet de test).</a:t>
            </a:r>
          </a:p>
          <a:p>
            <a:pPr algn="just"/>
            <a:r>
              <a:rPr lang="fr-FR" dirty="0" smtClean="0"/>
              <a:t>La classe </a:t>
            </a:r>
            <a:r>
              <a:rPr lang="fr-FR" b="1" dirty="0" smtClean="0"/>
              <a:t>RelayCommand</a:t>
            </a:r>
            <a:r>
              <a:rPr lang="fr-FR" dirty="0" smtClean="0"/>
              <a:t> sert de « lanceur » de commande et ce quelques soit leur type (délégué de type Action).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b="1" u="sng" dirty="0" smtClean="0"/>
              <a:t>IMPORTANT :</a:t>
            </a:r>
            <a:endParaRPr lang="fr-FR" b="1" u="sng" dirty="0"/>
          </a:p>
          <a:p>
            <a:pPr marL="0" indent="0" algn="just">
              <a:buNone/>
            </a:pPr>
            <a:r>
              <a:rPr lang="fr-FR" dirty="0" smtClean="0"/>
              <a:t>Il faut définir un élément de type </a:t>
            </a:r>
            <a:r>
              <a:rPr lang="fr-FR" b="1" dirty="0" smtClean="0"/>
              <a:t>ICommand </a:t>
            </a:r>
            <a:r>
              <a:rPr lang="fr-FR" dirty="0" smtClean="0"/>
              <a:t>qui sera lié au bouton et enfin </a:t>
            </a:r>
            <a:r>
              <a:rPr lang="fr-FR" b="1" dirty="0" smtClean="0"/>
              <a:t>définir le comportement </a:t>
            </a:r>
            <a:r>
              <a:rPr lang="fr-FR" dirty="0" smtClean="0"/>
              <a:t>de cette commande via l’objet </a:t>
            </a:r>
            <a:r>
              <a:rPr lang="fr-FR" b="1" dirty="0" smtClean="0"/>
              <a:t>RelayCommand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0122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commandes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1579" y="3986578"/>
            <a:ext cx="6484450" cy="492369"/>
          </a:xfrm>
        </p:spPr>
        <p:txBody>
          <a:bodyPr/>
          <a:lstStyle/>
          <a:p>
            <a:r>
              <a:rPr lang="fr-FR" dirty="0" smtClean="0"/>
              <a:t>Définition de mon comportement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579" y="2151184"/>
            <a:ext cx="48768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1579" y="4488473"/>
            <a:ext cx="2219325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463979" y="1811215"/>
            <a:ext cx="648445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Elément de type ICommand dans le Vue-Modèle.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796029" y="3986578"/>
            <a:ext cx="3451372" cy="50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Lier la commande au bouton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892" y="4397985"/>
            <a:ext cx="624840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1383297" y="5432956"/>
            <a:ext cx="9679150" cy="89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Exemple de comportement </a:t>
            </a:r>
            <a:r>
              <a:rPr lang="fr-FR" dirty="0" smtClean="0"/>
              <a:t>: Ouvrir une popup, ajouter une donnée en base, modifier une donnée en base, afficher une erreur, etc..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381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2636" y="1667436"/>
            <a:ext cx="5701552" cy="1219200"/>
          </a:xfrm>
        </p:spPr>
        <p:txBody>
          <a:bodyPr/>
          <a:lstStyle/>
          <a:p>
            <a:r>
              <a:rPr lang="fr-FR" dirty="0" smtClean="0"/>
              <a:t>WPF est une mutualisation de différentes API.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0" name="Picture 2" descr="wp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0091" y="2057399"/>
            <a:ext cx="4479179" cy="4487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Egalement appelé « contrôle utilisateur ».</a:t>
            </a:r>
          </a:p>
          <a:p>
            <a:r>
              <a:rPr lang="fr-FR" dirty="0" smtClean="0"/>
              <a:t>Fournit un moyen très simple de créer un </a:t>
            </a:r>
            <a:r>
              <a:rPr lang="fr-FR" b="1" dirty="0" smtClean="0"/>
              <a:t>contrôle réutilisable </a:t>
            </a:r>
            <a:r>
              <a:rPr lang="fr-FR" dirty="0" smtClean="0"/>
              <a:t>dans des Window ou dans d’autres UserControl.</a:t>
            </a:r>
          </a:p>
          <a:p>
            <a:r>
              <a:rPr lang="fr-FR" b="1" u="sng" dirty="0" smtClean="0"/>
              <a:t>ATTENTION</a:t>
            </a:r>
            <a:r>
              <a:rPr lang="fr-FR" dirty="0" smtClean="0"/>
              <a:t> : Ne pas confondre avec le UserControl d’ASP WebForm (même nom mais pas le même assembly).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0087" y="4181476"/>
            <a:ext cx="4791075" cy="1543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Privilégier</a:t>
            </a:r>
            <a:r>
              <a:rPr lang="fr-FR" dirty="0" smtClean="0"/>
              <a:t> l’utilisation des contrôles utilisateurs pour réutiliser vos vues. Il suffit ensuite de changer la liaison avec le Vue Modèle.</a:t>
            </a:r>
          </a:p>
          <a:p>
            <a:r>
              <a:rPr lang="fr-FR" dirty="0" smtClean="0"/>
              <a:t>Propriété </a:t>
            </a:r>
            <a:r>
              <a:rPr lang="fr-FR" b="1" dirty="0" smtClean="0"/>
              <a:t>DataContext</a:t>
            </a:r>
            <a:r>
              <a:rPr lang="fr-FR" dirty="0" smtClean="0"/>
              <a:t> : Permet de lier un ViewModel pour le DataBinding.</a:t>
            </a:r>
          </a:p>
          <a:p>
            <a:r>
              <a:rPr lang="fr-FR" dirty="0" smtClean="0"/>
              <a:t>Peut être placée dans une Window pour en faire un popup.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u="sng" dirty="0" smtClean="0"/>
              <a:t>ATTENTION</a:t>
            </a:r>
            <a:r>
              <a:rPr lang="fr-FR" dirty="0" smtClean="0"/>
              <a:t> : ShowDialog s’applique sur une Window!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9082" y="3797672"/>
            <a:ext cx="5621901" cy="8012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4349" y="3649476"/>
            <a:ext cx="3349439" cy="11286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Namespace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Pour utiliser des contrôles personnalisés et tiers en XAML, il faut créer un </a:t>
            </a:r>
            <a:r>
              <a:rPr lang="fr-FR" b="1" dirty="0" smtClean="0"/>
              <a:t>espace de nom </a:t>
            </a:r>
            <a:r>
              <a:rPr lang="fr-FR" dirty="0" smtClean="0"/>
              <a:t>(ou namespace).</a:t>
            </a:r>
          </a:p>
          <a:p>
            <a:pPr algn="just"/>
            <a:r>
              <a:rPr lang="fr-FR" dirty="0" smtClean="0"/>
              <a:t>On parle « </a:t>
            </a:r>
            <a:r>
              <a:rPr lang="fr-FR" b="1" dirty="0" smtClean="0"/>
              <a:t>d’importer</a:t>
            </a:r>
            <a:r>
              <a:rPr lang="fr-FR" dirty="0" smtClean="0"/>
              <a:t> » un espace de nom.</a:t>
            </a:r>
          </a:p>
          <a:p>
            <a:pPr algn="just"/>
            <a:r>
              <a:rPr lang="fr-FR" dirty="0" smtClean="0"/>
              <a:t>Utile par exemple pour intégrer un </a:t>
            </a:r>
            <a:r>
              <a:rPr lang="fr-FR" b="1" dirty="0" smtClean="0"/>
              <a:t>UserControl</a:t>
            </a:r>
            <a:r>
              <a:rPr lang="fr-FR" dirty="0" smtClean="0"/>
              <a:t> dans une Window.</a:t>
            </a:r>
          </a:p>
          <a:p>
            <a:pPr algn="just"/>
            <a:r>
              <a:rPr lang="fr-FR" dirty="0" smtClean="0"/>
              <a:t>Utile par exemple aussi pour lier un VM dans le XAML.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438" y="4140572"/>
            <a:ext cx="6525530" cy="36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3370729" y="4428564"/>
            <a:ext cx="519953" cy="68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7198658" y="4437529"/>
            <a:ext cx="519953" cy="68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87270" y="5100917"/>
            <a:ext cx="254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 de votre namespace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633882" y="5082986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Namespace à importer</a:t>
            </a: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d’un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0389" y="1837765"/>
            <a:ext cx="6913376" cy="4428564"/>
          </a:xfrm>
        </p:spPr>
        <p:txBody>
          <a:bodyPr/>
          <a:lstStyle/>
          <a:p>
            <a:pPr algn="just"/>
            <a:r>
              <a:rPr lang="fr-FR" dirty="0" smtClean="0"/>
              <a:t>Un répertoire </a:t>
            </a:r>
            <a:r>
              <a:rPr lang="fr-FR" b="1" dirty="0" smtClean="0"/>
              <a:t>ViewModels</a:t>
            </a:r>
            <a:r>
              <a:rPr lang="fr-FR" dirty="0" smtClean="0"/>
              <a:t> pour placer les vues modèles.</a:t>
            </a:r>
          </a:p>
          <a:p>
            <a:pPr algn="just"/>
            <a:r>
              <a:rPr lang="fr-FR" dirty="0" smtClean="0"/>
              <a:t>Un répertoire </a:t>
            </a:r>
            <a:r>
              <a:rPr lang="fr-FR" dirty="0" err="1" smtClean="0"/>
              <a:t>Views</a:t>
            </a:r>
            <a:r>
              <a:rPr lang="fr-FR" dirty="0" smtClean="0"/>
              <a:t> pour placer les vues.</a:t>
            </a:r>
          </a:p>
          <a:p>
            <a:pPr algn="just"/>
            <a:r>
              <a:rPr lang="fr-FR" dirty="0" smtClean="0"/>
              <a:t>Une App.xaml (point d’entrée de l’application).</a:t>
            </a:r>
          </a:p>
          <a:p>
            <a:pPr algn="just"/>
            <a:r>
              <a:rPr lang="fr-FR" dirty="0" smtClean="0"/>
              <a:t>Une </a:t>
            </a:r>
            <a:r>
              <a:rPr lang="fr-FR" dirty="0" err="1" smtClean="0"/>
              <a:t>MainWindow.xaml</a:t>
            </a:r>
            <a:r>
              <a:rPr lang="fr-FR" dirty="0" smtClean="0"/>
              <a:t> (Window principale de l’application).</a:t>
            </a:r>
          </a:p>
          <a:p>
            <a:pPr algn="just"/>
            <a:endParaRPr lang="fr-FR" dirty="0" smtClean="0"/>
          </a:p>
          <a:p>
            <a:pPr algn="just"/>
            <a:r>
              <a:rPr lang="fr-FR" b="1" dirty="0" smtClean="0"/>
              <a:t>NB :</a:t>
            </a:r>
            <a:r>
              <a:rPr lang="fr-FR" dirty="0" smtClean="0"/>
              <a:t> Dans les références, il faudra ajouter les DLL pour référencer votre modèle et votre Business Layer.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747" y="1862138"/>
            <a:ext cx="3893648" cy="35256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MVVM – WPF - XAML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020389" y="1757083"/>
            <a:ext cx="3175093" cy="290456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u="sng" dirty="0" smtClean="0"/>
              <a:t>Vue (XAML)</a:t>
            </a:r>
          </a:p>
          <a:p>
            <a:pPr lvl="1"/>
            <a:r>
              <a:rPr lang="fr-FR" dirty="0" smtClean="0"/>
              <a:t>Que du </a:t>
            </a:r>
            <a:r>
              <a:rPr lang="fr-FR" b="1" dirty="0" smtClean="0"/>
              <a:t>XAML</a:t>
            </a:r>
          </a:p>
          <a:p>
            <a:pPr lvl="1"/>
            <a:r>
              <a:rPr lang="fr-FR" b="1" dirty="0" smtClean="0"/>
              <a:t>DataContext</a:t>
            </a:r>
            <a:r>
              <a:rPr lang="fr-FR" dirty="0" smtClean="0"/>
              <a:t> défini sur l’objet VM</a:t>
            </a:r>
          </a:p>
          <a:p>
            <a:pPr lvl="1"/>
            <a:r>
              <a:rPr lang="fr-FR" b="1" dirty="0" smtClean="0"/>
              <a:t>DataBinding</a:t>
            </a:r>
            <a:r>
              <a:rPr lang="fr-FR" dirty="0" smtClean="0"/>
              <a:t> vers la classe VM (commandes &amp; données)</a:t>
            </a:r>
          </a:p>
          <a:p>
            <a:pPr lvl="1"/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97307" y="1757082"/>
            <a:ext cx="3381281" cy="29045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Vue Modèle (C# / WPF)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Adapteur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entre la vue et le modèle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Englobe 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modèle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Implémente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INotifyPropertyChanged</a:t>
            </a:r>
            <a:endParaRPr kumimoji="0" lang="fr-FR" sz="16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Expose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des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en charge de la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ouble flèche horizontale 8"/>
          <p:cNvSpPr/>
          <p:nvPr/>
        </p:nvSpPr>
        <p:spPr>
          <a:xfrm>
            <a:off x="3827929" y="3003176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344554" y="1766047"/>
            <a:ext cx="3381281" cy="29045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(C# / EF)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 de concept WPF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Gère la 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persistance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données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Couche 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indépendante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qui peut être développée à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 et réutilisable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BLL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dans notre cas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ouble flèche horizontale 10"/>
          <p:cNvSpPr/>
          <p:nvPr/>
        </p:nvSpPr>
        <p:spPr>
          <a:xfrm>
            <a:off x="7494494" y="370242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94914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thèmes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WPF inclut tous les thèmes Windows « classiques ».</a:t>
            </a:r>
          </a:p>
          <a:p>
            <a:r>
              <a:rPr lang="fr-FR" dirty="0" smtClean="0"/>
              <a:t>On peut </a:t>
            </a:r>
            <a:r>
              <a:rPr lang="fr-FR" b="1" dirty="0" smtClean="0"/>
              <a:t>ajouter</a:t>
            </a:r>
            <a:r>
              <a:rPr lang="fr-FR" dirty="0" smtClean="0"/>
              <a:t> son propre thème.</a:t>
            </a:r>
          </a:p>
          <a:p>
            <a:r>
              <a:rPr lang="fr-FR" dirty="0" smtClean="0"/>
              <a:t>De nombreux thèmes existent sur le web mais vous pouvez aussi en créer un (avec beaucoup de patience).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835" y="4491317"/>
            <a:ext cx="4874934" cy="555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571718" y="4109658"/>
            <a:ext cx="4900800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App.xaml :</a:t>
            </a:r>
            <a:endParaRPr lang="fr-FR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1643" y="4756897"/>
            <a:ext cx="1809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6995365" y="4360669"/>
            <a:ext cx="4900800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Répertoire </a:t>
            </a:r>
            <a:r>
              <a:rPr lang="fr-FR" b="1" dirty="0" err="1" smtClean="0"/>
              <a:t>Themes</a:t>
            </a:r>
            <a:r>
              <a:rPr lang="fr-FR" b="1" dirty="0" smtClean="0"/>
              <a:t> dans votre solution</a:t>
            </a:r>
            <a:endParaRPr lang="fr-FR" b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14718" y="5576047"/>
            <a:ext cx="8915400" cy="79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 :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Pensez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aux thèmes disponibles dans les </a:t>
            </a:r>
            <a:r>
              <a:rPr kumimoji="0" lang="fr-FR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Nugets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menu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pouvez ajouter un </a:t>
            </a:r>
            <a:r>
              <a:rPr lang="fr-FR" b="1" dirty="0" smtClean="0"/>
              <a:t>menu</a:t>
            </a:r>
            <a:r>
              <a:rPr lang="fr-FR" dirty="0" smtClean="0"/>
              <a:t> à votre application</a:t>
            </a:r>
          </a:p>
          <a:p>
            <a:r>
              <a:rPr lang="fr-FR" dirty="0" smtClean="0"/>
              <a:t>Un menu peut être placée dans une Window, un UserControl, etc.</a:t>
            </a:r>
          </a:p>
          <a:p>
            <a:r>
              <a:rPr lang="fr-FR" dirty="0" smtClean="0"/>
              <a:t>Contrôle WPF : </a:t>
            </a:r>
            <a:r>
              <a:rPr lang="fr-FR" b="1" dirty="0" smtClean="0"/>
              <a:t>TabControl</a:t>
            </a:r>
            <a:r>
              <a:rPr lang="fr-FR" dirty="0" smtClean="0"/>
              <a:t> qui contient une liste de </a:t>
            </a:r>
            <a:r>
              <a:rPr lang="fr-FR" b="1" dirty="0" smtClean="0"/>
              <a:t>TabItem.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8292" y="3607454"/>
            <a:ext cx="7353300" cy="2619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Framework qui implémentent déjà le patron MVVM et donc qui facilite sa mise en place</a:t>
            </a:r>
          </a:p>
          <a:p>
            <a:pPr lvl="1"/>
            <a:r>
              <a:rPr lang="fr-FR" dirty="0" err="1" smtClean="0"/>
              <a:t>MvvmLight</a:t>
            </a:r>
            <a:endParaRPr lang="fr-FR" dirty="0" smtClean="0"/>
          </a:p>
          <a:p>
            <a:pPr lvl="1"/>
            <a:r>
              <a:rPr lang="fr-FR" dirty="0" err="1" smtClean="0"/>
              <a:t>Prism</a:t>
            </a:r>
            <a:endParaRPr lang="fr-FR" dirty="0" smtClean="0"/>
          </a:p>
          <a:p>
            <a:pPr lvl="1"/>
            <a:r>
              <a:rPr lang="fr-FR" dirty="0" err="1" smtClean="0"/>
              <a:t>MvvmCross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Travaux dirigé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interface avec Maître – Détail</a:t>
            </a:r>
          </a:p>
          <a:p>
            <a:pPr lvl="1"/>
            <a:r>
              <a:rPr lang="fr-FR" dirty="0" smtClean="0"/>
              <a:t>Définir les vues à créer.</a:t>
            </a:r>
          </a:p>
          <a:p>
            <a:pPr lvl="1"/>
            <a:r>
              <a:rPr lang="fr-FR" dirty="0" smtClean="0"/>
              <a:t>Définir les ViewModels</a:t>
            </a:r>
            <a:r>
              <a:rPr lang="fr-FR" dirty="0" smtClean="0"/>
              <a:t> </a:t>
            </a:r>
            <a:r>
              <a:rPr lang="fr-FR" dirty="0" smtClean="0"/>
              <a:t>à créer.</a:t>
            </a:r>
          </a:p>
          <a:p>
            <a:pPr lvl="1"/>
            <a:r>
              <a:rPr lang="fr-FR" dirty="0" smtClean="0"/>
              <a:t>Relation avec la couche Modèle.</a:t>
            </a:r>
          </a:p>
          <a:p>
            <a:pPr lvl="1"/>
            <a:r>
              <a:rPr lang="fr-FR" dirty="0" smtClean="0"/>
              <a:t>Découpage.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d’applications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On distingue deux types d’applications WPF :</a:t>
            </a:r>
          </a:p>
          <a:p>
            <a:pPr lvl="1" algn="just"/>
            <a:r>
              <a:rPr lang="fr-FR" dirty="0" smtClean="0"/>
              <a:t>Application « </a:t>
            </a:r>
            <a:r>
              <a:rPr lang="fr-FR" b="1" dirty="0" smtClean="0"/>
              <a:t>stand </a:t>
            </a:r>
            <a:r>
              <a:rPr lang="fr-FR" b="1" dirty="0" err="1" smtClean="0"/>
              <a:t>alone</a:t>
            </a:r>
            <a:r>
              <a:rPr lang="fr-FR" dirty="0" smtClean="0"/>
              <a:t> » ou « </a:t>
            </a:r>
            <a:r>
              <a:rPr lang="fr-FR" b="1" dirty="0" smtClean="0"/>
              <a:t>smart application</a:t>
            </a:r>
            <a:r>
              <a:rPr lang="fr-FR" dirty="0" smtClean="0"/>
              <a:t> » installée sur une ou plusieurs machines clientes.</a:t>
            </a:r>
          </a:p>
          <a:p>
            <a:pPr lvl="1" algn="just"/>
            <a:r>
              <a:rPr lang="fr-FR" dirty="0" smtClean="0"/>
              <a:t>Application « </a:t>
            </a:r>
            <a:r>
              <a:rPr lang="fr-FR" b="1" dirty="0" smtClean="0"/>
              <a:t>navigateur</a:t>
            </a:r>
            <a:r>
              <a:rPr lang="fr-FR" dirty="0" smtClean="0"/>
              <a:t> » téléchargée depuis internet et exécutée au travers d’un navigateur Web (Silverlight, XBAP).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b="1" u="sng" dirty="0" smtClean="0"/>
              <a:t>ATTENTION</a:t>
            </a:r>
            <a:r>
              <a:rPr lang="fr-FR" dirty="0" smtClean="0"/>
              <a:t> : Silverlight ne sera plus maintenu par Microsoft dans les années à venir!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XAML</a:t>
            </a:r>
            <a:r>
              <a:rPr lang="fr-FR" dirty="0" smtClean="0"/>
              <a:t> : </a:t>
            </a:r>
            <a:r>
              <a:rPr lang="fr-FR" dirty="0" err="1" smtClean="0"/>
              <a:t>e</a:t>
            </a:r>
            <a:r>
              <a:rPr lang="fr-FR" b="1" dirty="0" err="1" smtClean="0"/>
              <a:t>X</a:t>
            </a:r>
            <a:r>
              <a:rPr lang="fr-FR" dirty="0" err="1" smtClean="0"/>
              <a:t>tensible</a:t>
            </a:r>
            <a:r>
              <a:rPr lang="fr-FR" dirty="0" smtClean="0"/>
              <a:t> </a:t>
            </a:r>
            <a:r>
              <a:rPr lang="fr-FR" b="1" dirty="0" smtClean="0"/>
              <a:t>A</a:t>
            </a:r>
            <a:r>
              <a:rPr lang="fr-FR" dirty="0" smtClean="0"/>
              <a:t>pplication </a:t>
            </a:r>
            <a:r>
              <a:rPr lang="fr-FR" b="1" dirty="0" err="1" smtClean="0"/>
              <a:t>M</a:t>
            </a:r>
            <a:r>
              <a:rPr lang="fr-FR" dirty="0" err="1" smtClean="0"/>
              <a:t>arkup</a:t>
            </a:r>
            <a:r>
              <a:rPr lang="fr-FR" dirty="0" smtClean="0"/>
              <a:t> </a:t>
            </a:r>
            <a:r>
              <a:rPr lang="fr-FR" b="1" dirty="0" err="1" smtClean="0"/>
              <a:t>L</a:t>
            </a:r>
            <a:r>
              <a:rPr lang="fr-FR" dirty="0" err="1" smtClean="0"/>
              <a:t>anguage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Langage basé sur le XML.</a:t>
            </a:r>
          </a:p>
          <a:p>
            <a:r>
              <a:rPr lang="fr-FR" dirty="0" smtClean="0"/>
              <a:t>Permet de décrire les interfaces graphiques utilisées en WPF.</a:t>
            </a:r>
          </a:p>
          <a:p>
            <a:r>
              <a:rPr lang="fr-FR" dirty="0" smtClean="0"/>
              <a:t>Peut être réalisée par un designer via </a:t>
            </a:r>
            <a:r>
              <a:rPr lang="fr-FR" b="1" dirty="0" err="1" smtClean="0"/>
              <a:t>Blend</a:t>
            </a:r>
            <a:r>
              <a:rPr lang="fr-FR" dirty="0" smtClean="0"/>
              <a:t> par exemple qui génère ces fichiers XML.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7650" name="Picture 2" descr="See origina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976" y="4143093"/>
            <a:ext cx="3457657" cy="19349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vue XAML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770" y="1567703"/>
            <a:ext cx="8763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 de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XAML n’est qu’une </a:t>
            </a:r>
            <a:r>
              <a:rPr lang="fr-FR" b="1" dirty="0" smtClean="0"/>
              <a:t>imbrication hiérarchique </a:t>
            </a:r>
            <a:r>
              <a:rPr lang="fr-FR" dirty="0" smtClean="0"/>
              <a:t>de containers et de contrôles.</a:t>
            </a:r>
          </a:p>
          <a:p>
            <a:pPr algn="just"/>
            <a:r>
              <a:rPr lang="fr-FR" dirty="0" smtClean="0"/>
              <a:t>L’objet </a:t>
            </a:r>
            <a:r>
              <a:rPr lang="fr-FR" b="1" dirty="0" smtClean="0"/>
              <a:t>application</a:t>
            </a:r>
            <a:r>
              <a:rPr lang="fr-FR" dirty="0" smtClean="0"/>
              <a:t> définit le point d’entrée d’un programme.</a:t>
            </a:r>
          </a:p>
          <a:p>
            <a:pPr algn="just"/>
            <a:r>
              <a:rPr lang="fr-FR" dirty="0" smtClean="0"/>
              <a:t>Un programme est une succession de </a:t>
            </a:r>
            <a:r>
              <a:rPr lang="fr-FR" b="1" dirty="0" smtClean="0"/>
              <a:t>Window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Les principaux éléments de XAML sont :</a:t>
            </a:r>
          </a:p>
          <a:p>
            <a:pPr lvl="1" algn="just"/>
            <a:r>
              <a:rPr lang="fr-FR" dirty="0" smtClean="0"/>
              <a:t>Les éléments de positionnement (</a:t>
            </a:r>
            <a:r>
              <a:rPr lang="fr-FR" b="1" dirty="0" smtClean="0"/>
              <a:t>containers</a:t>
            </a:r>
            <a:r>
              <a:rPr lang="fr-FR" dirty="0" smtClean="0"/>
              <a:t>).</a:t>
            </a:r>
          </a:p>
          <a:p>
            <a:pPr lvl="1" algn="just"/>
            <a:r>
              <a:rPr lang="fr-FR" dirty="0" smtClean="0"/>
              <a:t>Les </a:t>
            </a:r>
            <a:r>
              <a:rPr lang="fr-FR" dirty="0" err="1" smtClean="0"/>
              <a:t>Widgets</a:t>
            </a:r>
            <a:r>
              <a:rPr lang="fr-FR" dirty="0" smtClean="0"/>
              <a:t> (</a:t>
            </a:r>
            <a:r>
              <a:rPr lang="fr-FR" b="1" dirty="0" smtClean="0"/>
              <a:t>contrôles</a:t>
            </a:r>
            <a:r>
              <a:rPr lang="fr-FR" dirty="0" smtClean="0"/>
              <a:t>).</a:t>
            </a:r>
          </a:p>
          <a:p>
            <a:pPr lvl="1" algn="just"/>
            <a:r>
              <a:rPr lang="fr-FR" dirty="0" smtClean="0"/>
              <a:t>Les éléments graphiques.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Importance de l’objet Application : un seul par application qui sert de « </a:t>
            </a:r>
            <a:r>
              <a:rPr lang="fr-FR" b="1" dirty="0" smtClean="0"/>
              <a:t>démarrage</a:t>
            </a:r>
            <a:r>
              <a:rPr lang="fr-FR" dirty="0" smtClean="0"/>
              <a:t> »</a:t>
            </a:r>
          </a:p>
          <a:p>
            <a:r>
              <a:rPr lang="fr-FR" b="1" dirty="0" smtClean="0"/>
              <a:t>StartupUri</a:t>
            </a:r>
            <a:r>
              <a:rPr lang="fr-FR" dirty="0" smtClean="0"/>
              <a:t> : Première fenêtre (Window) qui sera affichée à l’écran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177" y="3391461"/>
            <a:ext cx="5286375" cy="127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94" y="4780990"/>
            <a:ext cx="2790825" cy="971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8310282" y="376517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XAML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907741" y="50919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XAML.CS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éléments de positionnement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Le conteneur de plus haut niveau dans une fenêtre est la </a:t>
            </a:r>
            <a:r>
              <a:rPr lang="fr-FR" b="1" dirty="0" smtClean="0"/>
              <a:t>Window</a:t>
            </a:r>
            <a:r>
              <a:rPr lang="fr-FR" dirty="0" smtClean="0"/>
              <a:t>. Un seul objet Window par fenêtre.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Quelques exemples de </a:t>
            </a:r>
            <a:r>
              <a:rPr lang="fr-FR" b="1" dirty="0" smtClean="0"/>
              <a:t>containers</a:t>
            </a:r>
            <a:r>
              <a:rPr lang="fr-FR" dirty="0" smtClean="0"/>
              <a:t> intégrables dans une Window:</a:t>
            </a:r>
          </a:p>
          <a:p>
            <a:pPr lvl="1" algn="just"/>
            <a:r>
              <a:rPr lang="fr-FR" b="1" dirty="0" smtClean="0"/>
              <a:t>Canvas</a:t>
            </a:r>
            <a:r>
              <a:rPr lang="fr-FR" dirty="0" smtClean="0"/>
              <a:t> : Positionnement absolu.</a:t>
            </a:r>
          </a:p>
          <a:p>
            <a:pPr lvl="1" algn="just"/>
            <a:r>
              <a:rPr lang="fr-FR" b="1" dirty="0" smtClean="0"/>
              <a:t>StackPanel</a:t>
            </a:r>
            <a:r>
              <a:rPr lang="fr-FR" dirty="0" smtClean="0"/>
              <a:t> : Conteneur qui agence des éléments facilement.</a:t>
            </a:r>
          </a:p>
          <a:p>
            <a:pPr lvl="1" algn="just"/>
            <a:r>
              <a:rPr lang="fr-FR" b="1" dirty="0" smtClean="0"/>
              <a:t>DockPanel</a:t>
            </a:r>
            <a:r>
              <a:rPr lang="fr-FR" dirty="0" smtClean="0"/>
              <a:t> : Conteneur qui positionne selon les points cardinaux.</a:t>
            </a:r>
          </a:p>
          <a:p>
            <a:pPr lvl="1" algn="just"/>
            <a:r>
              <a:rPr lang="fr-FR" b="1" dirty="0" smtClean="0"/>
              <a:t>GridPanel</a:t>
            </a:r>
            <a:r>
              <a:rPr lang="fr-FR" dirty="0" smtClean="0"/>
              <a:t> : Conteneur qui se subdivise en lignes et colonnes.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dirty="0" smtClean="0"/>
              <a:t>On peut imbriquer les container entre eux pour bénéficier d’un affichage personnalisé.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863</TotalTime>
  <Words>1667</Words>
  <Application>Microsoft Office PowerPoint</Application>
  <PresentationFormat>Personnalisé</PresentationFormat>
  <Paragraphs>270</Paragraphs>
  <Slides>38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Brin</vt:lpstr>
      <vt:lpstr>Technologie WPF / XAML</vt:lpstr>
      <vt:lpstr>Présentation de WPF</vt:lpstr>
      <vt:lpstr>Présentation de WPF</vt:lpstr>
      <vt:lpstr>Types d’applications WPF</vt:lpstr>
      <vt:lpstr>Présentation de XAML</vt:lpstr>
      <vt:lpstr>Exemple de vue XAML</vt:lpstr>
      <vt:lpstr>Philosophie de XAML</vt:lpstr>
      <vt:lpstr>L’objet Application</vt:lpstr>
      <vt:lpstr>Les éléments de positionnement XAML</vt:lpstr>
      <vt:lpstr>Canvas</vt:lpstr>
      <vt:lpstr>StackPanel</vt:lpstr>
      <vt:lpstr>WrapPanel</vt:lpstr>
      <vt:lpstr>DockPanel</vt:lpstr>
      <vt:lpstr>GridPanel</vt:lpstr>
      <vt:lpstr>Les Widgets XAML</vt:lpstr>
      <vt:lpstr>Présentation de MVVM</vt:lpstr>
      <vt:lpstr>Présentation de MVVM</vt:lpstr>
      <vt:lpstr>MVVM : Le Modèle</vt:lpstr>
      <vt:lpstr>MVVM : La vue</vt:lpstr>
      <vt:lpstr>MVVM : Le Vue-Modèle</vt:lpstr>
      <vt:lpstr>L’interface INotifyPropertyChanged</vt:lpstr>
      <vt:lpstr>Une classe de base pour les Vues-Modèles</vt:lpstr>
      <vt:lpstr>Instanciation des classes Vue-Modèle</vt:lpstr>
      <vt:lpstr>DataBinding</vt:lpstr>
      <vt:lpstr>DataBinding </vt:lpstr>
      <vt:lpstr>DataBinding</vt:lpstr>
      <vt:lpstr>DataBinding</vt:lpstr>
      <vt:lpstr>Les commandes</vt:lpstr>
      <vt:lpstr>Les commandes : Exemple</vt:lpstr>
      <vt:lpstr>User Control</vt:lpstr>
      <vt:lpstr>UserControl</vt:lpstr>
      <vt:lpstr>Namespace</vt:lpstr>
      <vt:lpstr>Architecture d’un projet</vt:lpstr>
      <vt:lpstr>Conclusion : MVVM – WPF - XAML</vt:lpstr>
      <vt:lpstr>Les thèmes</vt:lpstr>
      <vt:lpstr>Le menu</vt:lpstr>
      <vt:lpstr>Pour aller plus loin</vt:lpstr>
      <vt:lpstr>Travaux dirigé </vt:lpstr>
    </vt:vector>
  </TitlesOfParts>
  <Company>alfa informatique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CHARGUERAUD</dc:creator>
  <cp:lastModifiedBy>User</cp:lastModifiedBy>
  <cp:revision>205</cp:revision>
  <dcterms:created xsi:type="dcterms:W3CDTF">2015-12-14T09:52:31Z</dcterms:created>
  <dcterms:modified xsi:type="dcterms:W3CDTF">2017-05-19T18:27:05Z</dcterms:modified>
</cp:coreProperties>
</file>