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07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1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62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16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35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00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48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044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6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8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31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29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43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43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0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6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6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8FEDF8-6650-4203-BE2B-4549350B534E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3503F6-4162-4E7E-B134-7C4D0643B6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Unit Five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Writing Methods – Part 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398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Data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5000"/>
              </a:spcBef>
            </a:pPr>
            <a:r>
              <a:rPr lang="en-US" altLang="en-US"/>
              <a:t>Local variables can be declared inside a method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formal parameters of a method create </a:t>
            </a:r>
            <a:r>
              <a:rPr lang="en-US" altLang="en-US" i="1"/>
              <a:t>automatic local variables</a:t>
            </a:r>
            <a:r>
              <a:rPr lang="en-US" altLang="en-US"/>
              <a:t> when the method is invoked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When the method finishes, all local variables are destroyed (including the formal parameters)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Keep in mind that instance variables, declared at the class level, exists as long as the object exists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Any method in the class can refer to instance data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89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Declarations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/>
              <a:t>A </a:t>
            </a:r>
            <a:r>
              <a:rPr lang="en-US" altLang="en-US" i="1"/>
              <a:t>method declaration</a:t>
            </a:r>
            <a:r>
              <a:rPr lang="en-US" altLang="en-US"/>
              <a:t> specifies the code that will be executed when the method is invoked (or called)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When a method is invoked, the flow of control jumps to the method and executes its code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When complete, the flow returns to the place where the method was called and continues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The invocation may or may not return a value, depending on how the method is defined</a:t>
            </a:r>
          </a:p>
        </p:txBody>
      </p:sp>
    </p:spTree>
    <p:extLst>
      <p:ext uri="{BB962C8B-B14F-4D97-AF65-F5344CB8AC3E}">
        <p14:creationId xmlns:p14="http://schemas.microsoft.com/office/powerpoint/2010/main" val="143737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3150833" y="2379956"/>
            <a:ext cx="6019800" cy="3581400"/>
            <a:chOff x="960" y="1296"/>
            <a:chExt cx="3792" cy="2256"/>
          </a:xfrm>
        </p:grpSpPr>
        <p:sp>
          <p:nvSpPr>
            <p:cNvPr id="131075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auto"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1078" name="Text Box 6"/>
            <p:cNvSpPr txBox="1">
              <a:spLocks noChangeArrowheads="1"/>
            </p:cNvSpPr>
            <p:nvPr/>
          </p:nvSpPr>
          <p:spPr bwMode="auto">
            <a:xfrm>
              <a:off x="1462" y="2304"/>
              <a:ext cx="9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600" b="1">
                  <a:latin typeface="Courier New" panose="02070309020205020404" pitchFamily="49" charset="0"/>
                </a:rPr>
                <a:t>myMethod();</a:t>
              </a:r>
            </a:p>
          </p:txBody>
        </p:sp>
        <p:sp>
          <p:nvSpPr>
            <p:cNvPr id="131079" name="Text Box 7"/>
            <p:cNvSpPr txBox="1">
              <a:spLocks noChangeArrowheads="1"/>
            </p:cNvSpPr>
            <p:nvPr/>
          </p:nvSpPr>
          <p:spPr bwMode="auto">
            <a:xfrm>
              <a:off x="3300" y="1536"/>
              <a:ext cx="7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600" b="1">
                  <a:latin typeface="Courier New" panose="02070309020205020404" pitchFamily="49" charset="0"/>
                </a:rPr>
                <a:t>myMethod</a:t>
              </a:r>
            </a:p>
          </p:txBody>
        </p:sp>
        <p:sp>
          <p:nvSpPr>
            <p:cNvPr id="131080" name="Text Box 8"/>
            <p:cNvSpPr txBox="1">
              <a:spLocks noChangeArrowheads="1"/>
            </p:cNvSpPr>
            <p:nvPr/>
          </p:nvSpPr>
          <p:spPr bwMode="auto">
            <a:xfrm>
              <a:off x="1623" y="1536"/>
              <a:ext cx="6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600" b="1" dirty="0">
                  <a:latin typeface="Courier New" panose="02070309020205020404" pitchFamily="49" charset="0"/>
                </a:rPr>
                <a:t>compute</a:t>
              </a:r>
            </a:p>
          </p:txBody>
        </p:sp>
        <p:sp>
          <p:nvSpPr>
            <p:cNvPr id="131081" name="Text Box 9"/>
            <p:cNvSpPr txBox="1">
              <a:spLocks noChangeArrowheads="1"/>
            </p:cNvSpPr>
            <p:nvPr/>
          </p:nvSpPr>
          <p:spPr bwMode="auto">
            <a:xfrm>
              <a:off x="3602" y="1775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  </a:t>
              </a:r>
            </a:p>
          </p:txBody>
        </p:sp>
        <p:sp>
          <p:nvSpPr>
            <p:cNvPr id="131082" name="Text Box 10"/>
            <p:cNvSpPr txBox="1">
              <a:spLocks noChangeArrowheads="1"/>
            </p:cNvSpPr>
            <p:nvPr/>
          </p:nvSpPr>
          <p:spPr bwMode="auto">
            <a:xfrm>
              <a:off x="3552" y="2783"/>
              <a:ext cx="27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       </a:t>
              </a:r>
            </a:p>
          </p:txBody>
        </p:sp>
        <p:sp>
          <p:nvSpPr>
            <p:cNvPr id="131083" name="Text Box 11"/>
            <p:cNvSpPr txBox="1">
              <a:spLocks noChangeArrowheads="1"/>
            </p:cNvSpPr>
            <p:nvPr/>
          </p:nvSpPr>
          <p:spPr bwMode="auto">
            <a:xfrm>
              <a:off x="1866" y="2495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  </a:t>
              </a:r>
            </a:p>
          </p:txBody>
        </p:sp>
      </p:grpSp>
      <p:sp>
        <p:nvSpPr>
          <p:cNvPr id="131084" name="Rectangle 12"/>
          <p:cNvSpPr>
            <a:spLocks noGrp="1" noChangeArrowheads="1"/>
          </p:cNvSpPr>
          <p:nvPr>
            <p:ph type="title"/>
          </p:nvPr>
        </p:nvSpPr>
        <p:spPr>
          <a:xfrm>
            <a:off x="1221103" y="938510"/>
            <a:ext cx="8761413" cy="706964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Method Control Flow</a:t>
            </a:r>
          </a:p>
        </p:txBody>
      </p:sp>
      <p:sp>
        <p:nvSpPr>
          <p:cNvPr id="131085" name="Rectangle 13"/>
          <p:cNvSpPr>
            <a:spLocks noGrp="1" noChangeArrowheads="1"/>
          </p:cNvSpPr>
          <p:nvPr>
            <p:ph idx="1"/>
          </p:nvPr>
        </p:nvSpPr>
        <p:spPr>
          <a:xfrm>
            <a:off x="371475" y="6064253"/>
            <a:ext cx="8382000" cy="79057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The called method can be within the same class, in which case only the method name is needed</a:t>
            </a:r>
          </a:p>
        </p:txBody>
      </p:sp>
      <p:cxnSp>
        <p:nvCxnSpPr>
          <p:cNvPr id="131086" name="AutoShape 14"/>
          <p:cNvCxnSpPr>
            <a:cxnSpLocks noChangeShapeType="1"/>
          </p:cNvCxnSpPr>
          <p:nvPr/>
        </p:nvCxnSpPr>
        <p:spPr bwMode="auto">
          <a:xfrm>
            <a:off x="4712933" y="3096829"/>
            <a:ext cx="0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7" name="AutoShape 15"/>
          <p:cNvCxnSpPr>
            <a:cxnSpLocks noChangeShapeType="1"/>
            <a:endCxn id="131076" idx="2"/>
          </p:cNvCxnSpPr>
          <p:nvPr/>
        </p:nvCxnSpPr>
        <p:spPr bwMode="auto">
          <a:xfrm>
            <a:off x="4712933" y="4605632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8" name="AutoShape 16"/>
          <p:cNvCxnSpPr>
            <a:cxnSpLocks noChangeShapeType="1"/>
            <a:stCxn id="131078" idx="3"/>
            <a:endCxn id="131081" idx="1"/>
          </p:cNvCxnSpPr>
          <p:nvPr/>
        </p:nvCxnSpPr>
        <p:spPr bwMode="auto">
          <a:xfrm flipV="1">
            <a:off x="5476521" y="3263401"/>
            <a:ext cx="1868487" cy="88503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89" name="AutoShape 17"/>
          <p:cNvCxnSpPr>
            <a:cxnSpLocks noChangeShapeType="1"/>
            <a:stCxn id="131081" idx="2"/>
            <a:endCxn id="131082" idx="0"/>
          </p:cNvCxnSpPr>
          <p:nvPr/>
        </p:nvCxnSpPr>
        <p:spPr bwMode="auto">
          <a:xfrm>
            <a:off x="7472802" y="3386432"/>
            <a:ext cx="8731" cy="135413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090" name="AutoShape 18"/>
          <p:cNvCxnSpPr>
            <a:cxnSpLocks noChangeShapeType="1"/>
            <a:stCxn id="131082" idx="1"/>
          </p:cNvCxnSpPr>
          <p:nvPr/>
        </p:nvCxnSpPr>
        <p:spPr bwMode="auto">
          <a:xfrm rot="10800000">
            <a:off x="4852633" y="4483397"/>
            <a:ext cx="2413000" cy="380204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526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5181600" y="2209800"/>
            <a:ext cx="4572000" cy="3352800"/>
            <a:chOff x="2304" y="1392"/>
            <a:chExt cx="2880" cy="211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132100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2101" name="Text Box 5"/>
              <p:cNvSpPr txBox="1">
                <a:spLocks noChangeArrowheads="1"/>
              </p:cNvSpPr>
              <p:nvPr/>
            </p:nvSpPr>
            <p:spPr bwMode="auto">
              <a:xfrm>
                <a:off x="2891" y="1632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 b="1">
                    <a:latin typeface="Courier New" panose="02070309020205020404" pitchFamily="49" charset="0"/>
                  </a:rPr>
                  <a:t>doIt</a:t>
                </a:r>
              </a:p>
            </p:txBody>
          </p:sp>
          <p:sp>
            <p:nvSpPr>
              <p:cNvPr id="132102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2103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32104" name="Text Box 8"/>
              <p:cNvSpPr txBox="1">
                <a:spLocks noChangeArrowheads="1"/>
              </p:cNvSpPr>
              <p:nvPr/>
            </p:nvSpPr>
            <p:spPr bwMode="auto">
              <a:xfrm>
                <a:off x="3018" y="1871"/>
                <a:ext cx="16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000"/>
                  <a:t>  </a:t>
                </a:r>
              </a:p>
            </p:txBody>
          </p:sp>
          <p:sp>
            <p:nvSpPr>
              <p:cNvPr id="132105" name="Text Box 9"/>
              <p:cNvSpPr txBox="1">
                <a:spLocks noChangeArrowheads="1"/>
              </p:cNvSpPr>
              <p:nvPr/>
            </p:nvSpPr>
            <p:spPr bwMode="auto">
              <a:xfrm>
                <a:off x="3028" y="3071"/>
                <a:ext cx="13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000"/>
                  <a:t> </a:t>
                </a:r>
              </a:p>
            </p:txBody>
          </p:sp>
          <p:sp>
            <p:nvSpPr>
              <p:cNvPr id="132106" name="Text Box 10"/>
              <p:cNvSpPr txBox="1">
                <a:spLocks noChangeArrowheads="1"/>
              </p:cNvSpPr>
              <p:nvPr/>
            </p:nvSpPr>
            <p:spPr bwMode="auto">
              <a:xfrm>
                <a:off x="4149" y="1632"/>
                <a:ext cx="5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 b="1">
                    <a:latin typeface="Courier New" panose="02070309020205020404" pitchFamily="49" charset="0"/>
                  </a:rPr>
                  <a:t>helpMe</a:t>
                </a:r>
              </a:p>
            </p:txBody>
          </p:sp>
          <p:sp>
            <p:nvSpPr>
              <p:cNvPr id="132107" name="Text Box 11"/>
              <p:cNvSpPr txBox="1">
                <a:spLocks noChangeArrowheads="1"/>
              </p:cNvSpPr>
              <p:nvPr/>
            </p:nvSpPr>
            <p:spPr bwMode="auto">
              <a:xfrm>
                <a:off x="2691" y="2352"/>
                <a:ext cx="8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600" b="1" dirty="0" err="1">
                    <a:latin typeface="Courier New" panose="02070309020205020404" pitchFamily="49" charset="0"/>
                  </a:rPr>
                  <a:t>helpMe</a:t>
                </a:r>
                <a:r>
                  <a:rPr lang="en-US" altLang="en-US" sz="1600" b="1" dirty="0">
                    <a:latin typeface="Courier New" panose="02070309020205020404" pitchFamily="49" charset="0"/>
                  </a:rPr>
                  <a:t>();</a:t>
                </a:r>
              </a:p>
            </p:txBody>
          </p:sp>
          <p:sp>
            <p:nvSpPr>
              <p:cNvPr id="132108" name="Text Box 12"/>
              <p:cNvSpPr txBox="1">
                <a:spLocks noChangeArrowheads="1"/>
              </p:cNvSpPr>
              <p:nvPr/>
            </p:nvSpPr>
            <p:spPr bwMode="auto">
              <a:xfrm>
                <a:off x="4372" y="2735"/>
                <a:ext cx="13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000"/>
                  <a:t> </a:t>
                </a:r>
              </a:p>
            </p:txBody>
          </p:sp>
          <p:sp>
            <p:nvSpPr>
              <p:cNvPr id="132109" name="Text Box 13"/>
              <p:cNvSpPr txBox="1">
                <a:spLocks noChangeArrowheads="1"/>
              </p:cNvSpPr>
              <p:nvPr/>
            </p:nvSpPr>
            <p:spPr bwMode="auto">
              <a:xfrm>
                <a:off x="4362" y="1871"/>
                <a:ext cx="16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000"/>
                  <a:t>  </a:t>
                </a:r>
              </a:p>
            </p:txBody>
          </p:sp>
        </p:grpSp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3028" y="2543"/>
              <a:ext cx="13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 </a:t>
              </a:r>
            </a:p>
          </p:txBody>
        </p:sp>
      </p:grpSp>
      <p:grpSp>
        <p:nvGrpSpPr>
          <p:cNvPr id="132111" name="Group 15"/>
          <p:cNvGrpSpPr>
            <a:grpSpLocks/>
          </p:cNvGrpSpPr>
          <p:nvPr/>
        </p:nvGrpSpPr>
        <p:grpSpPr bwMode="auto">
          <a:xfrm>
            <a:off x="2514600" y="2209800"/>
            <a:ext cx="2362200" cy="3657600"/>
            <a:chOff x="816" y="1296"/>
            <a:chExt cx="1488" cy="2304"/>
          </a:xfrm>
        </p:grpSpPr>
        <p:sp>
          <p:nvSpPr>
            <p:cNvPr id="132112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2113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2114" name="Text Box 18"/>
            <p:cNvSpPr txBox="1">
              <a:spLocks noChangeArrowheads="1"/>
            </p:cNvSpPr>
            <p:nvPr/>
          </p:nvSpPr>
          <p:spPr bwMode="auto">
            <a:xfrm>
              <a:off x="1082" y="2304"/>
              <a:ext cx="9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600" b="1" dirty="0" err="1">
                  <a:latin typeface="Courier New" panose="02070309020205020404" pitchFamily="49" charset="0"/>
                </a:rPr>
                <a:t>obj.doIt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32115" name="Text Box 19"/>
            <p:cNvSpPr txBox="1">
              <a:spLocks noChangeArrowheads="1"/>
            </p:cNvSpPr>
            <p:nvPr/>
          </p:nvSpPr>
          <p:spPr bwMode="auto">
            <a:xfrm>
              <a:off x="1392" y="1536"/>
              <a:ext cx="4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600" b="1">
                  <a:latin typeface="Courier New" panose="02070309020205020404" pitchFamily="49" charset="0"/>
                </a:rPr>
                <a:t>main</a:t>
              </a:r>
            </a:p>
          </p:txBody>
        </p:sp>
        <p:sp>
          <p:nvSpPr>
            <p:cNvPr id="132116" name="Text Box 20"/>
            <p:cNvSpPr txBox="1">
              <a:spLocks noChangeArrowheads="1"/>
            </p:cNvSpPr>
            <p:nvPr/>
          </p:nvSpPr>
          <p:spPr bwMode="auto">
            <a:xfrm>
              <a:off x="1495" y="2495"/>
              <a:ext cx="13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 </a:t>
              </a:r>
            </a:p>
          </p:txBody>
        </p:sp>
      </p:grpSp>
      <p:sp>
        <p:nvSpPr>
          <p:cNvPr id="13211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Control Flow</a:t>
            </a:r>
          </a:p>
        </p:txBody>
      </p:sp>
      <p:sp>
        <p:nvSpPr>
          <p:cNvPr id="132118" name="Rectangle 22"/>
          <p:cNvSpPr>
            <a:spLocks noGrp="1" noChangeArrowheads="1"/>
          </p:cNvSpPr>
          <p:nvPr>
            <p:ph idx="1"/>
          </p:nvPr>
        </p:nvSpPr>
        <p:spPr>
          <a:xfrm>
            <a:off x="263525" y="6049961"/>
            <a:ext cx="8305800" cy="790575"/>
          </a:xfrm>
        </p:spPr>
        <p:txBody>
          <a:bodyPr>
            <a:normAutofit/>
          </a:bodyPr>
          <a:lstStyle/>
          <a:p>
            <a:r>
              <a:rPr lang="en-US" altLang="en-US" dirty="0"/>
              <a:t>The called method can be part of another class or object</a:t>
            </a:r>
          </a:p>
        </p:txBody>
      </p:sp>
      <p:cxnSp>
        <p:nvCxnSpPr>
          <p:cNvPr id="132119" name="AutoShape 23"/>
          <p:cNvCxnSpPr>
            <a:cxnSpLocks noChangeShapeType="1"/>
            <a:stCxn id="132113" idx="0"/>
            <a:endCxn id="132114" idx="0"/>
          </p:cNvCxnSpPr>
          <p:nvPr/>
        </p:nvCxnSpPr>
        <p:spPr bwMode="auto">
          <a:xfrm>
            <a:off x="3700464" y="29718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0" name="AutoShape 24"/>
          <p:cNvCxnSpPr>
            <a:cxnSpLocks noChangeShapeType="1"/>
            <a:stCxn id="132116" idx="2"/>
            <a:endCxn id="132113" idx="2"/>
          </p:cNvCxnSpPr>
          <p:nvPr/>
        </p:nvCxnSpPr>
        <p:spPr bwMode="auto">
          <a:xfrm flipH="1">
            <a:off x="3700463" y="4359276"/>
            <a:ext cx="2382" cy="974724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1" name="AutoShape 25"/>
          <p:cNvCxnSpPr>
            <a:cxnSpLocks noChangeShapeType="1"/>
            <a:stCxn id="132105" idx="1"/>
            <a:endCxn id="132116" idx="3"/>
          </p:cNvCxnSpPr>
          <p:nvPr/>
        </p:nvCxnSpPr>
        <p:spPr bwMode="auto">
          <a:xfrm rot="10800000">
            <a:off x="3813176" y="4236245"/>
            <a:ext cx="2517774" cy="7620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2" name="AutoShape 26"/>
          <p:cNvCxnSpPr>
            <a:cxnSpLocks noChangeShapeType="1"/>
            <a:stCxn id="132109" idx="2"/>
            <a:endCxn id="132108" idx="0"/>
          </p:cNvCxnSpPr>
          <p:nvPr/>
        </p:nvCxnSpPr>
        <p:spPr bwMode="auto">
          <a:xfrm flipH="1">
            <a:off x="8574882" y="3216276"/>
            <a:ext cx="1587" cy="112553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3" name="AutoShape 27"/>
          <p:cNvCxnSpPr>
            <a:cxnSpLocks noChangeShapeType="1"/>
            <a:stCxn id="132104" idx="2"/>
            <a:endCxn id="132107" idx="0"/>
          </p:cNvCxnSpPr>
          <p:nvPr/>
        </p:nvCxnSpPr>
        <p:spPr bwMode="auto">
          <a:xfrm flipH="1">
            <a:off x="6438107" y="3216276"/>
            <a:ext cx="4762" cy="517524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4" name="AutoShape 28"/>
          <p:cNvCxnSpPr>
            <a:cxnSpLocks noChangeShapeType="1"/>
            <a:stCxn id="132110" idx="2"/>
            <a:endCxn id="132105" idx="0"/>
          </p:cNvCxnSpPr>
          <p:nvPr/>
        </p:nvCxnSpPr>
        <p:spPr bwMode="auto">
          <a:xfrm>
            <a:off x="6441282" y="4283076"/>
            <a:ext cx="0" cy="59213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5" name="AutoShape 29"/>
          <p:cNvCxnSpPr>
            <a:cxnSpLocks noChangeShapeType="1"/>
            <a:stCxn id="132107" idx="3"/>
            <a:endCxn id="132109" idx="1"/>
          </p:cNvCxnSpPr>
          <p:nvPr/>
        </p:nvCxnSpPr>
        <p:spPr bwMode="auto">
          <a:xfrm flipV="1">
            <a:off x="7080251" y="3093245"/>
            <a:ext cx="1368424" cy="80883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6" name="AutoShape 30"/>
          <p:cNvCxnSpPr>
            <a:cxnSpLocks noChangeShapeType="1"/>
            <a:stCxn id="132104" idx="1"/>
            <a:endCxn id="132114" idx="3"/>
          </p:cNvCxnSpPr>
          <p:nvPr/>
        </p:nvCxnSpPr>
        <p:spPr bwMode="auto">
          <a:xfrm rot="10800000" flipV="1">
            <a:off x="4465639" y="3093245"/>
            <a:ext cx="1849437" cy="88503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triangl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27" name="AutoShape 31"/>
          <p:cNvCxnSpPr>
            <a:cxnSpLocks noChangeShapeType="1"/>
          </p:cNvCxnSpPr>
          <p:nvPr/>
        </p:nvCxnSpPr>
        <p:spPr bwMode="auto">
          <a:xfrm rot="10800000">
            <a:off x="6553200" y="4191000"/>
            <a:ext cx="1917700" cy="304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674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9847" y="863108"/>
            <a:ext cx="8761413" cy="706964"/>
          </a:xfrm>
        </p:spPr>
        <p:txBody>
          <a:bodyPr/>
          <a:lstStyle/>
          <a:p>
            <a:r>
              <a:rPr lang="en-US" altLang="en-US" dirty="0"/>
              <a:t>Method Header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44624" y="2483925"/>
            <a:ext cx="8305800" cy="638175"/>
          </a:xfrm>
        </p:spPr>
        <p:txBody>
          <a:bodyPr/>
          <a:lstStyle/>
          <a:p>
            <a:r>
              <a:rPr lang="en-US" altLang="en-US" dirty="0"/>
              <a:t>A method declaration begins with a </a:t>
            </a:r>
            <a:r>
              <a:rPr lang="en-US" altLang="en-US" i="1" dirty="0"/>
              <a:t>method header</a:t>
            </a:r>
            <a:endParaRPr lang="en-US" altLang="en-US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368924" y="3389841"/>
            <a:ext cx="719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1">
                <a:latin typeface="Courier New" panose="02070309020205020404" pitchFamily="49" charset="0"/>
              </a:rPr>
              <a:t>char calc (int num1, int num2, String message)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948363" y="4321703"/>
            <a:ext cx="1163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method</a:t>
            </a:r>
          </a:p>
          <a:p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name</a:t>
            </a:r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 flipV="1">
            <a:off x="5511924" y="384704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4272087" y="5312303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return</a:t>
            </a:r>
          </a:p>
          <a:p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type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V="1">
            <a:off x="4749924" y="384704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0121" name="AutoShape 9"/>
          <p:cNvSpPr>
            <a:spLocks/>
          </p:cNvSpPr>
          <p:nvPr/>
        </p:nvSpPr>
        <p:spPr bwMode="auto">
          <a:xfrm rot="-5400000">
            <a:off x="8585324" y="1637240"/>
            <a:ext cx="304800" cy="5029200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7150224" y="4456641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parameter list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6464424" y="5236103"/>
            <a:ext cx="53022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The parameter list specifies the type</a:t>
            </a:r>
          </a:p>
          <a:p>
            <a:pPr algn="l"/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and name of each parameter</a:t>
            </a:r>
          </a:p>
          <a:p>
            <a:pPr algn="l"/>
            <a:endParaRPr lang="en-US" altLang="en-US" b="1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pPr algn="l"/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The name of a parameter in the method</a:t>
            </a:r>
          </a:p>
          <a:p>
            <a:pPr algn="l"/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declaration is called a </a:t>
            </a:r>
            <a:r>
              <a:rPr lang="en-US" altLang="en-US" b="1" i="1">
                <a:solidFill>
                  <a:schemeClr val="hlink"/>
                </a:solidFill>
                <a:latin typeface="Verdana" panose="020B0604030504040204" pitchFamily="34" charset="0"/>
              </a:rPr>
              <a:t>formal argument</a:t>
            </a:r>
            <a:endParaRPr lang="en-US" altLang="en-US" b="1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 autoUpdateAnimBg="0" advAuto="0"/>
      <p:bldP spid="90115" grpId="0" build="p" bldLvl="4" autoUpdateAnimBg="0"/>
      <p:bldP spid="90116" grpId="0" autoUpdateAnimBg="0"/>
      <p:bldP spid="90117" grpId="0" autoUpdateAnimBg="0"/>
      <p:bldP spid="90118" grpId="0" animBg="1"/>
      <p:bldP spid="90119" grpId="0" autoUpdateAnimBg="0"/>
      <p:bldP spid="90120" grpId="0" animBg="1"/>
      <p:bldP spid="90121" grpId="0" animBg="1"/>
      <p:bldP spid="90122" grpId="0" autoUpdateAnimBg="0"/>
      <p:bldP spid="901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Body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85629" y="6224589"/>
            <a:ext cx="8305800" cy="638175"/>
          </a:xfrm>
        </p:spPr>
        <p:txBody>
          <a:bodyPr/>
          <a:lstStyle/>
          <a:p>
            <a:r>
              <a:rPr lang="en-US" altLang="en-US" dirty="0"/>
              <a:t>The method header is followed by the </a:t>
            </a:r>
            <a:r>
              <a:rPr lang="en-US" altLang="en-US" i="1" dirty="0"/>
              <a:t>method body</a:t>
            </a:r>
            <a:endParaRPr lang="en-US" altLang="en-US" dirty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479550" y="2598738"/>
            <a:ext cx="719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1" dirty="0">
                <a:latin typeface="Courier New" panose="02070309020205020404" pitchFamily="49" charset="0"/>
              </a:rPr>
              <a:t>char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calc</a:t>
            </a:r>
            <a:r>
              <a:rPr lang="en-US" altLang="en-US" sz="2000" b="1" dirty="0">
                <a:latin typeface="Courier New" panose="02070309020205020404" pitchFamily="49" charset="0"/>
              </a:rPr>
              <a:t> (int num1, int num2, String message)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01775" y="3001963"/>
            <a:ext cx="59753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2000" b="1" dirty="0">
                <a:latin typeface="Courier New" panose="02070309020205020404" pitchFamily="49" charset="0"/>
              </a:rPr>
              <a:t>   int sum = num1 + num2;</a:t>
            </a:r>
          </a:p>
          <a:p>
            <a:pPr algn="l"/>
            <a:r>
              <a:rPr lang="en-US" altLang="en-US" sz="2000" b="1" dirty="0">
                <a:latin typeface="Courier New" panose="02070309020205020404" pitchFamily="49" charset="0"/>
              </a:rPr>
              <a:t>   char result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message.charAt</a:t>
            </a:r>
            <a:r>
              <a:rPr lang="en-US" altLang="en-US" sz="2000" b="1" dirty="0">
                <a:latin typeface="Courier New" panose="02070309020205020404" pitchFamily="49" charset="0"/>
              </a:rPr>
              <a:t> (sum);</a:t>
            </a:r>
          </a:p>
          <a:p>
            <a:pPr algn="l"/>
            <a:endParaRPr lang="en-US" altLang="en-US" sz="20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2000" b="1" dirty="0">
                <a:latin typeface="Courier New" panose="02070309020205020404" pitchFamily="49" charset="0"/>
              </a:rPr>
              <a:t>   return result;</a:t>
            </a:r>
          </a:p>
          <a:p>
            <a:pPr algn="l"/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425576" y="5359400"/>
            <a:ext cx="4194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The return expression must be</a:t>
            </a:r>
          </a:p>
          <a:p>
            <a:pPr algn="l"/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consistent with the return type</a:t>
            </a:r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 flipV="1">
            <a:off x="3524250" y="4808537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7315200" y="3962401"/>
            <a:ext cx="29718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b="1">
                <a:latin typeface="Courier New" panose="02070309020205020404" pitchFamily="49" charset="0"/>
              </a:rPr>
              <a:t>sum</a:t>
            </a:r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</a:rPr>
              <a:t>result</a:t>
            </a:r>
          </a:p>
          <a:p>
            <a:pPr algn="l"/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are local data</a:t>
            </a:r>
          </a:p>
          <a:p>
            <a:pPr algn="l"/>
            <a:endParaRPr lang="en-US" altLang="en-US" b="1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pPr algn="l"/>
            <a:r>
              <a:rPr lang="en-US" altLang="en-US" b="1">
                <a:solidFill>
                  <a:schemeClr val="hlink"/>
                </a:solidFill>
                <a:latin typeface="Verdana" panose="020B0604030504040204" pitchFamily="34" charset="0"/>
              </a:rPr>
              <a:t>They are created each time the method is called, and are destroyed when it finishes executing</a:t>
            </a:r>
          </a:p>
          <a:p>
            <a:pPr algn="l"/>
            <a:endParaRPr lang="en-US" altLang="en-US" b="1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39" grpId="0" build="p" bldLvl="4" autoUpdateAnimBg="0"/>
      <p:bldP spid="91140" grpId="0" autoUpdateAnimBg="0"/>
      <p:bldP spid="91141" grpId="0" autoUpdateAnimBg="0"/>
      <p:bldP spid="91142" grpId="0" autoUpdateAnimBg="0"/>
      <p:bldP spid="91143" grpId="0" animBg="1"/>
      <p:bldP spid="911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The return Statement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5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return type</a:t>
            </a:r>
            <a:r>
              <a:rPr lang="en-US" altLang="en-US" dirty="0"/>
              <a:t> of a method indicates the type of value that the method sends back to the calling location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A method that does not return a value has a</a:t>
            </a:r>
            <a:r>
              <a:rPr lang="en-US" altLang="en-US" dirty="0">
                <a:latin typeface="Courier New" panose="02070309020205020404" pitchFamily="49" charset="0"/>
              </a:rPr>
              <a:t> void </a:t>
            </a:r>
            <a:r>
              <a:rPr lang="en-US" altLang="en-US" dirty="0"/>
              <a:t>return type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A </a:t>
            </a:r>
            <a:r>
              <a:rPr lang="en-US" altLang="en-US" i="1" dirty="0"/>
              <a:t>return statement</a:t>
            </a:r>
            <a:r>
              <a:rPr lang="en-US" altLang="en-US" dirty="0"/>
              <a:t> specifies the value that will be returned</a:t>
            </a:r>
          </a:p>
          <a:p>
            <a:pPr algn="ctr"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75000"/>
              </a:spcBef>
            </a:pPr>
            <a:r>
              <a:rPr lang="en-US" altLang="en-US" dirty="0"/>
              <a:t>Its expression must conform to the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AC89-B65C-43E5-AF70-D453169AB31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65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</a:t>
            </a:r>
          </a:p>
        </p:txBody>
      </p:sp>
      <p:sp>
        <p:nvSpPr>
          <p:cNvPr id="92163" name="Rectangle 2051"/>
          <p:cNvSpPr>
            <a:spLocks noGrp="1" noChangeArrowheads="1"/>
          </p:cNvSpPr>
          <p:nvPr>
            <p:ph idx="1"/>
          </p:nvPr>
        </p:nvSpPr>
        <p:spPr>
          <a:xfrm>
            <a:off x="111711" y="6035675"/>
            <a:ext cx="8305800" cy="914400"/>
          </a:xfrm>
        </p:spPr>
        <p:txBody>
          <a:bodyPr/>
          <a:lstStyle/>
          <a:p>
            <a:r>
              <a:rPr lang="en-US" altLang="en-US" dirty="0"/>
              <a:t>Each time a method is called, the </a:t>
            </a:r>
            <a:r>
              <a:rPr lang="en-US" altLang="en-US" i="1" dirty="0"/>
              <a:t>actual parameters</a:t>
            </a:r>
            <a:r>
              <a:rPr lang="en-US" altLang="en-US" dirty="0"/>
              <a:t> in the invocation are copied into the formal parameters</a:t>
            </a:r>
          </a:p>
        </p:txBody>
      </p:sp>
      <p:grpSp>
        <p:nvGrpSpPr>
          <p:cNvPr id="92164" name="Group 2052"/>
          <p:cNvGrpSpPr>
            <a:grpSpLocks/>
          </p:cNvGrpSpPr>
          <p:nvPr/>
        </p:nvGrpSpPr>
        <p:grpSpPr bwMode="auto">
          <a:xfrm>
            <a:off x="2568575" y="3711575"/>
            <a:ext cx="7194550" cy="2324100"/>
            <a:chOff x="658" y="2338"/>
            <a:chExt cx="4532" cy="1464"/>
          </a:xfrm>
        </p:grpSpPr>
        <p:sp>
          <p:nvSpPr>
            <p:cNvPr id="92165" name="Text Box 2053"/>
            <p:cNvSpPr txBox="1">
              <a:spLocks noChangeArrowheads="1"/>
            </p:cNvSpPr>
            <p:nvPr/>
          </p:nvSpPr>
          <p:spPr bwMode="auto">
            <a:xfrm>
              <a:off x="658" y="2338"/>
              <a:ext cx="45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b="1">
                  <a:latin typeface="Courier New" panose="02070309020205020404" pitchFamily="49" charset="0"/>
                </a:rPr>
                <a:t>char calc (int num1, int num2, String message)</a:t>
              </a:r>
            </a:p>
          </p:txBody>
        </p:sp>
        <p:sp>
          <p:nvSpPr>
            <p:cNvPr id="92166" name="Text Box 2054"/>
            <p:cNvSpPr txBox="1">
              <a:spLocks noChangeArrowheads="1"/>
            </p:cNvSpPr>
            <p:nvPr/>
          </p:nvSpPr>
          <p:spPr bwMode="auto">
            <a:xfrm>
              <a:off x="672" y="2592"/>
              <a:ext cx="3764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b="1">
                  <a:latin typeface="Courier New" panose="02070309020205020404" pitchFamily="49" charset="0"/>
                </a:rPr>
                <a:t>{</a:t>
              </a:r>
            </a:p>
            <a:p>
              <a:pPr algn="l"/>
              <a:r>
                <a:rPr lang="en-US" altLang="en-US" sz="2000" b="1">
                  <a:latin typeface="Courier New" panose="02070309020205020404" pitchFamily="49" charset="0"/>
                </a:rPr>
                <a:t>   int sum = num1 + num2;</a:t>
              </a:r>
            </a:p>
            <a:p>
              <a:pPr algn="l"/>
              <a:r>
                <a:rPr lang="en-US" altLang="en-US" sz="2000" b="1">
                  <a:latin typeface="Courier New" panose="02070309020205020404" pitchFamily="49" charset="0"/>
                </a:rPr>
                <a:t>   char result = message.charAt (sum);</a:t>
              </a:r>
            </a:p>
            <a:p>
              <a:pPr algn="l"/>
              <a:endParaRPr lang="en-US" altLang="en-US" sz="2000" b="1">
                <a:latin typeface="Courier New" panose="02070309020205020404" pitchFamily="49" charset="0"/>
              </a:endParaRPr>
            </a:p>
            <a:p>
              <a:pPr algn="l"/>
              <a:r>
                <a:rPr lang="en-US" altLang="en-US" sz="2000" b="1">
                  <a:latin typeface="Courier New" panose="02070309020205020404" pitchFamily="49" charset="0"/>
                </a:rPr>
                <a:t>   return result;</a:t>
              </a:r>
            </a:p>
            <a:p>
              <a:pPr algn="l"/>
              <a:r>
                <a:rPr lang="en-US" altLang="en-US" sz="2000" b="1">
                  <a:latin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92168" name="Text Box 2056"/>
          <p:cNvSpPr txBox="1">
            <a:spLocks noChangeArrowheads="1"/>
          </p:cNvSpPr>
          <p:nvPr/>
        </p:nvSpPr>
        <p:spPr bwMode="auto">
          <a:xfrm>
            <a:off x="3200400" y="2438401"/>
            <a:ext cx="551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1">
                <a:latin typeface="Courier New" panose="02070309020205020404" pitchFamily="49" charset="0"/>
              </a:rPr>
              <a:t>ch = obj.calc (25, count, "Hello");</a:t>
            </a:r>
          </a:p>
        </p:txBody>
      </p:sp>
      <p:sp>
        <p:nvSpPr>
          <p:cNvPr id="92169" name="Line 2057"/>
          <p:cNvSpPr>
            <a:spLocks noChangeShapeType="1"/>
          </p:cNvSpPr>
          <p:nvPr/>
        </p:nvSpPr>
        <p:spPr bwMode="auto">
          <a:xfrm>
            <a:off x="2286000" y="3276600"/>
            <a:ext cx="80010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92170" name="Group 2058"/>
          <p:cNvGrpSpPr>
            <a:grpSpLocks/>
          </p:cNvGrpSpPr>
          <p:nvPr/>
        </p:nvGrpSpPr>
        <p:grpSpPr bwMode="auto">
          <a:xfrm>
            <a:off x="5257800" y="2895600"/>
            <a:ext cx="3657600" cy="762000"/>
            <a:chOff x="2352" y="1824"/>
            <a:chExt cx="2304" cy="480"/>
          </a:xfrm>
        </p:grpSpPr>
        <p:cxnSp>
          <p:nvCxnSpPr>
            <p:cNvPr id="92171" name="AutoShape 2059"/>
            <p:cNvCxnSpPr>
              <a:cxnSpLocks noChangeShapeType="1"/>
            </p:cNvCxnSpPr>
            <p:nvPr/>
          </p:nvCxnSpPr>
          <p:spPr bwMode="auto">
            <a:xfrm rot="5400000">
              <a:off x="2256" y="1920"/>
              <a:ext cx="480" cy="288"/>
            </a:xfrm>
            <a:prstGeom prst="bentConnector3">
              <a:avLst>
                <a:gd name="adj1" fmla="val 2062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2" name="AutoShape 2060"/>
            <p:cNvCxnSpPr>
              <a:cxnSpLocks noChangeShapeType="1"/>
            </p:cNvCxnSpPr>
            <p:nvPr/>
          </p:nvCxnSpPr>
          <p:spPr bwMode="auto">
            <a:xfrm rot="16200000" flipH="1">
              <a:off x="3000" y="1992"/>
              <a:ext cx="480" cy="144"/>
            </a:xfrm>
            <a:prstGeom prst="bentConnector3">
              <a:avLst>
                <a:gd name="adj1" fmla="val 1728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2173" name="Group 2061"/>
            <p:cNvGrpSpPr>
              <a:grpSpLocks/>
            </p:cNvGrpSpPr>
            <p:nvPr/>
          </p:nvGrpSpPr>
          <p:grpSpPr bwMode="auto">
            <a:xfrm>
              <a:off x="3936" y="1824"/>
              <a:ext cx="720" cy="480"/>
              <a:chOff x="3936" y="1824"/>
              <a:chExt cx="720" cy="480"/>
            </a:xfrm>
          </p:grpSpPr>
          <p:sp>
            <p:nvSpPr>
              <p:cNvPr id="92174" name="Line 2062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2175" name="Line 2063"/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72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2176" name="Line 2064"/>
              <p:cNvSpPr>
                <a:spLocks noChangeShapeType="1"/>
              </p:cNvSpPr>
              <p:nvPr/>
            </p:nvSpPr>
            <p:spPr bwMode="auto">
              <a:xfrm>
                <a:off x="4656" y="192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2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build="p" bldLvl="4" autoUpdateAnimBg="0"/>
      <p:bldP spid="92168" grpId="0" autoUpdateAnimBg="0"/>
      <p:bldP spid="921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Preconditions and Postconditions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/>
              <a:t>A </a:t>
            </a:r>
            <a:r>
              <a:rPr lang="de-DE" i="1"/>
              <a:t>precondition</a:t>
            </a:r>
            <a:r>
              <a:rPr lang="de-DE"/>
              <a:t> is a condition that should be true when a method is called</a:t>
            </a:r>
          </a:p>
          <a:p>
            <a:pPr>
              <a:lnSpc>
                <a:spcPct val="90000"/>
              </a:lnSpc>
            </a:pPr>
            <a:endParaRPr lang="de-DE"/>
          </a:p>
          <a:p>
            <a:pPr>
              <a:lnSpc>
                <a:spcPct val="90000"/>
              </a:lnSpc>
            </a:pPr>
            <a:r>
              <a:rPr lang="de-DE"/>
              <a:t>A </a:t>
            </a:r>
            <a:r>
              <a:rPr lang="de-DE" i="1"/>
              <a:t>postcondition</a:t>
            </a:r>
            <a:r>
              <a:rPr lang="de-DE"/>
              <a:t> is a condition that should be true when a method finishes executing</a:t>
            </a:r>
          </a:p>
          <a:p>
            <a:pPr>
              <a:lnSpc>
                <a:spcPct val="90000"/>
              </a:lnSpc>
            </a:pPr>
            <a:endParaRPr lang="de-DE"/>
          </a:p>
          <a:p>
            <a:pPr>
              <a:lnSpc>
                <a:spcPct val="90000"/>
              </a:lnSpc>
            </a:pPr>
            <a:r>
              <a:rPr lang="de-DE"/>
              <a:t>These conditions are expressed in comments above the method header</a:t>
            </a:r>
          </a:p>
          <a:p>
            <a:pPr>
              <a:lnSpc>
                <a:spcPct val="90000"/>
              </a:lnSpc>
            </a:pPr>
            <a:endParaRPr lang="de-DE"/>
          </a:p>
          <a:p>
            <a:pPr>
              <a:lnSpc>
                <a:spcPct val="90000"/>
              </a:lnSpc>
            </a:pPr>
            <a:r>
              <a:rPr lang="de-DE"/>
              <a:t>Both preconditions and postconditions are a kind of </a:t>
            </a:r>
            <a:r>
              <a:rPr lang="de-DE" i="1"/>
              <a:t>assertion</a:t>
            </a:r>
            <a:r>
              <a:rPr lang="de-DE"/>
              <a:t>, a logical statement that can be true or false which represents a programmer´s assumptions about a program</a:t>
            </a:r>
          </a:p>
        </p:txBody>
      </p:sp>
    </p:spTree>
    <p:extLst>
      <p:ext uri="{BB962C8B-B14F-4D97-AF65-F5344CB8AC3E}">
        <p14:creationId xmlns:p14="http://schemas.microsoft.com/office/powerpoint/2010/main" val="87266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528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Courier New</vt:lpstr>
      <vt:lpstr>Verdana</vt:lpstr>
      <vt:lpstr>Wingdings</vt:lpstr>
      <vt:lpstr>Wingdings 3</vt:lpstr>
      <vt:lpstr>Ion Boardroom</vt:lpstr>
      <vt:lpstr>Unit Five</vt:lpstr>
      <vt:lpstr>Method Declarations</vt:lpstr>
      <vt:lpstr>Method Control Flow</vt:lpstr>
      <vt:lpstr>Method Control Flow</vt:lpstr>
      <vt:lpstr>Method Header</vt:lpstr>
      <vt:lpstr>Method Body</vt:lpstr>
      <vt:lpstr>The return Statement</vt:lpstr>
      <vt:lpstr>Parameters</vt:lpstr>
      <vt:lpstr>Preconditions and Postconditions</vt:lpstr>
      <vt:lpstr>Local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Five</dc:title>
  <dc:creator>Kevin DesLauriers</dc:creator>
  <cp:lastModifiedBy>Kevin DesLauriers</cp:lastModifiedBy>
  <cp:revision>1</cp:revision>
  <dcterms:created xsi:type="dcterms:W3CDTF">2014-11-26T13:05:38Z</dcterms:created>
  <dcterms:modified xsi:type="dcterms:W3CDTF">2014-11-26T13:09:35Z</dcterms:modified>
</cp:coreProperties>
</file>