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28"/>
  </p:notesMasterIdLst>
  <p:handoutMasterIdLst>
    <p:handoutMasterId r:id="rId29"/>
  </p:handoutMasterIdLst>
  <p:sldIdLst>
    <p:sldId id="393" r:id="rId2"/>
    <p:sldId id="350" r:id="rId3"/>
    <p:sldId id="352" r:id="rId4"/>
    <p:sldId id="353" r:id="rId5"/>
    <p:sldId id="354" r:id="rId6"/>
    <p:sldId id="355" r:id="rId7"/>
    <p:sldId id="406" r:id="rId8"/>
    <p:sldId id="356" r:id="rId9"/>
    <p:sldId id="357" r:id="rId10"/>
    <p:sldId id="358" r:id="rId11"/>
    <p:sldId id="379" r:id="rId12"/>
    <p:sldId id="380" r:id="rId13"/>
    <p:sldId id="389" r:id="rId14"/>
    <p:sldId id="362" r:id="rId15"/>
    <p:sldId id="394" r:id="rId16"/>
    <p:sldId id="395" r:id="rId17"/>
    <p:sldId id="396" r:id="rId18"/>
    <p:sldId id="398" r:id="rId19"/>
    <p:sldId id="399" r:id="rId20"/>
    <p:sldId id="400" r:id="rId21"/>
    <p:sldId id="397" r:id="rId22"/>
    <p:sldId id="403" r:id="rId23"/>
    <p:sldId id="404" r:id="rId24"/>
    <p:sldId id="401" r:id="rId25"/>
    <p:sldId id="402" r:id="rId26"/>
    <p:sldId id="405" r:id="rId2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000000"/>
    <a:srgbClr val="FFCC00"/>
    <a:srgbClr val="008000"/>
    <a:srgbClr val="996633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70" autoAdjust="0"/>
    <p:restoredTop sz="95886" autoAdjust="0"/>
  </p:normalViewPr>
  <p:slideViewPr>
    <p:cSldViewPr>
      <p:cViewPr varScale="1">
        <p:scale>
          <a:sx n="82" d="100"/>
          <a:sy n="82" d="100"/>
        </p:scale>
        <p:origin x="153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00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5E88853-AE23-43BA-A4CB-8DFE03B7B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02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188CBD7-1A95-426C-AEE2-1700F95F37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12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ACB5B-1E5F-4AE8-B684-A3AFB19588A9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757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788B45-A6B0-48B8-82F7-3096FE1BF503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0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008C02-7679-40C1-8FFA-DED50D3577DB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22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FC140-8763-4100-B96F-908FAAE4E6C3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13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352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4A7227-9C92-4F2B-82EA-A55D9857F561}" type="slidenum">
              <a:rPr 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-The K-map technique requires</a:t>
            </a:r>
            <a:r>
              <a:rPr lang="en-US" baseline="0" dirty="0" smtClean="0">
                <a:latin typeface="Arial" pitchFamily="34" charset="0"/>
                <a:cs typeface="Arial" pitchFamily="34" charset="0"/>
              </a:rPr>
              <a:t> you first to put your expression in SOP form.</a:t>
            </a:r>
          </a:p>
        </p:txBody>
      </p:sp>
    </p:spTree>
    <p:extLst>
      <p:ext uri="{BB962C8B-B14F-4D97-AF65-F5344CB8AC3E}">
        <p14:creationId xmlns:p14="http://schemas.microsoft.com/office/powerpoint/2010/main" val="1883398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Introductory Slide / Overview of Presentation</a:t>
            </a:r>
          </a:p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Truth Tables &amp; Logic Expressions</a:t>
            </a:r>
          </a:p>
        </p:txBody>
      </p:sp>
      <p:sp>
        <p:nvSpPr>
          <p:cNvPr id="3686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Digital Electronics </a:t>
            </a:r>
            <a:r>
              <a:rPr lang="en-US" smtClean="0">
                <a:sym typeface="Symbol" panose="05050102010706020507" pitchFamily="18" charset="2"/>
              </a:rPr>
              <a:t></a:t>
            </a:r>
            <a:endParaRPr lang="en-US" smtClean="0"/>
          </a:p>
          <a:p>
            <a:pPr eaLnBrk="1" hangingPunct="1"/>
            <a:r>
              <a:rPr lang="en-US" smtClean="0"/>
              <a:t>2.1 Introduction to AOI Logic</a:t>
            </a:r>
          </a:p>
        </p:txBody>
      </p:sp>
      <p:sp>
        <p:nvSpPr>
          <p:cNvPr id="3687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Project Lead The Way, Inc.</a:t>
            </a:r>
            <a:endParaRPr lang="en-US" baseline="30000" smtClean="0"/>
          </a:p>
          <a:p>
            <a:pPr eaLnBrk="1" hangingPunct="1"/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2323BE-7F9A-4305-B250-3DA50DFE3295}" type="slidenum">
              <a:rPr lang="en-US"/>
              <a:pPr eaLnBrk="1" hangingPunct="1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63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Truth Tables &amp; Logic Expressions</a:t>
            </a:r>
          </a:p>
        </p:txBody>
      </p:sp>
      <p:sp>
        <p:nvSpPr>
          <p:cNvPr id="3789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Digital Electronics </a:t>
            </a:r>
            <a:r>
              <a:rPr lang="en-US" smtClean="0">
                <a:sym typeface="Symbol" panose="05050102010706020507" pitchFamily="18" charset="2"/>
              </a:rPr>
              <a:t></a:t>
            </a:r>
            <a:endParaRPr lang="en-US" smtClean="0"/>
          </a:p>
          <a:p>
            <a:pPr eaLnBrk="1" hangingPunct="1"/>
            <a:r>
              <a:rPr lang="en-US" smtClean="0"/>
              <a:t>2.1 Introduction to AOI Logic</a:t>
            </a:r>
          </a:p>
        </p:txBody>
      </p:sp>
      <p:sp>
        <p:nvSpPr>
          <p:cNvPr id="3789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Project Lead The Way, Inc.</a:t>
            </a:r>
            <a:endParaRPr lang="en-US" baseline="30000" smtClean="0"/>
          </a:p>
          <a:p>
            <a:pPr eaLnBrk="1" hangingPunct="1"/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C9434A-0F8A-48EC-92D6-118A8EEAF266}" type="slidenum">
              <a:rPr lang="en-US"/>
              <a:pPr eaLnBrk="1" hangingPunct="1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12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Example of a three input / one output truth table</a:t>
            </a:r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Truth Tables &amp; Logic Expressions</a:t>
            </a:r>
          </a:p>
        </p:txBody>
      </p:sp>
      <p:sp>
        <p:nvSpPr>
          <p:cNvPr id="3891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Digital Electronics </a:t>
            </a:r>
            <a:r>
              <a:rPr lang="en-US" smtClean="0">
                <a:sym typeface="Symbol" panose="05050102010706020507" pitchFamily="18" charset="2"/>
              </a:rPr>
              <a:t></a:t>
            </a:r>
            <a:endParaRPr lang="en-US" smtClean="0"/>
          </a:p>
          <a:p>
            <a:pPr eaLnBrk="1" hangingPunct="1"/>
            <a:r>
              <a:rPr lang="en-US" smtClean="0"/>
              <a:t>2.1 Introduction to AOI Logic</a:t>
            </a:r>
          </a:p>
        </p:txBody>
      </p:sp>
      <p:sp>
        <p:nvSpPr>
          <p:cNvPr id="3891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Project Lead The Way, Inc.</a:t>
            </a:r>
            <a:endParaRPr lang="en-US" baseline="30000" smtClean="0"/>
          </a:p>
          <a:p>
            <a:pPr eaLnBrk="1" hangingPunct="1"/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964842-2849-4892-81EB-851D2B6B471E}" type="slidenum">
              <a:rPr lang="en-US"/>
              <a:pPr eaLnBrk="1" hangingPunct="1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49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Format for a 2, 3, &amp; 4 variable true table</a:t>
            </a:r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Truth Tables &amp; Logic Expressions</a:t>
            </a:r>
          </a:p>
        </p:txBody>
      </p:sp>
      <p:sp>
        <p:nvSpPr>
          <p:cNvPr id="3994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Digital Electronics </a:t>
            </a:r>
            <a:r>
              <a:rPr lang="en-US" smtClean="0">
                <a:sym typeface="Symbol" panose="05050102010706020507" pitchFamily="18" charset="2"/>
              </a:rPr>
              <a:t></a:t>
            </a:r>
            <a:endParaRPr lang="en-US" smtClean="0"/>
          </a:p>
          <a:p>
            <a:pPr eaLnBrk="1" hangingPunct="1"/>
            <a:r>
              <a:rPr lang="en-US" smtClean="0"/>
              <a:t>2.1 Introduction to AOI Logic</a:t>
            </a:r>
          </a:p>
        </p:txBody>
      </p:sp>
      <p:sp>
        <p:nvSpPr>
          <p:cNvPr id="3994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Project Lead The Way, Inc.</a:t>
            </a:r>
            <a:endParaRPr lang="en-US" baseline="30000" smtClean="0"/>
          </a:p>
          <a:p>
            <a:pPr eaLnBrk="1" hangingPunct="1"/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DA383B-D81A-44F9-8452-3DFFD0D08935}" type="slidenum">
              <a:rPr lang="en-US"/>
              <a:pPr eaLnBrk="1" hangingPunct="1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55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752DF-4D2C-4E92-A1C5-BDE8FEBAD023}" type="slidenum">
              <a:rPr lang="en-US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-Convert the slide’s two examples to SOP form: A’B’C + A’BC + ABC + AB’C and AB + A’CD + BCD’.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-Set up these 2 examples to both sides of the screen.</a:t>
            </a:r>
          </a:p>
        </p:txBody>
      </p:sp>
    </p:spTree>
    <p:extLst>
      <p:ext uri="{BB962C8B-B14F-4D97-AF65-F5344CB8AC3E}">
        <p14:creationId xmlns:p14="http://schemas.microsoft.com/office/powerpoint/2010/main" val="985742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0793E-AD40-4164-91D8-57353229A9E9}" type="slidenum">
              <a:rPr lang="en-US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94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5BA13-E402-46ED-BC83-85CBEDE2D8F5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Show what this means in terms of gates.</a:t>
            </a:r>
          </a:p>
        </p:txBody>
      </p:sp>
    </p:spTree>
    <p:extLst>
      <p:ext uri="{BB962C8B-B14F-4D97-AF65-F5344CB8AC3E}">
        <p14:creationId xmlns:p14="http://schemas.microsoft.com/office/powerpoint/2010/main" val="238097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Updates of the Boolean Theorems with the addition of DeMorgan’s</a:t>
            </a:r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DeMorgan’s Theorems</a:t>
            </a:r>
          </a:p>
        </p:txBody>
      </p:sp>
      <p:sp>
        <p:nvSpPr>
          <p:cNvPr id="3789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Digital Electronics </a:t>
            </a:r>
            <a:r>
              <a:rPr lang="en-US" smtClean="0">
                <a:sym typeface="Symbol" panose="05050102010706020507" pitchFamily="18" charset="2"/>
              </a:rPr>
              <a:t></a:t>
            </a:r>
          </a:p>
          <a:p>
            <a:pPr eaLnBrk="1" hangingPunct="1"/>
            <a:r>
              <a:rPr lang="en-US" smtClean="0">
                <a:sym typeface="Symbol" panose="05050102010706020507" pitchFamily="18" charset="2"/>
              </a:rPr>
              <a:t>2,1 Introduction to AOI Logic</a:t>
            </a:r>
            <a:endParaRPr lang="en-US" smtClean="0"/>
          </a:p>
        </p:txBody>
      </p:sp>
      <p:sp>
        <p:nvSpPr>
          <p:cNvPr id="3789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Project Lead The Way, Inc.</a:t>
            </a:r>
            <a:endParaRPr lang="en-US" baseline="30000" smtClean="0"/>
          </a:p>
          <a:p>
            <a:pPr eaLnBrk="1" hangingPunct="1"/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C6BA39-AC56-4E65-A4E8-CFDB16F84254}" type="slidenum">
              <a:rPr lang="en-US"/>
              <a:pPr eaLnBrk="1" hangingPunct="1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10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819C3E-C3E2-49F7-8CB5-D21F1AA48ADA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Show what this means in terms of gates.</a:t>
            </a:r>
          </a:p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660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8707B-E65B-4150-BCE4-31314CB9594A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784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8F6D0-BC3B-4671-AADA-4042BCED4A79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-Discuss Rules 1 to 9 in terms of truth tables of basic gates.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-Rules 10 can be derived from the others; it’s a </a:t>
            </a:r>
            <a:r>
              <a:rPr lang="en-US" smtClean="0">
                <a:latin typeface="Arial" pitchFamily="34" charset="0"/>
                <a:cs typeface="Arial" pitchFamily="34" charset="0"/>
              </a:rPr>
              <a:t>shortcut rule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that </a:t>
            </a:r>
            <a:r>
              <a:rPr lang="en-US" smtClean="0">
                <a:latin typeface="Arial" pitchFamily="34" charset="0"/>
                <a:cs typeface="Arial" pitchFamily="34" charset="0"/>
              </a:rPr>
              <a:t>may be useful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0679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A little history…</a:t>
            </a:r>
          </a:p>
          <a:p>
            <a:endParaRPr lang="en-US" smtClean="0">
              <a:latin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</a:rPr>
              <a:t>http://www.math.utep.edu/Faculty/mleung/probabilityandstatistics/chronology.htm</a:t>
            </a:r>
          </a:p>
          <a:p>
            <a:endParaRPr lang="en-US" smtClean="0">
              <a:latin typeface="Arial" panose="020B0604020202020204" pitchFamily="34" charset="0"/>
            </a:endParaRPr>
          </a:p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DeMorgan’s Theorems</a:t>
            </a:r>
          </a:p>
        </p:txBody>
      </p:sp>
      <p:sp>
        <p:nvSpPr>
          <p:cNvPr id="3482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Digital Electronics </a:t>
            </a:r>
            <a:r>
              <a:rPr lang="en-US" smtClean="0">
                <a:sym typeface="Symbol" panose="05050102010706020507" pitchFamily="18" charset="2"/>
              </a:rPr>
              <a:t></a:t>
            </a:r>
          </a:p>
          <a:p>
            <a:pPr eaLnBrk="1" hangingPunct="1"/>
            <a:r>
              <a:rPr lang="en-US" smtClean="0">
                <a:sym typeface="Symbol" panose="05050102010706020507" pitchFamily="18" charset="2"/>
              </a:rPr>
              <a:t>2,1 Introduction to AOI Logic</a:t>
            </a:r>
            <a:endParaRPr lang="en-US" smtClean="0"/>
          </a:p>
        </p:txBody>
      </p:sp>
      <p:sp>
        <p:nvSpPr>
          <p:cNvPr id="3482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Project Lead The Way, Inc.</a:t>
            </a:r>
            <a:endParaRPr lang="en-US" baseline="30000" smtClean="0"/>
          </a:p>
          <a:p>
            <a:pPr eaLnBrk="1" hangingPunct="1"/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FEBB2F-5D5E-42C1-83E8-0873E29EF6F4}" type="slidenum">
              <a:rPr lang="en-US"/>
              <a:pPr eaLnBrk="1" hangingPunct="1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50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6B19DE-94D2-4C03-8CEF-80EB7CB05655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-Here it’s written for 2 terms, but it applies to any number of terms: e.g., (ABC)’ = A’ + B’ + C’</a:t>
            </a:r>
          </a:p>
        </p:txBody>
      </p:sp>
    </p:spTree>
    <p:extLst>
      <p:ext uri="{BB962C8B-B14F-4D97-AF65-F5344CB8AC3E}">
        <p14:creationId xmlns:p14="http://schemas.microsoft.com/office/powerpoint/2010/main" val="334157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B4DEFC-28F0-4C3A-9E2B-851461A5E17E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-Here it’s written for 2 terms, but it applies to any number of terms: e.g., (A+B+C)’ = A’B’C’</a:t>
            </a:r>
          </a:p>
        </p:txBody>
      </p:sp>
    </p:spTree>
    <p:extLst>
      <p:ext uri="{BB962C8B-B14F-4D97-AF65-F5344CB8AC3E}">
        <p14:creationId xmlns:p14="http://schemas.microsoft.com/office/powerpoint/2010/main" val="198165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430D4A-12A2-4974-BE32-0A24C699890B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-Another example: ((A+B)C)’ = A’B’ + C’</a:t>
            </a:r>
          </a:p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-Another example: (AB’ + C’D)’ = (A’+B)(C+D’)</a:t>
            </a:r>
          </a:p>
        </p:txBody>
      </p:sp>
    </p:spTree>
    <p:extLst>
      <p:ext uri="{BB962C8B-B14F-4D97-AF65-F5344CB8AC3E}">
        <p14:creationId xmlns:p14="http://schemas.microsoft.com/office/powerpoint/2010/main" val="161950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9A905605-030D-40D9-B9CE-096D0420C3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0B48E-9D72-4BE2-A93B-84D1B259A1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8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A625ED-0E6D-4052-A7EE-9662A5FA0B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0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 userDrawn="1"/>
        </p:nvSpPr>
        <p:spPr bwMode="auto">
          <a:xfrm>
            <a:off x="3886200" y="6400800"/>
            <a:ext cx="5105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>
                <a:solidFill>
                  <a:srgbClr val="996633"/>
                </a:solidFill>
                <a:latin typeface="Times New Roman" pitchFamily="18" charset="0"/>
                <a:cs typeface="Arial" charset="0"/>
              </a:rPr>
              <a:t>© 2009 Pearson Education, Upper Saddle River, NJ 07458. All Rights Reserved</a:t>
            </a: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57200" y="457200"/>
            <a:ext cx="8153400" cy="5791200"/>
          </a:xfrm>
          <a:prstGeom prst="rect">
            <a:avLst/>
          </a:prstGeom>
          <a:solidFill>
            <a:srgbClr val="FFFFFF"/>
          </a:solidFill>
          <a:ln w="2857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4682C-B461-4B44-8AC4-DB48BE0D22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C8C90B9D-D2E6-41D0-B8F7-D36D3B053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7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B033D9-E9F6-4A1D-800E-EE16866C7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2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38EE60-2E8C-4198-9D86-9601A26210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3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000E1-9141-4F98-A9D5-695DB4DB95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9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D1FA1-CB37-4C9D-A684-BECC19996C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0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9A047-AE85-4F58-8B7B-67E3B82858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8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759DB-8580-43A5-BB60-D4B257E410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9A905605-030D-40D9-B9CE-096D0420C3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5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deMorgans</a:t>
            </a:r>
            <a:r>
              <a:rPr lang="en-CA" dirty="0" smtClean="0"/>
              <a:t> Laws, logical expressions  and Truth Tables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1722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AP Computer Science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371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2209800" y="2057400"/>
            <a:ext cx="6324600" cy="124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en-US" sz="2400">
                <a:latin typeface="Times New Roman" pitchFamily="18" charset="0"/>
              </a:rPr>
              <a:t>Apply DeMorgan’s theorem to remove the overbar covering both terms from the </a:t>
            </a:r>
          </a:p>
          <a:p>
            <a:pPr>
              <a:spcBef>
                <a:spcPct val="15000"/>
              </a:spcBef>
            </a:pPr>
            <a:r>
              <a:rPr lang="en-US" sz="2400">
                <a:latin typeface="Times New Roman" pitchFamily="18" charset="0"/>
              </a:rPr>
              <a:t>expression 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>
                <a:latin typeface="Times New Roman" pitchFamily="18" charset="0"/>
              </a:rPr>
              <a:t> = </a:t>
            </a:r>
            <a:r>
              <a:rPr lang="en-US" sz="2400" i="1">
                <a:latin typeface="Times New Roman" pitchFamily="18" charset="0"/>
              </a:rPr>
              <a:t>C</a:t>
            </a:r>
            <a:r>
              <a:rPr lang="en-US" sz="2400">
                <a:latin typeface="Times New Roman" pitchFamily="18" charset="0"/>
              </a:rPr>
              <a:t> + </a:t>
            </a:r>
            <a:r>
              <a:rPr lang="en-US" sz="2400" i="1">
                <a:latin typeface="Times New Roman" pitchFamily="18" charset="0"/>
              </a:rPr>
              <a:t>D</a:t>
            </a:r>
            <a:r>
              <a:rPr lang="en-US" sz="2400">
                <a:latin typeface="Times New Roman" pitchFamily="18" charset="0"/>
              </a:rPr>
              <a:t>.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914400" y="1143000"/>
            <a:ext cx="290988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  <a:latin typeface="Times New Roman" pitchFamily="18" charset="0"/>
              </a:rPr>
              <a:t>DeMorgan’s Theorem</a:t>
            </a:r>
          </a:p>
        </p:txBody>
      </p:sp>
      <p:sp>
        <p:nvSpPr>
          <p:cNvPr id="14340" name="WordArt 6"/>
          <p:cNvSpPr>
            <a:spLocks noChangeArrowheads="1" noChangeShapeType="1" noTextEdit="1"/>
          </p:cNvSpPr>
          <p:nvPr/>
        </p:nvSpPr>
        <p:spPr bwMode="auto">
          <a:xfrm>
            <a:off x="838200" y="2057400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sp>
        <p:nvSpPr>
          <p:cNvPr id="283655" name="WordArt 7"/>
          <p:cNvSpPr>
            <a:spLocks noChangeArrowheads="1" noChangeShapeType="1" noTextEdit="1"/>
          </p:cNvSpPr>
          <p:nvPr/>
        </p:nvSpPr>
        <p:spPr bwMode="auto">
          <a:xfrm>
            <a:off x="838200" y="3657600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p:sp>
        <p:nvSpPr>
          <p:cNvPr id="14342" name="Line 8"/>
          <p:cNvSpPr>
            <a:spLocks noChangeShapeType="1"/>
          </p:cNvSpPr>
          <p:nvPr/>
        </p:nvSpPr>
        <p:spPr bwMode="auto">
          <a:xfrm>
            <a:off x="4160838" y="28670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Line 9"/>
          <p:cNvSpPr>
            <a:spLocks noChangeShapeType="1"/>
          </p:cNvSpPr>
          <p:nvPr/>
        </p:nvSpPr>
        <p:spPr bwMode="auto">
          <a:xfrm>
            <a:off x="4183063" y="29257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fg05_03000.jpg" descr="fg05_030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014538"/>
            <a:ext cx="8610600" cy="499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NAND equals “Negative OR”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fg05_0310a.jpg" descr="fg05_0310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209800"/>
            <a:ext cx="78454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NOR equals “Negative AND”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914400" y="1143000"/>
            <a:ext cx="364648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99"/>
                </a:solidFill>
                <a:latin typeface="Times New Roman" pitchFamily="18" charset="0"/>
              </a:rPr>
              <a:t>Simplifying NAND Circuits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295400" y="1752600"/>
            <a:ext cx="6096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Recall that, according to Demorgan’s theorem, the following two representations of a NAND gate are equivalent: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5089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243433"/>
              </p:ext>
            </p:extLst>
          </p:nvPr>
        </p:nvGraphicFramePr>
        <p:xfrm>
          <a:off x="3162300" y="4191000"/>
          <a:ext cx="2362200" cy="208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6" name="CorelDRAW" r:id="rId4" imgW="1340640" imgH="1167840" progId="">
                  <p:embed/>
                </p:oleObj>
              </mc:Choice>
              <mc:Fallback>
                <p:oleObj name="CorelDRAW" r:id="rId4" imgW="1340640" imgH="116784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191000"/>
                        <a:ext cx="2362200" cy="208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406758"/>
              </p:ext>
            </p:extLst>
          </p:nvPr>
        </p:nvGraphicFramePr>
        <p:xfrm>
          <a:off x="2133600" y="2955601"/>
          <a:ext cx="44196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7" name="CorelDRAW" r:id="rId6" imgW="2564280" imgH="604080" progId="">
                  <p:embed/>
                </p:oleObj>
              </mc:Choice>
              <mc:Fallback>
                <p:oleObj name="CorelDRAW" r:id="rId6" imgW="2564280" imgH="60408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955601"/>
                        <a:ext cx="44196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914400" y="1143000"/>
            <a:ext cx="2962671" cy="46166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99"/>
                </a:solidFill>
                <a:latin typeface="Times New Roman" pitchFamily="18" charset="0"/>
              </a:rPr>
              <a:t>Sum-of-Products form</a:t>
            </a:r>
            <a:endParaRPr lang="en-US" sz="2400" dirty="0">
              <a:solidFill>
                <a:srgbClr val="FFFF99"/>
              </a:solidFill>
              <a:latin typeface="Times New Roman" pitchFamily="18" charset="0"/>
            </a:endParaRP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914400" y="1752600"/>
            <a:ext cx="7543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</a:rPr>
              <a:t>A Boolean expression is in </a:t>
            </a:r>
            <a:r>
              <a:rPr lang="en-US" sz="2400" b="1" dirty="0" smtClean="0">
                <a:latin typeface="Times New Roman" pitchFamily="18" charset="0"/>
              </a:rPr>
              <a:t>sum-of-products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form (</a:t>
            </a:r>
            <a:r>
              <a:rPr lang="en-US" sz="2400" b="1" dirty="0">
                <a:latin typeface="Times New Roman" pitchFamily="18" charset="0"/>
              </a:rPr>
              <a:t>SOP</a:t>
            </a:r>
            <a:r>
              <a:rPr lang="en-US" sz="2400" dirty="0">
                <a:latin typeface="Times New Roman" pitchFamily="18" charset="0"/>
              </a:rPr>
              <a:t>) </a:t>
            </a:r>
            <a:r>
              <a:rPr lang="en-US" sz="2400" dirty="0" smtClean="0">
                <a:latin typeface="Times New Roman" pitchFamily="18" charset="0"/>
              </a:rPr>
              <a:t>when it’s written as the sum of one or more products. In SOP form, </a:t>
            </a:r>
            <a:r>
              <a:rPr lang="en-US" sz="2400" dirty="0">
                <a:latin typeface="Times New Roman" pitchFamily="18" charset="0"/>
              </a:rPr>
              <a:t>an </a:t>
            </a:r>
            <a:r>
              <a:rPr lang="en-US" sz="2400" dirty="0" err="1">
                <a:latin typeface="Times New Roman" pitchFamily="18" charset="0"/>
              </a:rPr>
              <a:t>overbar</a:t>
            </a:r>
            <a:r>
              <a:rPr lang="en-US" sz="2400" dirty="0">
                <a:latin typeface="Times New Roman" pitchFamily="18" charset="0"/>
              </a:rPr>
              <a:t> cannot extend over more than one variable</a:t>
            </a:r>
            <a:r>
              <a:rPr lang="en-US" sz="2400" dirty="0" smtClean="0">
                <a:latin typeface="Times New Roman" pitchFamily="18" charset="0"/>
              </a:rPr>
              <a:t>.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</a:rPr>
              <a:t>Examples of expressions in SOP form:</a:t>
            </a:r>
            <a:endParaRPr lang="en-US" sz="24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297991" name="Text Box 7"/>
          <p:cNvSpPr txBox="1">
            <a:spLocks noChangeArrowheads="1"/>
          </p:cNvSpPr>
          <p:nvPr/>
        </p:nvSpPr>
        <p:spPr bwMode="auto">
          <a:xfrm>
            <a:off x="914400" y="4648200"/>
            <a:ext cx="75438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P</a:t>
            </a:r>
            <a:r>
              <a:rPr lang="en-US" sz="2000" b="1" dirty="0" smtClean="0">
                <a:latin typeface="Times New Roman" pitchFamily="18" charset="0"/>
              </a:rPr>
              <a:t>roduct-of-sums</a:t>
            </a:r>
            <a:r>
              <a:rPr lang="en-US" sz="2000" dirty="0" smtClean="0">
                <a:latin typeface="Times New Roman" pitchFamily="18" charset="0"/>
              </a:rPr>
              <a:t> form (</a:t>
            </a:r>
            <a:r>
              <a:rPr lang="en-US" sz="2000" b="1" dirty="0" smtClean="0">
                <a:latin typeface="Times New Roman" pitchFamily="18" charset="0"/>
              </a:rPr>
              <a:t>POS</a:t>
            </a:r>
            <a:r>
              <a:rPr lang="en-US" sz="2000" dirty="0" smtClean="0">
                <a:latin typeface="Times New Roman" pitchFamily="18" charset="0"/>
              </a:rPr>
              <a:t>), in which two </a:t>
            </a:r>
            <a:r>
              <a:rPr lang="en-US" sz="2000" dirty="0">
                <a:latin typeface="Times New Roman" pitchFamily="18" charset="0"/>
              </a:rPr>
              <a:t>or more sum terms are multiplied, as in the following examples</a:t>
            </a:r>
            <a:r>
              <a:rPr lang="en-US" sz="2000" dirty="0" smtClean="0">
                <a:latin typeface="Times New Roman" pitchFamily="18" charset="0"/>
              </a:rPr>
              <a:t>:</a:t>
            </a:r>
          </a:p>
          <a:p>
            <a:pPr eaLnBrk="0" hangingPunct="0">
              <a:spcBef>
                <a:spcPct val="50000"/>
              </a:spcBef>
            </a:pPr>
            <a:endParaRPr lang="en-US" sz="2000" dirty="0" smtClean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latin typeface="Times New Roman" pitchFamily="18" charset="0"/>
              </a:rPr>
              <a:t>SOP form is more useful than POS form.</a:t>
            </a:r>
            <a:endParaRPr lang="en-US" sz="2000" dirty="0">
              <a:latin typeface="Times New Roman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90600" y="3962400"/>
            <a:ext cx="7696200" cy="396875"/>
            <a:chOff x="672" y="2736"/>
            <a:chExt cx="4848" cy="250"/>
          </a:xfrm>
        </p:grpSpPr>
        <p:sp>
          <p:nvSpPr>
            <p:cNvPr id="10252" name="Text Box 9"/>
            <p:cNvSpPr txBox="1">
              <a:spLocks noChangeArrowheads="1"/>
            </p:cNvSpPr>
            <p:nvPr/>
          </p:nvSpPr>
          <p:spPr bwMode="auto">
            <a:xfrm>
              <a:off x="672" y="2736"/>
              <a:ext cx="48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i="1" dirty="0">
                  <a:latin typeface="Times New Roman" pitchFamily="18" charset="0"/>
                </a:rPr>
                <a:t>A B C + A B           	A B C + C D		AB +AC + D</a:t>
              </a:r>
            </a:p>
          </p:txBody>
        </p:sp>
        <p:sp>
          <p:nvSpPr>
            <p:cNvPr id="10253" name="Line 10"/>
            <p:cNvSpPr>
              <a:spLocks noChangeShapeType="1"/>
            </p:cNvSpPr>
            <p:nvPr/>
          </p:nvSpPr>
          <p:spPr bwMode="auto">
            <a:xfrm>
              <a:off x="743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Line 11"/>
            <p:cNvSpPr>
              <a:spLocks noChangeShapeType="1"/>
            </p:cNvSpPr>
            <p:nvPr/>
          </p:nvSpPr>
          <p:spPr bwMode="auto">
            <a:xfrm>
              <a:off x="880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Line 12"/>
            <p:cNvSpPr>
              <a:spLocks noChangeShapeType="1"/>
            </p:cNvSpPr>
            <p:nvPr/>
          </p:nvSpPr>
          <p:spPr bwMode="auto">
            <a:xfrm>
              <a:off x="1017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Line 13"/>
            <p:cNvSpPr>
              <a:spLocks noChangeShapeType="1"/>
            </p:cNvSpPr>
            <p:nvPr/>
          </p:nvSpPr>
          <p:spPr bwMode="auto">
            <a:xfrm>
              <a:off x="3024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Line 14"/>
            <p:cNvSpPr>
              <a:spLocks noChangeShapeType="1"/>
            </p:cNvSpPr>
            <p:nvPr/>
          </p:nvSpPr>
          <p:spPr bwMode="auto">
            <a:xfrm>
              <a:off x="3168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Line 15"/>
            <p:cNvSpPr>
              <a:spLocks noChangeShapeType="1"/>
            </p:cNvSpPr>
            <p:nvPr/>
          </p:nvSpPr>
          <p:spPr bwMode="auto">
            <a:xfrm>
              <a:off x="2771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16"/>
            <p:cNvSpPr>
              <a:spLocks noChangeShapeType="1"/>
            </p:cNvSpPr>
            <p:nvPr/>
          </p:nvSpPr>
          <p:spPr bwMode="auto">
            <a:xfrm>
              <a:off x="4656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990600" y="5410200"/>
            <a:ext cx="7696200" cy="396875"/>
            <a:chOff x="624" y="3456"/>
            <a:chExt cx="4848" cy="250"/>
          </a:xfrm>
        </p:grpSpPr>
        <p:sp>
          <p:nvSpPr>
            <p:cNvPr id="10248" name="Text Box 18"/>
            <p:cNvSpPr txBox="1">
              <a:spLocks noChangeArrowheads="1"/>
            </p:cNvSpPr>
            <p:nvPr/>
          </p:nvSpPr>
          <p:spPr bwMode="auto">
            <a:xfrm>
              <a:off x="624" y="3456"/>
              <a:ext cx="48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dirty="0">
                  <a:latin typeface="Times New Roman" pitchFamily="18" charset="0"/>
                </a:rPr>
                <a:t>(</a:t>
              </a:r>
              <a:r>
                <a:rPr lang="en-US" sz="2000" i="1" dirty="0">
                  <a:latin typeface="Times New Roman" pitchFamily="18" charset="0"/>
                </a:rPr>
                <a:t>A + B</a:t>
              </a:r>
              <a:r>
                <a:rPr lang="en-US" sz="2000" dirty="0">
                  <a:latin typeface="Times New Roman" pitchFamily="18" charset="0"/>
                </a:rPr>
                <a:t>)(</a:t>
              </a:r>
              <a:r>
                <a:rPr lang="en-US" sz="2000" i="1" dirty="0">
                  <a:latin typeface="Times New Roman" pitchFamily="18" charset="0"/>
                </a:rPr>
                <a:t>A + C</a:t>
              </a:r>
              <a:r>
                <a:rPr lang="en-US" sz="2000" dirty="0">
                  <a:latin typeface="Times New Roman" pitchFamily="18" charset="0"/>
                </a:rPr>
                <a:t>)</a:t>
              </a:r>
              <a:r>
                <a:rPr lang="en-US" sz="2000" i="1" dirty="0">
                  <a:latin typeface="Times New Roman" pitchFamily="18" charset="0"/>
                </a:rPr>
                <a:t>          	 </a:t>
              </a:r>
              <a:r>
                <a:rPr lang="en-US" sz="2000" dirty="0">
                  <a:latin typeface="Times New Roman" pitchFamily="18" charset="0"/>
                </a:rPr>
                <a:t>(</a:t>
              </a:r>
              <a:r>
                <a:rPr lang="en-US" sz="2000" i="1" dirty="0">
                  <a:latin typeface="Times New Roman" pitchFamily="18" charset="0"/>
                </a:rPr>
                <a:t>A + B + C</a:t>
              </a:r>
              <a:r>
                <a:rPr lang="en-US" sz="2000" dirty="0">
                  <a:latin typeface="Times New Roman" pitchFamily="18" charset="0"/>
                </a:rPr>
                <a:t>)(</a:t>
              </a:r>
              <a:r>
                <a:rPr lang="en-US" sz="2000" i="1" dirty="0">
                  <a:latin typeface="Times New Roman" pitchFamily="18" charset="0"/>
                </a:rPr>
                <a:t>B </a:t>
              </a:r>
              <a:r>
                <a:rPr lang="en-US" sz="2000" dirty="0">
                  <a:latin typeface="Times New Roman" pitchFamily="18" charset="0"/>
                </a:rPr>
                <a:t>+ </a:t>
              </a:r>
              <a:r>
                <a:rPr lang="en-US" sz="2000" i="1" dirty="0">
                  <a:latin typeface="Times New Roman" pitchFamily="18" charset="0"/>
                </a:rPr>
                <a:t>D</a:t>
              </a:r>
              <a:r>
                <a:rPr lang="en-US" sz="2000" dirty="0">
                  <a:latin typeface="Times New Roman" pitchFamily="18" charset="0"/>
                </a:rPr>
                <a:t>) </a:t>
              </a:r>
              <a:r>
                <a:rPr lang="en-US" sz="2000" i="1" dirty="0">
                  <a:latin typeface="Times New Roman" pitchFamily="18" charset="0"/>
                </a:rPr>
                <a:t>	 </a:t>
              </a:r>
              <a:r>
                <a:rPr lang="en-US" sz="2000" dirty="0">
                  <a:latin typeface="Times New Roman" pitchFamily="18" charset="0"/>
                </a:rPr>
                <a:t>(</a:t>
              </a:r>
              <a:r>
                <a:rPr lang="en-US" sz="2000" i="1" dirty="0">
                  <a:latin typeface="Times New Roman" pitchFamily="18" charset="0"/>
                </a:rPr>
                <a:t>A + B</a:t>
              </a:r>
              <a:r>
                <a:rPr lang="en-US" sz="2000" dirty="0">
                  <a:latin typeface="Times New Roman" pitchFamily="18" charset="0"/>
                </a:rPr>
                <a:t>)</a:t>
              </a:r>
              <a:r>
                <a:rPr lang="en-US" sz="2000" i="1" dirty="0">
                  <a:latin typeface="Times New Roman" pitchFamily="18" charset="0"/>
                </a:rPr>
                <a:t>(</a:t>
              </a:r>
              <a:r>
                <a:rPr lang="en-US" sz="2000" i="1" dirty="0" err="1">
                  <a:latin typeface="Times New Roman" pitchFamily="18" charset="0"/>
                </a:rPr>
                <a:t>B+C</a:t>
              </a:r>
              <a:r>
                <a:rPr lang="en-US" sz="2000" i="1" dirty="0">
                  <a:latin typeface="Times New Roman" pitchFamily="18" charset="0"/>
                </a:rPr>
                <a:t>)D</a:t>
              </a:r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10249" name="Line 19"/>
            <p:cNvSpPr>
              <a:spLocks noChangeShapeType="1"/>
            </p:cNvSpPr>
            <p:nvPr/>
          </p:nvSpPr>
          <p:spPr bwMode="auto">
            <a:xfrm>
              <a:off x="3072" y="34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Line 20"/>
            <p:cNvSpPr>
              <a:spLocks noChangeShapeType="1"/>
            </p:cNvSpPr>
            <p:nvPr/>
          </p:nvSpPr>
          <p:spPr bwMode="auto">
            <a:xfrm>
              <a:off x="4258" y="34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Line 21"/>
            <p:cNvSpPr>
              <a:spLocks noChangeShapeType="1"/>
            </p:cNvSpPr>
            <p:nvPr/>
          </p:nvSpPr>
          <p:spPr bwMode="auto">
            <a:xfrm>
              <a:off x="1248" y="34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1143000"/>
          </a:xfrm>
        </p:spPr>
        <p:txBody>
          <a:bodyPr/>
          <a:lstStyle/>
          <a:p>
            <a:pPr algn="l" eaLnBrk="1" hangingPunct="1"/>
            <a:r>
              <a:rPr lang="en-US" smtClean="0"/>
              <a:t>Truth Table &amp; Logic Expressions</a:t>
            </a:r>
          </a:p>
        </p:txBody>
      </p:sp>
      <p:sp>
        <p:nvSpPr>
          <p:cNvPr id="1028" name="Content Placeholder 8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352800"/>
          </a:xfrm>
        </p:spPr>
        <p:txBody>
          <a:bodyPr>
            <a:normAutofit/>
          </a:bodyPr>
          <a:lstStyle/>
          <a:p>
            <a:pPr marL="273050" indent="-273050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800" smtClean="0"/>
              <a:t>This presentation will demonstrate how to…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</a:pPr>
            <a:r>
              <a:rPr lang="en-US" sz="2400" smtClean="0"/>
              <a:t>Properly construct a truth table.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</a:pPr>
            <a:r>
              <a:rPr lang="en-US" sz="2400" smtClean="0"/>
              <a:t>Write a Sum-Of-Products (SOP) logic expression from a truth table.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</a:pPr>
            <a:r>
              <a:rPr lang="en-US" sz="2400" smtClean="0"/>
              <a:t>Create a truth table given a SOP logic expression.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</a:pPr>
            <a:r>
              <a:rPr lang="en-US" sz="2400" smtClean="0"/>
              <a:t>Create a truth table from a set of design specifications (i.e., word problem).</a:t>
            </a:r>
          </a:p>
          <a:p>
            <a:pPr marL="273050" indent="-273050">
              <a:spcBef>
                <a:spcPts val="600"/>
              </a:spcBef>
            </a:pPr>
            <a:endParaRPr lang="en-US" sz="2400" smtClean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50164B-92BE-4D73-8BD5-792B9FF51E66}" type="slidenum">
              <a:rPr lang="en-US"/>
              <a:pPr eaLnBrk="1" hangingPunct="1"/>
              <a:t>15</a:t>
            </a:fld>
            <a:endParaRPr lang="en-US"/>
          </a:p>
        </p:txBody>
      </p:sp>
      <p:pic>
        <p:nvPicPr>
          <p:cNvPr id="1029" name="Picture 14" descr="C:\Users\ghzite.MAIN\AppData\Local\Microsoft\Windows\Temporary Internet Files\Content.IE5\8ASIN4RY\MCj0413460000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70438"/>
            <a:ext cx="1271588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138613" y="4724400"/>
          <a:ext cx="1120774" cy="1512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640"/>
                <a:gridCol w="329640"/>
                <a:gridCol w="461494"/>
              </a:tblGrid>
              <a:tr h="32548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08" marR="91408" marT="45716" marB="45716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08" marR="91408" marT="45716" marB="45716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en-US" sz="1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08" marR="91408" marT="45716" marB="45716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99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08" marR="91408" marT="45716" marB="45716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08" marR="91408" marT="45716" marB="45716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08" marR="91408" marT="45716" marB="45716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99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08" marR="91408" marT="45716" marB="45716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08" marR="91408" marT="45716" marB="45716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08" marR="91408" marT="45716" marB="45716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99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08" marR="91408" marT="45716" marB="45716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08" marR="91408" marT="45716" marB="45716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08" marR="91408" marT="45716" marB="45716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99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08" marR="91408" marT="45716" marB="45716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08" marR="91408" marT="45716" marB="45716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08" marR="91408" marT="45716" marB="45716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Left-Right Arrow 18"/>
          <p:cNvSpPr/>
          <p:nvPr/>
        </p:nvSpPr>
        <p:spPr>
          <a:xfrm>
            <a:off x="2820988" y="5178425"/>
            <a:ext cx="1066800" cy="53340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chemeClr val="tx1"/>
                </a:solidFill>
              </a:rPr>
              <a:t>EQUALS</a:t>
            </a:r>
          </a:p>
        </p:txBody>
      </p:sp>
      <p:sp>
        <p:nvSpPr>
          <p:cNvPr id="20" name="Left-Right Arrow 19"/>
          <p:cNvSpPr/>
          <p:nvPr/>
        </p:nvSpPr>
        <p:spPr>
          <a:xfrm>
            <a:off x="5486400" y="5178425"/>
            <a:ext cx="1066800" cy="53340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chemeClr val="tx1"/>
                </a:solidFill>
              </a:rPr>
              <a:t>EQUALS</a:t>
            </a:r>
          </a:p>
        </p:txBody>
      </p:sp>
      <p:sp>
        <p:nvSpPr>
          <p:cNvPr id="1058" name="TextBox 20"/>
          <p:cNvSpPr txBox="1">
            <a:spLocks noChangeArrowheads="1"/>
          </p:cNvSpPr>
          <p:nvPr/>
        </p:nvSpPr>
        <p:spPr bwMode="auto">
          <a:xfrm>
            <a:off x="1393825" y="6149975"/>
            <a:ext cx="1228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200" b="1"/>
              <a:t>Design</a:t>
            </a:r>
          </a:p>
          <a:p>
            <a:pPr algn="ctr" eaLnBrk="1" hangingPunct="1"/>
            <a:r>
              <a:rPr lang="en-US" sz="1200" b="1"/>
              <a:t>Specifications</a:t>
            </a:r>
          </a:p>
        </p:txBody>
      </p:sp>
      <p:sp>
        <p:nvSpPr>
          <p:cNvPr id="1059" name="TextBox 21"/>
          <p:cNvSpPr txBox="1">
            <a:spLocks noChangeArrowheads="1"/>
          </p:cNvSpPr>
          <p:nvPr/>
        </p:nvSpPr>
        <p:spPr bwMode="auto">
          <a:xfrm>
            <a:off x="4167188" y="6242050"/>
            <a:ext cx="10668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200" b="1"/>
              <a:t>Truth Table</a:t>
            </a:r>
          </a:p>
        </p:txBody>
      </p:sp>
      <p:grpSp>
        <p:nvGrpSpPr>
          <p:cNvPr id="1060" name="Group 23"/>
          <p:cNvGrpSpPr>
            <a:grpSpLocks/>
          </p:cNvGrpSpPr>
          <p:nvPr/>
        </p:nvGrpSpPr>
        <p:grpSpPr bwMode="auto">
          <a:xfrm>
            <a:off x="6684963" y="5303838"/>
            <a:ext cx="1087437" cy="1308100"/>
            <a:chOff x="6542881" y="5550126"/>
            <a:chExt cx="1087438" cy="1307874"/>
          </a:xfrm>
        </p:grpSpPr>
        <p:graphicFrame>
          <p:nvGraphicFramePr>
            <p:cNvPr id="1026" name="Object 3"/>
            <p:cNvGraphicFramePr>
              <a:graphicFrameLocks noChangeAspect="1"/>
            </p:cNvGraphicFramePr>
            <p:nvPr/>
          </p:nvGraphicFramePr>
          <p:xfrm>
            <a:off x="6542881" y="5550126"/>
            <a:ext cx="1087438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23" name="Equation" r:id="rId5" imgW="1079280" imgH="279360" progId="Equation.3">
                    <p:embed/>
                  </p:oleObj>
                </mc:Choice>
                <mc:Fallback>
                  <p:oleObj name="Equation" r:id="rId5" imgW="107928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42881" y="5550126"/>
                          <a:ext cx="1087438" cy="282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2" name="TextBox 22"/>
            <p:cNvSpPr txBox="1">
              <a:spLocks noChangeArrowheads="1"/>
            </p:cNvSpPr>
            <p:nvPr/>
          </p:nvSpPr>
          <p:spPr bwMode="auto">
            <a:xfrm>
              <a:off x="6579891" y="6396335"/>
              <a:ext cx="10134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200" b="1"/>
                <a:t>Logic</a:t>
              </a:r>
            </a:p>
            <a:p>
              <a:pPr algn="ctr" eaLnBrk="1" hangingPunct="1"/>
              <a:r>
                <a:rPr lang="en-US" sz="1200" b="1"/>
                <a:t>Expression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2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1143000"/>
          </a:xfrm>
        </p:spPr>
        <p:txBody>
          <a:bodyPr/>
          <a:lstStyle/>
          <a:p>
            <a:pPr algn="l" eaLnBrk="1" hangingPunct="1"/>
            <a:r>
              <a:rPr lang="en-US" smtClean="0"/>
              <a:t>Constructing A Truth Table</a:t>
            </a:r>
          </a:p>
        </p:txBody>
      </p:sp>
      <p:sp>
        <p:nvSpPr>
          <p:cNvPr id="27651" name="Content Placeholder 83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4876800"/>
          </a:xfrm>
        </p:spPr>
        <p:txBody>
          <a:bodyPr>
            <a:normAutofit/>
          </a:bodyPr>
          <a:lstStyle/>
          <a:p>
            <a:pPr marL="273050" indent="-273050">
              <a:spcBef>
                <a:spcPct val="0"/>
              </a:spcBef>
              <a:spcAft>
                <a:spcPts val="1200"/>
              </a:spcAft>
            </a:pPr>
            <a:r>
              <a:rPr lang="en-US" sz="2800" smtClean="0"/>
              <a:t>A truth table shows how a logic design’s output respond to ALL combinations of possible inputs.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</a:pPr>
            <a:r>
              <a:rPr lang="en-US" sz="2800" smtClean="0"/>
              <a:t>A logic design with N inputs will have 2</a:t>
            </a:r>
            <a:r>
              <a:rPr lang="en-US" sz="2800" baseline="30000" smtClean="0"/>
              <a:t>N</a:t>
            </a:r>
            <a:r>
              <a:rPr lang="en-US" sz="2800" smtClean="0"/>
              <a:t> input combinations. 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</a:pPr>
            <a:r>
              <a:rPr lang="en-US" sz="2800" smtClean="0"/>
              <a:t>The input are listed in binary order (i.e., counting order) in the columns to the left.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</a:pPr>
            <a:r>
              <a:rPr lang="en-US" sz="2800" smtClean="0"/>
              <a:t>The output(s) are listed in the column(s) to the right. </a:t>
            </a:r>
            <a:r>
              <a:rPr lang="en-US" sz="2800" i="1" smtClean="0"/>
              <a:t>(Note some logic circuits can have more than one output.)</a:t>
            </a:r>
            <a:r>
              <a:rPr lang="en-US" sz="2400" i="1" smtClean="0"/>
              <a:t> </a:t>
            </a:r>
          </a:p>
          <a:p>
            <a:pPr marL="273050" indent="-273050">
              <a:spcBef>
                <a:spcPts val="600"/>
              </a:spcBef>
            </a:pP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60470B-F492-4611-B378-50BE462F477A}" type="slidenum">
              <a:rPr lang="en-US"/>
              <a:pPr eaLnBrk="1" hangingPunct="1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1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143000"/>
          </a:xfrm>
        </p:spPr>
        <p:txBody>
          <a:bodyPr/>
          <a:lstStyle/>
          <a:p>
            <a:pPr algn="l" eaLnBrk="1" hangingPunct="1"/>
            <a:r>
              <a:rPr lang="en-US" smtClean="0"/>
              <a:t>Constructing A Truth Table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5F9F93-494B-4773-87E0-3CB03AF7A1E6}" type="slidenum">
              <a:rPr lang="en-US"/>
              <a:pPr eaLnBrk="1" hangingPunct="1"/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71850" y="2111375"/>
          <a:ext cx="1828800" cy="2468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 rot="16200000">
            <a:off x="3867150" y="1114425"/>
            <a:ext cx="381000" cy="1371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 rot="16200000">
            <a:off x="4778375" y="1609725"/>
            <a:ext cx="381000" cy="381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729" name="TextBox 9"/>
          <p:cNvSpPr txBox="1">
            <a:spLocks noChangeArrowheads="1"/>
          </p:cNvSpPr>
          <p:nvPr/>
        </p:nvSpPr>
        <p:spPr bwMode="auto">
          <a:xfrm>
            <a:off x="3663950" y="1219200"/>
            <a:ext cx="800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b="1"/>
              <a:t>Inputs</a:t>
            </a:r>
          </a:p>
        </p:txBody>
      </p:sp>
      <p:sp>
        <p:nvSpPr>
          <p:cNvPr id="28730" name="TextBox 10"/>
          <p:cNvSpPr txBox="1">
            <a:spLocks noChangeArrowheads="1"/>
          </p:cNvSpPr>
          <p:nvPr/>
        </p:nvSpPr>
        <p:spPr bwMode="auto">
          <a:xfrm>
            <a:off x="4538663" y="1219200"/>
            <a:ext cx="8588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b="1"/>
              <a:t>Output</a:t>
            </a:r>
          </a:p>
        </p:txBody>
      </p:sp>
      <p:sp>
        <p:nvSpPr>
          <p:cNvPr id="28731" name="TextBox 12"/>
          <p:cNvSpPr txBox="1">
            <a:spLocks noChangeArrowheads="1"/>
          </p:cNvSpPr>
          <p:nvPr/>
        </p:nvSpPr>
        <p:spPr bwMode="auto">
          <a:xfrm>
            <a:off x="660400" y="2844800"/>
            <a:ext cx="2463800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b="1"/>
              <a:t>Input Combinations</a:t>
            </a:r>
          </a:p>
          <a:p>
            <a:pPr lvl="1" eaLnBrk="1" hangingPunct="1"/>
            <a:r>
              <a:rPr lang="en-US" sz="1600"/>
              <a:t>3 – Inputs</a:t>
            </a:r>
          </a:p>
          <a:p>
            <a:pPr lvl="1" eaLnBrk="1" hangingPunct="1"/>
            <a:r>
              <a:rPr lang="en-US" sz="1600"/>
              <a:t>8 – Combinations</a:t>
            </a:r>
          </a:p>
          <a:p>
            <a:pPr lvl="1" eaLnBrk="1" hangingPunct="1"/>
            <a:r>
              <a:rPr lang="en-US" sz="1600"/>
              <a:t>      (8 = 2</a:t>
            </a:r>
            <a:r>
              <a:rPr lang="en-US" sz="1600" baseline="30000"/>
              <a:t>3</a:t>
            </a:r>
            <a:r>
              <a:rPr lang="en-US" sz="1600"/>
              <a:t>)</a:t>
            </a:r>
          </a:p>
          <a:p>
            <a:pPr lvl="1" eaLnBrk="1" hangingPunct="1"/>
            <a:endParaRPr lang="en-US" sz="1600"/>
          </a:p>
          <a:p>
            <a:pPr eaLnBrk="1" hangingPunct="1"/>
            <a:endParaRPr lang="en-US" sz="1400" i="1"/>
          </a:p>
          <a:p>
            <a:pPr eaLnBrk="1" hangingPunct="1"/>
            <a:r>
              <a:rPr lang="en-US" sz="1400" i="1"/>
              <a:t>Note the binary counting </a:t>
            </a:r>
          </a:p>
          <a:p>
            <a:pPr eaLnBrk="1" hangingPunct="1"/>
            <a:r>
              <a:rPr lang="en-US" sz="1400" i="1"/>
              <a:t>order of the inputs :</a:t>
            </a:r>
          </a:p>
        </p:txBody>
      </p:sp>
      <p:graphicFrame>
        <p:nvGraphicFramePr>
          <p:cNvPr id="34891" name="Group 75"/>
          <p:cNvGraphicFramePr>
            <a:graphicFrameLocks noGrp="1"/>
          </p:cNvGraphicFramePr>
          <p:nvPr/>
        </p:nvGraphicFramePr>
        <p:xfrm>
          <a:off x="2057400" y="4572000"/>
          <a:ext cx="1371600" cy="2194352"/>
        </p:xfrm>
        <a:graphic>
          <a:graphicData uri="http://schemas.openxmlformats.org/drawingml/2006/table">
            <a:tbl>
              <a:tblPr/>
              <a:tblGrid>
                <a:gridCol w="1371600"/>
              </a:tblGrid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0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5707" marB="457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1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5707" marB="457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2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5707" marB="457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3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5707" marB="457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4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5707" marB="457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5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5707" marB="457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6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5707" marB="457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7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5707" marB="457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Right Brace 16"/>
          <p:cNvSpPr/>
          <p:nvPr/>
        </p:nvSpPr>
        <p:spPr>
          <a:xfrm rot="10800000">
            <a:off x="2905125" y="2428875"/>
            <a:ext cx="381000" cy="210343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Right Brace 17"/>
          <p:cNvSpPr/>
          <p:nvPr/>
        </p:nvSpPr>
        <p:spPr>
          <a:xfrm rot="10800000" flipH="1">
            <a:off x="5334000" y="2438400"/>
            <a:ext cx="381000" cy="210343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743" name="TextBox 18"/>
          <p:cNvSpPr txBox="1">
            <a:spLocks noChangeArrowheads="1"/>
          </p:cNvSpPr>
          <p:nvPr/>
        </p:nvSpPr>
        <p:spPr bwMode="auto">
          <a:xfrm>
            <a:off x="5780088" y="3203575"/>
            <a:ext cx="1981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b="1"/>
              <a:t>Outputs for Each Input Combination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25327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MinTerms</a:t>
            </a:r>
            <a:r>
              <a:rPr lang="en-CA" dirty="0" smtClean="0"/>
              <a:t> and </a:t>
            </a:r>
            <a:r>
              <a:rPr lang="en-CA" dirty="0" err="1" smtClean="0"/>
              <a:t>Maxterms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093976"/>
            <a:ext cx="2263779" cy="405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682" y="2045757"/>
            <a:ext cx="2515614" cy="409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9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Minterms</a:t>
            </a:r>
            <a:r>
              <a:rPr lang="en-CA" dirty="0" smtClean="0"/>
              <a:t> Examples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457" y="1981200"/>
            <a:ext cx="7772400" cy="38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914400" y="1143000"/>
            <a:ext cx="4716997" cy="46166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  <a:latin typeface="Times New Roman" pitchFamily="18" charset="0"/>
              </a:rPr>
              <a:t>Boolean </a:t>
            </a:r>
            <a:r>
              <a:rPr lang="en-US" sz="2400" smtClean="0">
                <a:solidFill>
                  <a:srgbClr val="FFFF99"/>
                </a:solidFill>
                <a:latin typeface="Times New Roman" pitchFamily="18" charset="0"/>
              </a:rPr>
              <a:t>Addition and Multiplication</a:t>
            </a:r>
            <a:endParaRPr lang="en-US" sz="2400">
              <a:solidFill>
                <a:srgbClr val="FFFF99"/>
              </a:solidFill>
              <a:latin typeface="Times New Roman" pitchFamily="18" charset="0"/>
            </a:endParaRPr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762000" y="1905000"/>
            <a:ext cx="76962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smtClean="0">
                <a:latin typeface="Times New Roman" pitchFamily="18" charset="0"/>
              </a:rPr>
              <a:t>The OR operation is often called </a:t>
            </a:r>
            <a:r>
              <a:rPr lang="en-US" sz="2400" b="1" smtClean="0">
                <a:latin typeface="Times New Roman" pitchFamily="18" charset="0"/>
              </a:rPr>
              <a:t>Boolean addition</a:t>
            </a:r>
            <a:r>
              <a:rPr lang="en-US" sz="2400" smtClean="0">
                <a:latin typeface="Times New Roman" pitchFamily="18" charset="0"/>
              </a:rPr>
              <a:t>. Variables that are ORed together form a </a:t>
            </a:r>
            <a:r>
              <a:rPr lang="en-US" sz="2400" b="1" smtClean="0">
                <a:latin typeface="Times New Roman" pitchFamily="18" charset="0"/>
              </a:rPr>
              <a:t>sum </a:t>
            </a:r>
            <a:r>
              <a:rPr lang="en-US" sz="2400" b="1">
                <a:latin typeface="Times New Roman" pitchFamily="18" charset="0"/>
              </a:rPr>
              <a:t>term</a:t>
            </a:r>
            <a:r>
              <a:rPr lang="en-US" sz="2400">
                <a:latin typeface="Times New Roman" pitchFamily="18" charset="0"/>
              </a:rPr>
              <a:t>.  </a:t>
            </a:r>
            <a:endParaRPr lang="en-US" sz="240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400" smtClean="0">
                <a:latin typeface="Times New Roman" pitchFamily="18" charset="0"/>
              </a:rPr>
              <a:t>The AND operation is often called </a:t>
            </a:r>
            <a:r>
              <a:rPr lang="en-US" sz="2400" b="1" smtClean="0">
                <a:latin typeface="Times New Roman" pitchFamily="18" charset="0"/>
              </a:rPr>
              <a:t>Boolean multiplication</a:t>
            </a:r>
            <a:r>
              <a:rPr lang="en-US" sz="2400" smtClean="0">
                <a:latin typeface="Times New Roman" pitchFamily="18" charset="0"/>
              </a:rPr>
              <a:t>. Variables that are ANDed together form a </a:t>
            </a:r>
            <a:r>
              <a:rPr lang="en-US" sz="2400" b="1" smtClean="0">
                <a:latin typeface="Times New Roman" pitchFamily="18" charset="0"/>
              </a:rPr>
              <a:t>product term</a:t>
            </a:r>
            <a:r>
              <a:rPr lang="en-US" sz="2400" smtClean="0">
                <a:latin typeface="Times New Roman" pitchFamily="18" charset="0"/>
              </a:rPr>
              <a:t>.  </a:t>
            </a:r>
          </a:p>
        </p:txBody>
      </p:sp>
      <p:sp>
        <p:nvSpPr>
          <p:cNvPr id="267270" name="WordArt 6"/>
          <p:cNvSpPr>
            <a:spLocks noChangeArrowheads="1" noChangeShapeType="1" noTextEdit="1"/>
          </p:cNvSpPr>
          <p:nvPr/>
        </p:nvSpPr>
        <p:spPr bwMode="auto">
          <a:xfrm>
            <a:off x="838200" y="4267200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Example #1</a:t>
            </a:r>
            <a:endParaRPr lang="en-US" sz="2800" kern="1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133600" y="4191000"/>
            <a:ext cx="6400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smtClean="0">
                <a:latin typeface="Times New Roman" pitchFamily="18" charset="0"/>
              </a:rPr>
              <a:t>The expression (</a:t>
            </a:r>
            <a:r>
              <a:rPr lang="en-US" sz="2400" i="1" smtClean="0">
                <a:latin typeface="Times New Roman" pitchFamily="18" charset="0"/>
              </a:rPr>
              <a:t>A+B+C</a:t>
            </a:r>
            <a:r>
              <a:rPr lang="en-US" sz="2400" smtClean="0">
                <a:latin typeface="Times New Roman" pitchFamily="18" charset="0"/>
              </a:rPr>
              <a:t>)(</a:t>
            </a:r>
            <a:r>
              <a:rPr lang="en-US" sz="2400" i="1" smtClean="0">
                <a:latin typeface="Times New Roman" pitchFamily="18" charset="0"/>
              </a:rPr>
              <a:t>D+E</a:t>
            </a:r>
            <a:r>
              <a:rPr lang="en-US" sz="2400" smtClean="0">
                <a:latin typeface="Times New Roman" pitchFamily="18" charset="0"/>
              </a:rPr>
              <a:t>) is the product of two sum terms.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" name="WordArt 6"/>
          <p:cNvSpPr>
            <a:spLocks noChangeArrowheads="1" noChangeShapeType="1" noTextEdit="1"/>
          </p:cNvSpPr>
          <p:nvPr/>
        </p:nvSpPr>
        <p:spPr bwMode="auto">
          <a:xfrm>
            <a:off x="838200" y="5036403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Example #2</a:t>
            </a:r>
            <a:endParaRPr lang="en-US" sz="2800" kern="1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133600" y="4960203"/>
            <a:ext cx="6400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smtClean="0">
                <a:latin typeface="Times New Roman" pitchFamily="18" charset="0"/>
              </a:rPr>
              <a:t>The expression </a:t>
            </a:r>
            <a:r>
              <a:rPr lang="en-US" sz="2400" i="1" smtClean="0">
                <a:latin typeface="Times New Roman" pitchFamily="18" charset="0"/>
              </a:rPr>
              <a:t>AB + CD + AD</a:t>
            </a:r>
            <a:r>
              <a:rPr lang="en-US" sz="2400" smtClean="0">
                <a:latin typeface="Times New Roman" pitchFamily="18" charset="0"/>
              </a:rPr>
              <a:t> is the sum of three product terms.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0" grpId="0" animBg="1"/>
      <p:bldP spid="9224" grpId="0"/>
      <p:bldP spid="8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362200"/>
            <a:ext cx="6400800" cy="3037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667883"/>
            <a:ext cx="6262688" cy="91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68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dirty="0" smtClean="0"/>
              <a:t>Create Two Logical Expressions for the truth tables 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6C2568-A7E5-4D40-B982-E22B73059138}" type="slidenum">
              <a:rPr lang="en-US"/>
              <a:pPr eaLnBrk="1" hangingPunct="1"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3275" y="2106613"/>
          <a:ext cx="1371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36875" y="2106613"/>
          <a:ext cx="1828800" cy="2468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565775" y="2106613"/>
          <a:ext cx="2286000" cy="4664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100" b="1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887" name="TextBox 7"/>
          <p:cNvSpPr txBox="1">
            <a:spLocks noChangeArrowheads="1"/>
          </p:cNvSpPr>
          <p:nvPr/>
        </p:nvSpPr>
        <p:spPr bwMode="auto">
          <a:xfrm>
            <a:off x="2746375" y="1414463"/>
            <a:ext cx="2209800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000" b="1" u="sng"/>
              <a:t>3  </a:t>
            </a:r>
            <a:r>
              <a:rPr lang="en-US" sz="2000" u="sng"/>
              <a:t>Inputs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1200"/>
              <a:t>2</a:t>
            </a:r>
            <a:r>
              <a:rPr lang="en-US" sz="1200" baseline="30000"/>
              <a:t>3</a:t>
            </a:r>
            <a:r>
              <a:rPr lang="en-US" sz="1200"/>
              <a:t> = 8 Combinations</a:t>
            </a:r>
          </a:p>
        </p:txBody>
      </p:sp>
      <p:sp>
        <p:nvSpPr>
          <p:cNvPr id="29888" name="TextBox 8"/>
          <p:cNvSpPr txBox="1">
            <a:spLocks noChangeArrowheads="1"/>
          </p:cNvSpPr>
          <p:nvPr/>
        </p:nvSpPr>
        <p:spPr bwMode="auto">
          <a:xfrm>
            <a:off x="5603875" y="1392238"/>
            <a:ext cx="2209800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000" b="1" u="sng"/>
              <a:t>4  </a:t>
            </a:r>
            <a:r>
              <a:rPr lang="en-US" sz="2000" u="sng"/>
              <a:t>Inputs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1200"/>
              <a:t>2</a:t>
            </a:r>
            <a:r>
              <a:rPr lang="en-US" sz="1200" baseline="30000"/>
              <a:t>4</a:t>
            </a:r>
            <a:r>
              <a:rPr lang="en-US" sz="1200"/>
              <a:t> = 16 Combinations</a:t>
            </a:r>
          </a:p>
        </p:txBody>
      </p:sp>
      <p:sp>
        <p:nvSpPr>
          <p:cNvPr id="29889" name="TextBox 9"/>
          <p:cNvSpPr txBox="1">
            <a:spLocks noChangeArrowheads="1"/>
          </p:cNvSpPr>
          <p:nvPr/>
        </p:nvSpPr>
        <p:spPr bwMode="auto">
          <a:xfrm>
            <a:off x="384175" y="1414463"/>
            <a:ext cx="2209800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000" b="1" u="sng"/>
              <a:t>2  </a:t>
            </a:r>
            <a:r>
              <a:rPr lang="en-US" sz="2000" u="sng"/>
              <a:t>Inputs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1200"/>
              <a:t>2</a:t>
            </a:r>
            <a:r>
              <a:rPr lang="en-US" sz="1200" baseline="30000"/>
              <a:t>2</a:t>
            </a:r>
            <a:r>
              <a:rPr lang="en-US" sz="1200"/>
              <a:t> = 4 Combinations</a:t>
            </a:r>
          </a:p>
        </p:txBody>
      </p:sp>
    </p:spTree>
    <p:extLst>
      <p:ext uri="{BB962C8B-B14F-4D97-AF65-F5344CB8AC3E}">
        <p14:creationId xmlns:p14="http://schemas.microsoft.com/office/powerpoint/2010/main" val="20050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914400" y="1143000"/>
            <a:ext cx="269398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  <a:latin typeface="Times New Roman" pitchFamily="18" charset="0"/>
              </a:rPr>
              <a:t>SOP and POS forms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914400" y="1752600"/>
            <a:ext cx="75438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Many Boolean expressions are in neither SOP form nor POS form.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</a:rPr>
              <a:t>Example 1: </a:t>
            </a:r>
            <a:r>
              <a:rPr lang="en-US" sz="2400" i="1" dirty="0" smtClean="0">
                <a:latin typeface="Times New Roman" pitchFamily="18" charset="0"/>
              </a:rPr>
              <a:t>A(B </a:t>
            </a:r>
            <a:r>
              <a:rPr lang="en-US" sz="2400" i="1" dirty="0">
                <a:latin typeface="Times New Roman" pitchFamily="18" charset="0"/>
              </a:rPr>
              <a:t>+ </a:t>
            </a:r>
            <a:r>
              <a:rPr lang="en-US" sz="2400" i="1" dirty="0" smtClean="0">
                <a:latin typeface="Times New Roman" pitchFamily="18" charset="0"/>
              </a:rPr>
              <a:t>C + BC) + (AB + AB)C</a:t>
            </a:r>
            <a:endParaRPr lang="en-US" sz="2400" i="1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</a:rPr>
              <a:t>Example 2: </a:t>
            </a:r>
            <a:r>
              <a:rPr lang="en-US" sz="2400" i="1" dirty="0" smtClean="0">
                <a:latin typeface="Times New Roman" pitchFamily="18" charset="0"/>
              </a:rPr>
              <a:t>AB </a:t>
            </a:r>
            <a:r>
              <a:rPr lang="en-US" sz="2400" i="1" dirty="0">
                <a:latin typeface="Times New Roman" pitchFamily="18" charset="0"/>
              </a:rPr>
              <a:t>+ C(AD + BD)</a:t>
            </a:r>
            <a:r>
              <a:rPr lang="en-US" sz="2400" dirty="0">
                <a:latin typeface="Times New Roman" pitchFamily="18" charset="0"/>
              </a:rPr>
              <a:t> </a:t>
            </a:r>
            <a:endParaRPr lang="en-US" sz="2400" i="1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</a:rPr>
              <a:t>But </a:t>
            </a:r>
            <a:r>
              <a:rPr lang="en-US" sz="2400" b="1" dirty="0">
                <a:latin typeface="Times New Roman" pitchFamily="18" charset="0"/>
              </a:rPr>
              <a:t>every</a:t>
            </a:r>
            <a:r>
              <a:rPr lang="en-US" sz="2400" dirty="0">
                <a:latin typeface="Times New Roman" pitchFamily="18" charset="0"/>
              </a:rPr>
              <a:t> expression can be converted to SOP </a:t>
            </a:r>
            <a:r>
              <a:rPr lang="en-US" sz="2400" dirty="0" smtClean="0">
                <a:latin typeface="Times New Roman" pitchFamily="18" charset="0"/>
              </a:rPr>
              <a:t>form </a:t>
            </a:r>
            <a:r>
              <a:rPr lang="en-US" sz="2400" dirty="0">
                <a:latin typeface="Times New Roman" pitchFamily="18" charset="0"/>
              </a:rPr>
              <a:t>by applying </a:t>
            </a:r>
            <a:r>
              <a:rPr lang="en-US" sz="2400" dirty="0" smtClean="0">
                <a:latin typeface="Times New Roman" pitchFamily="18" charset="0"/>
              </a:rPr>
              <a:t>some or all of the following</a:t>
            </a:r>
            <a:r>
              <a:rPr lang="en-US" sz="2400" dirty="0">
                <a:latin typeface="Times New Roman" pitchFamily="18" charset="0"/>
              </a:rPr>
              <a:t>: </a:t>
            </a:r>
            <a:r>
              <a:rPr lang="en-US" sz="2400" dirty="0" err="1">
                <a:latin typeface="Times New Roman" pitchFamily="18" charset="0"/>
              </a:rPr>
              <a:t>DeMorgan’s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theorems, </a:t>
            </a:r>
            <a:r>
              <a:rPr lang="en-US" sz="2400" dirty="0">
                <a:latin typeface="Times New Roman" pitchFamily="18" charset="0"/>
              </a:rPr>
              <a:t>the distributive </a:t>
            </a:r>
            <a:r>
              <a:rPr lang="en-US" sz="2400" dirty="0" smtClean="0">
                <a:latin typeface="Times New Roman" pitchFamily="18" charset="0"/>
              </a:rPr>
              <a:t>law, and the </a:t>
            </a:r>
            <a:r>
              <a:rPr lang="en-US" sz="2400" smtClean="0">
                <a:latin typeface="Times New Roman" pitchFamily="18" charset="0"/>
              </a:rPr>
              <a:t>commutative law.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1268" name="Line 6"/>
          <p:cNvSpPr>
            <a:spLocks noChangeShapeType="1"/>
          </p:cNvSpPr>
          <p:nvPr/>
        </p:nvSpPr>
        <p:spPr bwMode="auto">
          <a:xfrm>
            <a:off x="2828606" y="2688266"/>
            <a:ext cx="6765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35814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44958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14600" y="2743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352800" y="2743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5736266" y="2743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6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914400" y="1143000"/>
            <a:ext cx="7374070" cy="46166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99"/>
                </a:solidFill>
                <a:latin typeface="Times New Roman" pitchFamily="18" charset="0"/>
              </a:rPr>
              <a:t>REVIEW: Writing </a:t>
            </a:r>
            <a:r>
              <a:rPr lang="en-US" sz="2400" dirty="0">
                <a:solidFill>
                  <a:srgbClr val="FFFF99"/>
                </a:solidFill>
                <a:latin typeface="Times New Roman" pitchFamily="18" charset="0"/>
              </a:rPr>
              <a:t>the SOP </a:t>
            </a:r>
            <a:r>
              <a:rPr lang="en-US" sz="2400" dirty="0" smtClean="0">
                <a:solidFill>
                  <a:srgbClr val="FFFF99"/>
                </a:solidFill>
                <a:latin typeface="Times New Roman" pitchFamily="18" charset="0"/>
              </a:rPr>
              <a:t>Expression </a:t>
            </a:r>
            <a:r>
              <a:rPr lang="en-US" sz="2400" dirty="0">
                <a:solidFill>
                  <a:srgbClr val="FFFF99"/>
                </a:solidFill>
                <a:latin typeface="Times New Roman" pitchFamily="18" charset="0"/>
              </a:rPr>
              <a:t>for any Truth Table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914400" y="1752600"/>
            <a:ext cx="7543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</a:rPr>
              <a:t>Given the truth table for a expression, it’s easy to write an SOP-form expression for that expression.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Step </a:t>
            </a:r>
            <a:r>
              <a:rPr lang="en-US" sz="2400" b="1" dirty="0">
                <a:latin typeface="Times New Roman" pitchFamily="18" charset="0"/>
              </a:rPr>
              <a:t>1. </a:t>
            </a:r>
            <a:r>
              <a:rPr lang="en-US" sz="2400" dirty="0" smtClean="0">
                <a:latin typeface="Times New Roman" pitchFamily="18" charset="0"/>
              </a:rPr>
              <a:t>For each of the truth table’s rows with a 1 in the output column, list the corresponding product term of the input variables.  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Step 2. </a:t>
            </a:r>
            <a:r>
              <a:rPr lang="en-US" sz="2400" dirty="0">
                <a:latin typeface="Times New Roman" pitchFamily="18" charset="0"/>
              </a:rPr>
              <a:t>Add all of the product terms from Step </a:t>
            </a:r>
            <a:r>
              <a:rPr lang="en-US" sz="2400" dirty="0" smtClean="0">
                <a:latin typeface="Times New Roman" pitchFamily="18" charset="0"/>
              </a:rPr>
              <a:t>1.</a:t>
            </a:r>
          </a:p>
          <a:p>
            <a:pPr eaLnBrk="0" hangingPunct="0">
              <a:spcBef>
                <a:spcPct val="50000"/>
              </a:spcBef>
            </a:pPr>
            <a:endParaRPr lang="en-US" sz="2400" dirty="0" smtClean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</a:rPr>
              <a:t>See example on next slide…</a:t>
            </a:r>
            <a:endParaRPr 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3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AP Computer Science Question I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743200"/>
            <a:ext cx="6665834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05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</a:t>
            </a:r>
            <a:r>
              <a:rPr lang="en-CA" dirty="0" err="1" smtClean="0"/>
              <a:t>ap</a:t>
            </a:r>
            <a:r>
              <a:rPr lang="en-CA" dirty="0" smtClean="0"/>
              <a:t> computer science Question II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883" y="2667000"/>
            <a:ext cx="7985639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78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696200" cy="84093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Summary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57200" y="2133600"/>
          <a:ext cx="1270000" cy="329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6" name="Equation" r:id="rId4" imgW="1269720" imgH="3288960" progId="Equation.3">
                  <p:embed/>
                </p:oleObj>
              </mc:Choice>
              <mc:Fallback>
                <p:oleObj name="Equation" r:id="rId4" imgW="1269720" imgH="3288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33600"/>
                        <a:ext cx="1270000" cy="329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28"/>
          <p:cNvGraphicFramePr>
            <a:graphicFrameLocks noChangeAspect="1"/>
          </p:cNvGraphicFramePr>
          <p:nvPr/>
        </p:nvGraphicFramePr>
        <p:xfrm>
          <a:off x="3048000" y="2136775"/>
          <a:ext cx="3976688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7" name="Equation" r:id="rId6" imgW="3962160" imgH="4444920" progId="Equation.3">
                  <p:embed/>
                </p:oleObj>
              </mc:Choice>
              <mc:Fallback>
                <p:oleObj name="Equation" r:id="rId6" imgW="3962160" imgH="4444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136775"/>
                        <a:ext cx="3976688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traight Connector 40"/>
          <p:cNvCxnSpPr/>
          <p:nvPr/>
        </p:nvCxnSpPr>
        <p:spPr>
          <a:xfrm rot="5400000">
            <a:off x="228601" y="4341812"/>
            <a:ext cx="4419600" cy="3175"/>
          </a:xfrm>
          <a:prstGeom prst="line">
            <a:avLst/>
          </a:prstGeom>
          <a:ln w="38100">
            <a:solidFill>
              <a:srgbClr val="005BD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Brace 41"/>
          <p:cNvSpPr/>
          <p:nvPr/>
        </p:nvSpPr>
        <p:spPr>
          <a:xfrm>
            <a:off x="4900613" y="2103438"/>
            <a:ext cx="304800" cy="639762"/>
          </a:xfrm>
          <a:prstGeom prst="rightBrace">
            <a:avLst/>
          </a:prstGeom>
          <a:ln w="12700">
            <a:solidFill>
              <a:srgbClr val="005B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3" name="Right Brace 42"/>
          <p:cNvSpPr/>
          <p:nvPr/>
        </p:nvSpPr>
        <p:spPr>
          <a:xfrm>
            <a:off x="5808663" y="2851150"/>
            <a:ext cx="304800" cy="639763"/>
          </a:xfrm>
          <a:prstGeom prst="rightBrace">
            <a:avLst/>
          </a:prstGeom>
          <a:ln w="12700">
            <a:solidFill>
              <a:srgbClr val="005B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4" name="Right Brace 43"/>
          <p:cNvSpPr/>
          <p:nvPr/>
        </p:nvSpPr>
        <p:spPr>
          <a:xfrm>
            <a:off x="7010400" y="3551238"/>
            <a:ext cx="304800" cy="639762"/>
          </a:xfrm>
          <a:prstGeom prst="rightBrace">
            <a:avLst/>
          </a:prstGeom>
          <a:ln w="12700">
            <a:solidFill>
              <a:srgbClr val="005B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5" name="Right Brace 44"/>
          <p:cNvSpPr/>
          <p:nvPr/>
        </p:nvSpPr>
        <p:spPr>
          <a:xfrm>
            <a:off x="5029200" y="4343400"/>
            <a:ext cx="304800" cy="1463675"/>
          </a:xfrm>
          <a:prstGeom prst="rightBrace">
            <a:avLst/>
          </a:prstGeom>
          <a:ln w="12700">
            <a:solidFill>
              <a:srgbClr val="005B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106" name="TextBox 27"/>
          <p:cNvSpPr txBox="1">
            <a:spLocks noChangeArrowheads="1"/>
          </p:cNvSpPr>
          <p:nvPr/>
        </p:nvSpPr>
        <p:spPr bwMode="auto">
          <a:xfrm flipH="1">
            <a:off x="5181600" y="2216150"/>
            <a:ext cx="1295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/>
              <a:t>Commutative Law</a:t>
            </a:r>
          </a:p>
        </p:txBody>
      </p:sp>
      <p:sp>
        <p:nvSpPr>
          <p:cNvPr id="4107" name="TextBox 8"/>
          <p:cNvSpPr txBox="1">
            <a:spLocks noChangeArrowheads="1"/>
          </p:cNvSpPr>
          <p:nvPr/>
        </p:nvSpPr>
        <p:spPr bwMode="auto">
          <a:xfrm flipH="1">
            <a:off x="6096000" y="2981325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/>
              <a:t>Associative Law</a:t>
            </a:r>
          </a:p>
        </p:txBody>
      </p:sp>
      <p:sp>
        <p:nvSpPr>
          <p:cNvPr id="4108" name="TextBox 8"/>
          <p:cNvSpPr txBox="1">
            <a:spLocks noChangeArrowheads="1"/>
          </p:cNvSpPr>
          <p:nvPr/>
        </p:nvSpPr>
        <p:spPr bwMode="auto">
          <a:xfrm flipH="1">
            <a:off x="7315200" y="3668713"/>
            <a:ext cx="1066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/>
              <a:t>Distributive Law</a:t>
            </a:r>
          </a:p>
        </p:txBody>
      </p:sp>
      <p:sp>
        <p:nvSpPr>
          <p:cNvPr id="4109" name="TextBox 10"/>
          <p:cNvSpPr txBox="1">
            <a:spLocks noChangeArrowheads="1"/>
          </p:cNvSpPr>
          <p:nvPr/>
        </p:nvSpPr>
        <p:spPr bwMode="auto">
          <a:xfrm flipH="1">
            <a:off x="5334000" y="4829175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/>
              <a:t>Consensus Theorem</a:t>
            </a:r>
          </a:p>
        </p:txBody>
      </p:sp>
      <p:sp>
        <p:nvSpPr>
          <p:cNvPr id="4110" name="TextBox 13"/>
          <p:cNvSpPr txBox="1">
            <a:spLocks noChangeArrowheads="1"/>
          </p:cNvSpPr>
          <p:nvPr/>
        </p:nvSpPr>
        <p:spPr bwMode="auto">
          <a:xfrm>
            <a:off x="1828800" y="1371600"/>
            <a:ext cx="5551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/>
              <a:t>Boolean &amp; DeMorgan’s Theorems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4800600" y="5913438"/>
            <a:ext cx="304800" cy="639762"/>
          </a:xfrm>
          <a:prstGeom prst="rightBrace">
            <a:avLst/>
          </a:prstGeom>
          <a:ln w="12700">
            <a:solidFill>
              <a:srgbClr val="FF17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112" name="TextBox 8"/>
          <p:cNvSpPr txBox="1">
            <a:spLocks noChangeArrowheads="1"/>
          </p:cNvSpPr>
          <p:nvPr/>
        </p:nvSpPr>
        <p:spPr bwMode="auto">
          <a:xfrm flipH="1">
            <a:off x="4987925" y="6065838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FF0000"/>
                </a:solidFill>
              </a:rPr>
              <a:t>DeMorgan’s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4A4D23-ACED-4B97-AE5A-AA34026E0044}" type="slidenum">
              <a:rPr lang="en-US"/>
              <a:pPr eaLnBrk="1" hangingPunct="1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7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914400" y="1143000"/>
            <a:ext cx="258603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  <a:latin typeface="Times New Roman" pitchFamily="18" charset="0"/>
              </a:rPr>
              <a:t>Commutative Laws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1295400" y="2514600"/>
            <a:ext cx="6934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smtClean="0">
                <a:latin typeface="Times New Roman" pitchFamily="18" charset="0"/>
              </a:rPr>
              <a:t>The </a:t>
            </a:r>
            <a:r>
              <a:rPr lang="en-US" sz="2400" b="1">
                <a:latin typeface="Times New Roman" pitchFamily="18" charset="0"/>
              </a:rPr>
              <a:t>order in which variables are ORed makes no difference.</a:t>
            </a: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990600" y="17526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The </a:t>
            </a:r>
            <a:r>
              <a:rPr lang="en-US" sz="2400" b="1">
                <a:latin typeface="Times New Roman" pitchFamily="18" charset="0"/>
              </a:rPr>
              <a:t>commutative </a:t>
            </a:r>
            <a:r>
              <a:rPr lang="en-US" sz="2400" b="1" smtClean="0">
                <a:latin typeface="Times New Roman" pitchFamily="18" charset="0"/>
              </a:rPr>
              <a:t>law of addition</a:t>
            </a:r>
            <a:r>
              <a:rPr lang="en-US" sz="2400" smtClean="0">
                <a:latin typeface="Times New Roman" pitchFamily="18" charset="0"/>
              </a:rPr>
              <a:t> states that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2819400" y="3429000"/>
            <a:ext cx="2133600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A + B = B + A</a:t>
            </a:r>
          </a:p>
        </p:txBody>
      </p:sp>
      <p:sp>
        <p:nvSpPr>
          <p:cNvPr id="271368" name="Text Box 8"/>
          <p:cNvSpPr txBox="1">
            <a:spLocks noChangeArrowheads="1"/>
          </p:cNvSpPr>
          <p:nvPr/>
        </p:nvSpPr>
        <p:spPr bwMode="auto">
          <a:xfrm>
            <a:off x="1295400" y="4724400"/>
            <a:ext cx="6934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smtClean="0">
                <a:latin typeface="Times New Roman" pitchFamily="18" charset="0"/>
              </a:rPr>
              <a:t>The </a:t>
            </a:r>
            <a:r>
              <a:rPr lang="en-US" sz="2400" b="1">
                <a:latin typeface="Times New Roman" pitchFamily="18" charset="0"/>
              </a:rPr>
              <a:t>order in which variables are ANDed makes no difference.</a:t>
            </a:r>
          </a:p>
        </p:txBody>
      </p:sp>
      <p:sp>
        <p:nvSpPr>
          <p:cNvPr id="271369" name="Text Box 9"/>
          <p:cNvSpPr txBox="1">
            <a:spLocks noChangeArrowheads="1"/>
          </p:cNvSpPr>
          <p:nvPr/>
        </p:nvSpPr>
        <p:spPr bwMode="auto">
          <a:xfrm>
            <a:off x="990600" y="41910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smtClean="0">
                <a:latin typeface="Times New Roman" pitchFamily="18" charset="0"/>
              </a:rPr>
              <a:t>The </a:t>
            </a:r>
            <a:r>
              <a:rPr lang="en-US" sz="2400" b="1">
                <a:latin typeface="Times New Roman" pitchFamily="18" charset="0"/>
              </a:rPr>
              <a:t>commutative law </a:t>
            </a:r>
            <a:r>
              <a:rPr lang="en-US" sz="2400" b="1" smtClean="0">
                <a:latin typeface="Times New Roman" pitchFamily="18" charset="0"/>
              </a:rPr>
              <a:t>of multiplication </a:t>
            </a:r>
            <a:r>
              <a:rPr lang="en-US" sz="2400" smtClean="0">
                <a:latin typeface="Times New Roman" pitchFamily="18" charset="0"/>
              </a:rPr>
              <a:t> states that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2819400" y="5629275"/>
            <a:ext cx="1371600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AB = BA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8" grpId="0"/>
      <p:bldP spid="271369" grpId="0"/>
      <p:bldP spid="2713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914400" y="1143000"/>
            <a:ext cx="235108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  <a:latin typeface="Times New Roman" pitchFamily="18" charset="0"/>
              </a:rPr>
              <a:t>Associative Laws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295400" y="2362200"/>
            <a:ext cx="7086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When ORing more than two variables, the result is the same regardless of the grouping of the variables.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990600" y="17526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The </a:t>
            </a:r>
            <a:r>
              <a:rPr lang="en-US" sz="2400" b="1">
                <a:latin typeface="Times New Roman" pitchFamily="18" charset="0"/>
              </a:rPr>
              <a:t>associative </a:t>
            </a:r>
            <a:r>
              <a:rPr lang="en-US" sz="2400" b="1" smtClean="0">
                <a:latin typeface="Times New Roman" pitchFamily="18" charset="0"/>
              </a:rPr>
              <a:t>law of addition</a:t>
            </a:r>
            <a:r>
              <a:rPr lang="en-US" sz="2400" smtClean="0">
                <a:latin typeface="Times New Roman" pitchFamily="18" charset="0"/>
              </a:rPr>
              <a:t> states that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2819400" y="3276600"/>
            <a:ext cx="3581400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A + </a:t>
            </a: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B +C</a:t>
            </a: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 = </a:t>
            </a: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A + B</a:t>
            </a: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 + C</a:t>
            </a:r>
          </a:p>
        </p:txBody>
      </p:sp>
      <p:sp>
        <p:nvSpPr>
          <p:cNvPr id="273416" name="Text Box 8"/>
          <p:cNvSpPr txBox="1">
            <a:spLocks noChangeArrowheads="1"/>
          </p:cNvSpPr>
          <p:nvPr/>
        </p:nvSpPr>
        <p:spPr bwMode="auto">
          <a:xfrm>
            <a:off x="990600" y="40386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smtClean="0">
                <a:latin typeface="Times New Roman" pitchFamily="18" charset="0"/>
              </a:rPr>
              <a:t>The </a:t>
            </a:r>
            <a:r>
              <a:rPr lang="en-US" sz="2400" b="1">
                <a:latin typeface="Times New Roman" pitchFamily="18" charset="0"/>
              </a:rPr>
              <a:t>associative law </a:t>
            </a:r>
            <a:r>
              <a:rPr lang="en-US" sz="2400" b="1" smtClean="0">
                <a:latin typeface="Times New Roman" pitchFamily="18" charset="0"/>
              </a:rPr>
              <a:t>of multiplication</a:t>
            </a:r>
            <a:r>
              <a:rPr lang="en-US" sz="2400" smtClean="0">
                <a:latin typeface="Times New Roman" pitchFamily="18" charset="0"/>
              </a:rPr>
              <a:t> states that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1295400" y="4572000"/>
            <a:ext cx="7086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When ANDing more than two variables, the result is the same regardless of the grouping of the variables.</a:t>
            </a:r>
          </a:p>
        </p:txBody>
      </p:sp>
      <p:sp>
        <p:nvSpPr>
          <p:cNvPr id="273418" name="Text Box 10"/>
          <p:cNvSpPr txBox="1">
            <a:spLocks noChangeArrowheads="1"/>
          </p:cNvSpPr>
          <p:nvPr/>
        </p:nvSpPr>
        <p:spPr bwMode="auto">
          <a:xfrm>
            <a:off x="2819400" y="5476875"/>
            <a:ext cx="2209800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BC</a:t>
            </a: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 = </a:t>
            </a: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AB</a:t>
            </a: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6" grpId="0"/>
      <p:bldP spid="273417" grpId="0"/>
      <p:bldP spid="2734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914400" y="1143000"/>
            <a:ext cx="226536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  <a:latin typeface="Times New Roman" pitchFamily="18" charset="0"/>
              </a:rPr>
              <a:t>Distributive Law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990600" y="1752600"/>
            <a:ext cx="7543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The </a:t>
            </a:r>
            <a:r>
              <a:rPr lang="en-US" sz="2400" b="1">
                <a:latin typeface="Times New Roman" pitchFamily="18" charset="0"/>
              </a:rPr>
              <a:t>distributive law</a:t>
            </a:r>
            <a:r>
              <a:rPr lang="en-US" sz="2400">
                <a:latin typeface="Times New Roman" pitchFamily="18" charset="0"/>
              </a:rPr>
              <a:t> is the factoring law. A common variable can be factored from an expression just as in ordinary algebra. That is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2895600" y="3657600"/>
            <a:ext cx="2819400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AB + AC = A</a:t>
            </a: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B+ C</a:t>
            </a: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)</a:t>
            </a:r>
            <a:endParaRPr lang="en-US" sz="2400" i="1">
              <a:solidFill>
                <a:srgbClr val="FF33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914400" y="1143000"/>
            <a:ext cx="336550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  <a:latin typeface="Times New Roman" pitchFamily="18" charset="0"/>
              </a:rPr>
              <a:t>Rules of Boolean Algebra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1371600" y="310896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3.  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+ 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0 = 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77510" name="Text Box 6"/>
          <p:cNvSpPr txBox="1">
            <a:spLocks noChangeArrowheads="1"/>
          </p:cNvSpPr>
          <p:nvPr/>
        </p:nvSpPr>
        <p:spPr bwMode="auto">
          <a:xfrm>
            <a:off x="1371600" y="374904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4.  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 + 1 = 1</a:t>
            </a:r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1371600" y="18288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1.  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baseline="30000">
                <a:solidFill>
                  <a:schemeClr val="tx2"/>
                </a:solidFill>
                <a:latin typeface="Times New Roman" pitchFamily="18" charset="0"/>
              </a:rPr>
              <a:t>.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 0 = 0</a:t>
            </a:r>
          </a:p>
        </p:txBody>
      </p:sp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1371600" y="246888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2.  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baseline="30000">
                <a:solidFill>
                  <a:schemeClr val="tx2"/>
                </a:solidFill>
                <a:latin typeface="Times New Roman" pitchFamily="18" charset="0"/>
              </a:rPr>
              <a:t>.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 1 = 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77513" name="Text Box 9"/>
          <p:cNvSpPr txBox="1">
            <a:spLocks noChangeArrowheads="1"/>
          </p:cNvSpPr>
          <p:nvPr/>
        </p:nvSpPr>
        <p:spPr bwMode="auto">
          <a:xfrm>
            <a:off x="1371600" y="50292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6.  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 + 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 = 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77514" name="Text Box 10"/>
          <p:cNvSpPr txBox="1">
            <a:spLocks noChangeArrowheads="1"/>
          </p:cNvSpPr>
          <p:nvPr/>
        </p:nvSpPr>
        <p:spPr bwMode="auto">
          <a:xfrm>
            <a:off x="1371600" y="438912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</a:rPr>
              <a:t>5.  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baseline="30000">
                <a:solidFill>
                  <a:schemeClr val="tx2"/>
                </a:solidFill>
                <a:latin typeface="Times New Roman" pitchFamily="18" charset="0"/>
              </a:rPr>
              <a:t>.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A = 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267200" y="2438400"/>
            <a:ext cx="2362200" cy="457200"/>
            <a:chOff x="816" y="2304"/>
            <a:chExt cx="1488" cy="288"/>
          </a:xfrm>
        </p:grpSpPr>
        <p:sp>
          <p:nvSpPr>
            <p:cNvPr id="13333" name="Text Box 12"/>
            <p:cNvSpPr txBox="1">
              <a:spLocks noChangeArrowheads="1"/>
            </p:cNvSpPr>
            <p:nvPr/>
          </p:nvSpPr>
          <p:spPr bwMode="auto">
            <a:xfrm>
              <a:off x="816" y="2304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smtClean="0">
                  <a:solidFill>
                    <a:schemeClr val="tx2"/>
                  </a:solidFill>
                  <a:latin typeface="Times New Roman" pitchFamily="18" charset="0"/>
                </a:rPr>
                <a:t>8.  </a:t>
              </a:r>
              <a:r>
                <a:rPr lang="en-US" sz="2400" i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 + </a:t>
              </a:r>
              <a:r>
                <a:rPr lang="en-US" sz="2400" i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 = 1</a:t>
              </a:r>
            </a:p>
          </p:txBody>
        </p:sp>
        <p:sp>
          <p:nvSpPr>
            <p:cNvPr id="13334" name="Line 13"/>
            <p:cNvSpPr>
              <a:spLocks noChangeShapeType="1"/>
            </p:cNvSpPr>
            <p:nvPr/>
          </p:nvSpPr>
          <p:spPr bwMode="auto">
            <a:xfrm>
              <a:off x="1488" y="2352"/>
              <a:ext cx="9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267200" y="1828800"/>
            <a:ext cx="2362200" cy="457200"/>
            <a:chOff x="816" y="2880"/>
            <a:chExt cx="1488" cy="288"/>
          </a:xfrm>
        </p:grpSpPr>
        <p:sp>
          <p:nvSpPr>
            <p:cNvPr id="13331" name="Text Box 15"/>
            <p:cNvSpPr txBox="1">
              <a:spLocks noChangeArrowheads="1"/>
            </p:cNvSpPr>
            <p:nvPr/>
          </p:nvSpPr>
          <p:spPr bwMode="auto">
            <a:xfrm>
              <a:off x="816" y="2880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smtClean="0">
                  <a:solidFill>
                    <a:schemeClr val="tx2"/>
                  </a:solidFill>
                  <a:latin typeface="Times New Roman" pitchFamily="18" charset="0"/>
                </a:rPr>
                <a:t>7.  </a:t>
              </a:r>
              <a:r>
                <a:rPr lang="en-US" sz="2400" i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 </a:t>
              </a:r>
              <a:r>
                <a:rPr lang="en-US" sz="2400" baseline="30000">
                  <a:solidFill>
                    <a:schemeClr val="tx2"/>
                  </a:solidFill>
                  <a:latin typeface="Times New Roman" pitchFamily="18" charset="0"/>
                </a:rPr>
                <a:t>.</a:t>
              </a:r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 </a:t>
              </a:r>
              <a:r>
                <a:rPr lang="en-US" sz="2400" i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 = 0</a:t>
              </a:r>
            </a:p>
          </p:txBody>
        </p:sp>
        <p:sp>
          <p:nvSpPr>
            <p:cNvPr id="13332" name="Line 16"/>
            <p:cNvSpPr>
              <a:spLocks noChangeShapeType="1"/>
            </p:cNvSpPr>
            <p:nvPr/>
          </p:nvSpPr>
          <p:spPr bwMode="auto">
            <a:xfrm>
              <a:off x="1378" y="2928"/>
              <a:ext cx="104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267200" y="2949575"/>
            <a:ext cx="2362200" cy="631825"/>
            <a:chOff x="816" y="3154"/>
            <a:chExt cx="1488" cy="398"/>
          </a:xfrm>
        </p:grpSpPr>
        <p:sp>
          <p:nvSpPr>
            <p:cNvPr id="13329" name="Text Box 18"/>
            <p:cNvSpPr txBox="1">
              <a:spLocks noChangeArrowheads="1"/>
            </p:cNvSpPr>
            <p:nvPr/>
          </p:nvSpPr>
          <p:spPr bwMode="auto">
            <a:xfrm>
              <a:off x="816" y="3264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9.  </a:t>
              </a:r>
              <a:r>
                <a:rPr lang="en-US" sz="2400" i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 = </a:t>
              </a:r>
              <a:r>
                <a:rPr lang="en-US" sz="2400" i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30" name="Text Box 19"/>
            <p:cNvSpPr txBox="1">
              <a:spLocks noChangeArrowheads="1"/>
            </p:cNvSpPr>
            <p:nvPr/>
          </p:nvSpPr>
          <p:spPr bwMode="auto">
            <a:xfrm>
              <a:off x="1083" y="315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=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191000" y="3810000"/>
            <a:ext cx="2819400" cy="457200"/>
            <a:chOff x="2640" y="2448"/>
            <a:chExt cx="1776" cy="288"/>
          </a:xfrm>
        </p:grpSpPr>
        <p:sp>
          <p:nvSpPr>
            <p:cNvPr id="13327" name="Text Box 23"/>
            <p:cNvSpPr txBox="1">
              <a:spLocks noChangeArrowheads="1"/>
            </p:cNvSpPr>
            <p:nvPr/>
          </p:nvSpPr>
          <p:spPr bwMode="auto">
            <a:xfrm>
              <a:off x="2640" y="2448"/>
              <a:ext cx="17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smtClean="0">
                  <a:solidFill>
                    <a:schemeClr val="tx2"/>
                  </a:solidFill>
                  <a:latin typeface="Times New Roman" pitchFamily="18" charset="0"/>
                </a:rPr>
                <a:t>10.</a:t>
              </a:r>
              <a:r>
                <a:rPr lang="en-US" sz="2400" smtClean="0">
                  <a:latin typeface="Times New Roman" pitchFamily="18" charset="0"/>
                </a:rPr>
                <a:t>  </a:t>
              </a:r>
              <a:r>
                <a:rPr lang="en-US" sz="2400" i="1">
                  <a:solidFill>
                    <a:schemeClr val="tx2"/>
                  </a:solidFill>
                  <a:latin typeface="Times New Roman" pitchFamily="18" charset="0"/>
                </a:rPr>
                <a:t>A + AB = A + B</a:t>
              </a:r>
            </a:p>
          </p:txBody>
        </p:sp>
        <p:sp>
          <p:nvSpPr>
            <p:cNvPr id="13328" name="Line 24"/>
            <p:cNvSpPr>
              <a:spLocks noChangeShapeType="1"/>
            </p:cNvSpPr>
            <p:nvPr/>
          </p:nvSpPr>
          <p:spPr bwMode="auto">
            <a:xfrm>
              <a:off x="3408" y="2496"/>
              <a:ext cx="9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277510" grpId="0"/>
      <p:bldP spid="277512" grpId="0"/>
      <p:bldP spid="277513" grpId="0"/>
      <p:bldP spid="2775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smtClean="0"/>
              <a:t>Augustus DeMorgan</a:t>
            </a:r>
            <a:endParaRPr lang="en-US" sz="4800" smtClean="0"/>
          </a:p>
        </p:txBody>
      </p:sp>
      <p:pic>
        <p:nvPicPr>
          <p:cNvPr id="3072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84550"/>
            <a:ext cx="2667000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ounded Rectangular Callout 33"/>
          <p:cNvSpPr/>
          <p:nvPr/>
        </p:nvSpPr>
        <p:spPr>
          <a:xfrm>
            <a:off x="2743200" y="1447800"/>
            <a:ext cx="5791200" cy="3200400"/>
          </a:xfrm>
          <a:prstGeom prst="wedgeRoundRectCallout">
            <a:avLst>
              <a:gd name="adj1" fmla="val -51643"/>
              <a:gd name="adj2" fmla="val 70876"/>
              <a:gd name="adj3" fmla="val 16667"/>
            </a:avLst>
          </a:prstGeom>
          <a:solidFill>
            <a:schemeClr val="bg1"/>
          </a:solidFill>
          <a:ln>
            <a:solidFill>
              <a:srgbClr val="005B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200" i="1" dirty="0">
                <a:solidFill>
                  <a:schemeClr val="tx1"/>
                </a:solidFill>
                <a:cs typeface="Arial" charset="0"/>
              </a:rPr>
              <a:t>My name is  Augustus </a:t>
            </a:r>
            <a:r>
              <a:rPr lang="en-US" sz="2200" i="1" dirty="0" err="1">
                <a:solidFill>
                  <a:schemeClr val="tx1"/>
                </a:solidFill>
                <a:cs typeface="Arial" charset="0"/>
              </a:rPr>
              <a:t>DeMorgan</a:t>
            </a:r>
            <a:r>
              <a:rPr lang="en-US" sz="2200" i="1" dirty="0">
                <a:solidFill>
                  <a:schemeClr val="tx1"/>
                </a:solidFill>
                <a:cs typeface="Arial" charset="0"/>
              </a:rPr>
              <a:t>. I’m an Englishman born in India in 1806. I was instrumental in the advancement of mathematics and am best known for the logic theorems that bear my name.</a:t>
            </a:r>
          </a:p>
          <a:p>
            <a:pPr>
              <a:spcBef>
                <a:spcPts val="200"/>
              </a:spcBef>
              <a:defRPr/>
            </a:pPr>
            <a:r>
              <a:rPr lang="en-US" sz="2200" i="1" dirty="0">
                <a:solidFill>
                  <a:schemeClr val="tx1"/>
                </a:solidFill>
                <a:cs typeface="Arial" charset="0"/>
              </a:rPr>
              <a:t>P.S. George Boolean gets WAY too much credit. He has more theorems, but mine are WAY Cooler! Take a look at them, OMG, they are the bomb.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A9C4D9-F450-417D-925E-75189266C26F}" type="slidenum">
              <a:rPr lang="en-US"/>
              <a:pPr eaLnBrk="1" hangingPunct="1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5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914400" y="1143000"/>
            <a:ext cx="302895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  <a:latin typeface="Times New Roman" pitchFamily="18" charset="0"/>
              </a:rPr>
              <a:t>DeMorgan’s Theorems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600200" y="2209800"/>
            <a:ext cx="6629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The complement of a product of variables is equal to the sum of the complemented variables.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295400" y="17526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u="sng">
                <a:latin typeface="Times New Roman" pitchFamily="18" charset="0"/>
              </a:rPr>
              <a:t>DeMorgan’s 1</a:t>
            </a:r>
            <a:r>
              <a:rPr lang="en-US" sz="2400" u="sng" baseline="30000">
                <a:latin typeface="Times New Roman" pitchFamily="18" charset="0"/>
              </a:rPr>
              <a:t>st</a:t>
            </a:r>
            <a:r>
              <a:rPr lang="en-US" sz="2400" u="sng">
                <a:latin typeface="Times New Roman" pitchFamily="18" charset="0"/>
              </a:rPr>
              <a:t> Theorem</a:t>
            </a:r>
            <a:endParaRPr lang="en-US" u="sng">
              <a:latin typeface="Times New Roman" pitchFamily="18" charset="0"/>
            </a:endParaRPr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3352800" y="3048000"/>
            <a:ext cx="1905000" cy="457200"/>
            <a:chOff x="2256" y="2352"/>
            <a:chExt cx="1200" cy="288"/>
          </a:xfrm>
        </p:grpSpPr>
        <p:sp>
          <p:nvSpPr>
            <p:cNvPr id="2057" name="Text Box 8"/>
            <p:cNvSpPr txBox="1">
              <a:spLocks noChangeArrowheads="1"/>
            </p:cNvSpPr>
            <p:nvPr/>
          </p:nvSpPr>
          <p:spPr bwMode="auto">
            <a:xfrm>
              <a:off x="2256" y="2352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solidFill>
                    <a:srgbClr val="FF3300"/>
                  </a:solidFill>
                  <a:latin typeface="Times New Roman" pitchFamily="18" charset="0"/>
                </a:rPr>
                <a:t>AB = A + B</a:t>
              </a:r>
            </a:p>
          </p:txBody>
        </p:sp>
        <p:sp>
          <p:nvSpPr>
            <p:cNvPr id="2058" name="Line 9"/>
            <p:cNvSpPr>
              <a:spLocks noChangeShapeType="1"/>
            </p:cNvSpPr>
            <p:nvPr/>
          </p:nvSpPr>
          <p:spPr bwMode="auto">
            <a:xfrm>
              <a:off x="2352" y="2400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" name="Line 10"/>
            <p:cNvSpPr>
              <a:spLocks noChangeShapeType="1"/>
            </p:cNvSpPr>
            <p:nvPr/>
          </p:nvSpPr>
          <p:spPr bwMode="auto">
            <a:xfrm>
              <a:off x="2784" y="2400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" name="Line 11"/>
            <p:cNvSpPr>
              <a:spLocks noChangeShapeType="1"/>
            </p:cNvSpPr>
            <p:nvPr/>
          </p:nvSpPr>
          <p:spPr bwMode="auto">
            <a:xfrm>
              <a:off x="3120" y="2400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795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735672"/>
              </p:ext>
            </p:extLst>
          </p:nvPr>
        </p:nvGraphicFramePr>
        <p:xfrm>
          <a:off x="3162300" y="4114800"/>
          <a:ext cx="2362200" cy="208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CorelDRAW" r:id="rId4" imgW="1340640" imgH="1167840" progId="">
                  <p:embed/>
                </p:oleObj>
              </mc:Choice>
              <mc:Fallback>
                <p:oleObj name="CorelDRAW" r:id="rId4" imgW="1340640" imgH="116784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114800"/>
                        <a:ext cx="2362200" cy="208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914400" y="1143000"/>
            <a:ext cx="302895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  <a:latin typeface="Times New Roman" pitchFamily="18" charset="0"/>
              </a:rPr>
              <a:t>DeMorgan’s Theorems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295400" y="17526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u="sng">
                <a:latin typeface="Times New Roman" pitchFamily="18" charset="0"/>
              </a:rPr>
              <a:t>DeMorgan’s 2</a:t>
            </a:r>
            <a:r>
              <a:rPr lang="en-US" sz="2400" u="sng" baseline="30000">
                <a:latin typeface="Times New Roman" pitchFamily="18" charset="0"/>
              </a:rPr>
              <a:t>nd</a:t>
            </a:r>
            <a:r>
              <a:rPr lang="en-US" sz="2400" u="sng">
                <a:latin typeface="Times New Roman" pitchFamily="18" charset="0"/>
              </a:rPr>
              <a:t>  Theorem</a:t>
            </a:r>
            <a:endParaRPr lang="en-US" u="sng">
              <a:latin typeface="Times New Roman" pitchFamily="18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600200" y="2209800"/>
            <a:ext cx="6553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The complement of a sum of variables is equal to the product of the complemented variables.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276600" y="3048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A + B = A </a:t>
            </a:r>
            <a:r>
              <a:rPr lang="en-US" sz="2400" i="1" baseline="30000">
                <a:solidFill>
                  <a:srgbClr val="FF3300"/>
                </a:solidFill>
                <a:latin typeface="Times New Roman" pitchFamily="18" charset="0"/>
              </a:rPr>
              <a:t>.</a:t>
            </a:r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 B</a:t>
            </a:r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3429000" y="3124200"/>
            <a:ext cx="60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4419600" y="31242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4800600" y="31242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816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08751"/>
              </p:ext>
            </p:extLst>
          </p:nvPr>
        </p:nvGraphicFramePr>
        <p:xfrm>
          <a:off x="3009900" y="3810000"/>
          <a:ext cx="2438400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CorelDRAW" r:id="rId4" imgW="1352520" imgH="1158840" progId="">
                  <p:embed/>
                </p:oleObj>
              </mc:Choice>
              <mc:Fallback>
                <p:oleObj name="CorelDRAW" r:id="rId4" imgW="1352520" imgH="115884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810000"/>
                        <a:ext cx="2438400" cy="211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7288</TotalTime>
  <Words>1576</Words>
  <Application>Microsoft Office PowerPoint</Application>
  <PresentationFormat>On-screen Show (4:3)</PresentationFormat>
  <Paragraphs>394</Paragraphs>
  <Slides>26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Impact</vt:lpstr>
      <vt:lpstr>Rockwell</vt:lpstr>
      <vt:lpstr>Rockwell Condensed</vt:lpstr>
      <vt:lpstr>Symbol</vt:lpstr>
      <vt:lpstr>Times New Roman</vt:lpstr>
      <vt:lpstr>Verdana</vt:lpstr>
      <vt:lpstr>Wingdings</vt:lpstr>
      <vt:lpstr>Wood Type</vt:lpstr>
      <vt:lpstr>CorelDRAW</vt:lpstr>
      <vt:lpstr>Microsoft Equation 3.0</vt:lpstr>
      <vt:lpstr>Equation</vt:lpstr>
      <vt:lpstr>deMorgans Laws, logical expressions  and Truth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Augustus DeMorgan</vt:lpstr>
      <vt:lpstr>PowerPoint Presentation</vt:lpstr>
      <vt:lpstr>PowerPoint Presentation</vt:lpstr>
      <vt:lpstr>PowerPoint Presentation</vt:lpstr>
      <vt:lpstr>NAND equals “Negative OR”</vt:lpstr>
      <vt:lpstr>NOR equals “Negative AND”</vt:lpstr>
      <vt:lpstr>PowerPoint Presentation</vt:lpstr>
      <vt:lpstr>PowerPoint Presentation</vt:lpstr>
      <vt:lpstr>Truth Table &amp; Logic Expressions</vt:lpstr>
      <vt:lpstr>Constructing A Truth Table</vt:lpstr>
      <vt:lpstr>Constructing A Truth Table</vt:lpstr>
      <vt:lpstr>MinTerms and Maxterms</vt:lpstr>
      <vt:lpstr>Minterms Examples</vt:lpstr>
      <vt:lpstr>PowerPoint Presentation</vt:lpstr>
      <vt:lpstr>Create Two Logical Expressions for the truth tables </vt:lpstr>
      <vt:lpstr>PowerPoint Presentation</vt:lpstr>
      <vt:lpstr>PowerPoint Presentation</vt:lpstr>
      <vt:lpstr>Sample AP Computer Science Question I</vt:lpstr>
      <vt:lpstr>Sample ap computer science Question II</vt:lpstr>
      <vt:lpstr>Summary</vt:lpstr>
    </vt:vector>
  </TitlesOfParts>
  <Company>self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EET 131 PowerPoint Slides</dc:title>
  <dc:creator>David Buchla</dc:creator>
  <cp:lastModifiedBy>Kevin DesLauriers</cp:lastModifiedBy>
  <cp:revision>237</cp:revision>
  <dcterms:created xsi:type="dcterms:W3CDTF">2006-09-20T21:54:22Z</dcterms:created>
  <dcterms:modified xsi:type="dcterms:W3CDTF">2014-11-06T13:17:59Z</dcterms:modified>
</cp:coreProperties>
</file>