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7"/>
  </p:notesMasterIdLst>
  <p:handoutMasterIdLst>
    <p:handoutMasterId r:id="rId28"/>
  </p:handoutMasterIdLst>
  <p:sldIdLst>
    <p:sldId id="393" r:id="rId2"/>
    <p:sldId id="350" r:id="rId3"/>
    <p:sldId id="352" r:id="rId4"/>
    <p:sldId id="353" r:id="rId5"/>
    <p:sldId id="354" r:id="rId6"/>
    <p:sldId id="355" r:id="rId7"/>
    <p:sldId id="406" r:id="rId8"/>
    <p:sldId id="356" r:id="rId9"/>
    <p:sldId id="357" r:id="rId10"/>
    <p:sldId id="358" r:id="rId11"/>
    <p:sldId id="379" r:id="rId12"/>
    <p:sldId id="380" r:id="rId13"/>
    <p:sldId id="389" r:id="rId14"/>
    <p:sldId id="362" r:id="rId15"/>
    <p:sldId id="394" r:id="rId16"/>
    <p:sldId id="395" r:id="rId17"/>
    <p:sldId id="396" r:id="rId18"/>
    <p:sldId id="398" r:id="rId19"/>
    <p:sldId id="399" r:id="rId20"/>
    <p:sldId id="400" r:id="rId21"/>
    <p:sldId id="397" r:id="rId22"/>
    <p:sldId id="403" r:id="rId23"/>
    <p:sldId id="401" r:id="rId24"/>
    <p:sldId id="402" r:id="rId25"/>
    <p:sldId id="405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0000"/>
    <a:srgbClr val="FFCC00"/>
    <a:srgbClr val="008000"/>
    <a:srgbClr val="996633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0" autoAdjust="0"/>
    <p:restoredTop sz="95886" autoAdjust="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E88853-AE23-43BA-A4CB-8DFE03B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2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88CBD7-1A95-426C-AEE2-1700F95F3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ACB5B-1E5F-4AE8-B684-A3AFB19588A9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88B45-A6B0-48B8-82F7-3096FE1BF503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08C02-7679-40C1-8FFA-DED50D3577DB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2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FC140-8763-4100-B96F-908FAAE4E6C3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5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A7227-9C92-4F2B-82EA-A55D9857F561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-The K-map technique requires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you first to put your expression in SOP form.</a:t>
            </a:r>
          </a:p>
        </p:txBody>
      </p:sp>
    </p:spTree>
    <p:extLst>
      <p:ext uri="{BB962C8B-B14F-4D97-AF65-F5344CB8AC3E}">
        <p14:creationId xmlns:p14="http://schemas.microsoft.com/office/powerpoint/2010/main" val="188339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Introductory Slide / Overview of Presentation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2323BE-7F9A-4305-B250-3DA50DFE3295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C9434A-0F8A-48EC-92D6-118A8EEAF266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Example of a three input / one output truth table</a:t>
            </a:r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964842-2849-4892-81EB-851D2B6B471E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Format for a 2, 3, &amp; 4 variable true table</a:t>
            </a: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A383B-D81A-44F9-8452-3DFFD0D08935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752DF-4D2C-4E92-A1C5-BDE8FEBAD023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-Convert the slide’s two examples to SOP form: A’B’C + A’BC + ABC + AB’C and AB + A’CD + BCD’.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-Set up these 2 examples to both sides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985742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Updates of the Boolean Theorems with the addition of DeMorgan’s</a:t>
            </a:r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DeMorgan’s Theorems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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2,1 Introduction to AOI Logic</a:t>
            </a:r>
            <a:endParaRPr lang="en-US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C6BA39-AC56-4E65-A4E8-CFDB16F84254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5BA13-E402-46ED-BC83-85CBEDE2D8F5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Show what this means in terms of gates.</a:t>
            </a:r>
          </a:p>
        </p:txBody>
      </p:sp>
    </p:spTree>
    <p:extLst>
      <p:ext uri="{BB962C8B-B14F-4D97-AF65-F5344CB8AC3E}">
        <p14:creationId xmlns:p14="http://schemas.microsoft.com/office/powerpoint/2010/main" val="23809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19C3E-C3E2-49F7-8CB5-D21F1AA48ADA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 what this means in terms of gates.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6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8707B-E65B-4150-BCE4-31314CB9594A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8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8F6D0-BC3B-4671-AADA-4042BCED4A79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-Discuss Rules 1 to 9 in terms of truth tables of basic gates.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-Rules 10 can be derived from the others; it’s a </a:t>
            </a:r>
            <a:r>
              <a:rPr lang="en-US" smtClean="0">
                <a:latin typeface="Arial" pitchFamily="34" charset="0"/>
                <a:cs typeface="Arial" pitchFamily="34" charset="0"/>
              </a:rPr>
              <a:t>shortcut rule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mtClean="0">
                <a:latin typeface="Arial" pitchFamily="34" charset="0"/>
                <a:cs typeface="Arial" pitchFamily="34" charset="0"/>
              </a:rPr>
              <a:t>may be useful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6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A little history…</a:t>
            </a:r>
          </a:p>
          <a:p>
            <a:endParaRPr lang="en-US" smtClean="0">
              <a:latin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</a:rPr>
              <a:t>http://www.math.utep.edu/Faculty/mleung/probabilityandstatistics/chronology.htm</a:t>
            </a: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DeMorgan’s Theorems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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2,1 Introduction to AOI Logic</a:t>
            </a:r>
            <a:endParaRPr lang="en-US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FEBB2F-5D5E-42C1-83E8-0873E29EF6F4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B19DE-94D2-4C03-8CEF-80EB7CB05655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-Here it’s written for 2 terms, but it applies to any number of terms: e.g., (ABC)’ = A’ + B’ + C’</a:t>
            </a:r>
          </a:p>
        </p:txBody>
      </p:sp>
    </p:spTree>
    <p:extLst>
      <p:ext uri="{BB962C8B-B14F-4D97-AF65-F5344CB8AC3E}">
        <p14:creationId xmlns:p14="http://schemas.microsoft.com/office/powerpoint/2010/main" val="33415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4DEFC-28F0-4C3A-9E2B-851461A5E17E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-Here it’s written for 2 terms, but it applies to any number of terms: e.g., (A+B+C)’ = A’B’C’</a:t>
            </a:r>
          </a:p>
        </p:txBody>
      </p:sp>
    </p:spTree>
    <p:extLst>
      <p:ext uri="{BB962C8B-B14F-4D97-AF65-F5344CB8AC3E}">
        <p14:creationId xmlns:p14="http://schemas.microsoft.com/office/powerpoint/2010/main" val="19816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30D4A-12A2-4974-BE32-0A24C699890B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-Another example: ((A+B)C)’ = A’B’ + C’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-Another example: (AB’ + C’D)’ = (A’+B)(C+D’)</a:t>
            </a:r>
          </a:p>
        </p:txBody>
      </p:sp>
    </p:spTree>
    <p:extLst>
      <p:ext uri="{BB962C8B-B14F-4D97-AF65-F5344CB8AC3E}">
        <p14:creationId xmlns:p14="http://schemas.microsoft.com/office/powerpoint/2010/main" val="161950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A905605-030D-40D9-B9CE-096D0420C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0B48E-9D72-4BE2-A93B-84D1B259A1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625ED-0E6D-4052-A7EE-9662A5FA0B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996633"/>
                </a:solidFill>
                <a:latin typeface="Times New Roman" pitchFamily="18" charset="0"/>
                <a:cs typeface="Arial" charset="0"/>
              </a:rPr>
              <a:t>© 2009 Pearson Education, Upper Saddle River, NJ 07458. All Rights Reserved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4682C-B461-4B44-8AC4-DB48BE0D22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C90B9D-D2E6-41D0-B8F7-D36D3B053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33D9-E9F6-4A1D-800E-EE16866C7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EE60-2E8C-4198-9D86-9601A2621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000E1-9141-4F98-A9D5-695DB4DB95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D1FA1-CB37-4C9D-A684-BECC19996C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9A047-AE85-4F58-8B7B-67E3B82858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759DB-8580-43A5-BB60-D4B257E410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9A905605-030D-40D9-B9CE-096D0420C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deMorgans</a:t>
            </a:r>
            <a:r>
              <a:rPr lang="en-CA" dirty="0" smtClean="0"/>
              <a:t> Laws, logical expressions  and Truth Tables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 Computer Science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7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209800" y="2057400"/>
            <a:ext cx="632460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400">
                <a:latin typeface="Times New Roman" pitchFamily="18" charset="0"/>
              </a:rPr>
              <a:t>Apply DeMorgan’s theorem to remove the overbar covering both terms from the </a:t>
            </a:r>
          </a:p>
          <a:p>
            <a:pPr>
              <a:spcBef>
                <a:spcPct val="15000"/>
              </a:spcBef>
            </a:pPr>
            <a:r>
              <a:rPr lang="en-US" sz="2400">
                <a:latin typeface="Times New Roman" pitchFamily="18" charset="0"/>
              </a:rPr>
              <a:t>expression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</a:t>
            </a:r>
          </a:p>
        </p:txBody>
      </p:sp>
      <p:sp>
        <p:nvSpPr>
          <p:cNvPr id="14340" name="WordArt 6"/>
          <p:cNvSpPr>
            <a:spLocks noChangeArrowheads="1" noChangeShapeType="1" noTextEdit="1"/>
          </p:cNvSpPr>
          <p:nvPr/>
        </p:nvSpPr>
        <p:spPr bwMode="auto">
          <a:xfrm>
            <a:off x="838200" y="2057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3655" name="WordArt 7"/>
          <p:cNvSpPr>
            <a:spLocks noChangeArrowheads="1" noChangeShapeType="1" noTextEdit="1"/>
          </p:cNvSpPr>
          <p:nvPr/>
        </p:nvSpPr>
        <p:spPr bwMode="auto">
          <a:xfrm>
            <a:off x="838200" y="36576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4160838" y="2867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183063" y="2925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fg05_03000.jpg" descr="fg05_03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14538"/>
            <a:ext cx="86106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NAND equals “Negative 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fg05_0310a.jpg" descr="fg05_031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9800"/>
            <a:ext cx="78454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 equals “Negative AND”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914400" y="1143000"/>
            <a:ext cx="36464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Simplifying NAND Circuits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95400" y="1752600"/>
            <a:ext cx="609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Recall that, according to Demorgan’s theorem, the following two representations of a NAND gate are equivalent: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08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43433"/>
              </p:ext>
            </p:extLst>
          </p:nvPr>
        </p:nvGraphicFramePr>
        <p:xfrm>
          <a:off x="3162300" y="41910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910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06758"/>
              </p:ext>
            </p:extLst>
          </p:nvPr>
        </p:nvGraphicFramePr>
        <p:xfrm>
          <a:off x="2133600" y="2955601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CorelDRAW" r:id="rId6" imgW="2564280" imgH="604080" progId="">
                  <p:embed/>
                </p:oleObj>
              </mc:Choice>
              <mc:Fallback>
                <p:oleObj name="CorelDRAW" r:id="rId6" imgW="2564280" imgH="6040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55601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914400" y="1143000"/>
            <a:ext cx="296267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99"/>
                </a:solidFill>
                <a:latin typeface="Times New Roman" pitchFamily="18" charset="0"/>
              </a:rPr>
              <a:t>Sum-of-Products form</a:t>
            </a:r>
            <a:endParaRPr lang="en-US" sz="2400" dirty="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543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A Boolean expression is in </a:t>
            </a:r>
            <a:r>
              <a:rPr lang="en-US" sz="2400" b="1" dirty="0" smtClean="0">
                <a:latin typeface="Times New Roman" pitchFamily="18" charset="0"/>
              </a:rPr>
              <a:t>sum-of-products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form (</a:t>
            </a:r>
            <a:r>
              <a:rPr lang="en-US" sz="2400" b="1" dirty="0">
                <a:latin typeface="Times New Roman" pitchFamily="18" charset="0"/>
              </a:rPr>
              <a:t>SOP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</a:rPr>
              <a:t>when it’s written as the sum of one or more products. In SOP form, </a:t>
            </a:r>
            <a:r>
              <a:rPr lang="en-US" sz="2400" dirty="0">
                <a:latin typeface="Times New Roman" pitchFamily="18" charset="0"/>
              </a:rPr>
              <a:t>an </a:t>
            </a:r>
            <a:r>
              <a:rPr lang="en-US" sz="2400" dirty="0" err="1">
                <a:latin typeface="Times New Roman" pitchFamily="18" charset="0"/>
              </a:rPr>
              <a:t>overbar</a:t>
            </a:r>
            <a:r>
              <a:rPr lang="en-US" sz="2400" dirty="0">
                <a:latin typeface="Times New Roman" pitchFamily="18" charset="0"/>
              </a:rPr>
              <a:t> cannot extend over more than one variable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Examples of expressions in SOP form:</a:t>
            </a:r>
            <a:endParaRPr lang="en-US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914400" y="4648200"/>
            <a:ext cx="7543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</a:rPr>
              <a:t>roduct-of-sums</a:t>
            </a:r>
            <a:r>
              <a:rPr lang="en-US" sz="2000" dirty="0" smtClean="0">
                <a:latin typeface="Times New Roman" pitchFamily="18" charset="0"/>
              </a:rPr>
              <a:t> form (</a:t>
            </a:r>
            <a:r>
              <a:rPr lang="en-US" sz="2000" b="1" dirty="0" smtClean="0">
                <a:latin typeface="Times New Roman" pitchFamily="18" charset="0"/>
              </a:rPr>
              <a:t>POS</a:t>
            </a:r>
            <a:r>
              <a:rPr lang="en-US" sz="2000" dirty="0" smtClean="0">
                <a:latin typeface="Times New Roman" pitchFamily="18" charset="0"/>
              </a:rPr>
              <a:t>), in which two </a:t>
            </a:r>
            <a:r>
              <a:rPr lang="en-US" sz="2000" dirty="0">
                <a:latin typeface="Times New Roman" pitchFamily="18" charset="0"/>
              </a:rPr>
              <a:t>or more sum terms are multiplied, as in the following examples</a:t>
            </a:r>
            <a:r>
              <a:rPr lang="en-US" sz="2000" dirty="0" smtClean="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endParaRPr lang="en-US" sz="2000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SOP form is more useful than POS form.</a:t>
            </a:r>
            <a:endParaRPr lang="en-US" sz="2000" dirty="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962400"/>
            <a:ext cx="7696200" cy="396875"/>
            <a:chOff x="672" y="2736"/>
            <a:chExt cx="4848" cy="250"/>
          </a:xfrm>
        </p:grpSpPr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 dirty="0">
                  <a:latin typeface="Times New Roman" pitchFamily="18" charset="0"/>
                </a:rPr>
                <a:t>A B C + A B           	A B C + C D		AB +AC + D</a:t>
              </a: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3024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168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90600" y="5410200"/>
            <a:ext cx="7696200" cy="396875"/>
            <a:chOff x="624" y="3456"/>
            <a:chExt cx="4848" cy="250"/>
          </a:xfrm>
        </p:grpSpPr>
        <p:sp>
          <p:nvSpPr>
            <p:cNvPr id="10248" name="Text Box 18"/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</a:t>
              </a:r>
              <a:r>
                <a:rPr lang="en-US" sz="2000" dirty="0">
                  <a:latin typeface="Times New Roman" pitchFamily="18" charset="0"/>
                </a:rPr>
                <a:t>)(</a:t>
              </a:r>
              <a:r>
                <a:rPr lang="en-US" sz="2000" i="1" dirty="0">
                  <a:latin typeface="Times New Roman" pitchFamily="18" charset="0"/>
                </a:rPr>
                <a:t>A + C</a:t>
              </a:r>
              <a:r>
                <a:rPr lang="en-US" sz="2000" dirty="0">
                  <a:latin typeface="Times New Roman" pitchFamily="18" charset="0"/>
                </a:rPr>
                <a:t>)</a:t>
              </a:r>
              <a:r>
                <a:rPr lang="en-US" sz="2000" i="1" dirty="0">
                  <a:latin typeface="Times New Roman" pitchFamily="18" charset="0"/>
                </a:rPr>
                <a:t>          	 </a:t>
              </a: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 + C</a:t>
              </a:r>
              <a:r>
                <a:rPr lang="en-US" sz="2000" dirty="0">
                  <a:latin typeface="Times New Roman" pitchFamily="18" charset="0"/>
                </a:rPr>
                <a:t>)(</a:t>
              </a:r>
              <a:r>
                <a:rPr lang="en-US" sz="2000" i="1" dirty="0">
                  <a:latin typeface="Times New Roman" pitchFamily="18" charset="0"/>
                </a:rPr>
                <a:t>B </a:t>
              </a:r>
              <a:r>
                <a:rPr lang="en-US" sz="2000" dirty="0">
                  <a:latin typeface="Times New Roman" pitchFamily="18" charset="0"/>
                </a:rPr>
                <a:t>+ </a:t>
              </a:r>
              <a:r>
                <a:rPr lang="en-US" sz="2000" i="1" dirty="0">
                  <a:latin typeface="Times New Roman" pitchFamily="18" charset="0"/>
                </a:rPr>
                <a:t>D</a:t>
              </a:r>
              <a:r>
                <a:rPr lang="en-US" sz="2000" dirty="0">
                  <a:latin typeface="Times New Roman" pitchFamily="18" charset="0"/>
                </a:rPr>
                <a:t>) </a:t>
              </a:r>
              <a:r>
                <a:rPr lang="en-US" sz="2000" i="1" dirty="0">
                  <a:latin typeface="Times New Roman" pitchFamily="18" charset="0"/>
                </a:rPr>
                <a:t>	 </a:t>
              </a: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</a:t>
              </a:r>
              <a:r>
                <a:rPr lang="en-US" sz="2000" dirty="0">
                  <a:latin typeface="Times New Roman" pitchFamily="18" charset="0"/>
                </a:rPr>
                <a:t>)</a:t>
              </a:r>
              <a:r>
                <a:rPr lang="en-US" sz="2000" i="1" dirty="0">
                  <a:latin typeface="Times New Roman" pitchFamily="18" charset="0"/>
                </a:rPr>
                <a:t>(</a:t>
              </a:r>
              <a:r>
                <a:rPr lang="en-US" sz="2000" i="1" dirty="0" err="1">
                  <a:latin typeface="Times New Roman" pitchFamily="18" charset="0"/>
                </a:rPr>
                <a:t>B+C</a:t>
              </a:r>
              <a:r>
                <a:rPr lang="en-US" sz="2000" i="1" dirty="0">
                  <a:latin typeface="Times New Roman" pitchFamily="18" charset="0"/>
                </a:rPr>
                <a:t>)D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0249" name="Line 19"/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20"/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21"/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Truth Table &amp; Logic Expressions</a:t>
            </a:r>
          </a:p>
        </p:txBody>
      </p:sp>
      <p:sp>
        <p:nvSpPr>
          <p:cNvPr id="1028" name="Content Placeholder 8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52800"/>
          </a:xfrm>
        </p:spPr>
        <p:txBody>
          <a:bodyPr>
            <a:normAutofit/>
          </a:bodyPr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800" smtClean="0"/>
              <a:t>This presentation will demonstrate how to…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Properly construct a truth table.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Write a Sum-Of-Products (SOP) logic expression from a truth table.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Create a truth table given a SOP logic expression.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Create a truth table from a set of design specifications (i.e., word problem).</a:t>
            </a:r>
          </a:p>
          <a:p>
            <a:pPr marL="273050" indent="-273050">
              <a:spcBef>
                <a:spcPts val="600"/>
              </a:spcBef>
            </a:pPr>
            <a:endParaRPr lang="en-US" sz="240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0164B-92BE-4D73-8BD5-792B9FF51E66}" type="slidenum">
              <a:rPr lang="en-US"/>
              <a:pPr eaLnBrk="1" hangingPunct="1"/>
              <a:t>15</a:t>
            </a:fld>
            <a:endParaRPr lang="en-US"/>
          </a:p>
        </p:txBody>
      </p:sp>
      <p:pic>
        <p:nvPicPr>
          <p:cNvPr id="1029" name="Picture 14" descr="C:\Users\ghzite.MAIN\AppData\Local\Microsoft\Windows\Temporary Internet Files\Content.IE5\8ASIN4RY\MCj0413460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70438"/>
            <a:ext cx="12715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38613" y="4724400"/>
          <a:ext cx="1120774" cy="151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40"/>
                <a:gridCol w="329640"/>
                <a:gridCol w="461494"/>
              </a:tblGrid>
              <a:tr h="3254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2820988" y="5178425"/>
            <a:ext cx="1066800" cy="5334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EQUALS</a:t>
            </a:r>
          </a:p>
        </p:txBody>
      </p:sp>
      <p:sp>
        <p:nvSpPr>
          <p:cNvPr id="20" name="Left-Right Arrow 19"/>
          <p:cNvSpPr/>
          <p:nvPr/>
        </p:nvSpPr>
        <p:spPr>
          <a:xfrm>
            <a:off x="5486400" y="5178425"/>
            <a:ext cx="1066800" cy="5334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EQUALS</a:t>
            </a:r>
          </a:p>
        </p:txBody>
      </p:sp>
      <p:sp>
        <p:nvSpPr>
          <p:cNvPr id="1058" name="TextBox 20"/>
          <p:cNvSpPr txBox="1">
            <a:spLocks noChangeArrowheads="1"/>
          </p:cNvSpPr>
          <p:nvPr/>
        </p:nvSpPr>
        <p:spPr bwMode="auto">
          <a:xfrm>
            <a:off x="1393825" y="6149975"/>
            <a:ext cx="1228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b="1"/>
              <a:t>Design</a:t>
            </a:r>
          </a:p>
          <a:p>
            <a:pPr algn="ctr" eaLnBrk="1" hangingPunct="1"/>
            <a:r>
              <a:rPr lang="en-US" sz="1200" b="1"/>
              <a:t>Specifications</a:t>
            </a:r>
          </a:p>
        </p:txBody>
      </p:sp>
      <p:sp>
        <p:nvSpPr>
          <p:cNvPr id="1059" name="TextBox 21"/>
          <p:cNvSpPr txBox="1">
            <a:spLocks noChangeArrowheads="1"/>
          </p:cNvSpPr>
          <p:nvPr/>
        </p:nvSpPr>
        <p:spPr bwMode="auto">
          <a:xfrm>
            <a:off x="4167188" y="6242050"/>
            <a:ext cx="1066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b="1"/>
              <a:t>Truth Table</a:t>
            </a:r>
          </a:p>
        </p:txBody>
      </p:sp>
      <p:grpSp>
        <p:nvGrpSpPr>
          <p:cNvPr id="1060" name="Group 23"/>
          <p:cNvGrpSpPr>
            <a:grpSpLocks/>
          </p:cNvGrpSpPr>
          <p:nvPr/>
        </p:nvGrpSpPr>
        <p:grpSpPr bwMode="auto">
          <a:xfrm>
            <a:off x="6684963" y="5303838"/>
            <a:ext cx="1087437" cy="1308100"/>
            <a:chOff x="6542881" y="5550126"/>
            <a:chExt cx="1087438" cy="1307874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6542881" y="5550126"/>
            <a:ext cx="1087438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6" name="Equation" r:id="rId5" imgW="1079280" imgH="279360" progId="Equation.3">
                    <p:embed/>
                  </p:oleObj>
                </mc:Choice>
                <mc:Fallback>
                  <p:oleObj name="Equation" r:id="rId5" imgW="10792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2881" y="5550126"/>
                          <a:ext cx="1087438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2" name="TextBox 22"/>
            <p:cNvSpPr txBox="1">
              <a:spLocks noChangeArrowheads="1"/>
            </p:cNvSpPr>
            <p:nvPr/>
          </p:nvSpPr>
          <p:spPr bwMode="auto">
            <a:xfrm>
              <a:off x="6579891" y="6396335"/>
              <a:ext cx="1013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200" b="1"/>
                <a:t>Logic</a:t>
              </a:r>
            </a:p>
            <a:p>
              <a:pPr algn="ctr" eaLnBrk="1" hangingPunct="1"/>
              <a:r>
                <a:rPr lang="en-US" sz="1200" b="1"/>
                <a:t>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2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Constructing A Truth Table</a:t>
            </a:r>
          </a:p>
        </p:txBody>
      </p:sp>
      <p:sp>
        <p:nvSpPr>
          <p:cNvPr id="27651" name="Content Placeholder 83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76800"/>
          </a:xfrm>
        </p:spPr>
        <p:txBody>
          <a:bodyPr>
            <a:normAutofit/>
          </a:bodyPr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A truth table shows how a logic design’s output respond to ALL combinations of possible inputs.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A logic design with N inputs will have 2</a:t>
            </a:r>
            <a:r>
              <a:rPr lang="en-US" sz="2800" baseline="30000" smtClean="0"/>
              <a:t>N</a:t>
            </a:r>
            <a:r>
              <a:rPr lang="en-US" sz="2800" smtClean="0"/>
              <a:t> input combinations. 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input are listed in binary order (i.e., counting order) in the columns to the left.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output(s) are listed in the column(s) to the right. </a:t>
            </a:r>
            <a:r>
              <a:rPr lang="en-US" sz="2800" i="1" smtClean="0"/>
              <a:t>(Note some logic circuits can have more than one output.)</a:t>
            </a:r>
            <a:r>
              <a:rPr lang="en-US" sz="2400" i="1" smtClean="0"/>
              <a:t> </a:t>
            </a:r>
          </a:p>
          <a:p>
            <a:pPr marL="273050" indent="-273050">
              <a:spcBef>
                <a:spcPts val="600"/>
              </a:spcBef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60470B-F492-4611-B378-50BE462F477A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Constructing A Truth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5F9F93-494B-4773-87E0-3CB03AF7A1E6}" type="slidenum">
              <a:rPr lang="en-US"/>
              <a:pPr eaLnBrk="1" hangingPunct="1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71850" y="2111375"/>
          <a:ext cx="1828800" cy="246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16200000">
            <a:off x="3867150" y="1114425"/>
            <a:ext cx="3810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4778375" y="1609725"/>
            <a:ext cx="3810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29" name="TextBox 9"/>
          <p:cNvSpPr txBox="1">
            <a:spLocks noChangeArrowheads="1"/>
          </p:cNvSpPr>
          <p:nvPr/>
        </p:nvSpPr>
        <p:spPr bwMode="auto">
          <a:xfrm>
            <a:off x="3663950" y="12192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Inputs</a:t>
            </a:r>
          </a:p>
        </p:txBody>
      </p:sp>
      <p:sp>
        <p:nvSpPr>
          <p:cNvPr id="28730" name="TextBox 10"/>
          <p:cNvSpPr txBox="1">
            <a:spLocks noChangeArrowheads="1"/>
          </p:cNvSpPr>
          <p:nvPr/>
        </p:nvSpPr>
        <p:spPr bwMode="auto">
          <a:xfrm>
            <a:off x="4538663" y="1219200"/>
            <a:ext cx="858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Output</a:t>
            </a:r>
          </a:p>
        </p:txBody>
      </p:sp>
      <p:sp>
        <p:nvSpPr>
          <p:cNvPr id="28731" name="TextBox 12"/>
          <p:cNvSpPr txBox="1">
            <a:spLocks noChangeArrowheads="1"/>
          </p:cNvSpPr>
          <p:nvPr/>
        </p:nvSpPr>
        <p:spPr bwMode="auto">
          <a:xfrm>
            <a:off x="660400" y="2844800"/>
            <a:ext cx="24638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Input Combinations</a:t>
            </a:r>
          </a:p>
          <a:p>
            <a:pPr lvl="1" eaLnBrk="1" hangingPunct="1"/>
            <a:r>
              <a:rPr lang="en-US" sz="1600"/>
              <a:t>3 – Inputs</a:t>
            </a:r>
          </a:p>
          <a:p>
            <a:pPr lvl="1" eaLnBrk="1" hangingPunct="1"/>
            <a:r>
              <a:rPr lang="en-US" sz="1600"/>
              <a:t>8 – Combinations</a:t>
            </a:r>
          </a:p>
          <a:p>
            <a:pPr lvl="1" eaLnBrk="1" hangingPunct="1"/>
            <a:r>
              <a:rPr lang="en-US" sz="1600"/>
              <a:t>      (8 = 2</a:t>
            </a:r>
            <a:r>
              <a:rPr lang="en-US" sz="1600" baseline="30000"/>
              <a:t>3</a:t>
            </a:r>
            <a:r>
              <a:rPr lang="en-US" sz="1600"/>
              <a:t>)</a:t>
            </a:r>
          </a:p>
          <a:p>
            <a:pPr lvl="1" eaLnBrk="1" hangingPunct="1"/>
            <a:endParaRPr lang="en-US" sz="1600"/>
          </a:p>
          <a:p>
            <a:pPr eaLnBrk="1" hangingPunct="1"/>
            <a:endParaRPr lang="en-US" sz="1400" i="1"/>
          </a:p>
          <a:p>
            <a:pPr eaLnBrk="1" hangingPunct="1"/>
            <a:r>
              <a:rPr lang="en-US" sz="1400" i="1"/>
              <a:t>Note the binary counting </a:t>
            </a:r>
          </a:p>
          <a:p>
            <a:pPr eaLnBrk="1" hangingPunct="1"/>
            <a:r>
              <a:rPr lang="en-US" sz="1400" i="1"/>
              <a:t>order of the inputs :</a:t>
            </a:r>
          </a:p>
        </p:txBody>
      </p:sp>
      <p:graphicFrame>
        <p:nvGraphicFramePr>
          <p:cNvPr id="34891" name="Group 75"/>
          <p:cNvGraphicFramePr>
            <a:graphicFrameLocks noGrp="1"/>
          </p:cNvGraphicFramePr>
          <p:nvPr/>
        </p:nvGraphicFramePr>
        <p:xfrm>
          <a:off x="2057400" y="4572000"/>
          <a:ext cx="1371600" cy="2194352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0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2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3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4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5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6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7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rot="10800000">
            <a:off x="2905125" y="2428875"/>
            <a:ext cx="381000" cy="2103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0800000" flipH="1">
            <a:off x="5334000" y="2438400"/>
            <a:ext cx="381000" cy="2103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43" name="TextBox 18"/>
          <p:cNvSpPr txBox="1">
            <a:spLocks noChangeArrowheads="1"/>
          </p:cNvSpPr>
          <p:nvPr/>
        </p:nvSpPr>
        <p:spPr bwMode="auto">
          <a:xfrm>
            <a:off x="5780088" y="3203575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Outputs for Each Input Combination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532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 and </a:t>
            </a:r>
            <a:r>
              <a:rPr lang="en-CA" dirty="0" err="1" smtClean="0"/>
              <a:t>Maxterms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93976"/>
            <a:ext cx="2263779" cy="405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82" y="2045757"/>
            <a:ext cx="2515614" cy="40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 Examples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981200"/>
            <a:ext cx="7772400" cy="38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914400" y="1143000"/>
            <a:ext cx="4716997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Boolean </a:t>
            </a:r>
            <a:r>
              <a:rPr lang="en-US" sz="2400" smtClean="0">
                <a:solidFill>
                  <a:srgbClr val="FFFF99"/>
                </a:solidFill>
                <a:latin typeface="Times New Roman" pitchFamily="18" charset="0"/>
              </a:rPr>
              <a:t>Addition and Multiplication</a:t>
            </a:r>
            <a:endParaRPr lang="en-US" sz="240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7696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OR operation is often called </a:t>
            </a:r>
            <a:r>
              <a:rPr lang="en-US" sz="2400" b="1" smtClean="0">
                <a:latin typeface="Times New Roman" pitchFamily="18" charset="0"/>
              </a:rPr>
              <a:t>Boolean addition</a:t>
            </a:r>
            <a:r>
              <a:rPr lang="en-US" sz="2400" smtClean="0">
                <a:latin typeface="Times New Roman" pitchFamily="18" charset="0"/>
              </a:rPr>
              <a:t>. Variables that are ORed together form a </a:t>
            </a:r>
            <a:r>
              <a:rPr lang="en-US" sz="2400" b="1" smtClean="0">
                <a:latin typeface="Times New Roman" pitchFamily="18" charset="0"/>
              </a:rPr>
              <a:t>sum </a:t>
            </a:r>
            <a:r>
              <a:rPr lang="en-US" sz="2400" b="1">
                <a:latin typeface="Times New Roman" pitchFamily="18" charset="0"/>
              </a:rPr>
              <a:t>term</a:t>
            </a:r>
            <a:r>
              <a:rPr lang="en-US" sz="2400">
                <a:latin typeface="Times New Roman" pitchFamily="18" charset="0"/>
              </a:rPr>
              <a:t>.  </a:t>
            </a:r>
            <a:endParaRPr lang="en-US" sz="240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AND operation is often called </a:t>
            </a:r>
            <a:r>
              <a:rPr lang="en-US" sz="2400" b="1" smtClean="0">
                <a:latin typeface="Times New Roman" pitchFamily="18" charset="0"/>
              </a:rPr>
              <a:t>Boolean multiplication</a:t>
            </a:r>
            <a:r>
              <a:rPr lang="en-US" sz="2400" smtClean="0">
                <a:latin typeface="Times New Roman" pitchFamily="18" charset="0"/>
              </a:rPr>
              <a:t>. Variables that are ANDed together form a </a:t>
            </a:r>
            <a:r>
              <a:rPr lang="en-US" sz="2400" b="1" smtClean="0">
                <a:latin typeface="Times New Roman" pitchFamily="18" charset="0"/>
              </a:rPr>
              <a:t>product term</a:t>
            </a:r>
            <a:r>
              <a:rPr lang="en-US" sz="2400" smtClean="0">
                <a:latin typeface="Times New Roman" pitchFamily="18" charset="0"/>
              </a:rPr>
              <a:t>.  </a:t>
            </a:r>
          </a:p>
        </p:txBody>
      </p:sp>
      <p:sp>
        <p:nvSpPr>
          <p:cNvPr id="267270" name="WordArt 6"/>
          <p:cNvSpPr>
            <a:spLocks noChangeArrowheads="1" noChangeShapeType="1" noTextEdit="1"/>
          </p:cNvSpPr>
          <p:nvPr/>
        </p:nvSpPr>
        <p:spPr bwMode="auto">
          <a:xfrm>
            <a:off x="838200" y="42672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 #1</a:t>
            </a:r>
            <a:endParaRPr lang="en-US" sz="28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33600" y="4191000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expression (</a:t>
            </a:r>
            <a:r>
              <a:rPr lang="en-US" sz="2400" i="1" smtClean="0">
                <a:latin typeface="Times New Roman" pitchFamily="18" charset="0"/>
              </a:rPr>
              <a:t>A+B+C</a:t>
            </a:r>
            <a:r>
              <a:rPr lang="en-US" sz="2400" smtClean="0">
                <a:latin typeface="Times New Roman" pitchFamily="18" charset="0"/>
              </a:rPr>
              <a:t>)(</a:t>
            </a:r>
            <a:r>
              <a:rPr lang="en-US" sz="2400" i="1" smtClean="0">
                <a:latin typeface="Times New Roman" pitchFamily="18" charset="0"/>
              </a:rPr>
              <a:t>D+E</a:t>
            </a:r>
            <a:r>
              <a:rPr lang="en-US" sz="2400" smtClean="0">
                <a:latin typeface="Times New Roman" pitchFamily="18" charset="0"/>
              </a:rPr>
              <a:t>) is the product of two sum terms.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838200" y="5036403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 #2</a:t>
            </a:r>
            <a:endParaRPr lang="en-US" sz="28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4960203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expression </a:t>
            </a:r>
            <a:r>
              <a:rPr lang="en-US" sz="2400" i="1" smtClean="0">
                <a:latin typeface="Times New Roman" pitchFamily="18" charset="0"/>
              </a:rPr>
              <a:t>AB + CD + AD</a:t>
            </a:r>
            <a:r>
              <a:rPr lang="en-US" sz="2400" smtClean="0">
                <a:latin typeface="Times New Roman" pitchFamily="18" charset="0"/>
              </a:rPr>
              <a:t> is the sum of three product terms.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nimBg="1"/>
      <p:bldP spid="9224" grpId="0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62200"/>
            <a:ext cx="6400800" cy="303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67883"/>
            <a:ext cx="6262688" cy="9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Create Two Logical Expressions for the truth tables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6C2568-A7E5-4D40-B982-E22B73059138}" type="slidenum">
              <a:rPr lang="en-US"/>
              <a:pPr eaLnBrk="1" hangingPunct="1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3275" y="2106613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36875" y="2106613"/>
          <a:ext cx="1828800" cy="246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5775" y="2106613"/>
          <a:ext cx="2286000" cy="466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887" name="TextBox 7"/>
          <p:cNvSpPr txBox="1">
            <a:spLocks noChangeArrowheads="1"/>
          </p:cNvSpPr>
          <p:nvPr/>
        </p:nvSpPr>
        <p:spPr bwMode="auto">
          <a:xfrm>
            <a:off x="2746375" y="1414463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3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3</a:t>
            </a:r>
            <a:r>
              <a:rPr lang="en-US" sz="1200"/>
              <a:t> = 8 Combinations</a:t>
            </a:r>
          </a:p>
        </p:txBody>
      </p:sp>
      <p:sp>
        <p:nvSpPr>
          <p:cNvPr id="29888" name="TextBox 8"/>
          <p:cNvSpPr txBox="1">
            <a:spLocks noChangeArrowheads="1"/>
          </p:cNvSpPr>
          <p:nvPr/>
        </p:nvSpPr>
        <p:spPr bwMode="auto">
          <a:xfrm>
            <a:off x="5603875" y="1392238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4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4</a:t>
            </a:r>
            <a:r>
              <a:rPr lang="en-US" sz="1200"/>
              <a:t> = 16 Combinations</a:t>
            </a:r>
          </a:p>
        </p:txBody>
      </p:sp>
      <p:sp>
        <p:nvSpPr>
          <p:cNvPr id="29889" name="TextBox 9"/>
          <p:cNvSpPr txBox="1">
            <a:spLocks noChangeArrowheads="1"/>
          </p:cNvSpPr>
          <p:nvPr/>
        </p:nvSpPr>
        <p:spPr bwMode="auto">
          <a:xfrm>
            <a:off x="384175" y="1414463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2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2</a:t>
            </a:r>
            <a:r>
              <a:rPr lang="en-US" sz="1200"/>
              <a:t> = 4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05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914400" y="1143000"/>
            <a:ext cx="26939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SOP and POS forms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543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Many Boolean expressions are in neither SOP form nor POS form.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 1: </a:t>
            </a:r>
            <a:r>
              <a:rPr lang="en-US" sz="2400" i="1" dirty="0" smtClean="0">
                <a:latin typeface="Times New Roman" pitchFamily="18" charset="0"/>
              </a:rPr>
              <a:t>A(B </a:t>
            </a:r>
            <a:r>
              <a:rPr lang="en-US" sz="2400" i="1" dirty="0">
                <a:latin typeface="Times New Roman" pitchFamily="18" charset="0"/>
              </a:rPr>
              <a:t>+ </a:t>
            </a:r>
            <a:r>
              <a:rPr lang="en-US" sz="2400" i="1" dirty="0" smtClean="0">
                <a:latin typeface="Times New Roman" pitchFamily="18" charset="0"/>
              </a:rPr>
              <a:t>C + BC) + (AB + AB)C</a:t>
            </a:r>
            <a:endParaRPr lang="en-US" sz="2400" i="1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 2: </a:t>
            </a:r>
            <a:r>
              <a:rPr lang="en-US" sz="2400" i="1" dirty="0" smtClean="0">
                <a:latin typeface="Times New Roman" pitchFamily="18" charset="0"/>
              </a:rPr>
              <a:t>AB </a:t>
            </a:r>
            <a:r>
              <a:rPr lang="en-US" sz="2400" i="1" dirty="0">
                <a:latin typeface="Times New Roman" pitchFamily="18" charset="0"/>
              </a:rPr>
              <a:t>+ C(AD + BD)</a:t>
            </a:r>
            <a:r>
              <a:rPr lang="en-US" sz="2400" dirty="0">
                <a:latin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But </a:t>
            </a:r>
            <a:r>
              <a:rPr lang="en-US" sz="2400" b="1" dirty="0">
                <a:latin typeface="Times New Roman" pitchFamily="18" charset="0"/>
              </a:rPr>
              <a:t>every</a:t>
            </a:r>
            <a:r>
              <a:rPr lang="en-US" sz="2400" dirty="0">
                <a:latin typeface="Times New Roman" pitchFamily="18" charset="0"/>
              </a:rPr>
              <a:t> expression can be converted to SOP </a:t>
            </a:r>
            <a:r>
              <a:rPr lang="en-US" sz="2400" dirty="0" smtClean="0">
                <a:latin typeface="Times New Roman" pitchFamily="18" charset="0"/>
              </a:rPr>
              <a:t>form </a:t>
            </a:r>
            <a:r>
              <a:rPr lang="en-US" sz="2400" dirty="0">
                <a:latin typeface="Times New Roman" pitchFamily="18" charset="0"/>
              </a:rPr>
              <a:t>by applying </a:t>
            </a:r>
            <a:r>
              <a:rPr lang="en-US" sz="2400" dirty="0" smtClean="0">
                <a:latin typeface="Times New Roman" pitchFamily="18" charset="0"/>
              </a:rPr>
              <a:t>some or all of the following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DeMorgan’s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theorems, </a:t>
            </a:r>
            <a:r>
              <a:rPr lang="en-US" sz="2400" dirty="0">
                <a:latin typeface="Times New Roman" pitchFamily="18" charset="0"/>
              </a:rPr>
              <a:t>the distributive </a:t>
            </a:r>
            <a:r>
              <a:rPr lang="en-US" sz="2400" dirty="0" smtClean="0">
                <a:latin typeface="Times New Roman" pitchFamily="18" charset="0"/>
              </a:rPr>
              <a:t>law, and the </a:t>
            </a:r>
            <a:r>
              <a:rPr lang="en-US" sz="2400" smtClean="0">
                <a:latin typeface="Times New Roman" pitchFamily="18" charset="0"/>
              </a:rPr>
              <a:t>commutative law.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2828606" y="2688266"/>
            <a:ext cx="6765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35814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44958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146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528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736266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AP Computer Science Question 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43200"/>
            <a:ext cx="6665834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</a:t>
            </a:r>
            <a:r>
              <a:rPr lang="en-CA" dirty="0" err="1" smtClean="0"/>
              <a:t>ap</a:t>
            </a:r>
            <a:r>
              <a:rPr lang="en-CA" dirty="0" smtClean="0"/>
              <a:t> computer science Question II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83" y="2667000"/>
            <a:ext cx="7985639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696200" cy="84093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Summary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7200" y="2133600"/>
          <a:ext cx="12700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4" imgW="1269720" imgH="3288960" progId="Equation.3">
                  <p:embed/>
                </p:oleObj>
              </mc:Choice>
              <mc:Fallback>
                <p:oleObj name="Equation" r:id="rId4" imgW="1269720" imgH="328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1270000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3048000" y="2136775"/>
          <a:ext cx="3976688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6" imgW="3962160" imgH="4444920" progId="Equation.3">
                  <p:embed/>
                </p:oleObj>
              </mc:Choice>
              <mc:Fallback>
                <p:oleObj name="Equation" r:id="rId6" imgW="3962160" imgH="444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6775"/>
                        <a:ext cx="3976688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/>
          <p:cNvCxnSpPr/>
          <p:nvPr/>
        </p:nvCxnSpPr>
        <p:spPr>
          <a:xfrm rot="5400000">
            <a:off x="228601" y="4341812"/>
            <a:ext cx="4419600" cy="3175"/>
          </a:xfrm>
          <a:prstGeom prst="line">
            <a:avLst/>
          </a:prstGeom>
          <a:ln w="38100">
            <a:solidFill>
              <a:srgbClr val="005BD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4900613" y="2103438"/>
            <a:ext cx="304800" cy="639762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>
            <a:off x="5808663" y="2851150"/>
            <a:ext cx="304800" cy="639763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7010400" y="3551238"/>
            <a:ext cx="304800" cy="639762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5029200" y="4343400"/>
            <a:ext cx="304800" cy="1463675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06" name="TextBox 27"/>
          <p:cNvSpPr txBox="1">
            <a:spLocks noChangeArrowheads="1"/>
          </p:cNvSpPr>
          <p:nvPr/>
        </p:nvSpPr>
        <p:spPr bwMode="auto">
          <a:xfrm flipH="1">
            <a:off x="5181600" y="2216150"/>
            <a:ext cx="129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Commutative Law</a:t>
            </a:r>
          </a:p>
        </p:txBody>
      </p:sp>
      <p:sp>
        <p:nvSpPr>
          <p:cNvPr id="4107" name="TextBox 8"/>
          <p:cNvSpPr txBox="1">
            <a:spLocks noChangeArrowheads="1"/>
          </p:cNvSpPr>
          <p:nvPr/>
        </p:nvSpPr>
        <p:spPr bwMode="auto">
          <a:xfrm flipH="1">
            <a:off x="6096000" y="29813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Associative Law</a:t>
            </a:r>
          </a:p>
        </p:txBody>
      </p:sp>
      <p:sp>
        <p:nvSpPr>
          <p:cNvPr id="4108" name="TextBox 8"/>
          <p:cNvSpPr txBox="1">
            <a:spLocks noChangeArrowheads="1"/>
          </p:cNvSpPr>
          <p:nvPr/>
        </p:nvSpPr>
        <p:spPr bwMode="auto">
          <a:xfrm flipH="1">
            <a:off x="7315200" y="3668713"/>
            <a:ext cx="106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Distributive Law</a:t>
            </a:r>
          </a:p>
        </p:txBody>
      </p:sp>
      <p:sp>
        <p:nvSpPr>
          <p:cNvPr id="4109" name="TextBox 10"/>
          <p:cNvSpPr txBox="1">
            <a:spLocks noChangeArrowheads="1"/>
          </p:cNvSpPr>
          <p:nvPr/>
        </p:nvSpPr>
        <p:spPr bwMode="auto">
          <a:xfrm flipH="1">
            <a:off x="5334000" y="482917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Consensus Theorem</a:t>
            </a:r>
          </a:p>
        </p:txBody>
      </p:sp>
      <p:sp>
        <p:nvSpPr>
          <p:cNvPr id="4110" name="TextBox 13"/>
          <p:cNvSpPr txBox="1">
            <a:spLocks noChangeArrowheads="1"/>
          </p:cNvSpPr>
          <p:nvPr/>
        </p:nvSpPr>
        <p:spPr bwMode="auto">
          <a:xfrm>
            <a:off x="1828800" y="1371600"/>
            <a:ext cx="555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Boolean &amp; DeMorgan’s Theorems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4800600" y="5913438"/>
            <a:ext cx="304800" cy="639762"/>
          </a:xfrm>
          <a:prstGeom prst="rightBrace">
            <a:avLst/>
          </a:prstGeom>
          <a:ln w="12700">
            <a:solidFill>
              <a:srgbClr val="FF1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12" name="TextBox 8"/>
          <p:cNvSpPr txBox="1">
            <a:spLocks noChangeArrowheads="1"/>
          </p:cNvSpPr>
          <p:nvPr/>
        </p:nvSpPr>
        <p:spPr bwMode="auto">
          <a:xfrm flipH="1">
            <a:off x="4987925" y="6065838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0000"/>
                </a:solidFill>
              </a:rPr>
              <a:t>DeMorgan’s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4A4D23-ACED-4B97-AE5A-AA34026E0044}" type="slidenum">
              <a:rPr lang="en-US"/>
              <a:pPr eaLnBrk="1" hangingPunct="1"/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620" y="5986740"/>
            <a:ext cx="2178051" cy="3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914400" y="1143000"/>
            <a:ext cx="25860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Commutative Laws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order in which variables are ORed makes no difference.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commutative </a:t>
            </a:r>
            <a:r>
              <a:rPr lang="en-US" sz="2400" b="1" smtClean="0">
                <a:latin typeface="Times New Roman" pitchFamily="18" charset="0"/>
              </a:rPr>
              <a:t>law of addition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819400" y="3429000"/>
            <a:ext cx="2133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 = B + A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295400" y="472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order in which variables are ANDed makes no difference.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commutative law </a:t>
            </a:r>
            <a:r>
              <a:rPr lang="en-US" sz="2400" b="1" smtClean="0">
                <a:latin typeface="Times New Roman" pitchFamily="18" charset="0"/>
              </a:rPr>
              <a:t>of multiplication 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2819400" y="5629275"/>
            <a:ext cx="1371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8" grpId="0"/>
      <p:bldP spid="271369" grpId="0"/>
      <p:bldP spid="271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914400" y="1143000"/>
            <a:ext cx="23510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Associative Laws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When ORing more than two variables, the result is the same regardless of the grouping of the variables.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associative </a:t>
            </a:r>
            <a:r>
              <a:rPr lang="en-US" sz="2400" b="1" smtClean="0">
                <a:latin typeface="Times New Roman" pitchFamily="18" charset="0"/>
              </a:rPr>
              <a:t>law of addition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819400" y="3276600"/>
            <a:ext cx="3581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 +C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+ C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990600" y="4038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associative law </a:t>
            </a:r>
            <a:r>
              <a:rPr lang="en-US" sz="2400" b="1" smtClean="0">
                <a:latin typeface="Times New Roman" pitchFamily="18" charset="0"/>
              </a:rPr>
              <a:t>of multiplication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295400" y="45720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When ANDing more than two variables, the result is the same regardless of the grouping of the variables.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2819400" y="5476875"/>
            <a:ext cx="22098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6" grpId="0"/>
      <p:bldP spid="273417" grpId="0"/>
      <p:bldP spid="2734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914400" y="1143000"/>
            <a:ext cx="22653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Distributive Law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distributive law</a:t>
            </a:r>
            <a:r>
              <a:rPr lang="en-US" sz="2400">
                <a:latin typeface="Times New Roman" pitchFamily="18" charset="0"/>
              </a:rPr>
              <a:t> is the factoring law. A common variable can be factored from an expression just as in ordinary algebra. That is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895600" y="3657600"/>
            <a:ext cx="2819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 + AC = A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B+ 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endParaRPr lang="en-US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Rules of Boolean Algebra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371600" y="310896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3.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+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0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371600" y="374904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4.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+ 1 = 1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371600" y="1828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1.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0 = 0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1371600" y="246888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2.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1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371600" y="5029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6.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+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1371600" y="438912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5.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 = 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79900" y="2405063"/>
            <a:ext cx="2362200" cy="457200"/>
            <a:chOff x="816" y="2304"/>
            <a:chExt cx="1488" cy="288"/>
          </a:xfrm>
        </p:grpSpPr>
        <p:sp>
          <p:nvSpPr>
            <p:cNvPr id="13333" name="Text Box 12"/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smtClean="0">
                  <a:solidFill>
                    <a:schemeClr val="tx2"/>
                  </a:solidFill>
                  <a:latin typeface="Times New Roman" pitchFamily="18" charset="0"/>
                </a:rPr>
                <a:t>8.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+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1</a:t>
              </a:r>
            </a:p>
          </p:txBody>
        </p: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67200" y="1828800"/>
            <a:ext cx="2362200" cy="457200"/>
            <a:chOff x="816" y="2880"/>
            <a:chExt cx="1488" cy="288"/>
          </a:xfrm>
        </p:grpSpPr>
        <p:sp>
          <p:nvSpPr>
            <p:cNvPr id="13331" name="Text Box 15"/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smtClean="0">
                  <a:solidFill>
                    <a:schemeClr val="tx2"/>
                  </a:solidFill>
                  <a:latin typeface="Times New Roman" pitchFamily="18" charset="0"/>
                </a:rPr>
                <a:t>7.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2400" baseline="3000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0</a:t>
              </a:r>
            </a:p>
          </p:txBody>
        </p:sp>
        <p:sp>
          <p:nvSpPr>
            <p:cNvPr id="13332" name="Line 16"/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267200" y="2949575"/>
            <a:ext cx="2362200" cy="631825"/>
            <a:chOff x="816" y="3154"/>
            <a:chExt cx="1488" cy="398"/>
          </a:xfrm>
        </p:grpSpPr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9.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0" name="Text Box 19"/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sp>
        <p:nvSpPr>
          <p:cNvPr id="13328" name="Line 24"/>
          <p:cNvSpPr>
            <a:spLocks noChangeShapeType="1"/>
          </p:cNvSpPr>
          <p:nvPr/>
        </p:nvSpPr>
        <p:spPr bwMode="auto">
          <a:xfrm>
            <a:off x="5948364" y="506976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089400" y="3868887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10.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A +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BC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(A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+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</a:rPr>
              <a:t>B) (A + C)</a:t>
            </a:r>
            <a:endParaRPr lang="en-US" sz="24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089400" y="4659094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11.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A + AB = A + B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5334000" y="4703226"/>
            <a:ext cx="1651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277510" grpId="0"/>
      <p:bldP spid="277512" grpId="0"/>
      <p:bldP spid="277513" grpId="0"/>
      <p:bldP spid="277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Augustus DeMorgan</a:t>
            </a:r>
            <a:endParaRPr lang="en-US" sz="4800" smtClean="0"/>
          </a:p>
        </p:txBody>
      </p:sp>
      <p:pic>
        <p:nvPicPr>
          <p:cNvPr id="307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4550"/>
            <a:ext cx="26670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ounded Rectangular Callout 33"/>
          <p:cNvSpPr/>
          <p:nvPr/>
        </p:nvSpPr>
        <p:spPr>
          <a:xfrm>
            <a:off x="2743200" y="1447800"/>
            <a:ext cx="5791200" cy="3200400"/>
          </a:xfrm>
          <a:prstGeom prst="wedgeRoundRectCallout">
            <a:avLst>
              <a:gd name="adj1" fmla="val -51643"/>
              <a:gd name="adj2" fmla="val 70876"/>
              <a:gd name="adj3" fmla="val 16667"/>
            </a:avLst>
          </a:prstGeom>
          <a:solidFill>
            <a:schemeClr val="bg1"/>
          </a:solidFill>
          <a:ln>
            <a:solidFill>
              <a:srgbClr val="005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My name is  Augustus </a:t>
            </a:r>
            <a:r>
              <a:rPr lang="en-US" sz="2200" i="1" dirty="0" err="1">
                <a:solidFill>
                  <a:schemeClr val="tx1"/>
                </a:solidFill>
                <a:cs typeface="Arial" charset="0"/>
              </a:rPr>
              <a:t>DeMorgan</a:t>
            </a: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. I’m an Englishman born in India in 1806. I was instrumental in the advancement of mathematics and am best known for the logic theorems that bear my name.</a:t>
            </a:r>
          </a:p>
          <a:p>
            <a:pPr>
              <a:spcBef>
                <a:spcPts val="200"/>
              </a:spcBef>
              <a:defRPr/>
            </a:pP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P.S. George Boolean gets WAY too much credit. He has more theorems, but mine are WAY Cooler! Take a look at them, OMG, they are the bomb.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9C4D9-F450-417D-925E-75189266C26F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14400" y="1143000"/>
            <a:ext cx="30289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The complement of a product of variables is equal to the sum of the complemented variables.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DeMorgan’s 1</a:t>
            </a:r>
            <a:r>
              <a:rPr lang="en-US" sz="2400" u="sng" baseline="30000">
                <a:latin typeface="Times New Roman" pitchFamily="18" charset="0"/>
              </a:rPr>
              <a:t>st</a:t>
            </a:r>
            <a:r>
              <a:rPr lang="en-US" sz="2400" u="sng">
                <a:latin typeface="Times New Roman" pitchFamily="18" charset="0"/>
              </a:rPr>
              <a:t> Theorem</a:t>
            </a:r>
            <a:endParaRPr lang="en-US" u="sng">
              <a:latin typeface="Times New Roman" pitchFamily="18" charset="0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3352800" y="3048000"/>
            <a:ext cx="1905000" cy="457200"/>
            <a:chOff x="2256" y="2352"/>
            <a:chExt cx="1200" cy="288"/>
          </a:xfrm>
        </p:grpSpPr>
        <p:sp>
          <p:nvSpPr>
            <p:cNvPr id="2057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FF3300"/>
                  </a:solidFill>
                  <a:latin typeface="Times New Roman" pitchFamily="18" charset="0"/>
                </a:rPr>
                <a:t>AB = A + B</a:t>
              </a:r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35672"/>
              </p:ext>
            </p:extLst>
          </p:nvPr>
        </p:nvGraphicFramePr>
        <p:xfrm>
          <a:off x="3162300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1143000"/>
            <a:ext cx="30289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DeMorgan’s 2</a:t>
            </a:r>
            <a:r>
              <a:rPr lang="en-US" sz="2400" u="sng" baseline="30000">
                <a:latin typeface="Times New Roman" pitchFamily="18" charset="0"/>
              </a:rPr>
              <a:t>nd</a:t>
            </a:r>
            <a:r>
              <a:rPr lang="en-US" sz="2400" u="sng">
                <a:latin typeface="Times New Roman" pitchFamily="18" charset="0"/>
              </a:rPr>
              <a:t>  Theorem</a:t>
            </a:r>
            <a:endParaRPr lang="en-US" u="sng">
              <a:latin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The complement of a sum of variables is equal to the product of the complemented variables.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76600" y="304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 = A </a:t>
            </a:r>
            <a:r>
              <a:rPr lang="en-US" sz="2400" i="1" baseline="3000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B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429000" y="31242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419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800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8751"/>
              </p:ext>
            </p:extLst>
          </p:nvPr>
        </p:nvGraphicFramePr>
        <p:xfrm>
          <a:off x="3009900" y="38100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CorelDRAW" r:id="rId4" imgW="1352520" imgH="1158840" progId="">
                  <p:embed/>
                </p:oleObj>
              </mc:Choice>
              <mc:Fallback>
                <p:oleObj name="CorelDRAW" r:id="rId4" imgW="1352520" imgH="115884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8100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7400</TotalTime>
  <Words>1515</Words>
  <Application>Microsoft Office PowerPoint</Application>
  <PresentationFormat>On-screen Show (4:3)</PresentationFormat>
  <Paragraphs>388</Paragraphs>
  <Slides>25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Impact</vt:lpstr>
      <vt:lpstr>Rockwell</vt:lpstr>
      <vt:lpstr>Rockwell Condensed</vt:lpstr>
      <vt:lpstr>Symbol</vt:lpstr>
      <vt:lpstr>Times New Roman</vt:lpstr>
      <vt:lpstr>Verdana</vt:lpstr>
      <vt:lpstr>Wingdings</vt:lpstr>
      <vt:lpstr>Wood Type</vt:lpstr>
      <vt:lpstr>CorelDRAW</vt:lpstr>
      <vt:lpstr>Equation</vt:lpstr>
      <vt:lpstr>deMorgans Laws, logical expressions  and Truth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Augustus DeMorgan</vt:lpstr>
      <vt:lpstr>PowerPoint Presentation</vt:lpstr>
      <vt:lpstr>PowerPoint Presentation</vt:lpstr>
      <vt:lpstr>PowerPoint Presentation</vt:lpstr>
      <vt:lpstr>NAND equals “Negative OR”</vt:lpstr>
      <vt:lpstr>NOR equals “Negative AND”</vt:lpstr>
      <vt:lpstr>PowerPoint Presentation</vt:lpstr>
      <vt:lpstr>PowerPoint Presentation</vt:lpstr>
      <vt:lpstr>Truth Table &amp; Logic Expressions</vt:lpstr>
      <vt:lpstr>Constructing A Truth Table</vt:lpstr>
      <vt:lpstr>Constructing A Truth Table</vt:lpstr>
      <vt:lpstr>MinTerms and Maxterms</vt:lpstr>
      <vt:lpstr>Minterms Examples</vt:lpstr>
      <vt:lpstr>PowerPoint Presentation</vt:lpstr>
      <vt:lpstr>Create Two Logical Expressions for the truth tables </vt:lpstr>
      <vt:lpstr>PowerPoint Presentation</vt:lpstr>
      <vt:lpstr>Sample AP Computer Science Question I</vt:lpstr>
      <vt:lpstr>Sample ap computer science Question II</vt:lpstr>
      <vt:lpstr>Summary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EET 131 PowerPoint Slides</dc:title>
  <dc:creator>David Buchla</dc:creator>
  <cp:lastModifiedBy>Kevin DesLauriers</cp:lastModifiedBy>
  <cp:revision>240</cp:revision>
  <dcterms:created xsi:type="dcterms:W3CDTF">2006-09-20T21:54:22Z</dcterms:created>
  <dcterms:modified xsi:type="dcterms:W3CDTF">2014-11-06T15:40:04Z</dcterms:modified>
</cp:coreProperties>
</file>