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Raleway Thin"/>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37" Type="http://schemas.openxmlformats.org/officeDocument/2006/relationships/font" Target="fonts/RalewayThin-bold.fntdata"/><Relationship Id="rId14" Type="http://schemas.openxmlformats.org/officeDocument/2006/relationships/slide" Target="slides/slide10.xml"/><Relationship Id="rId36" Type="http://schemas.openxmlformats.org/officeDocument/2006/relationships/font" Target="fonts/RalewayThin-regular.fntdata"/><Relationship Id="rId17" Type="http://schemas.openxmlformats.org/officeDocument/2006/relationships/slide" Target="slides/slide13.xml"/><Relationship Id="rId39" Type="http://schemas.openxmlformats.org/officeDocument/2006/relationships/font" Target="fonts/RalewayThin-boldItalic.fntdata"/><Relationship Id="rId16" Type="http://schemas.openxmlformats.org/officeDocument/2006/relationships/slide" Target="slides/slide12.xml"/><Relationship Id="rId38" Type="http://schemas.openxmlformats.org/officeDocument/2006/relationships/font" Target="fonts/RalewayThin-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brarycarpentry.org/lc-data-intro/01-regular-expressions/index.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brarycarpentry.org/lc-data-intro/01-regular-expressions/index.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ran.r-project.org/" TargetMode="External"/><Relationship Id="rId3" Type="http://schemas.openxmlformats.org/officeDocument/2006/relationships/hyperlink" Target="http://cran.r-project.org/" TargetMode="External"/><Relationship Id="rId4" Type="http://schemas.openxmlformats.org/officeDocument/2006/relationships/hyperlink" Target="http://rstudio.org/" TargetMode="External"/><Relationship Id="rId5" Type="http://schemas.openxmlformats.org/officeDocument/2006/relationships/hyperlink" Target="http://rstudio.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 used R before?</a:t>
            </a:r>
            <a:endParaRPr/>
          </a:p>
          <a:p>
            <a:pPr indent="0" lvl="0" marL="0" rtl="0" algn="l">
              <a:spcBef>
                <a:spcPts val="0"/>
              </a:spcBef>
              <a:spcAft>
                <a:spcPts val="0"/>
              </a:spcAft>
              <a:buNone/>
            </a:pPr>
            <a:r>
              <a:rPr lang="en"/>
              <a:t>What kind of students/participants are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Who’s going to take the CIRC boot camp?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interrupt 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0632f369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632f369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be at minutes 45 to 50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0632f369f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0632f369f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Timing: 2 minutes to explain, 5 minutes to do, 5 minutes to report out - should hit 60 minutes at the end</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Objects and Data-types In R:</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Demo the help command.</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Vectors, Variables, Matrices, DataFrames - Holy Cow??</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 Envelopes with vocab word, and definition to be found in the Documentation of R, through the RStudio interface</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--Report it back to the class, Build one even?</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--You can use google if you need more than what the documentation gives (that may well be the case)</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298450" lvl="0" marL="457200" rtl="0" algn="l">
              <a:lnSpc>
                <a:spcPct val="115000"/>
              </a:lnSpc>
              <a:spcBef>
                <a:spcPts val="1200"/>
              </a:spcBef>
              <a:spcAft>
                <a:spcPts val="0"/>
              </a:spcAft>
              <a:buClr>
                <a:schemeClr val="dk2"/>
              </a:buClr>
              <a:buSzPts val="1100"/>
              <a:buChar char="●"/>
            </a:pPr>
            <a:r>
              <a:rPr lang="en">
                <a:solidFill>
                  <a:schemeClr val="dk2"/>
                </a:solidFill>
              </a:rPr>
              <a:t>vector - a group of variables of the same value type</a:t>
            </a:r>
            <a:endParaRPr>
              <a:solidFill>
                <a:schemeClr val="dk2"/>
              </a:solidFill>
            </a:endParaRPr>
          </a:p>
          <a:p>
            <a:pPr indent="-298450" lvl="1" marL="914400" rtl="0" algn="l">
              <a:lnSpc>
                <a:spcPct val="115000"/>
              </a:lnSpc>
              <a:spcBef>
                <a:spcPts val="0"/>
              </a:spcBef>
              <a:spcAft>
                <a:spcPts val="0"/>
              </a:spcAft>
              <a:buClr>
                <a:schemeClr val="dk2"/>
              </a:buClr>
              <a:buSzPts val="1100"/>
              <a:buAutoNum type="alphaLcPeriod"/>
            </a:pPr>
            <a:r>
              <a:rPr lang="en">
                <a:solidFill>
                  <a:schemeClr val="dk2"/>
                </a:solidFill>
              </a:rPr>
              <a:t>can hold primative values (numbers, T/F, text,)</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matrix - a vector represented and accessible in two dimensions</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same types as vector. you have to create the dimensions when you create a matrix</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good for advanced math</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data.frame- a set of data with a number of rows and columns, not necessarily the same type</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typically a spreadsheet type thing</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lists - a generic vector that is allowed to include different types of objects, including other lists</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list()</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arrays - a vector accessible in more than two dimensions (a fancier mattrix)</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Must be homogenous data types in storage</a:t>
            </a:r>
            <a:endParaRPr sz="1050">
              <a:solidFill>
                <a:schemeClr val="dk2"/>
              </a:solidFill>
            </a:endParaRPr>
          </a:p>
          <a:p>
            <a:pPr indent="-295275" lvl="0" marL="457200" rtl="0" algn="l">
              <a:lnSpc>
                <a:spcPct val="115000"/>
              </a:lnSpc>
              <a:spcBef>
                <a:spcPts val="0"/>
              </a:spcBef>
              <a:spcAft>
                <a:spcPts val="0"/>
              </a:spcAft>
              <a:buClr>
                <a:schemeClr val="dk2"/>
              </a:buClr>
              <a:buSzPts val="1050"/>
              <a:buChar char="●"/>
            </a:pPr>
            <a:r>
              <a:rPr lang="en" sz="1050">
                <a:solidFill>
                  <a:schemeClr val="dk2"/>
                </a:solidFill>
              </a:rPr>
              <a:t>Function - an object you call that takes arguements, other objects, a does something</a:t>
            </a:r>
            <a:endParaRPr sz="1050">
              <a:solidFill>
                <a:schemeClr val="dk2"/>
              </a:solidFill>
            </a:endParaRPr>
          </a:p>
          <a:p>
            <a:pPr indent="-295275" lvl="1" marL="914400" rtl="0" algn="l">
              <a:lnSpc>
                <a:spcPct val="115000"/>
              </a:lnSpc>
              <a:spcBef>
                <a:spcPts val="0"/>
              </a:spcBef>
              <a:spcAft>
                <a:spcPts val="0"/>
              </a:spcAft>
              <a:buClr>
                <a:schemeClr val="dk2"/>
              </a:buClr>
              <a:buSzPts val="1050"/>
              <a:buAutoNum type="alphaLcPeriod"/>
            </a:pPr>
            <a:r>
              <a:rPr lang="en" sz="1050">
                <a:solidFill>
                  <a:schemeClr val="dk2"/>
                </a:solidFill>
              </a:rPr>
              <a:t>yes you can create your own</a:t>
            </a:r>
            <a:endParaRPr sz="1050">
              <a:solidFill>
                <a:schemeClr val="dk2"/>
              </a:solidFill>
            </a:endParaRPr>
          </a:p>
          <a:p>
            <a:pPr indent="-295275" lvl="0" marL="457200" rtl="0" algn="l">
              <a:lnSpc>
                <a:spcPct val="115000"/>
              </a:lnSpc>
              <a:spcBef>
                <a:spcPts val="0"/>
              </a:spcBef>
              <a:spcAft>
                <a:spcPts val="0"/>
              </a:spcAft>
              <a:buClr>
                <a:schemeClr val="dk2"/>
              </a:buClr>
              <a:buSzPts val="1050"/>
              <a:buChar char="●"/>
            </a:pPr>
            <a:r>
              <a:t/>
            </a:r>
            <a:endParaRPr sz="1050">
              <a:solidFill>
                <a:schemeClr val="dk2"/>
              </a:solidFill>
            </a:endParaRPr>
          </a:p>
          <a:p>
            <a:pPr indent="0" lvl="0" marL="0" rtl="0" algn="l">
              <a:spcBef>
                <a:spcPts val="1200"/>
              </a:spcBef>
              <a:spcAft>
                <a:spcPts val="0"/>
              </a:spcAft>
              <a:buNone/>
            </a:pPr>
            <a:r>
              <a:t/>
            </a:r>
            <a:endParaRPr>
              <a:solidFill>
                <a:schemeClr val="dk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08e897e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8e897e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sz="1200">
              <a:solidFill>
                <a:srgbClr val="FF0000"/>
              </a:solidFill>
            </a:endParaRPr>
          </a:p>
          <a:p>
            <a:pPr indent="0" lvl="0" marL="0" rtl="0" algn="l">
              <a:spcBef>
                <a:spcPts val="0"/>
              </a:spcBef>
              <a:spcAft>
                <a:spcPts val="0"/>
              </a:spcAft>
              <a:buNone/>
            </a:pPr>
            <a:r>
              <a:rPr b="1" lang="en" sz="1200">
                <a:solidFill>
                  <a:srgbClr val="FF0000"/>
                </a:solidFill>
              </a:rPr>
              <a:t>OK, we’re going to start to go faster, because now I’m assuming:</a:t>
            </a:r>
            <a:endParaRPr b="1" sz="1200">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everyone can type  a command into their script</a:t>
            </a:r>
            <a:endParaRPr/>
          </a:p>
          <a:p>
            <a:pPr indent="0" lvl="0" marL="0" rtl="0" algn="l">
              <a:spcBef>
                <a:spcPts val="0"/>
              </a:spcBef>
              <a:spcAft>
                <a:spcPts val="0"/>
              </a:spcAft>
              <a:buNone/>
            </a:pPr>
            <a:r>
              <a:rPr lang="en"/>
              <a:t>they know if it will change the console or the viewer</a:t>
            </a:r>
            <a:endParaRPr/>
          </a:p>
          <a:p>
            <a:pPr indent="0" lvl="0" marL="0" rtl="0" algn="l">
              <a:spcBef>
                <a:spcPts val="0"/>
              </a:spcBef>
              <a:spcAft>
                <a:spcPts val="0"/>
              </a:spcAft>
              <a:buNone/>
            </a:pPr>
            <a:r>
              <a:rPr lang="en"/>
              <a:t>we know what objects are and how to create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we’re going to start building and manipulating objects in 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0632f369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632f369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Timecheck - if at 45-50 minutes, Break and 5 minutes to do the bonus!</a:t>
            </a:r>
            <a:endParaRPr/>
          </a:p>
          <a:p>
            <a:pPr indent="0" lvl="0" marL="0" rtl="0" algn="l">
              <a:spcBef>
                <a:spcPts val="0"/>
              </a:spcBef>
              <a:spcAft>
                <a:spcPts val="0"/>
              </a:spcAft>
              <a:buNone/>
            </a:pPr>
            <a:r>
              <a:rPr lang="en"/>
              <a:t>if at 1 hour, offer break, but keep going.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Subsetting practice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Vectors you build can be whatever you want, remember to quote strings.</a:t>
            </a:r>
            <a:endParaRPr/>
          </a:p>
          <a:p>
            <a:pPr indent="0" lvl="0" marL="0" rtl="0" algn="l">
              <a:spcBef>
                <a:spcPts val="0"/>
              </a:spcBef>
              <a:spcAft>
                <a:spcPts val="0"/>
              </a:spcAft>
              <a:buNone/>
            </a:pPr>
            <a:r>
              <a:rPr lang="en"/>
              <a:t>Take a minute to try to figure this out, and also take a minute to stretch take a break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0632f369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632f369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This is me teaching you how to fish, instead of giving you a fish today.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It’s the hard part of the workshop basically.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REGEX rely on metacharacters and literal characters (</a:t>
            </a:r>
            <a:r>
              <a:rPr lang="en">
                <a:solidFill>
                  <a:schemeClr val="dk2"/>
                </a:solidFill>
              </a:rPr>
              <a:t>underneath</a:t>
            </a:r>
            <a:r>
              <a:rPr lang="en">
                <a:solidFill>
                  <a:schemeClr val="dk2"/>
                </a:solidFill>
              </a:rPr>
              <a:t>)</a:t>
            </a:r>
            <a:endParaRPr>
              <a:solidFill>
                <a:schemeClr val="dk2"/>
              </a:solidFill>
            </a:endParaRPr>
          </a:p>
          <a:p>
            <a:pPr indent="0" lvl="0" marL="0" rtl="0" algn="l">
              <a:spcBef>
                <a:spcPts val="0"/>
              </a:spcBef>
              <a:spcAft>
                <a:spcPts val="0"/>
              </a:spcAft>
              <a:buNone/>
            </a:pPr>
            <a:r>
              <a:rPr lang="en" u="sng">
                <a:solidFill>
                  <a:schemeClr val="hlink"/>
                </a:solidFill>
                <a:hlinkClick r:id="rId2"/>
              </a:rPr>
              <a:t>https://librarycarpentry.org/lc-data-intro/01-regular-expressions/index.html</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0a2fa1c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a2fa1c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This is me teaching you how to fish, instead of giving you a fish today.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It’s the hard part of the workshop basically.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REGEX rely on metacharacters and literal characters (underneath)</a:t>
            </a:r>
            <a:endParaRPr>
              <a:solidFill>
                <a:schemeClr val="dk2"/>
              </a:solidFill>
            </a:endParaRPr>
          </a:p>
          <a:p>
            <a:pPr indent="0" lvl="0" marL="0" rtl="0" algn="l">
              <a:spcBef>
                <a:spcPts val="0"/>
              </a:spcBef>
              <a:spcAft>
                <a:spcPts val="0"/>
              </a:spcAft>
              <a:buNone/>
            </a:pPr>
            <a:r>
              <a:rPr lang="en" u="sng">
                <a:solidFill>
                  <a:schemeClr val="hlink"/>
                </a:solidFill>
                <a:hlinkClick r:id="rId2"/>
              </a:rPr>
              <a:t>https://librarycarpentry.org/lc-data-intro/01-regular-expressions/index.html</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08e897eb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08e897eb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08e897eb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8e897eb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is case sensitive, it must be capital!</a:t>
            </a:r>
            <a:endParaRPr/>
          </a:p>
          <a:p>
            <a:pPr indent="0" lvl="0" marL="0" rtl="0" algn="l">
              <a:spcBef>
                <a:spcPts val="0"/>
              </a:spcBef>
              <a:spcAft>
                <a:spcPts val="0"/>
              </a:spcAft>
              <a:buNone/>
            </a:pPr>
            <a:r>
              <a:rPr lang="en"/>
              <a:t>Again, it’s important to keep track of what KIND of data you’re now dealing with in your machine  manipulations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08e897eb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8e897eb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is case sensitive, it must be capital!</a:t>
            </a:r>
            <a:endParaRPr/>
          </a:p>
          <a:p>
            <a:pPr indent="0" lvl="0" marL="0" rtl="0" algn="l">
              <a:spcBef>
                <a:spcPts val="0"/>
              </a:spcBef>
              <a:spcAft>
                <a:spcPts val="0"/>
              </a:spcAft>
              <a:buNone/>
            </a:pPr>
            <a:r>
              <a:rPr lang="en"/>
              <a:t>Again, it’s important to keep track of what KIND of data you’re now dealing with in your machine  manipulations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08e897eb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8e897eb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REGEX operators in this example slide are highlighted, so you can see how you ‘build’ a word with an operator to match a pattern and the rest of the words in place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gonna be a break, that’s a good time to troubleshoot errors. Most of these exercises stand alone.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08e897eb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08e897eb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08e897eb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8e897eb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you do the same for whale?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0632f369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0632f369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Perhaps date your scripts?</a:t>
            </a:r>
            <a:br>
              <a:rPr lang="en">
                <a:solidFill>
                  <a:schemeClr val="dk2"/>
                </a:solidFill>
              </a:rPr>
            </a:br>
            <a:endParaRPr>
              <a:solidFill>
                <a:schemeClr val="dk2"/>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f2e4f6df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f2e4f6df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did over 15 exercise and leveled up 3 times!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0632f36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0632f36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 use control f in a web browser to get right to the letters/words that you need? in a length document?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great would it be to do that to a text with over 200,000 words?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0a2fa1c7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0a2fa1c7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Check for RStudio downloads,</a:t>
            </a:r>
            <a:endParaRPr/>
          </a:p>
          <a:p>
            <a:pPr indent="0" lvl="0" marL="0" rtl="0" algn="l">
              <a:spcBef>
                <a:spcPts val="0"/>
              </a:spcBef>
              <a:spcAft>
                <a:spcPts val="0"/>
              </a:spcAft>
              <a:buClr>
                <a:schemeClr val="dk2"/>
              </a:buClr>
              <a:buSzPts val="1100"/>
              <a:buFont typeface="Arial"/>
              <a:buNone/>
            </a:pPr>
            <a:r>
              <a:rPr lang="en"/>
              <a:t>everyone can load R in the RStudio environment.</a:t>
            </a:r>
            <a:endParaRPr/>
          </a:p>
          <a:p>
            <a:pPr indent="0" lvl="0" marL="0" rtl="0" algn="l">
              <a:spcBef>
                <a:spcPts val="0"/>
              </a:spcBef>
              <a:spcAft>
                <a:spcPts val="0"/>
              </a:spcAft>
              <a:buClr>
                <a:schemeClr val="dk2"/>
              </a:buClr>
              <a:buSzPts val="1100"/>
              <a:buFont typeface="Arial"/>
              <a:buNone/>
            </a:pPr>
            <a:r>
              <a:rPr lang="en"/>
              <a:t>(You'll need the admin access for your own machine)</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One must have R language downloaded to their computer, AND the app RStudio</a:t>
            </a:r>
            <a:endParaRPr/>
          </a:p>
          <a:p>
            <a:pPr indent="0" lvl="0" marL="0" rtl="0" algn="l">
              <a:spcBef>
                <a:spcPts val="0"/>
              </a:spcBef>
              <a:spcAft>
                <a:spcPts val="0"/>
              </a:spcAft>
              <a:buNone/>
            </a:pPr>
            <a:r>
              <a:t/>
            </a:r>
            <a:endParaRPr/>
          </a:p>
          <a:p>
            <a:pPr indent="0" lvl="0" marL="0" rtl="0" algn="l">
              <a:spcBef>
                <a:spcPts val="0"/>
              </a:spcBef>
              <a:spcAft>
                <a:spcPts val="0"/>
              </a:spcAft>
              <a:buClr>
                <a:schemeClr val="dk2"/>
              </a:buClr>
              <a:buSzPts val="1100"/>
              <a:buFont typeface="Arial"/>
              <a:buNone/>
            </a:pPr>
            <a:r>
              <a:rPr lang="en"/>
              <a:t>Some language checking:</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a:t>Terminal</a:t>
            </a:r>
            <a:endParaRPr/>
          </a:p>
          <a:p>
            <a:pPr indent="0" lvl="0" marL="0" rtl="0" algn="l">
              <a:spcBef>
                <a:spcPts val="0"/>
              </a:spcBef>
              <a:spcAft>
                <a:spcPts val="0"/>
              </a:spcAft>
              <a:buClr>
                <a:schemeClr val="dk2"/>
              </a:buClr>
              <a:buSzPts val="1100"/>
              <a:buFont typeface="Arial"/>
              <a:buNone/>
            </a:pPr>
            <a:r>
              <a:rPr lang="en"/>
              <a:t>Console</a:t>
            </a:r>
            <a:endParaRPr/>
          </a:p>
          <a:p>
            <a:pPr indent="0" lvl="0" marL="0" rtl="0" algn="l">
              <a:spcBef>
                <a:spcPts val="0"/>
              </a:spcBef>
              <a:spcAft>
                <a:spcPts val="0"/>
              </a:spcAft>
              <a:buClr>
                <a:schemeClr val="dk2"/>
              </a:buClr>
              <a:buSzPts val="1100"/>
              <a:buFont typeface="Arial"/>
              <a:buNone/>
            </a:pPr>
            <a:r>
              <a:rPr lang="en"/>
              <a:t>Environment</a:t>
            </a:r>
            <a:endParaRPr/>
          </a:p>
          <a:p>
            <a:pPr indent="0" lvl="0" marL="0" rtl="0" algn="l">
              <a:spcBef>
                <a:spcPts val="0"/>
              </a:spcBef>
              <a:spcAft>
                <a:spcPts val="0"/>
              </a:spcAft>
              <a:buClr>
                <a:schemeClr val="dk2"/>
              </a:buClr>
              <a:buSzPts val="1100"/>
              <a:buFont typeface="Arial"/>
              <a:buNone/>
            </a:pPr>
            <a:r>
              <a:rPr lang="en"/>
              <a:t>Viewer (for help, plots, packages, files, documentation)</a:t>
            </a:r>
            <a:endParaRPr/>
          </a:p>
          <a:p>
            <a:pPr indent="0" lvl="0" marL="0" rtl="0" algn="l">
              <a:spcBef>
                <a:spcPts val="0"/>
              </a:spcBef>
              <a:spcAft>
                <a:spcPts val="0"/>
              </a:spcAft>
              <a:buClr>
                <a:schemeClr val="dk2"/>
              </a:buClr>
              <a:buSzPts val="1100"/>
              <a:buFont typeface="Arial"/>
              <a:buNone/>
            </a:pPr>
            <a:r>
              <a:rPr lang="en"/>
              <a:t>variable - a container for anything I want to work with in my programming</a:t>
            </a:r>
            <a:endParaRPr/>
          </a:p>
          <a:p>
            <a:pPr indent="0" lvl="0" marL="0" rtl="0" algn="l">
              <a:spcBef>
                <a:spcPts val="0"/>
              </a:spcBef>
              <a:spcAft>
                <a:spcPts val="0"/>
              </a:spcAft>
              <a:buClr>
                <a:schemeClr val="dk2"/>
              </a:buClr>
              <a:buSzPts val="1100"/>
              <a:buFont typeface="Arial"/>
              <a:buNone/>
            </a:pPr>
            <a:r>
              <a:rPr lang="en"/>
              <a:t>arguments - the specifics fed to a function or command, you can only feed a command arguments it is already knows.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0632f369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632f369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Starting with R</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Basics!</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What is R?</a:t>
            </a:r>
            <a:endParaRPr>
              <a:solidFill>
                <a:schemeClr val="dk2"/>
              </a:solidFill>
            </a:endParaRPr>
          </a:p>
          <a:p>
            <a:pPr indent="-298450" lvl="0" marL="457200" rtl="0" algn="l">
              <a:lnSpc>
                <a:spcPct val="115000"/>
              </a:lnSpc>
              <a:spcBef>
                <a:spcPts val="1200"/>
              </a:spcBef>
              <a:spcAft>
                <a:spcPts val="0"/>
              </a:spcAft>
              <a:buClr>
                <a:schemeClr val="dk2"/>
              </a:buClr>
              <a:buSzPts val="1100"/>
              <a:buChar char="●"/>
            </a:pPr>
            <a:r>
              <a:rPr lang="en">
                <a:solidFill>
                  <a:schemeClr val="dk2"/>
                </a:solidFill>
              </a:rPr>
              <a:t>named after its creators: Robert Gentleman and Ross Ihaka</a:t>
            </a:r>
            <a:endParaRPr>
              <a:solidFill>
                <a:schemeClr val="dk2"/>
              </a:solidFill>
            </a:endParaRPr>
          </a:p>
          <a:p>
            <a:pPr indent="-298450" lvl="1" marL="914400" rtl="0" algn="l">
              <a:lnSpc>
                <a:spcPct val="115000"/>
              </a:lnSpc>
              <a:spcBef>
                <a:spcPts val="0"/>
              </a:spcBef>
              <a:spcAft>
                <a:spcPts val="0"/>
              </a:spcAft>
              <a:buClr>
                <a:schemeClr val="dk2"/>
              </a:buClr>
              <a:buSzPts val="1100"/>
              <a:buChar char="○"/>
            </a:pPr>
            <a:r>
              <a:rPr lang="en" sz="1050">
                <a:solidFill>
                  <a:schemeClr val="dk2"/>
                </a:solidFill>
              </a:rPr>
              <a:t>University of Auckland, New Zealand</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Took a language, S, up a level as an engine and a programming language</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So "R" often refers to the coding language specifically, and the coding environment/engine to run the code</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GNU GPL Version 2 License - open source, free to use and openly extensible</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t/>
            </a:r>
            <a:endParaRPr sz="1050">
              <a:solidFill>
                <a:schemeClr val="dk2"/>
              </a:solidFill>
            </a:endParaRPr>
          </a:p>
          <a:p>
            <a:pPr indent="0" lvl="0" marL="0" rtl="0" algn="l">
              <a:lnSpc>
                <a:spcPct val="115000"/>
              </a:lnSpc>
              <a:spcBef>
                <a:spcPts val="120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What can R be used for?</a:t>
            </a:r>
            <a:endParaRPr>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050">
                <a:solidFill>
                  <a:schemeClr val="dk2"/>
                </a:solidFill>
              </a:rPr>
              <a:t> Statistics</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data visualization</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machine learning/ai</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live data dashboards (shiny)</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web scraping</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text-mining</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R interface for MySQL</a:t>
            </a:r>
            <a:endParaRPr sz="1050">
              <a:solidFill>
                <a:schemeClr val="dk2"/>
              </a:solidFill>
            </a:endParaRPr>
          </a:p>
          <a:p>
            <a:pPr indent="0" lvl="0" marL="0" rtl="0" algn="l">
              <a:lnSpc>
                <a:spcPct val="115000"/>
              </a:lnSpc>
              <a:spcBef>
                <a:spcPts val="1200"/>
              </a:spcBef>
              <a:spcAft>
                <a:spcPts val="0"/>
              </a:spcAft>
              <a:buClr>
                <a:schemeClr val="dk2"/>
              </a:buClr>
              <a:buSzPts val="1100"/>
              <a:buFont typeface="Arial"/>
              <a:buNone/>
            </a:pPr>
            <a:r>
              <a:rPr lang="en">
                <a:solidFill>
                  <a:schemeClr val="dk2"/>
                </a:solidFill>
              </a:rPr>
              <a:t>What do I get when I download R?</a:t>
            </a:r>
            <a:endParaRPr>
              <a:solidFill>
                <a:schemeClr val="dk2"/>
              </a:solidFill>
            </a:endParaRPr>
          </a:p>
          <a:p>
            <a:pPr indent="0" lvl="0" marL="0" rtl="0" algn="l">
              <a:spcBef>
                <a:spcPts val="0"/>
              </a:spcBef>
              <a:spcAft>
                <a:spcPts val="0"/>
              </a:spcAft>
              <a:buClr>
                <a:schemeClr val="dk2"/>
              </a:buClr>
              <a:buSzPts val="1100"/>
              <a:buFont typeface="Arial"/>
              <a:buNone/>
            </a:pPr>
            <a:r>
              <a:rPr lang="en" u="sng">
                <a:solidFill>
                  <a:schemeClr val="hlink"/>
                </a:solidFill>
                <a:hlinkClick r:id="rId2"/>
              </a:rPr>
              <a:t>cran.r-project.org</a:t>
            </a:r>
            <a:endParaRPr u="sng">
              <a:solidFill>
                <a:schemeClr val="hlink"/>
              </a:solidFill>
              <a:hlinkClick r:id="rId3"/>
            </a:endParaRPr>
          </a:p>
          <a:p>
            <a:pPr indent="0" lvl="0" marL="0" rtl="0" algn="l">
              <a:spcBef>
                <a:spcPts val="0"/>
              </a:spcBef>
              <a:spcAft>
                <a:spcPts val="0"/>
              </a:spcAft>
              <a:buClr>
                <a:schemeClr val="dk2"/>
              </a:buClr>
              <a:buSzPts val="1100"/>
              <a:buFont typeface="Arial"/>
              <a:buNone/>
            </a:pPr>
            <a:r>
              <a:rPr lang="en">
                <a:solidFill>
                  <a:schemeClr val="dk2"/>
                </a:solidFill>
              </a:rPr>
              <a:t>Install 'base' package</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An install wizard will get you through the steps!</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(it's probably the 32bit version - R i###, there could be 64 bit R X###)</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How do I use R?</a:t>
            </a:r>
            <a:endParaRPr>
              <a:solidFill>
                <a:schemeClr val="dk2"/>
              </a:solidFill>
            </a:endParaRPr>
          </a:p>
          <a:p>
            <a:pPr indent="0" lvl="0" marL="0" rtl="0" algn="l">
              <a:spcBef>
                <a:spcPts val="0"/>
              </a:spcBef>
              <a:spcAft>
                <a:spcPts val="0"/>
              </a:spcAft>
              <a:buClr>
                <a:schemeClr val="dk2"/>
              </a:buClr>
              <a:buSzPts val="1100"/>
              <a:buFont typeface="Arial"/>
              <a:buNone/>
            </a:pPr>
            <a:r>
              <a:rPr lang="en" sz="1050">
                <a:solidFill>
                  <a:schemeClr val="dk2"/>
                </a:solidFill>
              </a:rPr>
              <a:t>IDE - integrated design environment</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What do I get when I download RStudio?</a:t>
            </a:r>
            <a:endParaRPr>
              <a:solidFill>
                <a:schemeClr val="dk2"/>
              </a:solidFill>
            </a:endParaRPr>
          </a:p>
          <a:p>
            <a:pPr indent="0" lvl="0" marL="0" rtl="0" algn="l">
              <a:spcBef>
                <a:spcPts val="0"/>
              </a:spcBef>
              <a:spcAft>
                <a:spcPts val="0"/>
              </a:spcAft>
              <a:buNone/>
            </a:pPr>
            <a:r>
              <a:rPr lang="en" u="sng">
                <a:solidFill>
                  <a:schemeClr val="hlink"/>
                </a:solidFill>
                <a:hlinkClick r:id="rId4"/>
              </a:rPr>
              <a:t>rstudio.org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2"/>
                </a:solidFill>
              </a:rPr>
              <a:t>There are 3 windows by default, but I'd like us all to add a 4th right off the bat. This 4th will be an rscript. Think of this as a notepad for your R code, with a command to run, that can be saved as an individual file. </a:t>
            </a:r>
            <a:endParaRPr sz="1050">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050">
                <a:solidFill>
                  <a:schemeClr val="dk2"/>
                </a:solidFill>
              </a:rPr>
              <a:t> You can do this 2 ways. The first, File, 'New Script'</a:t>
            </a:r>
            <a:endParaRPr sz="105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050">
                <a:solidFill>
                  <a:schemeClr val="dk2"/>
                </a:solidFill>
              </a:rPr>
              <a:t>The second, the little letter icon in the top left, with the green plus inside - that's a shortcut for new script</a:t>
            </a:r>
            <a:endParaRPr sz="1050">
              <a:solidFill>
                <a:schemeClr val="dk2"/>
              </a:solidFill>
            </a:endParaRPr>
          </a:p>
          <a:p>
            <a:pPr indent="0" lvl="0" marL="0" rtl="0" algn="l">
              <a:lnSpc>
                <a:spcPct val="115000"/>
              </a:lnSpc>
              <a:spcBef>
                <a:spcPts val="1200"/>
              </a:spcBef>
              <a:spcAft>
                <a:spcPts val="0"/>
              </a:spcAft>
              <a:buNone/>
            </a:pPr>
            <a:r>
              <a:t/>
            </a:r>
            <a:endParaRPr sz="1050">
              <a:solidFill>
                <a:schemeClr val="dk2"/>
              </a:solidFill>
            </a:endParaRPr>
          </a:p>
          <a:p>
            <a:pPr indent="0" lvl="0" marL="0" rtl="0" algn="l">
              <a:spcBef>
                <a:spcPts val="0"/>
              </a:spcBef>
              <a:spcAft>
                <a:spcPts val="0"/>
              </a:spcAft>
              <a:buNone/>
            </a:pPr>
            <a:r>
              <a:rPr lang="en" sz="1050">
                <a:solidFill>
                  <a:schemeClr val="dk2"/>
                </a:solidFill>
              </a:rPr>
              <a:t>Now you should have 4 windows, inside your RStudio viewer.</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rPr lang="en" sz="1050">
                <a:solidFill>
                  <a:schemeClr val="dk2"/>
                </a:solidFill>
              </a:rPr>
              <a:t>The script appears in the top left.</a:t>
            </a:r>
            <a:endParaRPr sz="1050">
              <a:solidFill>
                <a:schemeClr val="dk2"/>
              </a:solidFill>
            </a:endParaRPr>
          </a:p>
          <a:p>
            <a:pPr indent="0" lvl="0" marL="0" rtl="0" algn="l">
              <a:spcBef>
                <a:spcPts val="0"/>
              </a:spcBef>
              <a:spcAft>
                <a:spcPts val="0"/>
              </a:spcAft>
              <a:buNone/>
            </a:pPr>
            <a:r>
              <a:rPr lang="en" sz="1050">
                <a:solidFill>
                  <a:schemeClr val="dk2"/>
                </a:solidFill>
              </a:rPr>
              <a:t>Below, you'll see the console/terminal. This is where the log of your commands will be kept. There should also be a tab for 'terminal.' If there isn't, from your computer menu select 'Tool' , terminal -&gt; new terminal.</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rPr lang="en">
                <a:solidFill>
                  <a:schemeClr val="dk2"/>
                </a:solidFill>
              </a:rPr>
              <a:t>Top right is the global viewer, for the environment viewer, history, connections. This global environment keeps track of 'objects' you're using. The history keeps track of your commands throughout your work session.</a:t>
            </a:r>
            <a:endParaRPr>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rPr lang="en" sz="1050">
                <a:solidFill>
                  <a:schemeClr val="dk2"/>
                </a:solidFill>
              </a:rPr>
              <a:t>Bottom right is Files. This could be a file you need to browse to in your working directory, or a the files for an R Package you have installed on your machine, Help files (dedicated tab, very important), and Plots- for data visualization you may be doing in the command environment.</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rPr lang="en" sz="1050">
                <a:solidFill>
                  <a:schemeClr val="dk2"/>
                </a:solidFill>
              </a:rPr>
              <a:t>Tour complete. Since RStudio is just a wrapper for all of this, writing script and showing the terminal/console that already exist in your machine, you must have R language installed before you can do any R coding in RStudio.</a:t>
            </a:r>
            <a:endParaRPr sz="1050">
              <a:solidFill>
                <a:schemeClr val="dk2"/>
              </a:solidFill>
            </a:endParaRPr>
          </a:p>
          <a:p>
            <a:pPr indent="0" lvl="0" marL="0" rtl="0" algn="l">
              <a:spcBef>
                <a:spcPts val="0"/>
              </a:spcBef>
              <a:spcAft>
                <a:spcPts val="0"/>
              </a:spcAft>
              <a:buNone/>
            </a:pPr>
            <a:r>
              <a:t/>
            </a:r>
            <a:endParaRPr sz="1050">
              <a:solidFill>
                <a:schemeClr val="dk2"/>
              </a:solidFill>
            </a:endParaRPr>
          </a:p>
          <a:p>
            <a:pPr indent="0" lvl="0" marL="0" rtl="0" algn="l">
              <a:spcBef>
                <a:spcPts val="0"/>
              </a:spcBef>
              <a:spcAft>
                <a:spcPts val="0"/>
              </a:spcAft>
              <a:buNone/>
            </a:pPr>
            <a:r>
              <a:rPr lang="en" sz="1050">
                <a:solidFill>
                  <a:schemeClr val="dk2"/>
                </a:solidFill>
              </a:rPr>
              <a:t>Look cool -&gt; preferences are now under “Global Options”</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a:uFill>
                <a:noFill/>
              </a:uFill>
              <a:hlinkClick r:id="rId5"/>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0632f369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632f369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Yes, before you have even begun to type out code, good data management practices start now.</a:t>
            </a:r>
            <a:endParaRPr>
              <a:solidFill>
                <a:schemeClr val="dk2"/>
              </a:solidFill>
            </a:endParaRPr>
          </a:p>
          <a:p>
            <a:pPr indent="0" lvl="0" marL="0" rtl="0" algn="l">
              <a:spcBef>
                <a:spcPts val="0"/>
              </a:spcBef>
              <a:spcAft>
                <a:spcPts val="0"/>
              </a:spcAft>
              <a:buNone/>
            </a:pPr>
            <a:r>
              <a:rPr lang="en">
                <a:solidFill>
                  <a:schemeClr val="dk2"/>
                </a:solidFill>
              </a:rPr>
              <a:t>What the heck is data management?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You don’t have to do this in analog! Spreadsheet, notepad, evernote, notion, etc. Scrivener, Airtable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There are some practices you’ve likely already picked up in your career and life: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Save early and often - anything on a computer.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File names that make sense for all the photos you post to social media ( or maybe not?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archive previous versions, perhaps? in order to not send the wrong version out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Keep a previous version, to know which changes you have made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Collected key pieces of metadata, perhaps a course number, a year in time, author names, in a structured or unstructured fashion?</a:t>
            </a:r>
            <a:endParaRPr>
              <a:solidFill>
                <a:schemeClr val="dk2"/>
              </a:solidFill>
            </a:endParaRPr>
          </a:p>
          <a:p>
            <a:pPr indent="-317500" lvl="1" marL="914400" rtl="0" algn="l">
              <a:spcBef>
                <a:spcPts val="0"/>
              </a:spcBef>
              <a:spcAft>
                <a:spcPts val="0"/>
              </a:spcAft>
              <a:buClr>
                <a:schemeClr val="dk2"/>
              </a:buClr>
              <a:buSzPts val="1400"/>
              <a:buChar char="○"/>
            </a:pPr>
            <a:r>
              <a:t/>
            </a:r>
            <a:endParaRPr>
              <a:solidFill>
                <a:schemeClr val="dk2"/>
              </a:solidFill>
            </a:endParaRPr>
          </a:p>
          <a:p>
            <a:pPr indent="0" lvl="0" marL="0" rtl="0" algn="l">
              <a:spcBef>
                <a:spcPts val="0"/>
              </a:spcBef>
              <a:spcAft>
                <a:spcPts val="0"/>
              </a:spcAft>
              <a:buNone/>
            </a:pPr>
            <a:r>
              <a:rPr lang="en">
                <a:solidFill>
                  <a:schemeClr val="dk2"/>
                </a:solidFill>
              </a:rPr>
              <a:t>Take 2 minutes right now, to know what folder on your machine has your R script, if the names make sense to humans and machines (no special characters), where that folder lives, and maybe start a copy in Google Drive, so that you have set the intention to make a cloud backup. Also, make a notepad document called README in that folder, and link to this tinyurl and make any big picture notes you want to about today.</a:t>
            </a:r>
            <a:br>
              <a:rPr lang="en">
                <a:solidFill>
                  <a:schemeClr val="dk2"/>
                </a:solidFill>
              </a:rPr>
            </a:br>
            <a:endParaRPr>
              <a:solidFill>
                <a:schemeClr val="dk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0632f369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0632f369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0632f369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0632f369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Clr>
                <a:schemeClr val="dk2"/>
              </a:buClr>
              <a:buSzPts val="1100"/>
              <a:buFont typeface="Arial"/>
              <a:buNone/>
            </a:pPr>
            <a:r>
              <a:rPr lang="en" sz="1050">
                <a:solidFill>
                  <a:schemeClr val="dk2"/>
                </a:solidFill>
              </a:rPr>
              <a:t>Commands:</a:t>
            </a:r>
            <a:endParaRPr sz="1050">
              <a:solidFill>
                <a:schemeClr val="dk2"/>
              </a:solidFill>
            </a:endParaRPr>
          </a:p>
          <a:p>
            <a:pPr indent="0" lvl="0" marL="0" rtl="0" algn="l">
              <a:spcBef>
                <a:spcPts val="0"/>
              </a:spcBef>
              <a:spcAft>
                <a:spcPts val="0"/>
              </a:spcAft>
              <a:buClr>
                <a:schemeClr val="dk2"/>
              </a:buClr>
              <a:buSzPts val="1100"/>
              <a:buFont typeface="Arial"/>
              <a:buNone/>
            </a:pPr>
            <a:r>
              <a:rPr lang="en" sz="1050">
                <a:solidFill>
                  <a:schemeClr val="dk2"/>
                </a:solidFill>
              </a:rPr>
              <a:t>Print('Hello world")</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we can also store the classic message as a variable, with the assignment function.</a:t>
            </a:r>
            <a:endParaRPr>
              <a:solidFill>
                <a:schemeClr val="dk2"/>
              </a:solidFill>
            </a:endParaRPr>
          </a:p>
          <a:p>
            <a:pPr indent="0" lvl="0" marL="0" rtl="0" algn="l">
              <a:spcBef>
                <a:spcPts val="0"/>
              </a:spcBef>
              <a:spcAft>
                <a:spcPts val="0"/>
              </a:spcAft>
              <a:buClr>
                <a:schemeClr val="dk2"/>
              </a:buClr>
              <a:buSzPts val="1100"/>
              <a:buFont typeface="Arial"/>
              <a:buNone/>
            </a:pPr>
            <a:r>
              <a:rPr lang="en" sz="1050">
                <a:solidFill>
                  <a:schemeClr val="dk2"/>
                </a:solidFill>
              </a:rPr>
              <a:t>Careful with your variable names!</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Clr>
                <a:schemeClr val="dk2"/>
              </a:buClr>
              <a:buSzPts val="1100"/>
              <a:buFont typeface="Arial"/>
              <a:buNone/>
            </a:pPr>
            <a:r>
              <a:rPr lang="en" sz="1050">
                <a:solidFill>
                  <a:schemeClr val="dk2"/>
                </a:solidFill>
              </a:rPr>
              <a:t>use the &lt;- assignment arrow to put a string into a variable.</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Clr>
                <a:schemeClr val="dk2"/>
              </a:buClr>
              <a:buSzPts val="1100"/>
              <a:buFont typeface="Arial"/>
              <a:buNone/>
            </a:pPr>
            <a:r>
              <a:rPr lang="en" sz="1050">
                <a:solidFill>
                  <a:schemeClr val="dk2"/>
                </a:solidFill>
              </a:rPr>
              <a:t>Variables can hold a lot of other things, including integers and lists. We'll get into it soon.</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Clr>
                <a:schemeClr val="dk2"/>
              </a:buClr>
              <a:buSzPts val="1100"/>
              <a:buFont typeface="Arial"/>
              <a:buNone/>
            </a:pPr>
            <a:r>
              <a:t/>
            </a:r>
            <a:endParaRPr sz="105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0632f369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0632f369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isn’t a computer science course, nor am I a full time computer scientists. So please don’t make me talk about all the data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important to know is that when you’re looking at data in R, the language is seeing the objects you make and values you put into those objects, and assigning types to them.</a:t>
            </a:r>
            <a:endParaRPr/>
          </a:p>
          <a:p>
            <a:pPr indent="0" lvl="0" marL="0" rtl="0" algn="l">
              <a:spcBef>
                <a:spcPts val="0"/>
              </a:spcBef>
              <a:spcAft>
                <a:spcPts val="0"/>
              </a:spcAft>
              <a:buNone/>
            </a:pPr>
            <a:r>
              <a:rPr lang="en"/>
              <a:t>Strings are alphanumeric, and denoted by quotes typically</a:t>
            </a:r>
            <a:endParaRPr/>
          </a:p>
          <a:p>
            <a:pPr indent="0" lvl="0" marL="0" rtl="0" algn="l">
              <a:spcBef>
                <a:spcPts val="0"/>
              </a:spcBef>
              <a:spcAft>
                <a:spcPts val="0"/>
              </a:spcAft>
              <a:buNone/>
            </a:pPr>
            <a:r>
              <a:rPr lang="en"/>
              <a:t>continuous numbers are what we see the most of, fo things like page number or age</a:t>
            </a:r>
            <a:endParaRPr/>
          </a:p>
          <a:p>
            <a:pPr indent="0" lvl="0" marL="0" rtl="0" algn="l">
              <a:spcBef>
                <a:spcPts val="0"/>
              </a:spcBef>
              <a:spcAft>
                <a:spcPts val="0"/>
              </a:spcAft>
              <a:buNone/>
            </a:pPr>
            <a:r>
              <a:rPr lang="en"/>
              <a:t>categorical is what it sounds like, spatial, timeseries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most important to know is not all visualizations are appropriate for all types of data. This very important underpinning is what will eventually lead you to more logical and powerful data visualizations (and, not lying with your data visualizations)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I’ve linked more resources for you in that spirit here, and a blog post that talks about why data scientists care about data types and the statstical </a:t>
            </a:r>
            <a:r>
              <a:rPr lang="en"/>
              <a:t>underpinnings</a:t>
            </a:r>
            <a:r>
              <a:rPr lang="en"/>
              <a:t> that are important there.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I’ve bolded the types we’re most likely to see in text mining, and in fact, most of the time I use R, but there are more than I’ve listed here so bottom line- know that there are different data types encoding the values you manipulate in R (or any machine)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sa/4.0/"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creativecommons.org/licenses/by-sa/4.0/"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s://creativecommons.org/licenses/by-sa/4.0/" TargetMode="External"/><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regular-expressions.info/rlanguage.html" TargetMode="External"/><Relationship Id="rId4" Type="http://schemas.openxmlformats.org/officeDocument/2006/relationships/hyperlink" Target="https://creativecommons.org/licenses/by-sa/4.0/" TargetMode="External"/><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creativecommons.org/licenses/by-sa/4.0/"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hyperlink" Target="https://creativecommons.org/licenses/by-sa/4.0/" TargetMode="External"/><Relationship Id="rId6"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creativecommons.org/licenses/by-sa/4.0/" TargetMode="External"/><Relationship Id="rId4" Type="http://schemas.openxmlformats.org/officeDocument/2006/relationships/image" Target="../media/image3.png"/><Relationship Id="rId5" Type="http://schemas.openxmlformats.org/officeDocument/2006/relationships/hyperlink" Target="https://www.rstudio.com/online-learning/" TargetMode="External"/><Relationship Id="rId6" Type="http://schemas.openxmlformats.org/officeDocument/2006/relationships/hyperlink" Target="https://flowingdata.com/category/tutorials/" TargetMode="External"/><Relationship Id="rId7" Type="http://schemas.openxmlformats.org/officeDocument/2006/relationships/hyperlink" Target="https://www.r-bloggers.com/how-to-learn-r-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tidytextmining.com/tidytext.html" TargetMode="External"/><Relationship Id="rId4" Type="http://schemas.openxmlformats.org/officeDocument/2006/relationships/hyperlink" Target="https://creativecommons.org/licenses/by-sa/4.0/"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cran.r-project.org/" TargetMode="External"/><Relationship Id="rId4" Type="http://schemas.openxmlformats.org/officeDocument/2006/relationships/hyperlink" Target="http://rstudio.org/" TargetMode="External"/><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creativecommons.org/licenses/by-sa/4.0/"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creativecommons.org/licenses/by-sa/4.0/" TargetMode="External"/><Relationship Id="rId4" Type="http://schemas.openxmlformats.org/officeDocument/2006/relationships/image" Target="../media/image3.png"/><Relationship Id="rId5" Type="http://schemas.openxmlformats.org/officeDocument/2006/relationships/hyperlink" Target="https://library.si.edu/sites/default/files/tutorial/pdf/filenamingorganizing20180227.pdf" TargetMode="External"/><Relationship Id="rId6" Type="http://schemas.openxmlformats.org/officeDocument/2006/relationships/hyperlink" Target="https://www.ands.org.au/working-with-data/skills/23-research-data-things/all23/thing-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hyperlink" Target="https://creativecommons.org/licenses/by-sa/4.0/" TargetMode="Externa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creativecommons.org/licenses/by-sa/4.0/" TargetMode="External"/><Relationship Id="rId4" Type="http://schemas.openxmlformats.org/officeDocument/2006/relationships/image" Target="../media/image3.png"/><Relationship Id="rId5" Type="http://schemas.openxmlformats.org/officeDocument/2006/relationships/hyperlink" Target="https://www.data-to-viz.com/" TargetMode="External"/><Relationship Id="rId6" Type="http://schemas.openxmlformats.org/officeDocument/2006/relationships/hyperlink" Target="http://www.visual-literacy.org/periodic_table/periodic_table.html#" TargetMode="External"/><Relationship Id="rId7" Type="http://schemas.openxmlformats.org/officeDocument/2006/relationships/hyperlink" Target="https://towardsdatascience.com/data-types-in-statistics-347e152e8be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507600" cy="19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latin typeface="Lato"/>
                <a:ea typeface="Lato"/>
                <a:cs typeface="Lato"/>
                <a:sym typeface="Lato"/>
              </a:rPr>
              <a:t>Welcome to TinkerSpace!</a:t>
            </a:r>
            <a:endParaRPr b="0" sz="2400">
              <a:latin typeface="Lato"/>
              <a:ea typeface="Lato"/>
              <a:cs typeface="Lato"/>
              <a:sym typeface="Lato"/>
            </a:endParaRPr>
          </a:p>
          <a:p>
            <a:pPr indent="0" lvl="0" marL="0" rtl="0" algn="l">
              <a:spcBef>
                <a:spcPts val="0"/>
              </a:spcBef>
              <a:spcAft>
                <a:spcPts val="0"/>
              </a:spcAft>
              <a:buNone/>
            </a:pPr>
            <a:r>
              <a:rPr lang="en"/>
              <a:t>Intro to R for</a:t>
            </a:r>
            <a:endParaRPr/>
          </a:p>
          <a:p>
            <a:pPr indent="0" lvl="0" marL="0" rtl="0" algn="l">
              <a:spcBef>
                <a:spcPts val="0"/>
              </a:spcBef>
              <a:spcAft>
                <a:spcPts val="0"/>
              </a:spcAft>
              <a:buNone/>
            </a:pPr>
            <a:r>
              <a:rPr lang="en"/>
              <a:t>Text Mining</a:t>
            </a:r>
            <a:endParaRPr/>
          </a:p>
        </p:txBody>
      </p:sp>
      <p:sp>
        <p:nvSpPr>
          <p:cNvPr id="73" name="Google Shape;73;p13"/>
          <p:cNvSpPr txBox="1"/>
          <p:nvPr>
            <p:ph idx="1" type="subTitle"/>
          </p:nvPr>
        </p:nvSpPr>
        <p:spPr>
          <a:xfrm>
            <a:off x="2390275" y="3041300"/>
            <a:ext cx="6331500" cy="14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Folder: </a:t>
            </a:r>
            <a:r>
              <a:rPr lang="en" sz="2400" u="sng"/>
              <a:t>https://tinyurl.com/TinkerR2019</a:t>
            </a:r>
            <a:endParaRPr sz="2400" u="sng"/>
          </a:p>
          <a:p>
            <a:pPr indent="0" lvl="0" marL="0" rtl="0" algn="l">
              <a:spcBef>
                <a:spcPts val="0"/>
              </a:spcBef>
              <a:spcAft>
                <a:spcPts val="0"/>
              </a:spcAft>
              <a:buNone/>
            </a:pPr>
            <a:r>
              <a:t/>
            </a:r>
            <a:endParaRPr i="1"/>
          </a:p>
          <a:p>
            <a:pPr indent="0" lvl="0" marL="0" rtl="0" algn="l">
              <a:spcBef>
                <a:spcPts val="0"/>
              </a:spcBef>
              <a:spcAft>
                <a:spcPts val="0"/>
              </a:spcAft>
              <a:buNone/>
            </a:pPr>
            <a:r>
              <a:rPr i="1" lang="en"/>
              <a:t>Adrienne Canino</a:t>
            </a:r>
            <a:endParaRPr i="1"/>
          </a:p>
          <a:p>
            <a:pPr indent="0" lvl="0" marL="0" rtl="0" algn="l">
              <a:spcBef>
                <a:spcPts val="0"/>
              </a:spcBef>
              <a:spcAft>
                <a:spcPts val="0"/>
              </a:spcAft>
              <a:buNone/>
            </a:pPr>
            <a:r>
              <a:rPr i="1" lang="en"/>
              <a:t>Science &amp; Data Outreach Librarian</a:t>
            </a:r>
            <a:endParaRPr i="1"/>
          </a:p>
        </p:txBody>
      </p:sp>
      <p:pic>
        <p:nvPicPr>
          <p:cNvPr id="74" name="Google Shape;74;p13">
            <a:hlinkClick r:id="rId3"/>
          </p:cNvPr>
          <p:cNvPicPr preferRelativeResize="0"/>
          <p:nvPr/>
        </p:nvPicPr>
        <p:blipFill>
          <a:blip r:embed="rId4">
            <a:alphaModFix/>
          </a:blip>
          <a:stretch>
            <a:fillRect/>
          </a:stretch>
        </p:blipFill>
        <p:spPr>
          <a:xfrm>
            <a:off x="7582091" y="4262816"/>
            <a:ext cx="974625" cy="342025"/>
          </a:xfrm>
          <a:prstGeom prst="rect">
            <a:avLst/>
          </a:prstGeom>
          <a:noFill/>
          <a:ln>
            <a:noFill/>
          </a:ln>
        </p:spPr>
      </p:pic>
      <p:sp>
        <p:nvSpPr>
          <p:cNvPr id="75" name="Google Shape;75;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283100" y="712150"/>
            <a:ext cx="40968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Easy Plot and Getting Help</a:t>
            </a:r>
            <a:endParaRPr b="0" sz="2400"/>
          </a:p>
          <a:p>
            <a:pPr indent="0" lvl="0" marL="0" rtl="0" algn="l">
              <a:spcBef>
                <a:spcPts val="1000"/>
              </a:spcBef>
              <a:spcAft>
                <a:spcPts val="0"/>
              </a:spcAft>
              <a:buNone/>
            </a:pPr>
            <a:r>
              <a:t/>
            </a:r>
            <a:endParaRPr b="0" sz="2400"/>
          </a:p>
          <a:p>
            <a:pPr indent="0" lvl="0" marL="0" rtl="0" algn="l">
              <a:spcBef>
                <a:spcPts val="1000"/>
              </a:spcBef>
              <a:spcAft>
                <a:spcPts val="1000"/>
              </a:spcAft>
              <a:buNone/>
            </a:pPr>
            <a:r>
              <a:rPr b="0" lang="en" sz="2400"/>
              <a:t>Get graphical.</a:t>
            </a:r>
            <a:endParaRPr b="0" sz="2400"/>
          </a:p>
        </p:txBody>
      </p:sp>
      <p:grpSp>
        <p:nvGrpSpPr>
          <p:cNvPr id="171" name="Google Shape;171;p22"/>
          <p:cNvGrpSpPr/>
          <p:nvPr/>
        </p:nvGrpSpPr>
        <p:grpSpPr>
          <a:xfrm>
            <a:off x="4644423" y="280282"/>
            <a:ext cx="4343802" cy="4466268"/>
            <a:chOff x="6803275" y="395363"/>
            <a:chExt cx="2212050" cy="2537076"/>
          </a:xfrm>
        </p:grpSpPr>
        <p:pic>
          <p:nvPicPr>
            <p:cNvPr id="172" name="Google Shape;172;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3" name="Google Shape;173;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4" name="Google Shape;174;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100">
                  <a:solidFill>
                    <a:schemeClr val="dk2"/>
                  </a:solidFill>
                  <a:latin typeface="Courier New"/>
                  <a:ea typeface="Courier New"/>
                  <a:cs typeface="Courier New"/>
                  <a:sym typeface="Courier New"/>
                </a:rPr>
                <a:t>#I’d like a scatter plot - comments do not calculate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plot(1:20)</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#level up, feed additional arguments to the function</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plot(1:20, type="s")</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#but Adrienne, how did you know that?</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2"/>
                  </a:solidFill>
                  <a:latin typeface="Courier New"/>
                  <a:ea typeface="Courier New"/>
                  <a:cs typeface="Courier New"/>
                  <a:sym typeface="Courier New"/>
                </a:rPr>
                <a:t>#let’s see the help documentation</a:t>
              </a:r>
              <a:endParaRPr sz="1200">
                <a:solidFill>
                  <a:schemeClr val="dk2"/>
                </a:solidFill>
                <a:latin typeface="Courier New"/>
                <a:ea typeface="Courier New"/>
                <a:cs typeface="Courier New"/>
                <a:sym typeface="Courier New"/>
              </a:endParaRPr>
            </a:p>
            <a:p>
              <a:pPr indent="0" lvl="0" marL="0" rtl="0" algn="l">
                <a:spcBef>
                  <a:spcPts val="800"/>
                </a:spcBef>
                <a:spcAft>
                  <a:spcPts val="0"/>
                </a:spcAft>
                <a:buClr>
                  <a:schemeClr val="dk2"/>
                </a:buClr>
                <a:buSzPts val="1100"/>
                <a:buFont typeface="Arial"/>
                <a:buNone/>
              </a:pPr>
              <a:r>
                <a:t/>
              </a:r>
              <a:endParaRPr sz="1200">
                <a:solidFill>
                  <a:schemeClr val="dk2"/>
                </a:solidFill>
                <a:latin typeface="Courier New"/>
                <a:ea typeface="Courier New"/>
                <a:cs typeface="Courier New"/>
                <a:sym typeface="Courier New"/>
              </a:endParaRPr>
            </a:p>
            <a:p>
              <a:pPr indent="0" lvl="0" marL="0" rtl="0" algn="l">
                <a:lnSpc>
                  <a:spcPct val="115000"/>
                </a:lnSpc>
                <a:spcBef>
                  <a:spcPts val="80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?help</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?plot</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??plots</a:t>
              </a:r>
              <a:endParaRPr sz="1100">
                <a:solidFill>
                  <a:schemeClr val="dk2"/>
                </a:solidFill>
                <a:latin typeface="Courier New"/>
                <a:ea typeface="Courier New"/>
                <a:cs typeface="Courier New"/>
                <a:sym typeface="Courier New"/>
              </a:endParaRPr>
            </a:p>
          </p:txBody>
        </p:sp>
      </p:grpSp>
      <p:sp>
        <p:nvSpPr>
          <p:cNvPr id="175" name="Google Shape;175;p22"/>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2"/>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177" name="Google Shape;177;p22">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178" name="Google Shape;178;p22"/>
          <p:cNvSpPr txBox="1"/>
          <p:nvPr/>
        </p:nvSpPr>
        <p:spPr>
          <a:xfrm>
            <a:off x="430525" y="2244700"/>
            <a:ext cx="4215900" cy="23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plot command - you must feed it numbers</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You can tell R to use a range, with the colon notation (i.e., 1:20)</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The plot shows in RStudio’s viewer.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Notice anything about that plot?</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 is Case Sensitive!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you can copy the line of code down onto a new line with Alt + Shift + ↓ (down arrow)</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in R</a:t>
            </a:r>
            <a:endParaRPr/>
          </a:p>
        </p:txBody>
      </p:sp>
      <p:sp>
        <p:nvSpPr>
          <p:cNvPr id="184" name="Google Shape;184;p23"/>
          <p:cNvSpPr txBox="1"/>
          <p:nvPr>
            <p:ph idx="1" type="body"/>
          </p:nvPr>
        </p:nvSpPr>
        <p:spPr>
          <a:xfrm>
            <a:off x="1584275" y="1211350"/>
            <a:ext cx="6913800" cy="3393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800">
                <a:solidFill>
                  <a:srgbClr val="434343"/>
                </a:solidFill>
              </a:rPr>
              <a:t>Vectors, Variables and Matrices, oh my! - Myself, a paraphrasing.</a:t>
            </a:r>
            <a:endParaRPr i="1" sz="1800">
              <a:solidFill>
                <a:srgbClr val="434343"/>
              </a:solidFill>
            </a:endParaRPr>
          </a:p>
          <a:p>
            <a:pPr indent="0" lvl="0" marL="457200" marR="0" rtl="0" algn="l">
              <a:lnSpc>
                <a:spcPct val="115000"/>
              </a:lnSpc>
              <a:spcBef>
                <a:spcPts val="1600"/>
              </a:spcBef>
              <a:spcAft>
                <a:spcPts val="0"/>
              </a:spcAft>
              <a:buNone/>
            </a:pPr>
            <a:r>
              <a:rPr lang="en" sz="1800"/>
              <a:t>The flashcards I’m handing out all have a different object type in R. Make friends with a neighbor for this activity.</a:t>
            </a:r>
            <a:endParaRPr sz="1800"/>
          </a:p>
          <a:p>
            <a:pPr indent="0" lvl="0" marL="457200" marR="0" rtl="0" algn="l">
              <a:lnSpc>
                <a:spcPct val="115000"/>
              </a:lnSpc>
              <a:spcBef>
                <a:spcPts val="1600"/>
              </a:spcBef>
              <a:spcAft>
                <a:spcPts val="0"/>
              </a:spcAft>
              <a:buNone/>
            </a:pPr>
            <a:r>
              <a:rPr lang="en" sz="1800"/>
              <a:t>Using the ‘help’ command and documentation in RStudio (and, if you need to, Google Search), define this object, type it as a #comment in your script, and report it back to the class.</a:t>
            </a:r>
            <a:endParaRPr sz="1800"/>
          </a:p>
          <a:p>
            <a:pPr indent="0" lvl="0" marL="457200" marR="0" rtl="0" algn="l">
              <a:lnSpc>
                <a:spcPct val="115000"/>
              </a:lnSpc>
              <a:spcBef>
                <a:spcPts val="1600"/>
              </a:spcBef>
              <a:spcAft>
                <a:spcPts val="0"/>
              </a:spcAft>
              <a:buNone/>
            </a:pPr>
            <a:r>
              <a:rPr lang="en" sz="1800"/>
              <a:t>Don’t cheat with the glossary!</a:t>
            </a:r>
            <a:endParaRPr sz="1800"/>
          </a:p>
          <a:p>
            <a:pPr indent="0" lvl="0" marL="457200" marR="0" rtl="0" algn="l">
              <a:lnSpc>
                <a:spcPct val="115000"/>
              </a:lnSpc>
              <a:spcBef>
                <a:spcPts val="1600"/>
              </a:spcBef>
              <a:spcAft>
                <a:spcPts val="1600"/>
              </a:spcAft>
              <a:buNone/>
            </a:pPr>
            <a:r>
              <a:rPr lang="en" sz="1800"/>
              <a:t>(2 minutes)</a:t>
            </a:r>
            <a:endParaRPr sz="1800"/>
          </a:p>
        </p:txBody>
      </p:sp>
      <p:sp>
        <p:nvSpPr>
          <p:cNvPr id="185" name="Google Shape;18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3">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187" name="Google Shape;187;p23"/>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283100" y="712150"/>
            <a:ext cx="40968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Subsetting and Indices</a:t>
            </a:r>
            <a:endParaRPr b="0" sz="2400"/>
          </a:p>
          <a:p>
            <a:pPr indent="0" lvl="0" marL="0" rtl="0" algn="l">
              <a:spcBef>
                <a:spcPts val="1000"/>
              </a:spcBef>
              <a:spcAft>
                <a:spcPts val="1000"/>
              </a:spcAft>
              <a:buNone/>
            </a:pPr>
            <a:r>
              <a:rPr b="0" lang="en" sz="2400"/>
              <a:t>or, getting to a value</a:t>
            </a:r>
            <a:endParaRPr b="0" sz="2400"/>
          </a:p>
        </p:txBody>
      </p:sp>
      <p:grpSp>
        <p:nvGrpSpPr>
          <p:cNvPr id="193" name="Google Shape;193;p24"/>
          <p:cNvGrpSpPr/>
          <p:nvPr/>
        </p:nvGrpSpPr>
        <p:grpSpPr>
          <a:xfrm>
            <a:off x="4903570" y="417327"/>
            <a:ext cx="3685939" cy="4227783"/>
            <a:chOff x="6803275" y="395363"/>
            <a:chExt cx="2212050" cy="2537076"/>
          </a:xfrm>
        </p:grpSpPr>
        <p:pic>
          <p:nvPicPr>
            <p:cNvPr id="194" name="Google Shape;194;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95" name="Google Shape;195;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6" name="Google Shape;196;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b="1">
                <a:solidFill>
                  <a:schemeClr val="accent3"/>
                </a:solidFill>
                <a:latin typeface="Raleway"/>
                <a:ea typeface="Raleway"/>
                <a:cs typeface="Raleway"/>
                <a:sym typeface="Raleway"/>
              </a:endParaRPr>
            </a:p>
            <a:p>
              <a:pPr indent="0" lvl="0" marL="0" rtl="0" algn="l">
                <a:lnSpc>
                  <a:spcPct val="115000"/>
                </a:lnSpc>
                <a:spcBef>
                  <a:spcPts val="800"/>
                </a:spcBef>
                <a:spcAft>
                  <a:spcPts val="0"/>
                </a:spcAft>
                <a:buNone/>
              </a:pPr>
              <a:r>
                <a:rPr lang="en" sz="1100">
                  <a:solidFill>
                    <a:schemeClr val="dk2"/>
                  </a:solidFill>
                  <a:latin typeface="Courier New"/>
                  <a:ea typeface="Courier New"/>
                  <a:cs typeface="Courier New"/>
                  <a:sym typeface="Courier New"/>
                </a:rPr>
                <a:t>#R indexing starts at 1 (not 0)</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#remember, building an object in R requires the &lt;- ‘assignment operator’</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colors &lt;- c(‘red’, ‘green’, ‘blue’)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#that object has an index, so we can access the values based on a number</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#the square brackets, directly next to your object, indicate subsetting</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colors[1]</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#should return ‘red’</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grpSp>
      <p:sp>
        <p:nvSpPr>
          <p:cNvPr id="197" name="Google Shape;197;p24"/>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4"/>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199" name="Google Shape;199;p24">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00" name="Google Shape;200;p24"/>
          <p:cNvSpPr txBox="1"/>
          <p:nvPr/>
        </p:nvSpPr>
        <p:spPr>
          <a:xfrm>
            <a:off x="430525" y="1897050"/>
            <a:ext cx="4215900" cy="27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The assignment operator builds these objects in 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c function is ‘Combine’ and allows you to assign multiple values (like a list) into an object </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In this case, we built a vector holding 3 values, they have been indexed in the order fed to Combine, starting at 1</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So ‘blue’ is 3</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My code is 2/3 comments, 1/3 code!</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83100" y="712150"/>
            <a:ext cx="46206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Bonus! </a:t>
            </a:r>
            <a:r>
              <a:rPr b="0" lang="en" sz="2400"/>
              <a:t>Practice Subsetting</a:t>
            </a:r>
            <a:endParaRPr b="0" sz="2400"/>
          </a:p>
          <a:p>
            <a:pPr indent="0" lvl="0" marL="0" rtl="0" algn="l">
              <a:spcBef>
                <a:spcPts val="1000"/>
              </a:spcBef>
              <a:spcAft>
                <a:spcPts val="0"/>
              </a:spcAft>
              <a:buNone/>
            </a:pPr>
            <a:r>
              <a:rPr b="0" lang="en" sz="2400"/>
              <a:t>Don’t peek ahead!</a:t>
            </a:r>
            <a:endParaRPr b="0" sz="2400"/>
          </a:p>
          <a:p>
            <a:pPr indent="-342900" lvl="0" marL="457200" rtl="0" algn="l">
              <a:spcBef>
                <a:spcPts val="1000"/>
              </a:spcBef>
              <a:spcAft>
                <a:spcPts val="0"/>
              </a:spcAft>
              <a:buSzPts val="1800"/>
              <a:buAutoNum type="arabicPeriod"/>
            </a:pPr>
            <a:r>
              <a:rPr b="0" lang="en" sz="1800"/>
              <a:t>Build 2 vectors:</a:t>
            </a:r>
            <a:endParaRPr b="0" sz="1800"/>
          </a:p>
          <a:p>
            <a:pPr indent="-342900" lvl="1" marL="914400" rtl="0" algn="l">
              <a:spcBef>
                <a:spcPts val="0"/>
              </a:spcBef>
              <a:spcAft>
                <a:spcPts val="0"/>
              </a:spcAft>
              <a:buSzPts val="1800"/>
              <a:buAutoNum type="alphaLcPeriod"/>
            </a:pPr>
            <a:r>
              <a:rPr b="0" lang="en" sz="1800"/>
              <a:t>f (list 5 favorite foods)</a:t>
            </a:r>
            <a:endParaRPr b="0" sz="1800"/>
          </a:p>
          <a:p>
            <a:pPr indent="-342900" lvl="1" marL="914400" rtl="0" algn="l">
              <a:spcBef>
                <a:spcPts val="0"/>
              </a:spcBef>
              <a:spcAft>
                <a:spcPts val="0"/>
              </a:spcAft>
              <a:buSzPts val="1800"/>
              <a:buAutoNum type="alphaLcPeriod"/>
            </a:pPr>
            <a:r>
              <a:rPr b="0" lang="en" sz="1800"/>
              <a:t>n (list 5 favorite numbers)</a:t>
            </a:r>
            <a:endParaRPr b="0" sz="1800"/>
          </a:p>
          <a:p>
            <a:pPr indent="-342900" lvl="0" marL="457200" rtl="0" algn="l">
              <a:spcBef>
                <a:spcPts val="0"/>
              </a:spcBef>
              <a:spcAft>
                <a:spcPts val="0"/>
              </a:spcAft>
              <a:buSzPts val="1800"/>
              <a:buAutoNum type="arabicPeriod"/>
            </a:pPr>
            <a:r>
              <a:rPr b="0" lang="en" sz="1800"/>
              <a:t>Display both to check their validity.</a:t>
            </a:r>
            <a:endParaRPr b="0" sz="1800"/>
          </a:p>
          <a:p>
            <a:pPr indent="-342900" lvl="0" marL="457200" rtl="0" algn="l">
              <a:spcBef>
                <a:spcPts val="0"/>
              </a:spcBef>
              <a:spcAft>
                <a:spcPts val="0"/>
              </a:spcAft>
              <a:buSzPts val="1800"/>
              <a:buAutoNum type="arabicPeriod"/>
            </a:pPr>
            <a:r>
              <a:rPr b="0" lang="en" sz="1800"/>
              <a:t>Now we can select, through the index, which starts with 1.</a:t>
            </a:r>
            <a:endParaRPr b="0" sz="1800"/>
          </a:p>
          <a:p>
            <a:pPr indent="-342900" lvl="0" marL="457200" rtl="0" algn="l">
              <a:spcBef>
                <a:spcPts val="0"/>
              </a:spcBef>
              <a:spcAft>
                <a:spcPts val="0"/>
              </a:spcAft>
              <a:buSzPts val="1800"/>
              <a:buAutoNum type="arabicPeriod"/>
            </a:pPr>
            <a:r>
              <a:rPr b="0" lang="en" sz="1800"/>
              <a:t>Using square brackets, [], subset something from each vector to test.</a:t>
            </a:r>
            <a:endParaRPr b="0" sz="1800"/>
          </a:p>
          <a:p>
            <a:pPr indent="-342900" lvl="0" marL="457200" rtl="0" algn="l">
              <a:spcBef>
                <a:spcPts val="0"/>
              </a:spcBef>
              <a:spcAft>
                <a:spcPts val="0"/>
              </a:spcAft>
              <a:buSzPts val="1800"/>
              <a:buAutoNum type="arabicPeriod"/>
            </a:pPr>
            <a:r>
              <a:rPr b="0" lang="en" sz="1800"/>
              <a:t>Try to get this prompt to work!</a:t>
            </a:r>
            <a:endParaRPr b="0" sz="1800"/>
          </a:p>
          <a:p>
            <a:pPr indent="0" lvl="0" marL="457200" rtl="0" algn="l">
              <a:spcBef>
                <a:spcPts val="1000"/>
              </a:spcBef>
              <a:spcAft>
                <a:spcPts val="1000"/>
              </a:spcAft>
              <a:buNone/>
            </a:pPr>
            <a:r>
              <a:t/>
            </a:r>
            <a:endParaRPr b="0" sz="1800"/>
          </a:p>
        </p:txBody>
      </p:sp>
      <p:grpSp>
        <p:nvGrpSpPr>
          <p:cNvPr id="206" name="Google Shape;206;p25"/>
          <p:cNvGrpSpPr/>
          <p:nvPr/>
        </p:nvGrpSpPr>
        <p:grpSpPr>
          <a:xfrm>
            <a:off x="4903570" y="417327"/>
            <a:ext cx="3685939" cy="4227783"/>
            <a:chOff x="6803275" y="395363"/>
            <a:chExt cx="2212050" cy="2537076"/>
          </a:xfrm>
        </p:grpSpPr>
        <p:pic>
          <p:nvPicPr>
            <p:cNvPr id="207" name="Google Shape;207;p2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08" name="Google Shape;208;p2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09" name="Google Shape;209;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b="1">
                <a:solidFill>
                  <a:schemeClr val="accent3"/>
                </a:solidFill>
                <a:latin typeface="Raleway"/>
                <a:ea typeface="Raleway"/>
                <a:cs typeface="Raleway"/>
                <a:sym typeface="Raleway"/>
              </a:endParaRPr>
            </a:p>
            <a:p>
              <a:pPr indent="0" lvl="0" marL="0" rtl="0" algn="l">
                <a:lnSpc>
                  <a:spcPct val="115000"/>
                </a:lnSpc>
                <a:spcBef>
                  <a:spcPts val="80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build the 2 vectors, your favorite food and favorite numbers.</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Check them</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#practice subsetting. R indices start with 1.</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#level up. Try this prompt with your own vector subsets to print a funny sentence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print(c("‘I’m going to the picnic and I’m bringing",n[1],f[1]))</a:t>
              </a:r>
              <a:endParaRPr sz="1100">
                <a:solidFill>
                  <a:schemeClr val="dk2"/>
                </a:solidFill>
                <a:latin typeface="Courier New"/>
                <a:ea typeface="Courier New"/>
                <a:cs typeface="Courier New"/>
                <a:sym typeface="Courier New"/>
              </a:endParaRPr>
            </a:p>
          </p:txBody>
        </p:sp>
      </p:grpSp>
      <p:sp>
        <p:nvSpPr>
          <p:cNvPr id="210" name="Google Shape;210;p25"/>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5"/>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12" name="Google Shape;212;p25">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a:t>
            </a:r>
            <a:r>
              <a:rPr lang="en"/>
              <a:t> in R</a:t>
            </a:r>
            <a:endParaRPr/>
          </a:p>
        </p:txBody>
      </p:sp>
      <p:sp>
        <p:nvSpPr>
          <p:cNvPr id="218" name="Google Shape;218;p26"/>
          <p:cNvSpPr txBox="1"/>
          <p:nvPr>
            <p:ph idx="1" type="body"/>
          </p:nvPr>
        </p:nvSpPr>
        <p:spPr>
          <a:xfrm>
            <a:off x="1584275" y="1133450"/>
            <a:ext cx="6913800" cy="3471600"/>
          </a:xfrm>
          <a:prstGeom prst="rect">
            <a:avLst/>
          </a:prstGeom>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2"/>
              </a:buClr>
              <a:buSzPts val="1100"/>
              <a:buFont typeface="Arial"/>
              <a:buNone/>
            </a:pPr>
            <a:r>
              <a:rPr i="1" lang="en" sz="1800">
                <a:solidFill>
                  <a:srgbClr val="434343"/>
                </a:solidFill>
              </a:rPr>
              <a:t>Remember that wordsearch?</a:t>
            </a:r>
            <a:endParaRPr i="1" sz="1800">
              <a:solidFill>
                <a:srgbClr val="434343"/>
              </a:solidFill>
            </a:endParaRPr>
          </a:p>
          <a:p>
            <a:pPr indent="0" lvl="0" marL="457200" marR="0" rtl="0" algn="l">
              <a:lnSpc>
                <a:spcPct val="115000"/>
              </a:lnSpc>
              <a:spcBef>
                <a:spcPts val="1600"/>
              </a:spcBef>
              <a:spcAft>
                <a:spcPts val="0"/>
              </a:spcAft>
              <a:buClr>
                <a:schemeClr val="dk2"/>
              </a:buClr>
              <a:buSzPts val="1100"/>
              <a:buFont typeface="Arial"/>
              <a:buNone/>
            </a:pPr>
            <a:r>
              <a:rPr lang="en" sz="1800"/>
              <a:t>“</a:t>
            </a:r>
            <a:r>
              <a:rPr lang="en" sz="1800"/>
              <a:t>Regular expressions” or </a:t>
            </a:r>
            <a:r>
              <a:rPr i="1" lang="en" sz="1800"/>
              <a:t>regex </a:t>
            </a:r>
            <a:r>
              <a:rPr lang="en" sz="1800"/>
              <a:t>is a set of tools for sifting through text data.</a:t>
            </a:r>
            <a:endParaRPr sz="1800"/>
          </a:p>
          <a:p>
            <a:pPr indent="0" lvl="0" marL="457200" marR="0" rtl="0" algn="l">
              <a:lnSpc>
                <a:spcPct val="115000"/>
              </a:lnSpc>
              <a:spcBef>
                <a:spcPts val="1600"/>
              </a:spcBef>
              <a:spcAft>
                <a:spcPts val="0"/>
              </a:spcAft>
              <a:buClr>
                <a:schemeClr val="dk2"/>
              </a:buClr>
              <a:buSzPts val="1100"/>
              <a:buFont typeface="Arial"/>
              <a:buNone/>
            </a:pPr>
            <a:r>
              <a:rPr lang="en" sz="1800"/>
              <a:t>They are fairly consistent across most programming languages</a:t>
            </a:r>
            <a:endParaRPr sz="1800"/>
          </a:p>
          <a:p>
            <a:pPr indent="0" lvl="0" marL="457200" marR="0" rtl="0" algn="l">
              <a:lnSpc>
                <a:spcPct val="115000"/>
              </a:lnSpc>
              <a:spcBef>
                <a:spcPts val="1600"/>
              </a:spcBef>
              <a:spcAft>
                <a:spcPts val="0"/>
              </a:spcAft>
              <a:buClr>
                <a:schemeClr val="dk2"/>
              </a:buClr>
              <a:buSzPts val="1100"/>
              <a:buFont typeface="Arial"/>
              <a:buNone/>
            </a:pPr>
            <a:r>
              <a:rPr lang="en" sz="1800"/>
              <a:t>Symbols represent patterns or characters.</a:t>
            </a:r>
            <a:endParaRPr sz="1800"/>
          </a:p>
          <a:p>
            <a:pPr indent="0" lvl="0" marL="457200" marR="0" rtl="0" algn="l">
              <a:lnSpc>
                <a:spcPct val="115000"/>
              </a:lnSpc>
              <a:spcBef>
                <a:spcPts val="1600"/>
              </a:spcBef>
              <a:spcAft>
                <a:spcPts val="0"/>
              </a:spcAft>
              <a:buClr>
                <a:schemeClr val="dk2"/>
              </a:buClr>
              <a:buSzPts val="1100"/>
              <a:buFont typeface="Arial"/>
              <a:buNone/>
            </a:pPr>
            <a:r>
              <a:rPr lang="en" sz="1800"/>
              <a:t>So we can put together a series of symbols and characters to match patterns (and words are patterns).</a:t>
            </a:r>
            <a:endParaRPr sz="1800"/>
          </a:p>
          <a:p>
            <a:pPr indent="0" lvl="0" marL="457200" marR="0" rtl="0" algn="l">
              <a:lnSpc>
                <a:spcPct val="115000"/>
              </a:lnSpc>
              <a:spcBef>
                <a:spcPts val="1600"/>
              </a:spcBef>
              <a:spcAft>
                <a:spcPts val="0"/>
              </a:spcAft>
              <a:buClr>
                <a:schemeClr val="dk2"/>
              </a:buClr>
              <a:buSzPts val="1100"/>
              <a:buFont typeface="Arial"/>
              <a:buNone/>
            </a:pPr>
            <a:r>
              <a:rPr lang="en" sz="1800"/>
              <a:t>More: </a:t>
            </a:r>
            <a:r>
              <a:rPr lang="en" sz="1800" u="sng">
                <a:solidFill>
                  <a:schemeClr val="hlink"/>
                </a:solidFill>
                <a:hlinkClick r:id="rId3"/>
              </a:rPr>
              <a:t>https://www.regular-expressions.info/rlanguage.html</a:t>
            </a:r>
            <a:r>
              <a:rPr lang="en" sz="1800"/>
              <a:t> </a:t>
            </a:r>
            <a:endParaRPr sz="1800"/>
          </a:p>
          <a:p>
            <a:pPr indent="0" lvl="0" marL="457200" marR="0" rtl="0" algn="l">
              <a:lnSpc>
                <a:spcPct val="115000"/>
              </a:lnSpc>
              <a:spcBef>
                <a:spcPts val="1600"/>
              </a:spcBef>
              <a:spcAft>
                <a:spcPts val="1600"/>
              </a:spcAft>
              <a:buNone/>
            </a:pPr>
            <a:r>
              <a:t/>
            </a:r>
            <a:endParaRPr sz="1800"/>
          </a:p>
        </p:txBody>
      </p:sp>
      <p:sp>
        <p:nvSpPr>
          <p:cNvPr id="219" name="Google Shape;219;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26">
            <a:hlinkClick r:id="rId4"/>
          </p:cNvPr>
          <p:cNvPicPr preferRelativeResize="0"/>
          <p:nvPr/>
        </p:nvPicPr>
        <p:blipFill>
          <a:blip r:embed="rId5">
            <a:alphaModFix/>
          </a:blip>
          <a:stretch>
            <a:fillRect/>
          </a:stretch>
        </p:blipFill>
        <p:spPr>
          <a:xfrm>
            <a:off x="7614866" y="4670891"/>
            <a:ext cx="974625" cy="342025"/>
          </a:xfrm>
          <a:prstGeom prst="rect">
            <a:avLst/>
          </a:prstGeom>
          <a:noFill/>
          <a:ln>
            <a:noFill/>
          </a:ln>
        </p:spPr>
      </p:pic>
      <p:sp>
        <p:nvSpPr>
          <p:cNvPr id="221" name="Google Shape;221;p26"/>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Regex Common Symbols</a:t>
            </a:r>
            <a:endParaRPr/>
          </a:p>
        </p:txBody>
      </p:sp>
      <p:sp>
        <p:nvSpPr>
          <p:cNvPr id="227" name="Google Shape;227;p27"/>
          <p:cNvSpPr txBox="1"/>
          <p:nvPr>
            <p:ph idx="1" type="body"/>
          </p:nvPr>
        </p:nvSpPr>
        <p:spPr>
          <a:xfrm>
            <a:off x="1584275" y="1133450"/>
            <a:ext cx="6913800" cy="3471600"/>
          </a:xfrm>
          <a:prstGeom prst="rect">
            <a:avLst/>
          </a:prstGeom>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000000"/>
              </a:buClr>
              <a:buSzPts val="1800"/>
              <a:buChar char="●"/>
            </a:pPr>
            <a:r>
              <a:rPr lang="en" sz="1800">
                <a:solidFill>
                  <a:srgbClr val="000000"/>
                </a:solidFill>
                <a:highlight>
                  <a:srgbClr val="FFFF00"/>
                </a:highlight>
              </a:rPr>
              <a:t>.</a:t>
            </a:r>
            <a:r>
              <a:rPr lang="en" sz="1800">
                <a:solidFill>
                  <a:srgbClr val="000000"/>
                </a:solidFill>
              </a:rPr>
              <a:t>  match any character except new line</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Is it a whale? or a while? or whole?</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wh</a:t>
            </a:r>
            <a:r>
              <a:rPr lang="en" sz="1800">
                <a:solidFill>
                  <a:srgbClr val="000000"/>
                </a:solidFill>
                <a:highlight>
                  <a:srgbClr val="FFFF00"/>
                </a:highlight>
              </a:rPr>
              <a:t>.</a:t>
            </a:r>
            <a:r>
              <a:rPr lang="en" sz="1800">
                <a:solidFill>
                  <a:srgbClr val="000000"/>
                </a:solidFill>
              </a:rPr>
              <a:t>le</a:t>
            </a:r>
            <a:endParaRPr sz="1800">
              <a:solidFill>
                <a:srgbClr val="000000"/>
              </a:solidFill>
            </a:endParaRPr>
          </a:p>
          <a:p>
            <a:pPr indent="-342900" lvl="0" marL="914400" marR="0" rtl="0" algn="l">
              <a:lnSpc>
                <a:spcPct val="115000"/>
              </a:lnSpc>
              <a:spcBef>
                <a:spcPts val="0"/>
              </a:spcBef>
              <a:spcAft>
                <a:spcPts val="0"/>
              </a:spcAft>
              <a:buClr>
                <a:srgbClr val="000000"/>
              </a:buClr>
              <a:buSzPts val="1800"/>
              <a:buChar char="●"/>
            </a:pPr>
            <a:r>
              <a:rPr lang="en" sz="1800">
                <a:solidFill>
                  <a:srgbClr val="000000"/>
                </a:solidFill>
                <a:highlight>
                  <a:srgbClr val="FFFF00"/>
                </a:highlight>
              </a:rPr>
              <a:t>+</a:t>
            </a:r>
            <a:r>
              <a:rPr lang="en" sz="1800">
                <a:solidFill>
                  <a:srgbClr val="000000"/>
                </a:solidFill>
              </a:rPr>
              <a:t> match preceding one or more times</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Is it a mob? or is it moby? or a mobile?</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mob</a:t>
            </a:r>
            <a:r>
              <a:rPr lang="en" sz="1800">
                <a:solidFill>
                  <a:srgbClr val="000000"/>
                </a:solidFill>
                <a:highlight>
                  <a:srgbClr val="FFFF00"/>
                </a:highlight>
              </a:rPr>
              <a:t>+</a:t>
            </a:r>
            <a:endParaRPr sz="1800">
              <a:solidFill>
                <a:srgbClr val="000000"/>
              </a:solidFill>
              <a:highlight>
                <a:srgbClr val="FFFF00"/>
              </a:highlight>
            </a:endParaRPr>
          </a:p>
          <a:p>
            <a:pPr indent="-342900" lvl="0" marL="914400" marR="0" rtl="0" algn="l">
              <a:lnSpc>
                <a:spcPct val="115000"/>
              </a:lnSpc>
              <a:spcBef>
                <a:spcPts val="0"/>
              </a:spcBef>
              <a:spcAft>
                <a:spcPts val="0"/>
              </a:spcAft>
              <a:buClr>
                <a:srgbClr val="000000"/>
              </a:buClr>
              <a:buSzPts val="1800"/>
              <a:buChar char="●"/>
            </a:pPr>
            <a:r>
              <a:rPr lang="en" sz="1800">
                <a:solidFill>
                  <a:srgbClr val="000000"/>
                </a:solidFill>
                <a:highlight>
                  <a:srgbClr val="FFFF00"/>
                </a:highlight>
              </a:rPr>
              <a:t>^</a:t>
            </a:r>
            <a:r>
              <a:rPr lang="en" sz="1800">
                <a:solidFill>
                  <a:srgbClr val="000000"/>
                </a:solidFill>
              </a:rPr>
              <a:t> match only if at the start of the line/value</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Does the value start with </a:t>
            </a:r>
            <a:endParaRPr sz="1800">
              <a:solidFill>
                <a:srgbClr val="000000"/>
              </a:solidFill>
            </a:endParaRPr>
          </a:p>
          <a:p>
            <a:pPr indent="-342900" lvl="0" marL="914400" marR="0" rtl="0" algn="l">
              <a:lnSpc>
                <a:spcPct val="115000"/>
              </a:lnSpc>
              <a:spcBef>
                <a:spcPts val="0"/>
              </a:spcBef>
              <a:spcAft>
                <a:spcPts val="0"/>
              </a:spcAft>
              <a:buClr>
                <a:srgbClr val="000000"/>
              </a:buClr>
              <a:buSzPts val="1800"/>
              <a:buChar char="●"/>
            </a:pPr>
            <a:r>
              <a:rPr lang="en" sz="1800">
                <a:solidFill>
                  <a:srgbClr val="000000"/>
                </a:solidFill>
                <a:highlight>
                  <a:srgbClr val="FFFF00"/>
                </a:highlight>
              </a:rPr>
              <a:t>[]</a:t>
            </a:r>
            <a:r>
              <a:rPr lang="en" sz="1800">
                <a:solidFill>
                  <a:srgbClr val="000000"/>
                </a:solidFill>
              </a:rPr>
              <a:t> match one of the listed characters</a:t>
            </a:r>
            <a:endParaRPr sz="1800">
              <a:solidFill>
                <a:srgbClr val="000000"/>
              </a:solidFill>
            </a:endParaRPr>
          </a:p>
          <a:p>
            <a:pPr indent="-342900" lvl="1" marL="1828800" marR="0" rtl="0" algn="l">
              <a:lnSpc>
                <a:spcPct val="115000"/>
              </a:lnSpc>
              <a:spcBef>
                <a:spcPts val="0"/>
              </a:spcBef>
              <a:spcAft>
                <a:spcPts val="0"/>
              </a:spcAft>
              <a:buClr>
                <a:srgbClr val="000000"/>
              </a:buClr>
              <a:buSzPts val="1800"/>
              <a:buChar char="○"/>
            </a:pPr>
            <a:r>
              <a:rPr lang="en" sz="1800">
                <a:solidFill>
                  <a:srgbClr val="000000"/>
                </a:solidFill>
              </a:rPr>
              <a:t>Is it a gray whale? or a grey whale?</a:t>
            </a:r>
            <a:br>
              <a:rPr lang="en" sz="1800">
                <a:solidFill>
                  <a:srgbClr val="000000"/>
                </a:solidFill>
              </a:rPr>
            </a:br>
            <a:r>
              <a:rPr lang="en" sz="1800">
                <a:solidFill>
                  <a:srgbClr val="000000"/>
                </a:solidFill>
              </a:rPr>
              <a:t>gr</a:t>
            </a:r>
            <a:r>
              <a:rPr lang="en" sz="1800">
                <a:solidFill>
                  <a:srgbClr val="000000"/>
                </a:solidFill>
                <a:highlight>
                  <a:srgbClr val="FFFF00"/>
                </a:highlight>
              </a:rPr>
              <a:t>[ae]</a:t>
            </a:r>
            <a:r>
              <a:rPr lang="en" sz="1800">
                <a:solidFill>
                  <a:srgbClr val="000000"/>
                </a:solidFill>
              </a:rPr>
              <a:t>y</a:t>
            </a:r>
            <a:endParaRPr sz="1800"/>
          </a:p>
          <a:p>
            <a:pPr indent="0" lvl="0" marL="457200" marR="0" rtl="0" algn="l">
              <a:lnSpc>
                <a:spcPct val="115000"/>
              </a:lnSpc>
              <a:spcBef>
                <a:spcPts val="1600"/>
              </a:spcBef>
              <a:spcAft>
                <a:spcPts val="1600"/>
              </a:spcAft>
              <a:buNone/>
            </a:pPr>
            <a:r>
              <a:t/>
            </a:r>
            <a:endParaRPr sz="1800"/>
          </a:p>
        </p:txBody>
      </p:sp>
      <p:sp>
        <p:nvSpPr>
          <p:cNvPr id="228" name="Google Shape;228;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27">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230" name="Google Shape;230;p27"/>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283100" y="712150"/>
            <a:ext cx="4096800" cy="787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REGEX practice</a:t>
            </a:r>
            <a:endParaRPr b="0" sz="2400"/>
          </a:p>
        </p:txBody>
      </p:sp>
      <p:grpSp>
        <p:nvGrpSpPr>
          <p:cNvPr id="236" name="Google Shape;236;p28"/>
          <p:cNvGrpSpPr/>
          <p:nvPr/>
        </p:nvGrpSpPr>
        <p:grpSpPr>
          <a:xfrm>
            <a:off x="4903570" y="417327"/>
            <a:ext cx="3685939" cy="4227783"/>
            <a:chOff x="6803275" y="395363"/>
            <a:chExt cx="2212050" cy="2537076"/>
          </a:xfrm>
        </p:grpSpPr>
        <p:pic>
          <p:nvPicPr>
            <p:cNvPr id="237" name="Google Shape;237;p2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38" name="Google Shape;238;p2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39" name="Google Shape;239;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#Let’s start with a short vector we made ourselves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fox &lt;- “The quick brown fox jumped over the lazy hound dog.”</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#how long is this (how many values)? What type of data is it?</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length(fox)</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class(fox)</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#level up</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#we don’t want cases!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fox &lt;- tolower(fox)</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p:txBody>
        </p:sp>
      </p:grpSp>
      <p:sp>
        <p:nvSpPr>
          <p:cNvPr id="240" name="Google Shape;240;p28"/>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8"/>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42" name="Google Shape;242;p28">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43" name="Google Shape;243;p28"/>
          <p:cNvSpPr txBox="1"/>
          <p:nvPr/>
        </p:nvSpPr>
        <p:spPr>
          <a:xfrm>
            <a:off x="388575" y="1883900"/>
            <a:ext cx="4215900" cy="23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 :</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made a character vector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 Assignment operator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Clean code - copy and pasting!</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A string variable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What’s the index number?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why translate it to lower case?</a:t>
            </a:r>
            <a:endParaRPr>
              <a:solidFill>
                <a:srgbClr val="F3F3F3"/>
              </a:solidFill>
              <a:latin typeface="Lato"/>
              <a:ea typeface="Lato"/>
              <a:cs typeface="Lato"/>
              <a:sym typeface="Lato"/>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283100" y="712150"/>
            <a:ext cx="4096800" cy="787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REGEX practice</a:t>
            </a:r>
            <a:endParaRPr b="0" sz="2400"/>
          </a:p>
        </p:txBody>
      </p:sp>
      <p:grpSp>
        <p:nvGrpSpPr>
          <p:cNvPr id="249" name="Google Shape;249;p29"/>
          <p:cNvGrpSpPr/>
          <p:nvPr/>
        </p:nvGrpSpPr>
        <p:grpSpPr>
          <a:xfrm>
            <a:off x="4607222" y="417352"/>
            <a:ext cx="4283192" cy="4227783"/>
            <a:chOff x="6803275" y="395363"/>
            <a:chExt cx="2212050" cy="2537076"/>
          </a:xfrm>
        </p:grpSpPr>
        <p:pic>
          <p:nvPicPr>
            <p:cNvPr id="250" name="Google Shape;250;p2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51" name="Google Shape;251;p2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52" name="Google Shape;252;p2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#In reality, we want each word to be a value in this object</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?strsplit</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fox1 &lt;- strsplit(fox,”</a:t>
              </a:r>
              <a:r>
                <a:rPr lang="en" sz="1050">
                  <a:solidFill>
                    <a:schemeClr val="dk2"/>
                  </a:solidFill>
                  <a:highlight>
                    <a:srgbClr val="FFFF00"/>
                  </a:highlight>
                  <a:latin typeface="Courier New"/>
                  <a:ea typeface="Courier New"/>
                  <a:cs typeface="Courier New"/>
                  <a:sym typeface="Courier New"/>
                </a:rPr>
                <a:t>\\W</a:t>
              </a:r>
              <a:r>
                <a:rPr lang="en" sz="1050">
                  <a:solidFill>
                    <a:schemeClr val="dk2"/>
                  </a:solidFill>
                  <a:latin typeface="Courier New"/>
                  <a:ea typeface="Courier New"/>
                  <a:cs typeface="Courier New"/>
                  <a:sym typeface="Courier New"/>
                </a:rPr>
                <a:t>”)</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#how long is this now? But </a:t>
              </a:r>
              <a:r>
                <a:rPr lang="en" sz="1050">
                  <a:solidFill>
                    <a:schemeClr val="dk2"/>
                  </a:solidFill>
                  <a:latin typeface="Courier New"/>
                  <a:ea typeface="Courier New"/>
                  <a:cs typeface="Courier New"/>
                  <a:sym typeface="Courier New"/>
                </a:rPr>
                <a:t>wait</a:t>
              </a:r>
              <a:r>
                <a:rPr lang="en" sz="1050">
                  <a:solidFill>
                    <a:schemeClr val="dk2"/>
                  </a:solidFill>
                  <a:latin typeface="Courier New"/>
                  <a:ea typeface="Courier New"/>
                  <a:cs typeface="Courier New"/>
                  <a:sym typeface="Courier New"/>
                </a:rPr>
                <a:t>, is it still a character vector?</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class(fox1)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#nope! strsplit makes lists. Unlisting it and assigning (that unlisted object) will do the trick</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fox1 &lt;- unlist(fox1)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fox1</a:t>
              </a:r>
              <a:endParaRPr sz="1050">
                <a:solidFill>
                  <a:schemeClr val="dk2"/>
                </a:solidFill>
                <a:latin typeface="Courier New"/>
                <a:ea typeface="Courier New"/>
                <a:cs typeface="Courier New"/>
                <a:sym typeface="Courier New"/>
              </a:endParaRPr>
            </a:p>
          </p:txBody>
        </p:sp>
      </p:grpSp>
      <p:sp>
        <p:nvSpPr>
          <p:cNvPr id="253" name="Google Shape;253;p29"/>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9"/>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55" name="Google Shape;255;p29">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56" name="Google Shape;256;p29"/>
          <p:cNvSpPr txBox="1"/>
          <p:nvPr/>
        </p:nvSpPr>
        <p:spPr>
          <a:xfrm>
            <a:off x="388575" y="1883900"/>
            <a:ext cx="4215900" cy="23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 Remember - I want a character vector with string values</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REGEX is case sensitive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What happened to the punctuation?</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What if I had just unlisted it?</a:t>
            </a:r>
            <a:endParaRPr>
              <a:solidFill>
                <a:srgbClr val="F3F3F3"/>
              </a:solidFill>
              <a:latin typeface="Lato"/>
              <a:ea typeface="Lato"/>
              <a:cs typeface="Lato"/>
              <a:sym typeface="Lato"/>
            </a:endParaRPr>
          </a:p>
          <a:p>
            <a:pPr indent="-317500" lvl="1" marL="9144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the function returns the value, but you haven’t assigned that value to anything - so it doesn’t save it anywhere really, it just has this thing it can do</a:t>
            </a:r>
            <a:endParaRPr>
              <a:solidFill>
                <a:srgbClr val="F3F3F3"/>
              </a:solidFill>
              <a:latin typeface="Lato"/>
              <a:ea typeface="Lato"/>
              <a:cs typeface="Lato"/>
              <a:sym typeface="Lato"/>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283100" y="712150"/>
            <a:ext cx="4443000" cy="1171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REGEX practice - 10 minutes</a:t>
            </a:r>
            <a:endParaRPr b="0" sz="2400"/>
          </a:p>
        </p:txBody>
      </p:sp>
      <p:grpSp>
        <p:nvGrpSpPr>
          <p:cNvPr id="262" name="Google Shape;262;p30"/>
          <p:cNvGrpSpPr/>
          <p:nvPr/>
        </p:nvGrpSpPr>
        <p:grpSpPr>
          <a:xfrm>
            <a:off x="4607222" y="417352"/>
            <a:ext cx="4283192" cy="4227783"/>
            <a:chOff x="6803275" y="395363"/>
            <a:chExt cx="2212050" cy="2537076"/>
          </a:xfrm>
        </p:grpSpPr>
        <p:pic>
          <p:nvPicPr>
            <p:cNvPr id="263" name="Google Shape;263;p3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64" name="Google Shape;264;p3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65" name="Google Shape;265;p3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#Let’s practice with REGEX</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#let’s start with words that start with f</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f’, 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#Value return is indexed. I can assign it to something</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animals &lt;- fox1[4]</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animals</a:t>
              </a:r>
              <a:endParaRPr sz="1050">
                <a:solidFill>
                  <a:schemeClr val="dk2"/>
                </a:solidFill>
                <a:latin typeface="Courier New"/>
                <a:ea typeface="Courier New"/>
                <a:cs typeface="Courier New"/>
                <a:sym typeface="Courier New"/>
              </a:endParaRPr>
            </a:p>
          </p:txBody>
        </p:sp>
      </p:grpSp>
      <p:sp>
        <p:nvSpPr>
          <p:cNvPr id="266" name="Google Shape;266;p30"/>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0"/>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68" name="Google Shape;268;p30">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69" name="Google Shape;269;p30"/>
          <p:cNvSpPr txBox="1"/>
          <p:nvPr/>
        </p:nvSpPr>
        <p:spPr>
          <a:xfrm>
            <a:off x="388575" y="1287300"/>
            <a:ext cx="4215900" cy="29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aleway Thin"/>
                <a:ea typeface="Raleway Thin"/>
                <a:cs typeface="Raleway Thin"/>
                <a:sym typeface="Raleway Thin"/>
              </a:rPr>
              <a:t>Get familiar with GREP function. It is not the only REGEX function for R, but it’s the one we’ll use today.</a:t>
            </a:r>
            <a:endParaRPr>
              <a:solidFill>
                <a:srgbClr val="F3F3F3"/>
              </a:solidFill>
              <a:latin typeface="Raleway Thin"/>
              <a:ea typeface="Raleway Thin"/>
              <a:cs typeface="Raleway Thin"/>
              <a:sym typeface="Raleway Thin"/>
            </a:endParaRPr>
          </a:p>
          <a:p>
            <a:pPr indent="0" lvl="0" marL="0" rtl="0" algn="l">
              <a:spcBef>
                <a:spcPts val="0"/>
              </a:spcBef>
              <a:spcAft>
                <a:spcPts val="0"/>
              </a:spcAft>
              <a:buNone/>
            </a:pPr>
            <a:r>
              <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call out the words that start with d?</a:t>
            </a:r>
            <a:endParaRPr>
              <a:solidFill>
                <a:srgbClr val="F3F3F3"/>
              </a:solidFill>
              <a:latin typeface="Raleway Thin"/>
              <a:ea typeface="Raleway Thin"/>
              <a:cs typeface="Raleway Thin"/>
              <a:sym typeface="Raleway Thin"/>
            </a:endParaRPr>
          </a:p>
          <a:p>
            <a:pPr indent="-317500" lvl="1" marL="9144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assign that to the ‘animals’ object?</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call out the words that end with d?</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What about any string that matches having an ‘o’ in the middle?</a:t>
            </a:r>
            <a:endParaRPr>
              <a:solidFill>
                <a:srgbClr val="F3F3F3"/>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F3F3F3"/>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F3F3F3"/>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283100" y="712150"/>
            <a:ext cx="4096800" cy="1171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REGEX practice - Answers</a:t>
            </a:r>
            <a:endParaRPr b="0" sz="2400"/>
          </a:p>
        </p:txBody>
      </p:sp>
      <p:grpSp>
        <p:nvGrpSpPr>
          <p:cNvPr id="275" name="Google Shape;275;p31"/>
          <p:cNvGrpSpPr/>
          <p:nvPr/>
        </p:nvGrpSpPr>
        <p:grpSpPr>
          <a:xfrm>
            <a:off x="4607222" y="417352"/>
            <a:ext cx="4283192" cy="4227783"/>
            <a:chOff x="6803275" y="395363"/>
            <a:chExt cx="2212050" cy="2537076"/>
          </a:xfrm>
        </p:grpSpPr>
        <p:pic>
          <p:nvPicPr>
            <p:cNvPr id="276" name="Google Shape;276;p31"/>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77" name="Google Shape;277;p31"/>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78" name="Google Shape;278;p3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#All highlighted text at the REGEX operators that allow for string matching</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#starts with f or d</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f’, 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d', 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animals &lt;- fox1[10]</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animals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#ends with d</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grep('d</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 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#strings that match ‘o’ in the middle</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o</a:t>
              </a:r>
              <a:r>
                <a:rPr lang="en" sz="1050">
                  <a:solidFill>
                    <a:schemeClr val="dk2"/>
                  </a:solidFill>
                  <a:highlight>
                    <a:srgbClr val="FFFF00"/>
                  </a:highlight>
                  <a:latin typeface="Courier New"/>
                  <a:ea typeface="Courier New"/>
                  <a:cs typeface="Courier New"/>
                  <a:sym typeface="Courier New"/>
                </a:rPr>
                <a:t>.</a:t>
              </a:r>
              <a:r>
                <a:rPr lang="en" sz="1050">
                  <a:solidFill>
                    <a:schemeClr val="dk2"/>
                  </a:solidFill>
                  <a:latin typeface="Courier New"/>
                  <a:ea typeface="Courier New"/>
                  <a:cs typeface="Courier New"/>
                  <a:sym typeface="Courier New"/>
                </a:rPr>
                <a:t>', fox1)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p:txBody>
        </p:sp>
      </p:grpSp>
      <p:sp>
        <p:nvSpPr>
          <p:cNvPr id="279" name="Google Shape;279;p31"/>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1"/>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81" name="Google Shape;281;p31">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82" name="Google Shape;282;p31"/>
          <p:cNvSpPr txBox="1"/>
          <p:nvPr/>
        </p:nvSpPr>
        <p:spPr>
          <a:xfrm>
            <a:off x="388575" y="1287300"/>
            <a:ext cx="4215900" cy="29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aleway Thin"/>
                <a:ea typeface="Raleway Thin"/>
                <a:cs typeface="Raleway Thin"/>
                <a:sym typeface="Raleway Thin"/>
              </a:rPr>
              <a:t>Get familiar with GREP function. It is not the only REGEX function for R, but it’s the one we’ll use today.</a:t>
            </a:r>
            <a:endParaRPr>
              <a:solidFill>
                <a:srgbClr val="F3F3F3"/>
              </a:solidFill>
              <a:latin typeface="Raleway Thin"/>
              <a:ea typeface="Raleway Thin"/>
              <a:cs typeface="Raleway Thin"/>
              <a:sym typeface="Raleway Thin"/>
            </a:endParaRPr>
          </a:p>
          <a:p>
            <a:pPr indent="0" lvl="0" marL="0" rtl="0" algn="l">
              <a:spcBef>
                <a:spcPts val="0"/>
              </a:spcBef>
              <a:spcAft>
                <a:spcPts val="0"/>
              </a:spcAft>
              <a:buNone/>
            </a:pPr>
            <a:r>
              <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call out the words that start with d?</a:t>
            </a:r>
            <a:endParaRPr>
              <a:solidFill>
                <a:srgbClr val="F3F3F3"/>
              </a:solidFill>
              <a:latin typeface="Raleway Thin"/>
              <a:ea typeface="Raleway Thin"/>
              <a:cs typeface="Raleway Thin"/>
              <a:sym typeface="Raleway Thin"/>
            </a:endParaRPr>
          </a:p>
          <a:p>
            <a:pPr indent="-317500" lvl="1" marL="9144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assign that to the ‘animals’ object?</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Can you call out the words that end with d?</a:t>
            </a:r>
            <a:endParaRPr>
              <a:solidFill>
                <a:srgbClr val="F3F3F3"/>
              </a:solidFill>
              <a:latin typeface="Raleway Thin"/>
              <a:ea typeface="Raleway Thin"/>
              <a:cs typeface="Raleway Thin"/>
              <a:sym typeface="Raleway Thin"/>
            </a:endParaRPr>
          </a:p>
          <a:p>
            <a:pPr indent="-317500" lvl="0" marL="457200" rtl="0" algn="l">
              <a:spcBef>
                <a:spcPts val="0"/>
              </a:spcBef>
              <a:spcAft>
                <a:spcPts val="0"/>
              </a:spcAft>
              <a:buClr>
                <a:srgbClr val="F3F3F3"/>
              </a:buClr>
              <a:buSzPts val="1400"/>
              <a:buFont typeface="Raleway Thin"/>
              <a:buChar char="●"/>
            </a:pPr>
            <a:r>
              <a:rPr lang="en">
                <a:solidFill>
                  <a:srgbClr val="F3F3F3"/>
                </a:solidFill>
                <a:latin typeface="Raleway Thin"/>
                <a:ea typeface="Raleway Thin"/>
                <a:cs typeface="Raleway Thin"/>
                <a:sym typeface="Raleway Thin"/>
              </a:rPr>
              <a:t>What about any string that matches having an ‘o’ in the middle?</a:t>
            </a:r>
            <a:endParaRPr>
              <a:solidFill>
                <a:srgbClr val="F3F3F3"/>
              </a:solidFill>
              <a:latin typeface="Raleway Thin"/>
              <a:ea typeface="Raleway Thin"/>
              <a:cs typeface="Raleway Thin"/>
              <a:sym typeface="Raleway Thin"/>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9" name="Shape 79"/>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325000" y="224425"/>
            <a:ext cx="4254600" cy="4381275"/>
          </a:xfrm>
          <a:prstGeom prst="rect">
            <a:avLst/>
          </a:prstGeom>
          <a:noFill/>
          <a:ln>
            <a:noFill/>
          </a:ln>
        </p:spPr>
      </p:pic>
      <p:pic>
        <p:nvPicPr>
          <p:cNvPr descr="Piece of duct tape sticking a note to the slide" id="81" name="Google Shape;81;p14"/>
          <p:cNvPicPr preferRelativeResize="0"/>
          <p:nvPr/>
        </p:nvPicPr>
        <p:blipFill rotWithShape="1">
          <a:blip r:embed="rId4">
            <a:alphaModFix/>
          </a:blip>
          <a:srcRect b="10011" l="9244" r="2118" t="5926"/>
          <a:stretch/>
        </p:blipFill>
        <p:spPr>
          <a:xfrm rot="154828">
            <a:off x="1416300" y="209001"/>
            <a:ext cx="2072000" cy="736050"/>
          </a:xfrm>
          <a:prstGeom prst="rect">
            <a:avLst/>
          </a:prstGeom>
          <a:noFill/>
          <a:ln>
            <a:noFill/>
          </a:ln>
        </p:spPr>
      </p:pic>
      <p:sp>
        <p:nvSpPr>
          <p:cNvPr id="82" name="Google Shape;82;p14"/>
          <p:cNvSpPr txBox="1"/>
          <p:nvPr/>
        </p:nvSpPr>
        <p:spPr>
          <a:xfrm>
            <a:off x="735850" y="7490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Goals</a:t>
            </a:r>
            <a:endParaRPr b="1" sz="3000">
              <a:solidFill>
                <a:schemeClr val="lt2"/>
              </a:solidFill>
              <a:latin typeface="Raleway"/>
              <a:ea typeface="Raleway"/>
              <a:cs typeface="Raleway"/>
              <a:sym typeface="Raleway"/>
            </a:endParaRPr>
          </a:p>
        </p:txBody>
      </p:sp>
      <p:sp>
        <p:nvSpPr>
          <p:cNvPr id="83" name="Google Shape;83;p14"/>
          <p:cNvSpPr txBox="1"/>
          <p:nvPr>
            <p:ph idx="4294967295" type="body"/>
          </p:nvPr>
        </p:nvSpPr>
        <p:spPr>
          <a:xfrm>
            <a:off x="735850" y="1439176"/>
            <a:ext cx="34329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Our basic introductory tour of R and RStudio is meant to be from the very beginning.</a:t>
            </a:r>
            <a:endParaRPr b="1" sz="1200">
              <a:latin typeface="Raleway"/>
              <a:ea typeface="Raleway"/>
              <a:cs typeface="Raleway"/>
              <a:sym typeface="Raleway"/>
            </a:endParaRPr>
          </a:p>
          <a:p>
            <a:pPr indent="0" lvl="0" marL="0" rtl="0" algn="l">
              <a:spcBef>
                <a:spcPts val="1600"/>
              </a:spcBef>
              <a:spcAft>
                <a:spcPts val="0"/>
              </a:spcAft>
              <a:buNone/>
            </a:pPr>
            <a:r>
              <a:rPr b="1" lang="en" sz="1200">
                <a:latin typeface="Raleway"/>
                <a:ea typeface="Raleway"/>
                <a:cs typeface="Raleway"/>
                <a:sym typeface="Raleway"/>
              </a:rPr>
              <a:t>We’ll rely mostly on live demo.</a:t>
            </a:r>
            <a:endParaRPr b="1" sz="1200">
              <a:latin typeface="Raleway"/>
              <a:ea typeface="Raleway"/>
              <a:cs typeface="Raleway"/>
              <a:sym typeface="Raleway"/>
            </a:endParaRPr>
          </a:p>
          <a:p>
            <a:pPr indent="-342900" lvl="0" marL="457200" rtl="0" algn="l">
              <a:spcBef>
                <a:spcPts val="16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Load up R</a:t>
            </a:r>
            <a:endParaRPr>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Load up RStudio</a:t>
            </a:r>
            <a:endParaRPr>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Learn some basics</a:t>
            </a:r>
            <a:endParaRPr>
              <a:latin typeface="Raleway"/>
              <a:ea typeface="Raleway"/>
              <a:cs typeface="Raleway"/>
              <a:sym typeface="Raleway"/>
            </a:endParaRPr>
          </a:p>
          <a:p>
            <a:pPr indent="-342900" lvl="0" marL="457200" rtl="0" algn="l">
              <a:spcBef>
                <a:spcPts val="1000"/>
              </a:spcBef>
              <a:spcAft>
                <a:spcPts val="1000"/>
              </a:spcAft>
              <a:buClr>
                <a:schemeClr val="dk1"/>
              </a:buClr>
              <a:buSzPts val="1800"/>
              <a:buFont typeface="Raleway"/>
              <a:buChar char="➔"/>
            </a:pPr>
            <a:r>
              <a:rPr b="1" lang="en">
                <a:solidFill>
                  <a:schemeClr val="dk1"/>
                </a:solidFill>
                <a:latin typeface="Raleway"/>
                <a:ea typeface="Raleway"/>
                <a:cs typeface="Raleway"/>
                <a:sym typeface="Raleway"/>
              </a:rPr>
              <a:t>Start data manipulation</a:t>
            </a:r>
            <a:endParaRPr b="1">
              <a:solidFill>
                <a:schemeClr val="dk1"/>
              </a:solidFill>
              <a:latin typeface="Raleway"/>
              <a:ea typeface="Raleway"/>
              <a:cs typeface="Raleway"/>
              <a:sym typeface="Raleway"/>
            </a:endParaRPr>
          </a:p>
        </p:txBody>
      </p:sp>
      <p:sp>
        <p:nvSpPr>
          <p:cNvPr id="84" name="Google Shape;84;p14"/>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FFFFFF"/>
                </a:solidFill>
              </a:rPr>
              <a:t>Folder: https://tinyurl.com/TinkerR2019</a:t>
            </a:r>
            <a:r>
              <a:rPr lang="en" sz="1200">
                <a:solidFill>
                  <a:srgbClr val="FFFFFF"/>
                </a:solidFill>
              </a:rPr>
              <a:t>  </a:t>
            </a:r>
            <a:r>
              <a:rPr lang="en">
                <a:solidFill>
                  <a:srgbClr val="FFFFFF"/>
                </a:solidFill>
              </a:rPr>
              <a:t> </a:t>
            </a:r>
            <a:endParaRPr b="1" sz="1200">
              <a:solidFill>
                <a:srgbClr val="FFFFFF"/>
              </a:solidFill>
            </a:endParaRPr>
          </a:p>
        </p:txBody>
      </p:sp>
      <p:pic>
        <p:nvPicPr>
          <p:cNvPr id="85" name="Google Shape;85;p14">
            <a:hlinkClick r:id="rId5"/>
          </p:cNvPr>
          <p:cNvPicPr preferRelativeResize="0"/>
          <p:nvPr/>
        </p:nvPicPr>
        <p:blipFill>
          <a:blip r:embed="rId6">
            <a:alphaModFix/>
          </a:blip>
          <a:stretch>
            <a:fillRect/>
          </a:stretch>
        </p:blipFill>
        <p:spPr>
          <a:xfrm>
            <a:off x="7565166" y="4688741"/>
            <a:ext cx="974625" cy="342025"/>
          </a:xfrm>
          <a:prstGeom prst="rect">
            <a:avLst/>
          </a:prstGeom>
          <a:noFill/>
          <a:ln>
            <a:noFill/>
          </a:ln>
        </p:spPr>
      </p:pic>
      <p:pic>
        <p:nvPicPr>
          <p:cNvPr id="86" name="Google Shape;86;p14"/>
          <p:cNvPicPr preferRelativeResize="0"/>
          <p:nvPr/>
        </p:nvPicPr>
        <p:blipFill>
          <a:blip r:embed="rId3">
            <a:alphaModFix/>
          </a:blip>
          <a:stretch>
            <a:fillRect/>
          </a:stretch>
        </p:blipFill>
        <p:spPr>
          <a:xfrm>
            <a:off x="4579600" y="224425"/>
            <a:ext cx="4254600" cy="4381275"/>
          </a:xfrm>
          <a:prstGeom prst="rect">
            <a:avLst/>
          </a:prstGeom>
          <a:noFill/>
          <a:ln>
            <a:noFill/>
          </a:ln>
        </p:spPr>
      </p:pic>
      <p:pic>
        <p:nvPicPr>
          <p:cNvPr descr="Piece of duct tape sticking a note to the slide" id="87" name="Google Shape;87;p14"/>
          <p:cNvPicPr preferRelativeResize="0"/>
          <p:nvPr/>
        </p:nvPicPr>
        <p:blipFill rotWithShape="1">
          <a:blip r:embed="rId4">
            <a:alphaModFix/>
          </a:blip>
          <a:srcRect b="10011" l="9244" r="2118" t="5926"/>
          <a:stretch/>
        </p:blipFill>
        <p:spPr>
          <a:xfrm rot="154828">
            <a:off x="5670900" y="209001"/>
            <a:ext cx="2072000" cy="736050"/>
          </a:xfrm>
          <a:prstGeom prst="rect">
            <a:avLst/>
          </a:prstGeom>
          <a:noFill/>
          <a:ln>
            <a:noFill/>
          </a:ln>
        </p:spPr>
      </p:pic>
      <p:sp>
        <p:nvSpPr>
          <p:cNvPr id="88" name="Google Shape;88;p14"/>
          <p:cNvSpPr txBox="1"/>
          <p:nvPr/>
        </p:nvSpPr>
        <p:spPr>
          <a:xfrm>
            <a:off x="4990450" y="7490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The Tools</a:t>
            </a:r>
            <a:endParaRPr b="1" sz="3000">
              <a:solidFill>
                <a:schemeClr val="lt2"/>
              </a:solidFill>
              <a:latin typeface="Raleway"/>
              <a:ea typeface="Raleway"/>
              <a:cs typeface="Raleway"/>
              <a:sym typeface="Raleway"/>
            </a:endParaRPr>
          </a:p>
        </p:txBody>
      </p:sp>
      <p:sp>
        <p:nvSpPr>
          <p:cNvPr id="89" name="Google Shape;89;p14"/>
          <p:cNvSpPr txBox="1"/>
          <p:nvPr>
            <p:ph idx="4294967295" type="body"/>
          </p:nvPr>
        </p:nvSpPr>
        <p:spPr>
          <a:xfrm>
            <a:off x="4990450" y="1439176"/>
            <a:ext cx="3432900" cy="29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This is a very high-level overview of R.</a:t>
            </a:r>
            <a:endParaRPr b="1" sz="1200">
              <a:latin typeface="Raleway"/>
              <a:ea typeface="Raleway"/>
              <a:cs typeface="Raleway"/>
              <a:sym typeface="Raleway"/>
            </a:endParaRPr>
          </a:p>
          <a:p>
            <a:pPr indent="0" lvl="0" marL="0" rtl="0" algn="l">
              <a:spcBef>
                <a:spcPts val="1600"/>
              </a:spcBef>
              <a:spcAft>
                <a:spcPts val="0"/>
              </a:spcAft>
              <a:buNone/>
            </a:pPr>
            <a:r>
              <a:rPr b="1" lang="en" sz="1200">
                <a:latin typeface="Raleway"/>
                <a:ea typeface="Raleway"/>
                <a:cs typeface="Raleway"/>
                <a:sym typeface="Raleway"/>
              </a:rPr>
              <a:t>How am I going to do this with you all today?</a:t>
            </a:r>
            <a:endParaRPr b="1" sz="1200">
              <a:latin typeface="Raleway"/>
              <a:ea typeface="Raleway"/>
              <a:cs typeface="Raleway"/>
              <a:sym typeface="Raleway"/>
            </a:endParaRPr>
          </a:p>
          <a:p>
            <a:pPr indent="-342900" lvl="0" marL="457200" rtl="0" algn="l">
              <a:spcBef>
                <a:spcPts val="16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Worksheets &amp; Glossary</a:t>
            </a:r>
            <a:endParaRPr>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Google Folder (materials)</a:t>
            </a:r>
            <a:endParaRPr>
              <a:latin typeface="Raleway"/>
              <a:ea typeface="Raleway"/>
              <a:cs typeface="Raleway"/>
              <a:sym typeface="Raleway"/>
            </a:endParaRPr>
          </a:p>
          <a:p>
            <a:pPr indent="-342900" lvl="0" marL="457200" rtl="0" algn="l">
              <a:spcBef>
                <a:spcPts val="1000"/>
              </a:spcBef>
              <a:spcAft>
                <a:spcPts val="0"/>
              </a:spcAft>
              <a:buClr>
                <a:schemeClr val="dk1"/>
              </a:buClr>
              <a:buSzPts val="1800"/>
              <a:buFont typeface="Raleway"/>
              <a:buChar char="➔"/>
            </a:pPr>
            <a:r>
              <a:rPr b="1" lang="en">
                <a:solidFill>
                  <a:schemeClr val="dk1"/>
                </a:solidFill>
                <a:latin typeface="Raleway"/>
                <a:ea typeface="Raleway"/>
                <a:cs typeface="Raleway"/>
                <a:sym typeface="Raleway"/>
              </a:rPr>
              <a:t>Live-Demo</a:t>
            </a:r>
            <a:endParaRPr>
              <a:latin typeface="Raleway"/>
              <a:ea typeface="Raleway"/>
              <a:cs typeface="Raleway"/>
              <a:sym typeface="Raleway"/>
            </a:endParaRPr>
          </a:p>
          <a:p>
            <a:pPr indent="-342900" lvl="0" marL="457200" rtl="0" algn="l">
              <a:spcBef>
                <a:spcPts val="1000"/>
              </a:spcBef>
              <a:spcAft>
                <a:spcPts val="1000"/>
              </a:spcAft>
              <a:buClr>
                <a:schemeClr val="dk1"/>
              </a:buClr>
              <a:buSzPts val="1800"/>
              <a:buFont typeface="Raleway"/>
              <a:buChar char="➔"/>
            </a:pPr>
            <a:r>
              <a:rPr b="1" lang="en">
                <a:solidFill>
                  <a:schemeClr val="dk1"/>
                </a:solidFill>
                <a:latin typeface="Raleway"/>
                <a:ea typeface="Raleway"/>
                <a:cs typeface="Raleway"/>
                <a:sym typeface="Raleway"/>
              </a:rPr>
              <a:t>Refer out to more materials throughout</a:t>
            </a:r>
            <a:endParaRPr b="1">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283100" y="712150"/>
            <a:ext cx="4096800" cy="787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Let’s look at Moby Dick!</a:t>
            </a:r>
            <a:endParaRPr b="0" sz="2400"/>
          </a:p>
        </p:txBody>
      </p:sp>
      <p:grpSp>
        <p:nvGrpSpPr>
          <p:cNvPr id="288" name="Google Shape;288;p32"/>
          <p:cNvGrpSpPr/>
          <p:nvPr/>
        </p:nvGrpSpPr>
        <p:grpSpPr>
          <a:xfrm>
            <a:off x="4646300" y="391125"/>
            <a:ext cx="4359950" cy="4361233"/>
            <a:chOff x="6803275" y="395363"/>
            <a:chExt cx="2212050" cy="2537076"/>
          </a:xfrm>
        </p:grpSpPr>
        <p:pic>
          <p:nvPicPr>
            <p:cNvPr id="289" name="Google Shape;289;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90" name="Google Shape;290;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91" name="Google Shape;291;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#load in the data from the data file</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load(“~/moby_data.RData”)</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moby_words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#take a look - how long is this book?</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length(moby_words)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#create a vector holding the index of words 1 to 214944</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novel_timeline &lt;- seq(1:length(moby_words))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#How many words start with a?</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grep('^a', moby_words)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starts_a &lt;- grep('^a', moby_words)</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moby_words[starts_a]</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a_words &lt;- moby_words[starts_a]</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p:txBody>
        </p:sp>
      </p:grpSp>
      <p:sp>
        <p:nvSpPr>
          <p:cNvPr id="292" name="Google Shape;292;p32"/>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32"/>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294" name="Google Shape;294;p32">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295" name="Google Shape;295;p32"/>
          <p:cNvSpPr txBox="1"/>
          <p:nvPr/>
        </p:nvSpPr>
        <p:spPr>
          <a:xfrm>
            <a:off x="388575" y="1499350"/>
            <a:ext cx="4215900" cy="27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what kind of work did I do to make this data file?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build the novel_timeline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i="1" lang="en">
                <a:solidFill>
                  <a:srgbClr val="F3F3F3"/>
                </a:solidFill>
                <a:latin typeface="Lato"/>
                <a:ea typeface="Lato"/>
                <a:cs typeface="Lato"/>
                <a:sym typeface="Lato"/>
              </a:rPr>
              <a:t> tokens</a:t>
            </a:r>
            <a:r>
              <a:rPr lang="en">
                <a:solidFill>
                  <a:srgbClr val="F3F3F3"/>
                </a:solidFill>
                <a:latin typeface="Lato"/>
                <a:ea typeface="Lato"/>
                <a:cs typeface="Lato"/>
                <a:sym typeface="Lato"/>
              </a:rPr>
              <a:t> is a common reference in text analysis</a:t>
            </a:r>
            <a:endParaRPr>
              <a:solidFill>
                <a:srgbClr val="F3F3F3"/>
              </a:solidFill>
              <a:latin typeface="Lato"/>
              <a:ea typeface="Lato"/>
              <a:cs typeface="Lato"/>
              <a:sym typeface="Lato"/>
            </a:endParaRPr>
          </a:p>
          <a:p>
            <a:pPr indent="-317500" lvl="1" marL="9144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from tidy text analysis:</a:t>
            </a:r>
            <a:endParaRPr>
              <a:solidFill>
                <a:srgbClr val="F3F3F3"/>
              </a:solidFill>
              <a:latin typeface="Lato"/>
              <a:ea typeface="Lato"/>
              <a:cs typeface="Lato"/>
              <a:sym typeface="Lato"/>
            </a:endParaRPr>
          </a:p>
          <a:p>
            <a:pPr indent="-317500" lvl="1" marL="9144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‘tokens are meaningful units of text’ (words) that we can search out and compare </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made a list of a tokens starting with a - but, they are the index vales then we SUBSET those index values out of the character dataset</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Then we could store the actual words in an object with an assignment operation</a:t>
            </a:r>
            <a:endParaRPr>
              <a:solidFill>
                <a:srgbClr val="F3F3F3"/>
              </a:solidFill>
              <a:latin typeface="Lato"/>
              <a:ea typeface="Lato"/>
              <a:cs typeface="Lato"/>
              <a:sym typeface="Lato"/>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283100" y="712150"/>
            <a:ext cx="4096800" cy="787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Let’s look at Moby Dick!</a:t>
            </a:r>
            <a:endParaRPr b="0" sz="2400"/>
          </a:p>
        </p:txBody>
      </p:sp>
      <p:grpSp>
        <p:nvGrpSpPr>
          <p:cNvPr id="301" name="Google Shape;301;p33"/>
          <p:cNvGrpSpPr/>
          <p:nvPr/>
        </p:nvGrpSpPr>
        <p:grpSpPr>
          <a:xfrm>
            <a:off x="4562505" y="417400"/>
            <a:ext cx="4613672" cy="4361233"/>
            <a:chOff x="6803275" y="395363"/>
            <a:chExt cx="2212050" cy="2537076"/>
          </a:xfrm>
        </p:grpSpPr>
        <p:pic>
          <p:nvPicPr>
            <p:cNvPr id="302" name="Google Shape;302;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303" name="Google Shape;303;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304" name="Google Shape;304;p33"/>
            <p:cNvSpPr txBox="1"/>
            <p:nvPr/>
          </p:nvSpPr>
          <p:spPr>
            <a:xfrm>
              <a:off x="6944664" y="684237"/>
              <a:ext cx="1964100" cy="21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None/>
              </a:pPr>
              <a:r>
                <a:rPr lang="en" sz="1050">
                  <a:solidFill>
                    <a:schemeClr val="dk2"/>
                  </a:solidFill>
                  <a:latin typeface="Courier New"/>
                  <a:ea typeface="Courier New"/>
                  <a:cs typeface="Courier New"/>
                  <a:sym typeface="Courier New"/>
                </a:rPr>
                <a:t>#how often does ahab appear?</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which(moby_words == "ahab")</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ahab_index &lt;- which(moby_words == "ahab")</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#with a novel plotline and an ‘ahab index’ we can do a dispersion plot of ‘ahab’ across the story</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#in our plot, x axes will be novel timeline, y will be Ahab occurrences, but it must be the same length as the x</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y &lt;- rep(NA, 214944)</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y[ahab_index] &lt;- 1</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chemeClr val="dk2"/>
                  </a:solidFill>
                  <a:latin typeface="Courier New"/>
                  <a:ea typeface="Courier New"/>
                  <a:cs typeface="Courier New"/>
                  <a:sym typeface="Courier New"/>
                </a:rPr>
                <a:t>plot(x=novel_timeline, y=y, main="Title", xlab="Novel Time", ylab="ahab", type='h', ylim=c(0,1), yaxt='n')</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p:txBody>
        </p:sp>
      </p:grpSp>
      <p:sp>
        <p:nvSpPr>
          <p:cNvPr id="305" name="Google Shape;305;p33"/>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3"/>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307" name="Google Shape;307;p33">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308" name="Google Shape;308;p33"/>
          <p:cNvSpPr txBox="1"/>
          <p:nvPr/>
        </p:nvSpPr>
        <p:spPr>
          <a:xfrm>
            <a:off x="388575" y="1260325"/>
            <a:ext cx="4215900" cy="29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compared how often ‘ahab’ token appears</a:t>
            </a:r>
            <a:endParaRPr>
              <a:solidFill>
                <a:srgbClr val="F3F3F3"/>
              </a:solidFill>
              <a:latin typeface="Lato"/>
              <a:ea typeface="Lato"/>
              <a:cs typeface="Lato"/>
              <a:sym typeface="Lato"/>
            </a:endParaRPr>
          </a:p>
          <a:p>
            <a:pPr indent="-317500" lvl="1" marL="9144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have to use the ‘which’ call instead of subsetting because character vectors vs. index number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made an object that holds the index values of where Ahab appears. Compare that to the index of every single word, and we have dispersion.</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You can feed arguments for labels and such into the plot function</a:t>
            </a:r>
            <a:endParaRPr>
              <a:solidFill>
                <a:srgbClr val="F3F3F3"/>
              </a:solidFill>
              <a:latin typeface="Lato"/>
              <a:ea typeface="Lato"/>
              <a:cs typeface="Lato"/>
              <a:sym typeface="Lato"/>
            </a:endParaRPr>
          </a:p>
          <a:p>
            <a:pPr indent="-317500" lvl="1" marL="9144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?plot for more!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we technically did not have to call out x in this plot, but it’s good to see where’s what</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i="1" lang="en">
                <a:solidFill>
                  <a:srgbClr val="F3F3F3"/>
                </a:solidFill>
                <a:latin typeface="Lato"/>
                <a:ea typeface="Lato"/>
                <a:cs typeface="Lato"/>
                <a:sym typeface="Lato"/>
              </a:rPr>
              <a:t>Could you do the same for ‘whale’ ?</a:t>
            </a:r>
            <a:endParaRPr i="1">
              <a:solidFill>
                <a:srgbClr val="F3F3F3"/>
              </a:solidFill>
              <a:latin typeface="Lato"/>
              <a:ea typeface="Lato"/>
              <a:cs typeface="Lato"/>
              <a:sym typeface="Lato"/>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Up</a:t>
            </a:r>
            <a:endParaRPr/>
          </a:p>
        </p:txBody>
      </p:sp>
      <p:sp>
        <p:nvSpPr>
          <p:cNvPr id="314" name="Google Shape;314;p34"/>
          <p:cNvSpPr txBox="1"/>
          <p:nvPr>
            <p:ph idx="1" type="body"/>
          </p:nvPr>
        </p:nvSpPr>
        <p:spPr>
          <a:xfrm>
            <a:off x="744450" y="1128975"/>
            <a:ext cx="3789900" cy="3476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Save protocols: </a:t>
            </a:r>
            <a:endParaRPr/>
          </a:p>
          <a:p>
            <a:pPr indent="-317500" lvl="0" marL="457200" marR="0" rtl="0" algn="l">
              <a:lnSpc>
                <a:spcPct val="115000"/>
              </a:lnSpc>
              <a:spcBef>
                <a:spcPts val="1600"/>
              </a:spcBef>
              <a:spcAft>
                <a:spcPts val="0"/>
              </a:spcAft>
              <a:buSzPts val="1400"/>
              <a:buChar char="●"/>
            </a:pPr>
            <a:r>
              <a:rPr lang="en"/>
              <a:t>Save script and raw data files in the same place!</a:t>
            </a:r>
            <a:endParaRPr/>
          </a:p>
          <a:p>
            <a:pPr indent="-317500" lvl="0" marL="457200" marR="0" rtl="0" algn="l">
              <a:lnSpc>
                <a:spcPct val="115000"/>
              </a:lnSpc>
              <a:spcBef>
                <a:spcPts val="0"/>
              </a:spcBef>
              <a:spcAft>
                <a:spcPts val="0"/>
              </a:spcAft>
              <a:buSzPts val="1400"/>
              <a:buChar char="●"/>
            </a:pPr>
            <a:r>
              <a:rPr lang="en"/>
              <a:t>Save documentation there too</a:t>
            </a:r>
            <a:endParaRPr/>
          </a:p>
          <a:p>
            <a:pPr indent="-317500" lvl="0" marL="457200" marR="0" rtl="0" algn="l">
              <a:lnSpc>
                <a:spcPct val="115000"/>
              </a:lnSpc>
              <a:spcBef>
                <a:spcPts val="0"/>
              </a:spcBef>
              <a:spcAft>
                <a:spcPts val="0"/>
              </a:spcAft>
              <a:buSzPts val="1400"/>
              <a:buChar char="●"/>
            </a:pPr>
            <a:r>
              <a:rPr lang="en"/>
              <a:t>Writing out data objects with ‘save()’ function</a:t>
            </a:r>
            <a:endParaRPr/>
          </a:p>
          <a:p>
            <a:pPr indent="0" lvl="0" marL="0" marR="0" rtl="0" algn="l">
              <a:lnSpc>
                <a:spcPct val="115000"/>
              </a:lnSpc>
              <a:spcBef>
                <a:spcPts val="1600"/>
              </a:spcBef>
              <a:spcAft>
                <a:spcPts val="0"/>
              </a:spcAft>
              <a:buNone/>
            </a:pPr>
            <a:r>
              <a:rPr lang="en"/>
              <a:t>Documenting protocols:</a:t>
            </a:r>
            <a:endParaRPr/>
          </a:p>
          <a:p>
            <a:pPr indent="-317500" lvl="0" marL="457200" marR="0" rtl="0" algn="l">
              <a:lnSpc>
                <a:spcPct val="115000"/>
              </a:lnSpc>
              <a:spcBef>
                <a:spcPts val="1600"/>
              </a:spcBef>
              <a:spcAft>
                <a:spcPts val="0"/>
              </a:spcAft>
              <a:buSzPts val="1400"/>
              <a:buChar char="●"/>
            </a:pPr>
            <a:r>
              <a:rPr b="1" lang="en"/>
              <a:t>2/3 comments, 1/3 code</a:t>
            </a:r>
            <a:endParaRPr b="1"/>
          </a:p>
          <a:p>
            <a:pPr indent="-317500" lvl="0" marL="457200" marR="0" rtl="0" algn="l">
              <a:lnSpc>
                <a:spcPct val="115000"/>
              </a:lnSpc>
              <a:spcBef>
                <a:spcPts val="0"/>
              </a:spcBef>
              <a:spcAft>
                <a:spcPts val="0"/>
              </a:spcAft>
              <a:buSzPts val="1400"/>
              <a:buChar char="●"/>
            </a:pPr>
            <a:r>
              <a:rPr b="1" lang="en"/>
              <a:t>readme files, data dictionaries</a:t>
            </a:r>
            <a:endParaRPr/>
          </a:p>
        </p:txBody>
      </p:sp>
      <p:sp>
        <p:nvSpPr>
          <p:cNvPr id="315" name="Google Shape;315;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34">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317" name="Google Shape;317;p34"/>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
        <p:nvSpPr>
          <p:cNvPr id="318" name="Google Shape;318;p34"/>
          <p:cNvSpPr txBox="1"/>
          <p:nvPr>
            <p:ph idx="1" type="body"/>
          </p:nvPr>
        </p:nvSpPr>
        <p:spPr>
          <a:xfrm>
            <a:off x="4802075" y="1264425"/>
            <a:ext cx="3539100" cy="34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learning:</a:t>
            </a:r>
            <a:endParaRPr/>
          </a:p>
          <a:p>
            <a:pPr indent="-317500" lvl="0" marL="457200" rtl="0" algn="l">
              <a:spcBef>
                <a:spcPts val="0"/>
              </a:spcBef>
              <a:spcAft>
                <a:spcPts val="0"/>
              </a:spcAft>
              <a:buSzPts val="1400"/>
              <a:buChar char="●"/>
            </a:pPr>
            <a:r>
              <a:rPr lang="en" u="sng">
                <a:solidFill>
                  <a:schemeClr val="hlink"/>
                </a:solidFill>
                <a:hlinkClick r:id="rId5"/>
              </a:rPr>
              <a:t>https://www.rstudio.com/online-learning/</a:t>
            </a:r>
            <a:endParaRPr/>
          </a:p>
          <a:p>
            <a:pPr indent="-317500" lvl="0" marL="457200" rtl="0" algn="l">
              <a:spcBef>
                <a:spcPts val="0"/>
              </a:spcBef>
              <a:spcAft>
                <a:spcPts val="0"/>
              </a:spcAft>
              <a:buSzPts val="1400"/>
              <a:buChar char="●"/>
            </a:pPr>
            <a:r>
              <a:rPr lang="en" u="sng">
                <a:solidFill>
                  <a:schemeClr val="hlink"/>
                </a:solidFill>
                <a:hlinkClick r:id="rId6"/>
              </a:rPr>
              <a:t>https://flowingdata.com/category/tutorials/</a:t>
            </a:r>
            <a:endParaRPr/>
          </a:p>
          <a:p>
            <a:pPr indent="-317500" lvl="0" marL="457200" rtl="0" algn="l">
              <a:spcBef>
                <a:spcPts val="0"/>
              </a:spcBef>
              <a:spcAft>
                <a:spcPts val="0"/>
              </a:spcAft>
              <a:buSzPts val="1400"/>
              <a:buChar char="●"/>
            </a:pPr>
            <a:r>
              <a:rPr lang="en" u="sng">
                <a:solidFill>
                  <a:schemeClr val="hlink"/>
                </a:solidFill>
                <a:hlinkClick r:id="rId7"/>
              </a:rPr>
              <a:t>https://www.r-bloggers.com/how-to-learn-r-2/</a:t>
            </a:r>
            <a:r>
              <a:rPr lang="en"/>
              <a:t> </a:t>
            </a:r>
            <a:endParaRPr/>
          </a:p>
          <a:p>
            <a:pPr indent="-317500" lvl="0" marL="457200" rtl="0" algn="l">
              <a:spcBef>
                <a:spcPts val="0"/>
              </a:spcBef>
              <a:spcAft>
                <a:spcPts val="0"/>
              </a:spcAft>
              <a:buSzPts val="1400"/>
              <a:buChar char="●"/>
            </a:pPr>
            <a:r>
              <a:rPr lang="en"/>
              <a:t>“Text Analysis with R for Students of Literature” by Matthew Jockers (eBook)</a:t>
            </a:r>
            <a:endParaRPr/>
          </a:p>
          <a:p>
            <a:pPr indent="-317500" lvl="0" marL="457200" marR="0" rtl="0" algn="l">
              <a:lnSpc>
                <a:spcPct val="115000"/>
              </a:lnSpc>
              <a:spcBef>
                <a:spcPts val="0"/>
              </a:spcBef>
              <a:spcAft>
                <a:spcPts val="0"/>
              </a:spcAft>
              <a:buSzPts val="1400"/>
              <a:buChar char="●"/>
            </a:pPr>
            <a:r>
              <a:rPr lang="en"/>
              <a:t>Text Mining with R by Julia Silge and David Robinson (free eBook, linked earlier)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35"/>
          <p:cNvSpPr txBox="1"/>
          <p:nvPr>
            <p:ph type="title"/>
          </p:nvPr>
        </p:nvSpPr>
        <p:spPr>
          <a:xfrm>
            <a:off x="283100" y="712150"/>
            <a:ext cx="64809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i="1" lang="en" sz="3000"/>
              <a:t>“There are 3 kinds of lies: lies, damned lies, and statistics.”</a:t>
            </a:r>
            <a:endParaRPr b="0" i="1" sz="3000"/>
          </a:p>
          <a:p>
            <a:pPr indent="0" lvl="0" marL="0" rtl="0" algn="l">
              <a:spcBef>
                <a:spcPts val="0"/>
              </a:spcBef>
              <a:spcAft>
                <a:spcPts val="0"/>
              </a:spcAft>
              <a:buNone/>
            </a:pPr>
            <a:r>
              <a:rPr b="0" i="1" lang="en" sz="3000"/>
              <a:t>-Mark Twain</a:t>
            </a:r>
            <a:endParaRPr b="0" i="1" sz="3000"/>
          </a:p>
          <a:p>
            <a:pPr indent="0" lvl="0" marL="0" rtl="0" algn="l">
              <a:spcBef>
                <a:spcPts val="0"/>
              </a:spcBef>
              <a:spcAft>
                <a:spcPts val="0"/>
              </a:spcAft>
              <a:buNone/>
            </a:pPr>
            <a:r>
              <a:t/>
            </a:r>
            <a:endParaRPr sz="3000"/>
          </a:p>
          <a:p>
            <a:pPr indent="0" lvl="0" marL="0" rtl="0" algn="l">
              <a:spcBef>
                <a:spcPts val="0"/>
              </a:spcBef>
              <a:spcAft>
                <a:spcPts val="0"/>
              </a:spcAft>
              <a:buClr>
                <a:schemeClr val="dk2"/>
              </a:buClr>
              <a:buSzPts val="1100"/>
              <a:buFont typeface="Arial"/>
              <a:buNone/>
            </a:pPr>
            <a:r>
              <a:rPr lang="en"/>
              <a:t>Thank you!</a:t>
            </a:r>
            <a:endParaRPr sz="3000"/>
          </a:p>
          <a:p>
            <a:pPr indent="0" lvl="0" marL="0" rtl="0" algn="l">
              <a:spcBef>
                <a:spcPts val="0"/>
              </a:spcBef>
              <a:spcAft>
                <a:spcPts val="0"/>
              </a:spcAft>
              <a:buNone/>
            </a:pPr>
            <a:r>
              <a:rPr lang="en" sz="3000"/>
              <a:t>acanino@library.rochester.edu</a:t>
            </a:r>
            <a:endParaRPr sz="3000"/>
          </a:p>
        </p:txBody>
      </p:sp>
      <p:sp>
        <p:nvSpPr>
          <p:cNvPr id="324" name="Google Shape;324;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1829700" y="575950"/>
            <a:ext cx="6892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 Where is Ahab?</a:t>
            </a:r>
            <a:endParaRPr/>
          </a:p>
        </p:txBody>
      </p:sp>
      <p:sp>
        <p:nvSpPr>
          <p:cNvPr id="95" name="Google Shape;95;p15"/>
          <p:cNvSpPr txBox="1"/>
          <p:nvPr>
            <p:ph idx="2" type="body"/>
          </p:nvPr>
        </p:nvSpPr>
        <p:spPr>
          <a:xfrm>
            <a:off x="5373320" y="1211350"/>
            <a:ext cx="3348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aleway Thin"/>
                <a:ea typeface="Raleway Thin"/>
                <a:cs typeface="Raleway Thin"/>
                <a:sym typeface="Raleway Thin"/>
              </a:rPr>
              <a:t>Why use </a:t>
            </a:r>
            <a:r>
              <a:rPr lang="en" sz="1800" u="sng">
                <a:solidFill>
                  <a:schemeClr val="hlink"/>
                </a:solidFill>
                <a:latin typeface="Raleway Thin"/>
                <a:ea typeface="Raleway Thin"/>
                <a:cs typeface="Raleway Thin"/>
                <a:sym typeface="Raleway Thin"/>
                <a:hlinkClick r:id="rId3"/>
              </a:rPr>
              <a:t>R for text analysis</a:t>
            </a:r>
            <a:r>
              <a:rPr lang="en" sz="1800">
                <a:latin typeface="Raleway Thin"/>
                <a:ea typeface="Raleway Thin"/>
                <a:cs typeface="Raleway Thin"/>
                <a:sym typeface="Raleway Thin"/>
              </a:rPr>
              <a:t>?</a:t>
            </a:r>
            <a:endParaRPr sz="1800">
              <a:latin typeface="Raleway Thin"/>
              <a:ea typeface="Raleway Thin"/>
              <a:cs typeface="Raleway Thin"/>
              <a:sym typeface="Raleway Thin"/>
            </a:endParaRPr>
          </a:p>
          <a:p>
            <a:pPr indent="0" lvl="0" marL="0" rtl="0" algn="l">
              <a:lnSpc>
                <a:spcPct val="100000"/>
              </a:lnSpc>
              <a:spcBef>
                <a:spcPts val="1600"/>
              </a:spcBef>
              <a:spcAft>
                <a:spcPts val="0"/>
              </a:spcAft>
              <a:buClr>
                <a:schemeClr val="dk2"/>
              </a:buClr>
              <a:buSzPts val="1100"/>
              <a:buFont typeface="Arial"/>
              <a:buNone/>
            </a:pPr>
            <a:r>
              <a:rPr lang="en" sz="1800">
                <a:latin typeface="Raleway Thin"/>
                <a:ea typeface="Raleway Thin"/>
                <a:cs typeface="Raleway Thin"/>
                <a:sym typeface="Raleway Thin"/>
              </a:rPr>
              <a:t>Ever use control+f in a web browser to get right to the letters/words that you need?</a:t>
            </a:r>
            <a:endParaRPr sz="1800">
              <a:latin typeface="Raleway Thin"/>
              <a:ea typeface="Raleway Thin"/>
              <a:cs typeface="Raleway Thin"/>
              <a:sym typeface="Raleway Thin"/>
            </a:endParaRPr>
          </a:p>
          <a:p>
            <a:pPr indent="0" lvl="0" marL="0" rtl="0" algn="l">
              <a:lnSpc>
                <a:spcPct val="100000"/>
              </a:lnSpc>
              <a:spcBef>
                <a:spcPts val="0"/>
              </a:spcBef>
              <a:spcAft>
                <a:spcPts val="0"/>
              </a:spcAft>
              <a:buClr>
                <a:schemeClr val="dk2"/>
              </a:buClr>
              <a:buSzPts val="1100"/>
              <a:buFont typeface="Arial"/>
              <a:buNone/>
            </a:pPr>
            <a:r>
              <a:t/>
            </a:r>
            <a:endParaRPr sz="1800">
              <a:latin typeface="Raleway Thin"/>
              <a:ea typeface="Raleway Thin"/>
              <a:cs typeface="Raleway Thin"/>
              <a:sym typeface="Raleway Thin"/>
            </a:endParaRPr>
          </a:p>
          <a:p>
            <a:pPr indent="0" lvl="0" marL="0" rtl="0" algn="l">
              <a:lnSpc>
                <a:spcPct val="100000"/>
              </a:lnSpc>
              <a:spcBef>
                <a:spcPts val="0"/>
              </a:spcBef>
              <a:spcAft>
                <a:spcPts val="0"/>
              </a:spcAft>
              <a:buNone/>
            </a:pPr>
            <a:r>
              <a:rPr lang="en" sz="1800">
                <a:latin typeface="Raleway Thin"/>
                <a:ea typeface="Raleway Thin"/>
                <a:cs typeface="Raleway Thin"/>
                <a:sym typeface="Raleway Thin"/>
              </a:rPr>
              <a:t>How great would it be to do that to a text with over 200,000 words?</a:t>
            </a:r>
            <a:endParaRPr sz="1800">
              <a:latin typeface="Raleway Thin"/>
              <a:ea typeface="Raleway Thin"/>
              <a:cs typeface="Raleway Thin"/>
              <a:sym typeface="Raleway Thin"/>
            </a:endParaRPr>
          </a:p>
          <a:p>
            <a:pPr indent="0" lvl="0" marL="0" rtl="0" algn="l">
              <a:lnSpc>
                <a:spcPct val="100000"/>
              </a:lnSpc>
              <a:spcBef>
                <a:spcPts val="0"/>
              </a:spcBef>
              <a:spcAft>
                <a:spcPts val="0"/>
              </a:spcAft>
              <a:buNone/>
            </a:pPr>
            <a:r>
              <a:t/>
            </a:r>
            <a:endParaRPr sz="1800">
              <a:latin typeface="Raleway Thin"/>
              <a:ea typeface="Raleway Thin"/>
              <a:cs typeface="Raleway Thin"/>
              <a:sym typeface="Raleway Thin"/>
            </a:endParaRPr>
          </a:p>
          <a:p>
            <a:pPr indent="0" lvl="0" marL="0" rtl="0" algn="l">
              <a:lnSpc>
                <a:spcPct val="100000"/>
              </a:lnSpc>
              <a:spcBef>
                <a:spcPts val="0"/>
              </a:spcBef>
              <a:spcAft>
                <a:spcPts val="0"/>
              </a:spcAft>
              <a:buClr>
                <a:schemeClr val="dk2"/>
              </a:buClr>
              <a:buSzPts val="1100"/>
              <a:buFont typeface="Arial"/>
              <a:buNone/>
            </a:pPr>
            <a:r>
              <a:rPr lang="en" sz="1800">
                <a:latin typeface="Raleway Thin"/>
                <a:ea typeface="Raleway Thin"/>
                <a:cs typeface="Raleway Thin"/>
                <a:sym typeface="Raleway Thin"/>
              </a:rPr>
              <a:t>And then plot it!</a:t>
            </a:r>
            <a:endParaRPr sz="1800">
              <a:latin typeface="Raleway Thin"/>
              <a:ea typeface="Raleway Thin"/>
              <a:cs typeface="Raleway Thin"/>
              <a:sym typeface="Raleway Thin"/>
            </a:endParaRPr>
          </a:p>
        </p:txBody>
      </p:sp>
      <p:sp>
        <p:nvSpPr>
          <p:cNvPr id="96" name="Google Shape;96;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97" name="Google Shape;97;p15">
            <a:hlinkClick r:id="rId4"/>
          </p:cNvPr>
          <p:cNvPicPr preferRelativeResize="0"/>
          <p:nvPr/>
        </p:nvPicPr>
        <p:blipFill>
          <a:blip r:embed="rId5">
            <a:alphaModFix/>
          </a:blip>
          <a:stretch>
            <a:fillRect/>
          </a:stretch>
        </p:blipFill>
        <p:spPr>
          <a:xfrm>
            <a:off x="7614866" y="4670891"/>
            <a:ext cx="974625" cy="342025"/>
          </a:xfrm>
          <a:prstGeom prst="rect">
            <a:avLst/>
          </a:prstGeom>
          <a:noFill/>
          <a:ln>
            <a:noFill/>
          </a:ln>
        </p:spPr>
      </p:pic>
      <p:sp>
        <p:nvSpPr>
          <p:cNvPr id="98" name="Google Shape;98;p15"/>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pic>
        <p:nvPicPr>
          <p:cNvPr id="99" name="Google Shape;99;p15"/>
          <p:cNvPicPr preferRelativeResize="0"/>
          <p:nvPr/>
        </p:nvPicPr>
        <p:blipFill>
          <a:blip r:embed="rId6">
            <a:alphaModFix/>
          </a:blip>
          <a:stretch>
            <a:fillRect/>
          </a:stretch>
        </p:blipFill>
        <p:spPr>
          <a:xfrm>
            <a:off x="1410950" y="1119750"/>
            <a:ext cx="3266850" cy="355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829700" y="575950"/>
            <a:ext cx="6892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 Download</a:t>
            </a:r>
            <a:endParaRPr/>
          </a:p>
        </p:txBody>
      </p:sp>
      <p:sp>
        <p:nvSpPr>
          <p:cNvPr id="105" name="Google Shape;105;p16"/>
          <p:cNvSpPr txBox="1"/>
          <p:nvPr>
            <p:ph idx="1" type="body"/>
          </p:nvPr>
        </p:nvSpPr>
        <p:spPr>
          <a:xfrm>
            <a:off x="1829675" y="1211350"/>
            <a:ext cx="3348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endParaRPr sz="1800"/>
          </a:p>
          <a:p>
            <a:pPr indent="-342900" lvl="0" marL="457200" rtl="0" algn="l">
              <a:spcBef>
                <a:spcPts val="1600"/>
              </a:spcBef>
              <a:spcAft>
                <a:spcPts val="0"/>
              </a:spcAft>
              <a:buSzPts val="1800"/>
              <a:buChar char="●"/>
            </a:pPr>
            <a:r>
              <a:rPr lang="en" sz="1800"/>
              <a:t>Download from  </a:t>
            </a:r>
            <a:r>
              <a:rPr lang="en" sz="1800" u="sng">
                <a:solidFill>
                  <a:schemeClr val="hlink"/>
                </a:solidFill>
                <a:hlinkClick r:id="rId3"/>
              </a:rPr>
              <a:t>cran.r-project.org</a:t>
            </a:r>
            <a:endParaRPr sz="1800"/>
          </a:p>
          <a:p>
            <a:pPr indent="-342900" lvl="1" marL="914400" rtl="0" algn="l">
              <a:spcBef>
                <a:spcPts val="0"/>
              </a:spcBef>
              <a:spcAft>
                <a:spcPts val="0"/>
              </a:spcAft>
              <a:buSzPts val="1800"/>
              <a:buChar char="○"/>
            </a:pPr>
            <a:r>
              <a:rPr lang="en" sz="1800"/>
              <a:t>Select a ‘mirror’ link in your country</a:t>
            </a:r>
            <a:endParaRPr sz="1800"/>
          </a:p>
          <a:p>
            <a:pPr indent="-342900" lvl="0" marL="457200" rtl="0" algn="l">
              <a:spcBef>
                <a:spcPts val="0"/>
              </a:spcBef>
              <a:spcAft>
                <a:spcPts val="0"/>
              </a:spcAft>
              <a:buSzPts val="1800"/>
              <a:buChar char="●"/>
            </a:pPr>
            <a:r>
              <a:rPr lang="en" sz="1800"/>
              <a:t>You can run through R app or through Terminal</a:t>
            </a:r>
            <a:endParaRPr sz="1800"/>
          </a:p>
          <a:p>
            <a:pPr indent="-342900" lvl="1" marL="914400" rtl="0" algn="l">
              <a:spcBef>
                <a:spcPts val="0"/>
              </a:spcBef>
              <a:spcAft>
                <a:spcPts val="0"/>
              </a:spcAft>
              <a:buSzPts val="1800"/>
              <a:buChar char="○"/>
            </a:pPr>
            <a:r>
              <a:rPr lang="en" sz="1800"/>
              <a:t>We’re going to use an integrated design environment (IDE)</a:t>
            </a:r>
            <a:endParaRPr sz="1800"/>
          </a:p>
          <a:p>
            <a:pPr indent="0" lvl="0" marL="0" rtl="0" algn="l">
              <a:spcBef>
                <a:spcPts val="1600"/>
              </a:spcBef>
              <a:spcAft>
                <a:spcPts val="1600"/>
              </a:spcAft>
              <a:buNone/>
            </a:pPr>
            <a:r>
              <a:rPr lang="en" sz="1800"/>
              <a:t> </a:t>
            </a:r>
            <a:endParaRPr sz="1800"/>
          </a:p>
        </p:txBody>
      </p:sp>
      <p:sp>
        <p:nvSpPr>
          <p:cNvPr id="106" name="Google Shape;106;p16"/>
          <p:cNvSpPr txBox="1"/>
          <p:nvPr>
            <p:ph idx="2" type="body"/>
          </p:nvPr>
        </p:nvSpPr>
        <p:spPr>
          <a:xfrm>
            <a:off x="5373320" y="1211350"/>
            <a:ext cx="3348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RStudio</a:t>
            </a:r>
            <a:endParaRPr sz="1800"/>
          </a:p>
          <a:p>
            <a:pPr indent="-342900" lvl="0" marL="457200" rtl="0" algn="l">
              <a:spcBef>
                <a:spcPts val="1600"/>
              </a:spcBef>
              <a:spcAft>
                <a:spcPts val="0"/>
              </a:spcAft>
              <a:buSzPts val="1800"/>
              <a:buChar char="●"/>
            </a:pPr>
            <a:r>
              <a:rPr lang="en" sz="1800"/>
              <a:t>Download from </a:t>
            </a:r>
            <a:r>
              <a:rPr lang="en" sz="1800" u="sng">
                <a:solidFill>
                  <a:schemeClr val="hlink"/>
                </a:solidFill>
                <a:hlinkClick r:id="rId4"/>
              </a:rPr>
              <a:t>rstudio.org</a:t>
            </a:r>
            <a:r>
              <a:rPr lang="en" sz="1800"/>
              <a:t> </a:t>
            </a:r>
            <a:endParaRPr sz="1800"/>
          </a:p>
          <a:p>
            <a:pPr indent="-342900" lvl="0" marL="457200" rtl="0" algn="l">
              <a:spcBef>
                <a:spcPts val="0"/>
              </a:spcBef>
              <a:spcAft>
                <a:spcPts val="0"/>
              </a:spcAft>
              <a:buSzPts val="1800"/>
              <a:buChar char="●"/>
            </a:pPr>
            <a:r>
              <a:rPr lang="en" sz="1800"/>
              <a:t>Upload and run</a:t>
            </a:r>
            <a:endParaRPr sz="1800"/>
          </a:p>
          <a:p>
            <a:pPr indent="-342900" lvl="0" marL="457200" rtl="0" algn="l">
              <a:spcBef>
                <a:spcPts val="0"/>
              </a:spcBef>
              <a:spcAft>
                <a:spcPts val="0"/>
              </a:spcAft>
              <a:buSzPts val="1800"/>
              <a:buChar char="●"/>
            </a:pPr>
            <a:r>
              <a:rPr lang="en" sz="1800"/>
              <a:t>If you’d like to set yours up so it looks like mine with the fancy colors, it’s a fun choice to make!</a:t>
            </a:r>
            <a:endParaRPr sz="1800"/>
          </a:p>
          <a:p>
            <a:pPr indent="0" lvl="0" marL="457200" rtl="0" algn="l">
              <a:spcBef>
                <a:spcPts val="1600"/>
              </a:spcBef>
              <a:spcAft>
                <a:spcPts val="1600"/>
              </a:spcAft>
              <a:buNone/>
            </a:pPr>
            <a:r>
              <a:rPr lang="en" sz="1800"/>
              <a:t>(tour is next)</a:t>
            </a:r>
            <a:endParaRPr sz="1800"/>
          </a:p>
        </p:txBody>
      </p:sp>
      <p:sp>
        <p:nvSpPr>
          <p:cNvPr id="107" name="Google Shape;107;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8" name="Google Shape;108;p16">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109" name="Google Shape;109;p16"/>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What can R do?</a:t>
            </a:r>
            <a:endParaRPr/>
          </a:p>
        </p:txBody>
      </p:sp>
      <p:sp>
        <p:nvSpPr>
          <p:cNvPr id="115" name="Google Shape;115;p17"/>
          <p:cNvSpPr txBox="1"/>
          <p:nvPr>
            <p:ph idx="1" type="body"/>
          </p:nvPr>
        </p:nvSpPr>
        <p:spPr>
          <a:xfrm>
            <a:off x="1584275" y="1211350"/>
            <a:ext cx="37566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a:t>
            </a:r>
            <a:endParaRPr sz="1800"/>
          </a:p>
          <a:p>
            <a:pPr indent="-342900" lvl="0" marL="457200" marR="0" rtl="0" algn="l">
              <a:lnSpc>
                <a:spcPct val="115000"/>
              </a:lnSpc>
              <a:spcBef>
                <a:spcPts val="1600"/>
              </a:spcBef>
              <a:spcAft>
                <a:spcPts val="0"/>
              </a:spcAft>
              <a:buClr>
                <a:schemeClr val="dk2"/>
              </a:buClr>
              <a:buSzPts val="1800"/>
              <a:buFont typeface="Lato"/>
              <a:buChar char="●"/>
            </a:pPr>
            <a:r>
              <a:rPr lang="en" sz="1800">
                <a:latin typeface="Arial"/>
                <a:ea typeface="Arial"/>
                <a:cs typeface="Arial"/>
                <a:sym typeface="Arial"/>
              </a:rPr>
              <a:t>Named for its creators, Robert Gentleman and Ross Ihaka</a:t>
            </a:r>
            <a:endParaRPr sz="1800">
              <a:latin typeface="Arial"/>
              <a:ea typeface="Arial"/>
              <a:cs typeface="Arial"/>
              <a:sym typeface="Arial"/>
            </a:endParaRPr>
          </a:p>
          <a:p>
            <a:pPr indent="-342900" lvl="1" marL="914400" marR="0" rtl="0" algn="l">
              <a:lnSpc>
                <a:spcPct val="115000"/>
              </a:lnSpc>
              <a:spcBef>
                <a:spcPts val="0"/>
              </a:spcBef>
              <a:spcAft>
                <a:spcPts val="0"/>
              </a:spcAft>
              <a:buSzPts val="1800"/>
              <a:buFont typeface="Arial"/>
              <a:buChar char="○"/>
            </a:pPr>
            <a:r>
              <a:rPr lang="en" sz="1800">
                <a:latin typeface="Arial"/>
                <a:ea typeface="Arial"/>
                <a:cs typeface="Arial"/>
                <a:sym typeface="Arial"/>
              </a:rPr>
              <a:t>University of Auckland, New Zealand in 1995</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First released as an open source package in 2000</a:t>
            </a:r>
            <a:endParaRPr sz="1800">
              <a:latin typeface="Arial"/>
              <a:ea typeface="Arial"/>
              <a:cs typeface="Arial"/>
              <a:sym typeface="Arial"/>
            </a:endParaRPr>
          </a:p>
          <a:p>
            <a:pPr indent="-342900" lvl="1" marL="914400" marR="0" rtl="0" algn="l">
              <a:lnSpc>
                <a:spcPct val="115000"/>
              </a:lnSpc>
              <a:spcBef>
                <a:spcPts val="0"/>
              </a:spcBef>
              <a:spcAft>
                <a:spcPts val="0"/>
              </a:spcAft>
              <a:buSzPts val="1800"/>
              <a:buFont typeface="Arial"/>
              <a:buChar char="○"/>
            </a:pPr>
            <a:r>
              <a:rPr lang="en" sz="1800">
                <a:latin typeface="Arial"/>
                <a:ea typeface="Arial"/>
                <a:cs typeface="Arial"/>
                <a:sym typeface="Arial"/>
              </a:rPr>
              <a:t>GNU GPL Version 2 License</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Took language, ‘S’, up a level </a:t>
            </a:r>
            <a:endParaRPr sz="1800"/>
          </a:p>
        </p:txBody>
      </p:sp>
      <p:sp>
        <p:nvSpPr>
          <p:cNvPr id="116" name="Google Shape;116;p17"/>
          <p:cNvSpPr txBox="1"/>
          <p:nvPr>
            <p:ph idx="2" type="body"/>
          </p:nvPr>
        </p:nvSpPr>
        <p:spPr>
          <a:xfrm>
            <a:off x="5444475" y="1211350"/>
            <a:ext cx="32775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RStudio</a:t>
            </a:r>
            <a:endParaRPr sz="1800"/>
          </a:p>
          <a:p>
            <a:pPr indent="-342900" lvl="0" marL="457200" rtl="0" algn="l">
              <a:spcBef>
                <a:spcPts val="1600"/>
              </a:spcBef>
              <a:spcAft>
                <a:spcPts val="0"/>
              </a:spcAft>
              <a:buSzPts val="1800"/>
              <a:buFont typeface="Arial"/>
              <a:buChar char="●"/>
            </a:pPr>
            <a:r>
              <a:rPr lang="en" sz="1800">
                <a:latin typeface="Arial"/>
                <a:ea typeface="Arial"/>
                <a:cs typeface="Arial"/>
                <a:sym typeface="Arial"/>
              </a:rPr>
              <a:t>Founded in 2008</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First public release in 2011</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Built to provide an integrated R tool, “enterprise” ready - and to be Open Source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b="1" lang="en" sz="1800">
                <a:latin typeface="Arial"/>
                <a:ea typeface="Arial"/>
                <a:cs typeface="Arial"/>
                <a:sym typeface="Arial"/>
              </a:rPr>
              <a:t>Take a tour of the screens!</a:t>
            </a:r>
            <a:endParaRPr b="1" sz="1800">
              <a:latin typeface="Arial"/>
              <a:ea typeface="Arial"/>
              <a:cs typeface="Arial"/>
              <a:sym typeface="Arial"/>
            </a:endParaRPr>
          </a:p>
        </p:txBody>
      </p:sp>
      <p:sp>
        <p:nvSpPr>
          <p:cNvPr id="117" name="Google Shape;117;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17">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119" name="Google Shape;119;p17"/>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Management Starts Now</a:t>
            </a:r>
            <a:endParaRPr/>
          </a:p>
        </p:txBody>
      </p:sp>
      <p:sp>
        <p:nvSpPr>
          <p:cNvPr id="125" name="Google Shape;125;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18">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127" name="Google Shape;127;p18"/>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
        <p:nvSpPr>
          <p:cNvPr id="128" name="Google Shape;128;p18"/>
          <p:cNvSpPr txBox="1"/>
          <p:nvPr/>
        </p:nvSpPr>
        <p:spPr>
          <a:xfrm>
            <a:off x="1704650" y="1211350"/>
            <a:ext cx="68106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434343"/>
                </a:solidFill>
              </a:rPr>
              <a:t>"In this world you've just got to hope for the best and prepare for the worse..." </a:t>
            </a:r>
            <a:endParaRPr i="1">
              <a:solidFill>
                <a:srgbClr val="434343"/>
              </a:solidFill>
            </a:endParaRPr>
          </a:p>
          <a:p>
            <a:pPr indent="0" lvl="0" marL="0" rtl="0" algn="l">
              <a:spcBef>
                <a:spcPts val="0"/>
              </a:spcBef>
              <a:spcAft>
                <a:spcPts val="0"/>
              </a:spcAft>
              <a:buNone/>
            </a:pPr>
            <a:r>
              <a:rPr i="1" lang="en">
                <a:solidFill>
                  <a:srgbClr val="434343"/>
                </a:solidFill>
              </a:rPr>
              <a:t>~ Anne Of Avonlea, by Lucy Maud Montgomery</a:t>
            </a:r>
            <a:endParaRPr i="1">
              <a:solidFill>
                <a:srgbClr val="434343"/>
              </a:solidFill>
            </a:endParaRPr>
          </a:p>
        </p:txBody>
      </p:sp>
      <p:sp>
        <p:nvSpPr>
          <p:cNvPr id="129" name="Google Shape;129;p18"/>
          <p:cNvSpPr txBox="1"/>
          <p:nvPr/>
        </p:nvSpPr>
        <p:spPr>
          <a:xfrm>
            <a:off x="1775000" y="1939150"/>
            <a:ext cx="6946800" cy="247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Save early, often, and in versions</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File names that make sense (See </a:t>
            </a:r>
            <a:r>
              <a:rPr lang="en" sz="1800" u="sng">
                <a:solidFill>
                  <a:schemeClr val="hlink"/>
                </a:solidFill>
                <a:latin typeface="Lato"/>
                <a:ea typeface="Lato"/>
                <a:cs typeface="Lato"/>
                <a:sym typeface="Lato"/>
                <a:hlinkClick r:id="rId5"/>
              </a:rPr>
              <a:t>Smithsonian’s helpful doc</a:t>
            </a:r>
            <a:r>
              <a:rPr lang="en" sz="1800">
                <a:latin typeface="Lato"/>
                <a:ea typeface="Lato"/>
                <a:cs typeface="Lato"/>
                <a:sym typeface="Lato"/>
              </a:rPr>
              <a: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Master version, working versions, and archives out of your directory</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Track and document... everything</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Data dictionary</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Central and consistent metadata (</a:t>
            </a:r>
            <a:r>
              <a:rPr lang="en" sz="1800" u="sng">
                <a:solidFill>
                  <a:schemeClr val="hlink"/>
                </a:solidFill>
                <a:latin typeface="Lato"/>
                <a:ea typeface="Lato"/>
                <a:cs typeface="Lato"/>
                <a:sym typeface="Lato"/>
                <a:hlinkClick r:id="rId6"/>
              </a:rPr>
              <a:t>Intro to Metadata</a:t>
            </a:r>
            <a:r>
              <a:rPr lang="en" sz="1800">
                <a:latin typeface="Lato"/>
                <a:ea typeface="Lato"/>
                <a:cs typeface="Lato"/>
                <a:sym typeface="Lato"/>
              </a:rPr>
              <a:t>)</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Plan for storage and backup</a:t>
            </a:r>
            <a:endParaRPr sz="1800">
              <a:latin typeface="Lato"/>
              <a:ea typeface="Lato"/>
              <a:cs typeface="Lato"/>
              <a:sym typeface="Lato"/>
            </a:endParaRPr>
          </a:p>
          <a:p>
            <a:pPr indent="-342900" lvl="1" marL="914400" rtl="0" algn="l">
              <a:spcBef>
                <a:spcPts val="0"/>
              </a:spcBef>
              <a:spcAft>
                <a:spcPts val="0"/>
              </a:spcAft>
              <a:buSzPts val="1800"/>
              <a:buFont typeface="Lato"/>
              <a:buChar char="○"/>
            </a:pPr>
            <a:r>
              <a:rPr lang="en" sz="1800">
                <a:latin typeface="Lato"/>
                <a:ea typeface="Lato"/>
                <a:cs typeface="Lato"/>
                <a:sym typeface="Lato"/>
              </a:rPr>
              <a:t>When your computer crashes, it’s too late to have a backup</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283100" y="712150"/>
            <a:ext cx="40968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Easy maths and logicals</a:t>
            </a:r>
            <a:endParaRPr b="0" sz="2400"/>
          </a:p>
          <a:p>
            <a:pPr indent="0" lvl="0" marL="0" rtl="0" algn="l">
              <a:spcBef>
                <a:spcPts val="1000"/>
              </a:spcBef>
              <a:spcAft>
                <a:spcPts val="1000"/>
              </a:spcAft>
              <a:buNone/>
            </a:pPr>
            <a:r>
              <a:rPr b="0" lang="en" sz="2400"/>
              <a:t>A ~fancy~ calculator</a:t>
            </a:r>
            <a:endParaRPr b="0" sz="2400"/>
          </a:p>
        </p:txBody>
      </p:sp>
      <p:grpSp>
        <p:nvGrpSpPr>
          <p:cNvPr id="135" name="Google Shape;135;p19"/>
          <p:cNvGrpSpPr/>
          <p:nvPr/>
        </p:nvGrpSpPr>
        <p:grpSpPr>
          <a:xfrm>
            <a:off x="4903570" y="417327"/>
            <a:ext cx="3685939" cy="4227783"/>
            <a:chOff x="6803275" y="395363"/>
            <a:chExt cx="2212050" cy="2537076"/>
          </a:xfrm>
        </p:grpSpPr>
        <p:pic>
          <p:nvPicPr>
            <p:cNvPr id="136" name="Google Shape;136;p19"/>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37" name="Google Shape;137;p19"/>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38" name="Google Shape;138;p19"/>
            <p:cNvSpPr txBox="1"/>
            <p:nvPr/>
          </p:nvSpPr>
          <p:spPr>
            <a:xfrm>
              <a:off x="6944804" y="684233"/>
              <a:ext cx="19290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sz="1200">
                <a:solidFill>
                  <a:schemeClr val="dk2"/>
                </a:solidFill>
                <a:latin typeface="Raleway"/>
                <a:ea typeface="Raleway"/>
                <a:cs typeface="Raleway"/>
                <a:sym typeface="Raleway"/>
              </a:endParaRPr>
            </a:p>
            <a:p>
              <a:pPr indent="0" lvl="0" marL="0" rtl="0" algn="l">
                <a:lnSpc>
                  <a:spcPct val="115000"/>
                </a:lnSpc>
                <a:spcBef>
                  <a:spcPts val="80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#this is a comment</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#Let’s do some math. Run each of these lines of code in your script:</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2+2</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100/5</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33*3</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latin typeface="Courier New"/>
                  <a:ea typeface="Courier New"/>
                  <a:cs typeface="Courier New"/>
                  <a:sym typeface="Courier New"/>
                </a:rPr>
                <a:t>1 &gt; 0</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#level up! Use the assignment operator and range operator to build a bigger object</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x &lt;- 1:4</a:t>
              </a:r>
              <a:endParaRPr sz="105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chemeClr val="dk2"/>
                </a:solidFill>
                <a:latin typeface="Courier New"/>
                <a:ea typeface="Courier New"/>
                <a:cs typeface="Courier New"/>
                <a:sym typeface="Courier New"/>
              </a:endParaRPr>
            </a:p>
          </p:txBody>
        </p:sp>
      </p:grpSp>
      <p:sp>
        <p:nvSpPr>
          <p:cNvPr id="139" name="Google Shape;139;p19"/>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19"/>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141" name="Google Shape;141;p19">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142" name="Google Shape;142;p19"/>
          <p:cNvSpPr txBox="1"/>
          <p:nvPr/>
        </p:nvSpPr>
        <p:spPr>
          <a:xfrm>
            <a:off x="388575" y="1883900"/>
            <a:ext cx="4215900" cy="23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 is a math language, so it gobbles up math exercises (much easier than ‘print’ or language exercises)</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 functions typically work off objects, and the values stored in them. </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run == ctrl + enter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 is Case Sensitive!</a:t>
            </a:r>
            <a:endParaRPr>
              <a:solidFill>
                <a:srgbClr val="F3F3F3"/>
              </a:solidFill>
              <a:latin typeface="Lato"/>
              <a:ea typeface="Lato"/>
              <a:cs typeface="Lato"/>
              <a:sym typeface="Lato"/>
            </a:endParaRPr>
          </a:p>
          <a:p>
            <a:pPr indent="0" lvl="0" marL="45720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283100" y="712150"/>
            <a:ext cx="4096800" cy="1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Hello World!</a:t>
            </a:r>
            <a:endParaRPr b="0" sz="2400"/>
          </a:p>
          <a:p>
            <a:pPr indent="0" lvl="0" marL="0" rtl="0" algn="l">
              <a:spcBef>
                <a:spcPts val="1000"/>
              </a:spcBef>
              <a:spcAft>
                <a:spcPts val="1000"/>
              </a:spcAft>
              <a:buNone/>
            </a:pPr>
            <a:r>
              <a:rPr b="0" i="1" lang="en" sz="2400"/>
              <a:t>Embrace the tradition.</a:t>
            </a:r>
            <a:endParaRPr b="0" i="1" sz="2400"/>
          </a:p>
        </p:txBody>
      </p:sp>
      <p:grpSp>
        <p:nvGrpSpPr>
          <p:cNvPr id="148" name="Google Shape;148;p20"/>
          <p:cNvGrpSpPr/>
          <p:nvPr/>
        </p:nvGrpSpPr>
        <p:grpSpPr>
          <a:xfrm>
            <a:off x="4903570" y="417327"/>
            <a:ext cx="3685939" cy="4227783"/>
            <a:chOff x="6803275" y="395363"/>
            <a:chExt cx="2212050" cy="2537076"/>
          </a:xfrm>
        </p:grpSpPr>
        <p:pic>
          <p:nvPicPr>
            <p:cNvPr id="149" name="Google Shape;149;p20"/>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50" name="Google Shape;150;p20"/>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51" name="Google Shape;151;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3"/>
                  </a:solidFill>
                  <a:latin typeface="Raleway"/>
                  <a:ea typeface="Raleway"/>
                  <a:cs typeface="Raleway"/>
                  <a:sym typeface="Raleway"/>
                </a:rPr>
                <a:t>Code:</a:t>
              </a:r>
              <a:endParaRPr b="1">
                <a:solidFill>
                  <a:schemeClr val="accent3"/>
                </a:solidFill>
                <a:latin typeface="Raleway"/>
                <a:ea typeface="Raleway"/>
                <a:cs typeface="Raleway"/>
                <a:sym typeface="Raleway"/>
              </a:endParaRPr>
            </a:p>
            <a:p>
              <a:pPr indent="0" lvl="0" marL="0" rtl="0" algn="l">
                <a:lnSpc>
                  <a:spcPct val="115000"/>
                </a:lnSpc>
                <a:spcBef>
                  <a:spcPts val="80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#the print function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print(“Hello World”)</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#level up!we can build an object here too, with a different kind of data inside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greeting&lt;-“Hello World”</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print(greeting)</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#well done on a classic exercise!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#why print() ?</a:t>
              </a:r>
              <a:endParaRPr sz="1100">
                <a:solidFill>
                  <a:schemeClr val="dk2"/>
                </a:solidFill>
                <a:latin typeface="Courier New"/>
                <a:ea typeface="Courier New"/>
                <a:cs typeface="Courier New"/>
                <a:sym typeface="Courier New"/>
              </a:endParaRPr>
            </a:p>
          </p:txBody>
        </p:sp>
      </p:grpSp>
      <p:sp>
        <p:nvSpPr>
          <p:cNvPr id="152" name="Google Shape;152;p20"/>
          <p:cNvSpPr txBox="1"/>
          <p:nvPr>
            <p:ph idx="12" type="sldNum"/>
          </p:nvPr>
        </p:nvSpPr>
        <p:spPr>
          <a:xfrm>
            <a:off x="8489424" y="464509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53" name="Google Shape;153;p20"/>
          <p:cNvSpPr txBox="1"/>
          <p:nvPr/>
        </p:nvSpPr>
        <p:spPr>
          <a:xfrm>
            <a:off x="86600" y="4719050"/>
            <a:ext cx="4559700" cy="24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n" sz="1200">
                <a:solidFill>
                  <a:srgbClr val="FFFFFF"/>
                </a:solidFill>
                <a:latin typeface="Lato"/>
                <a:ea typeface="Lato"/>
                <a:cs typeface="Lato"/>
                <a:sym typeface="Lato"/>
              </a:rPr>
              <a:t>Folder: https://tinyurl.com/TinkerR2019</a:t>
            </a:r>
            <a:endParaRPr>
              <a:latin typeface="Lato"/>
              <a:ea typeface="Lato"/>
              <a:cs typeface="Lato"/>
              <a:sym typeface="Lato"/>
            </a:endParaRPr>
          </a:p>
        </p:txBody>
      </p:sp>
      <p:pic>
        <p:nvPicPr>
          <p:cNvPr id="154" name="Google Shape;154;p20">
            <a:hlinkClick r:id="rId5"/>
          </p:cNvPr>
          <p:cNvPicPr preferRelativeResize="0"/>
          <p:nvPr/>
        </p:nvPicPr>
        <p:blipFill>
          <a:blip r:embed="rId6">
            <a:alphaModFix/>
          </a:blip>
          <a:stretch>
            <a:fillRect/>
          </a:stretch>
        </p:blipFill>
        <p:spPr>
          <a:xfrm>
            <a:off x="7614866" y="4670891"/>
            <a:ext cx="974625" cy="342025"/>
          </a:xfrm>
          <a:prstGeom prst="rect">
            <a:avLst/>
          </a:prstGeom>
          <a:noFill/>
          <a:ln>
            <a:noFill/>
          </a:ln>
        </p:spPr>
      </p:pic>
      <p:sp>
        <p:nvSpPr>
          <p:cNvPr id="155" name="Google Shape;155;p20"/>
          <p:cNvSpPr txBox="1"/>
          <p:nvPr/>
        </p:nvSpPr>
        <p:spPr>
          <a:xfrm>
            <a:off x="430525" y="2244700"/>
            <a:ext cx="4215900" cy="23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Lato"/>
                <a:ea typeface="Lato"/>
                <a:cs typeface="Lato"/>
                <a:sym typeface="Lato"/>
              </a:rPr>
              <a:t>Recap:</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run == ctrl + enter</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print command - you must feed it a string</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color changes to indicate your code’s readiness</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assignment operator arrow builds objects</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In this case, we made a variable to hold a phrase, which is a string data type</a:t>
            </a:r>
            <a:endParaRPr>
              <a:solidFill>
                <a:srgbClr val="F3F3F3"/>
              </a:solidFill>
              <a:latin typeface="Lato"/>
              <a:ea typeface="Lato"/>
              <a:cs typeface="Lato"/>
              <a:sym typeface="Lato"/>
            </a:endParaRPr>
          </a:p>
          <a:p>
            <a:pPr indent="-317500" lvl="0" marL="457200" rtl="0" algn="l">
              <a:spcBef>
                <a:spcPts val="0"/>
              </a:spcBef>
              <a:spcAft>
                <a:spcPts val="0"/>
              </a:spcAft>
              <a:buClr>
                <a:srgbClr val="F3F3F3"/>
              </a:buClr>
              <a:buSzPts val="1400"/>
              <a:buFont typeface="Lato"/>
              <a:buChar char="●"/>
            </a:pPr>
            <a:r>
              <a:rPr lang="en">
                <a:solidFill>
                  <a:srgbClr val="F3F3F3"/>
                </a:solidFill>
                <a:latin typeface="Lato"/>
                <a:ea typeface="Lato"/>
                <a:cs typeface="Lato"/>
                <a:sym typeface="Lato"/>
              </a:rPr>
              <a:t>So, variables are containers in R that hold things for us to do stuff to them later.</a:t>
            </a:r>
            <a:endParaRPr>
              <a:solidFill>
                <a:srgbClr val="F3F3F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584275" y="575950"/>
            <a:ext cx="7137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types - and why get to know ‘em</a:t>
            </a:r>
            <a:endParaRPr/>
          </a:p>
        </p:txBody>
      </p:sp>
      <p:sp>
        <p:nvSpPr>
          <p:cNvPr id="161" name="Google Shape;161;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1">
            <a:hlinkClick r:id="rId3"/>
          </p:cNvPr>
          <p:cNvPicPr preferRelativeResize="0"/>
          <p:nvPr/>
        </p:nvPicPr>
        <p:blipFill>
          <a:blip r:embed="rId4">
            <a:alphaModFix/>
          </a:blip>
          <a:stretch>
            <a:fillRect/>
          </a:stretch>
        </p:blipFill>
        <p:spPr>
          <a:xfrm>
            <a:off x="7614866" y="4670891"/>
            <a:ext cx="974625" cy="342025"/>
          </a:xfrm>
          <a:prstGeom prst="rect">
            <a:avLst/>
          </a:prstGeom>
          <a:noFill/>
          <a:ln>
            <a:noFill/>
          </a:ln>
        </p:spPr>
      </p:pic>
      <p:sp>
        <p:nvSpPr>
          <p:cNvPr id="163" name="Google Shape;163;p21"/>
          <p:cNvSpPr txBox="1"/>
          <p:nvPr>
            <p:ph idx="12" type="sldNum"/>
          </p:nvPr>
        </p:nvSpPr>
        <p:spPr>
          <a:xfrm>
            <a:off x="253004" y="4688750"/>
            <a:ext cx="33273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i="1" lang="en" sz="1200">
                <a:solidFill>
                  <a:srgbClr val="000000"/>
                </a:solidFill>
              </a:rPr>
              <a:t>Folder: https://tinyurl.com/TinkerR2019</a:t>
            </a:r>
            <a:r>
              <a:rPr lang="en" sz="1200">
                <a:solidFill>
                  <a:srgbClr val="000000"/>
                </a:solidFill>
              </a:rPr>
              <a:t>  </a:t>
            </a:r>
            <a:r>
              <a:rPr lang="en">
                <a:solidFill>
                  <a:srgbClr val="000000"/>
                </a:solidFill>
              </a:rPr>
              <a:t> </a:t>
            </a:r>
            <a:endParaRPr b="1" sz="1200">
              <a:solidFill>
                <a:srgbClr val="000000"/>
              </a:solidFill>
            </a:endParaRPr>
          </a:p>
        </p:txBody>
      </p:sp>
      <p:sp>
        <p:nvSpPr>
          <p:cNvPr id="164" name="Google Shape;164;p21"/>
          <p:cNvSpPr txBox="1"/>
          <p:nvPr>
            <p:ph idx="1" type="body"/>
          </p:nvPr>
        </p:nvSpPr>
        <p:spPr>
          <a:xfrm>
            <a:off x="1584275" y="1211350"/>
            <a:ext cx="3756600" cy="3393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b="1" lang="en" sz="1800"/>
              <a:t>Numeric</a:t>
            </a:r>
            <a:endParaRPr b="1" sz="1800"/>
          </a:p>
          <a:p>
            <a:pPr indent="-342900" lvl="1" marL="914400" marR="0" rtl="0" algn="l">
              <a:lnSpc>
                <a:spcPct val="115000"/>
              </a:lnSpc>
              <a:spcBef>
                <a:spcPts val="0"/>
              </a:spcBef>
              <a:spcAft>
                <a:spcPts val="0"/>
              </a:spcAft>
              <a:buSzPts val="1800"/>
              <a:buChar char="○"/>
            </a:pPr>
            <a:r>
              <a:rPr lang="en" sz="1800"/>
              <a:t>integer</a:t>
            </a:r>
            <a:endParaRPr sz="1800"/>
          </a:p>
          <a:p>
            <a:pPr indent="-342900" lvl="1" marL="914400" marR="0" rtl="0" algn="l">
              <a:lnSpc>
                <a:spcPct val="115000"/>
              </a:lnSpc>
              <a:spcBef>
                <a:spcPts val="0"/>
              </a:spcBef>
              <a:spcAft>
                <a:spcPts val="0"/>
              </a:spcAft>
              <a:buSzPts val="1800"/>
              <a:buChar char="○"/>
            </a:pPr>
            <a:r>
              <a:rPr lang="en" sz="1800"/>
              <a:t>float</a:t>
            </a:r>
            <a:endParaRPr sz="1800"/>
          </a:p>
          <a:p>
            <a:pPr indent="-342900" lvl="1" marL="914400" marR="0" rtl="0" algn="l">
              <a:lnSpc>
                <a:spcPct val="115000"/>
              </a:lnSpc>
              <a:spcBef>
                <a:spcPts val="0"/>
              </a:spcBef>
              <a:spcAft>
                <a:spcPts val="0"/>
              </a:spcAft>
              <a:buSzPts val="1800"/>
              <a:buChar char="○"/>
            </a:pPr>
            <a:r>
              <a:rPr lang="en" sz="1800"/>
              <a:t>continuous</a:t>
            </a:r>
            <a:endParaRPr sz="1800"/>
          </a:p>
          <a:p>
            <a:pPr indent="-342900" lvl="0" marL="457200" marR="0" rtl="0" algn="l">
              <a:lnSpc>
                <a:spcPct val="115000"/>
              </a:lnSpc>
              <a:spcBef>
                <a:spcPts val="0"/>
              </a:spcBef>
              <a:spcAft>
                <a:spcPts val="0"/>
              </a:spcAft>
              <a:buSzPts val="1800"/>
              <a:buChar char="●"/>
            </a:pPr>
            <a:r>
              <a:rPr b="1" lang="en" sz="1800"/>
              <a:t>Categorical</a:t>
            </a:r>
            <a:endParaRPr b="1" sz="1800"/>
          </a:p>
          <a:p>
            <a:pPr indent="-342900" lvl="0" marL="457200" marR="0" rtl="0" algn="l">
              <a:lnSpc>
                <a:spcPct val="115000"/>
              </a:lnSpc>
              <a:spcBef>
                <a:spcPts val="0"/>
              </a:spcBef>
              <a:spcAft>
                <a:spcPts val="0"/>
              </a:spcAft>
              <a:buSzPts val="1800"/>
              <a:buChar char="●"/>
            </a:pPr>
            <a:r>
              <a:rPr lang="en" sz="1800"/>
              <a:t>Spatial</a:t>
            </a:r>
            <a:endParaRPr sz="1800"/>
          </a:p>
          <a:p>
            <a:pPr indent="-342900" lvl="0" marL="457200" marR="0" rtl="0" algn="l">
              <a:lnSpc>
                <a:spcPct val="115000"/>
              </a:lnSpc>
              <a:spcBef>
                <a:spcPts val="0"/>
              </a:spcBef>
              <a:spcAft>
                <a:spcPts val="0"/>
              </a:spcAft>
              <a:buSzPts val="1800"/>
              <a:buChar char="●"/>
            </a:pPr>
            <a:r>
              <a:rPr lang="en" sz="1800"/>
              <a:t>Boolean (logical)</a:t>
            </a:r>
            <a:endParaRPr sz="1800"/>
          </a:p>
          <a:p>
            <a:pPr indent="-342900" lvl="0" marL="457200" marR="0" rtl="0" algn="l">
              <a:lnSpc>
                <a:spcPct val="115000"/>
              </a:lnSpc>
              <a:spcBef>
                <a:spcPts val="0"/>
              </a:spcBef>
              <a:spcAft>
                <a:spcPts val="0"/>
              </a:spcAft>
              <a:buSzPts val="1800"/>
              <a:buChar char="●"/>
            </a:pPr>
            <a:r>
              <a:rPr b="1" lang="en" sz="1800"/>
              <a:t>String</a:t>
            </a:r>
            <a:endParaRPr b="1" sz="1800"/>
          </a:p>
          <a:p>
            <a:pPr indent="-342900" lvl="0" marL="457200" marR="0" rtl="0" algn="l">
              <a:lnSpc>
                <a:spcPct val="115000"/>
              </a:lnSpc>
              <a:spcBef>
                <a:spcPts val="0"/>
              </a:spcBef>
              <a:spcAft>
                <a:spcPts val="0"/>
              </a:spcAft>
              <a:buSzPts val="1800"/>
              <a:buChar char="●"/>
            </a:pPr>
            <a:r>
              <a:rPr lang="en" sz="1800"/>
              <a:t>Timeseries</a:t>
            </a:r>
            <a:endParaRPr sz="1800"/>
          </a:p>
        </p:txBody>
      </p:sp>
      <p:sp>
        <p:nvSpPr>
          <p:cNvPr id="165" name="Google Shape;165;p21"/>
          <p:cNvSpPr txBox="1"/>
          <p:nvPr>
            <p:ph idx="2" type="body"/>
          </p:nvPr>
        </p:nvSpPr>
        <p:spPr>
          <a:xfrm>
            <a:off x="5444375" y="1211350"/>
            <a:ext cx="3277500" cy="339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Not all data-types fit a visualization type:</a:t>
            </a:r>
            <a:endParaRPr sz="1800">
              <a:latin typeface="Arial"/>
              <a:ea typeface="Arial"/>
              <a:cs typeface="Arial"/>
              <a:sym typeface="Arial"/>
            </a:endParaRPr>
          </a:p>
          <a:p>
            <a:pPr indent="0" lvl="0" marL="457200" rtl="0" algn="l">
              <a:spcBef>
                <a:spcPts val="0"/>
              </a:spcBef>
              <a:spcAft>
                <a:spcPts val="0"/>
              </a:spcAft>
              <a:buNone/>
            </a:pPr>
            <a:r>
              <a:rPr lang="en" sz="1800" u="sng">
                <a:solidFill>
                  <a:schemeClr val="hlink"/>
                </a:solidFill>
                <a:latin typeface="Arial"/>
                <a:ea typeface="Arial"/>
                <a:cs typeface="Arial"/>
                <a:sym typeface="Arial"/>
                <a:hlinkClick r:id="rId5"/>
              </a:rPr>
              <a:t>Data-To-Viz</a:t>
            </a:r>
            <a:endParaRPr sz="1800">
              <a:latin typeface="Arial"/>
              <a:ea typeface="Arial"/>
              <a:cs typeface="Arial"/>
              <a:sym typeface="Arial"/>
            </a:endParaRPr>
          </a:p>
          <a:p>
            <a:pPr indent="0" lvl="0" marL="457200" rtl="0" algn="l">
              <a:spcBef>
                <a:spcPts val="1600"/>
              </a:spcBef>
              <a:spcAft>
                <a:spcPts val="0"/>
              </a:spcAft>
              <a:buNone/>
            </a:pPr>
            <a:r>
              <a:rPr lang="en" sz="1800" u="sng">
                <a:solidFill>
                  <a:schemeClr val="hlink"/>
                </a:solidFill>
                <a:latin typeface="Arial"/>
                <a:ea typeface="Arial"/>
                <a:cs typeface="Arial"/>
                <a:sym typeface="Arial"/>
                <a:hlinkClick r:id="rId6"/>
              </a:rPr>
              <a:t>Periodic Table of Visualizations</a:t>
            </a:r>
            <a:r>
              <a:rPr lang="en" sz="1800">
                <a:latin typeface="Arial"/>
                <a:ea typeface="Arial"/>
                <a:cs typeface="Arial"/>
                <a:sym typeface="Arial"/>
              </a:rPr>
              <a:t> </a:t>
            </a:r>
            <a:endParaRPr sz="1800">
              <a:latin typeface="Arial"/>
              <a:ea typeface="Arial"/>
              <a:cs typeface="Arial"/>
              <a:sym typeface="Arial"/>
            </a:endParaRPr>
          </a:p>
          <a:p>
            <a:pPr indent="-342900" lvl="0" marL="457200" rtl="0" algn="l">
              <a:spcBef>
                <a:spcPts val="1600"/>
              </a:spcBef>
              <a:spcAft>
                <a:spcPts val="0"/>
              </a:spcAft>
              <a:buSzPts val="1800"/>
              <a:buFont typeface="Arial"/>
              <a:buChar char="●"/>
            </a:pPr>
            <a:r>
              <a:rPr lang="en" sz="1800">
                <a:latin typeface="Arial"/>
                <a:ea typeface="Arial"/>
                <a:cs typeface="Arial"/>
                <a:sym typeface="Arial"/>
              </a:rPr>
              <a:t>A very good blogpost on types of data:</a:t>
            </a:r>
            <a:endParaRPr sz="1800">
              <a:latin typeface="Arial"/>
              <a:ea typeface="Arial"/>
              <a:cs typeface="Arial"/>
              <a:sym typeface="Arial"/>
            </a:endParaRPr>
          </a:p>
          <a:p>
            <a:pPr indent="0" lvl="0" marL="457200" rtl="0" algn="l">
              <a:spcBef>
                <a:spcPts val="1600"/>
              </a:spcBef>
              <a:spcAft>
                <a:spcPts val="1600"/>
              </a:spcAft>
              <a:buNone/>
            </a:pPr>
            <a:r>
              <a:rPr lang="en" sz="1800" u="sng">
                <a:solidFill>
                  <a:schemeClr val="hlink"/>
                </a:solidFill>
                <a:latin typeface="Arial"/>
                <a:ea typeface="Arial"/>
                <a:cs typeface="Arial"/>
                <a:sym typeface="Arial"/>
                <a:hlinkClick r:id="rId7"/>
              </a:rPr>
              <a:t>Data Types</a:t>
            </a:r>
            <a:r>
              <a:rPr lang="en" sz="1800">
                <a:latin typeface="Arial"/>
                <a:ea typeface="Arial"/>
                <a:cs typeface="Arial"/>
                <a:sym typeface="Arial"/>
              </a:rPr>
              <a:t>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