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1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A8"/>
    <a:srgbClr val="F1F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enne Etard" userId="5c2858a4c2ad2d71" providerId="LiveId" clId="{250A4E33-555B-400C-8DB4-DD36A3055DA3}"/>
    <pc:docChg chg="modSld">
      <pc:chgData name="Adrienne Etard" userId="5c2858a4c2ad2d71" providerId="LiveId" clId="{250A4E33-555B-400C-8DB4-DD36A3055DA3}" dt="2022-05-12T13:03:42.608" v="78" actId="20577"/>
      <pc:docMkLst>
        <pc:docMk/>
      </pc:docMkLst>
      <pc:sldChg chg="modSp mod">
        <pc:chgData name="Adrienne Etard" userId="5c2858a4c2ad2d71" providerId="LiveId" clId="{250A4E33-555B-400C-8DB4-DD36A3055DA3}" dt="2022-05-12T13:02:16.690" v="38" actId="20577"/>
        <pc:sldMkLst>
          <pc:docMk/>
          <pc:sldMk cId="1605991282" sldId="256"/>
        </pc:sldMkLst>
        <pc:graphicFrameChg chg="modGraphic">
          <ac:chgData name="Adrienne Etard" userId="5c2858a4c2ad2d71" providerId="LiveId" clId="{250A4E33-555B-400C-8DB4-DD36A3055DA3}" dt="2022-05-12T13:02:16.690" v="38" actId="20577"/>
          <ac:graphicFrameMkLst>
            <pc:docMk/>
            <pc:sldMk cId="1605991282" sldId="256"/>
            <ac:graphicFrameMk id="19" creationId="{3B79B90F-BE19-428F-96F2-89755EFACE69}"/>
          </ac:graphicFrameMkLst>
        </pc:graphicFrameChg>
      </pc:sldChg>
      <pc:sldChg chg="modSp mod">
        <pc:chgData name="Adrienne Etard" userId="5c2858a4c2ad2d71" providerId="LiveId" clId="{250A4E33-555B-400C-8DB4-DD36A3055DA3}" dt="2022-05-12T13:02:34.763" v="53" actId="20577"/>
        <pc:sldMkLst>
          <pc:docMk/>
          <pc:sldMk cId="4156134437" sldId="259"/>
        </pc:sldMkLst>
        <pc:graphicFrameChg chg="modGraphic">
          <ac:chgData name="Adrienne Etard" userId="5c2858a4c2ad2d71" providerId="LiveId" clId="{250A4E33-555B-400C-8DB4-DD36A3055DA3}" dt="2022-05-12T13:02:34.763" v="53" actId="20577"/>
          <ac:graphicFrameMkLst>
            <pc:docMk/>
            <pc:sldMk cId="4156134437" sldId="259"/>
            <ac:graphicFrameMk id="19" creationId="{3B79B90F-BE19-428F-96F2-89755EFACE69}"/>
          </ac:graphicFrameMkLst>
        </pc:graphicFrameChg>
      </pc:sldChg>
      <pc:sldChg chg="modSp mod">
        <pc:chgData name="Adrienne Etard" userId="5c2858a4c2ad2d71" providerId="LiveId" clId="{250A4E33-555B-400C-8DB4-DD36A3055DA3}" dt="2022-05-12T13:03:42.608" v="78" actId="20577"/>
        <pc:sldMkLst>
          <pc:docMk/>
          <pc:sldMk cId="4076459281" sldId="262"/>
        </pc:sldMkLst>
        <pc:graphicFrameChg chg="modGraphic">
          <ac:chgData name="Adrienne Etard" userId="5c2858a4c2ad2d71" providerId="LiveId" clId="{250A4E33-555B-400C-8DB4-DD36A3055DA3}" dt="2022-05-12T13:03:42.608" v="78" actId="20577"/>
          <ac:graphicFrameMkLst>
            <pc:docMk/>
            <pc:sldMk cId="4076459281" sldId="262"/>
            <ac:graphicFrameMk id="19" creationId="{3B79B90F-BE19-428F-96F2-89755EFACE6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ABD2-B260-4FA9-AD97-7A2C015E8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F9915-1D79-4EDB-8638-FB2CA50D8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8A160-F9A5-488B-8FCF-790830FA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9665-EA82-429C-9C2D-729E13FC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B3609-BD66-46CD-8264-1F93E40D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67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D906-ED2F-4F8C-A7B6-040FAC95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904DF-1447-47D0-81A5-3E1734A80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94818-36E5-4821-8771-FCB7E549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6ED7F-3F18-42B1-882F-3A9F2FD9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434EE-1369-4AAD-852C-3A0F5377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96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9290D-7579-48A8-8C07-05D2C78AA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5FC40-323D-420D-AD42-EF7379774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60B12-8550-4164-A7E1-23CAD11A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43A83-65C4-441D-953A-881AF795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5D628-D3F8-4486-BA2D-94A5E3EF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52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7902-630C-40E5-91BD-B948F194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62EB-3A2D-4950-BB06-64C2F0F9C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1362D-57A0-4D32-B8CF-1C448844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122EB-19B9-47E8-AD30-0998AA97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687CC-2CA8-48EA-8B7C-877B9230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29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21F4-D429-4845-962D-D16E2A12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29471-23F8-4BBB-BB03-9A58B9999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569E9-B75F-4087-B073-7A483850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38FF5-B92A-492C-97DB-D9967AD2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3D668-7E08-4A82-9A23-C99C8349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84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0C41-80DD-4CD6-8334-02822C2E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4EC6C-6CD9-4599-9A4E-A7967296B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D42DC-BEBE-420A-9A39-FDAA3B62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C0EEB-27C7-4535-AF8A-79C6469F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9D086-6351-4F69-92D3-058D3B5F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D86A9-BFCF-42F5-8A7B-F1AF120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60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2588-21F1-45A8-BAE1-D5CC6389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708FC-D049-4348-A473-818A4B44C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B79C9-3C12-4B77-A4BD-57D1955FC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4B2A5-7104-42B0-9404-182DD96F7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1AA4D-02EE-4331-8777-1B2B03E28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96CAE-4E45-489F-AEDE-5D1C07F7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5AAE2-CE62-4BA5-B0C0-179612D7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0E2A7-51CA-4246-A40D-FF785CAF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0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55D1-C115-4A4A-AF53-D257AEAF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CAFB4-F741-444B-863B-DBB97994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E5B24-E813-40D1-813F-AD64D8B7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88E9C-1644-49BF-8FDC-FA24FE08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02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90E6C-DA59-408F-9E0B-2515E2D5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DFF0F-22FB-4676-8E6A-84ADBAD5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A5C92-75F4-43A8-BC67-F24B4387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14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EE0C-8D18-4899-BB52-E3DD1E007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A2826-11AB-4A91-9514-7DF55CEF1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7AC35-BA82-4B02-935E-AFE0D54A5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9BC3D-78D7-4BEE-A628-79A0499E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A0B33-1180-4DF9-83EF-89F2E5DD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EA90-4712-4EAB-8F78-4483DCE5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89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41D1-D2FF-485C-A84B-701B6CAE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EAB75-2A50-482F-A95C-F0B5948B8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0F1FD-428D-4774-81E3-22FEF6835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C6E51-D59F-4B81-9092-3725C286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C257-A411-4B9A-8E50-2CEA76DF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98705-F635-40BF-A12D-183476D6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77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F35C9-23B4-4BE7-ADE1-0D1528E2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528DE-BA9D-4242-90E1-ED690F267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857BE-8416-4A1A-815F-D6F252DE5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A127-1DDB-4C6C-877C-F568055A7564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A6A2A-4BED-4848-A10E-A28ACA0A5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31FA1-EA16-4EB8-87D0-8511CAA23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28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3B79B90F-BE19-428F-96F2-89755EFA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040862"/>
              </p:ext>
            </p:extLst>
          </p:nvPr>
        </p:nvGraphicFramePr>
        <p:xfrm>
          <a:off x="818298" y="471670"/>
          <a:ext cx="10555404" cy="590715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09327">
                  <a:extLst>
                    <a:ext uri="{9D8B030D-6E8A-4147-A177-3AD203B41FA5}">
                      <a16:colId xmlns:a16="http://schemas.microsoft.com/office/drawing/2014/main" val="4200586520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05575667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28341267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91848882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6761431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5039219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579760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15261010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1098858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5421146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469948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50268401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501878366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6089856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9556030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618531867"/>
                    </a:ext>
                  </a:extLst>
                </a:gridCol>
                <a:gridCol w="1858772">
                  <a:extLst>
                    <a:ext uri="{9D8B030D-6E8A-4147-A177-3AD203B41FA5}">
                      <a16:colId xmlns:a16="http://schemas.microsoft.com/office/drawing/2014/main" val="27323469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35550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51243969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064320463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250739311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881497954"/>
                    </a:ext>
                  </a:extLst>
                </a:gridCol>
              </a:tblGrid>
              <a:tr h="358250">
                <a:tc gridSpan="16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(a) “Within land-use type” effects of the species-level characteristics on occurrence probability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sensitive; </a:t>
                      </a: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Predictors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(b) Climate-change sensitivity: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9825"/>
                  </a:ext>
                </a:extLst>
              </a:tr>
              <a:tr h="358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Secondary vegetation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Plantation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Agricultural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5730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57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More narrowly-distributed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Habitat affinity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908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Smaller habitat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8863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Natural habitat specialist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Specialisa-tion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8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Non-nocturnal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837931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Narrower diet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Resource use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71731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Invertebrate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9899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Vertebrate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9365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Plant/seed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6705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ref.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Fruit/nectar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77656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Omnivore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9326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Smaller body 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0805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Smaller litter/clutch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Life-history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1716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Shorter-lived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534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E479EFF-1239-4782-9601-2B46046D2955}"/>
              </a:ext>
            </a:extLst>
          </p:cNvPr>
          <p:cNvSpPr txBox="1"/>
          <p:nvPr/>
        </p:nvSpPr>
        <p:spPr>
          <a:xfrm>
            <a:off x="1662546" y="63668"/>
            <a:ext cx="397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Table with diet, old version, not updated</a:t>
            </a:r>
          </a:p>
        </p:txBody>
      </p:sp>
    </p:spTree>
    <p:extLst>
      <p:ext uri="{BB962C8B-B14F-4D97-AF65-F5344CB8AC3E}">
        <p14:creationId xmlns:p14="http://schemas.microsoft.com/office/powerpoint/2010/main" val="160599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3B79B90F-BE19-428F-96F2-89755EFA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324407"/>
              </p:ext>
            </p:extLst>
          </p:nvPr>
        </p:nvGraphicFramePr>
        <p:xfrm>
          <a:off x="818298" y="471670"/>
          <a:ext cx="10535332" cy="41159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4200586520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05575667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28341267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91848882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6761431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5039219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579760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15261010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1098858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5421146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469948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50268401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501878366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6089856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9556030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618531867"/>
                    </a:ext>
                  </a:extLst>
                </a:gridCol>
                <a:gridCol w="1858772">
                  <a:extLst>
                    <a:ext uri="{9D8B030D-6E8A-4147-A177-3AD203B41FA5}">
                      <a16:colId xmlns:a16="http://schemas.microsoft.com/office/drawing/2014/main" val="27323469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35550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51243969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064320463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250739311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881497954"/>
                    </a:ext>
                  </a:extLst>
                </a:gridCol>
              </a:tblGrid>
              <a:tr h="358250">
                <a:tc gridSpan="16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(a) “Within land-use type” effects of the species-level characteristics on occurrence probability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sensitive; </a:t>
                      </a: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Predictors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(b) Climate-change sensitivity: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9825"/>
                  </a:ext>
                </a:extLst>
              </a:tr>
              <a:tr h="358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Secondary vegetation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Plantation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Agricultural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5730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57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More narrowly-distributed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Habitat affinity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908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Smaller habitat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8863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Natural habitat specialist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Specialisa-tion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8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Non-nocturnal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837931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Narrower diet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Resource use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71731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Smaller body 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0805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Smaller litter/clutch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Life-history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1716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Shorter-lived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  <a:endParaRPr lang="en-GB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534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EAA09EF-2CDE-4B19-A987-D492A93ED778}"/>
              </a:ext>
            </a:extLst>
          </p:cNvPr>
          <p:cNvSpPr txBox="1"/>
          <p:nvPr/>
        </p:nvSpPr>
        <p:spPr>
          <a:xfrm>
            <a:off x="2429164" y="5403273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table for manuscript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DCBD78-D8AF-4DD5-A4F8-138D2A047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4D88831-1242-42DE-AD3E-92B23A37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1DF5189-5016-4F45-B396-DD359DE58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D1B84A1-EE31-4824-8EDD-02EE83E50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675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C7DFCE7A-21EC-4AA8-9DD3-2025ABA7B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775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62D39EF-1102-4815-BB02-E3DDFA216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475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AD27CC2B-8D8B-4B28-9983-E38D20D90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91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80A76A1D-07BB-49F4-BAE1-3FFE9A262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075" y="1474751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80E37A6-C568-4E85-A764-F5DA64956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28" y="144458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0C99D4DB-D740-4298-A62B-94ED85A34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897" y="144458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B6E84A5C-5656-4C55-8345-F0531D7BE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79" y="142321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CF3D9E78-FD42-430B-9315-DA5370D2C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302" y="142321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D743411-ECB9-4DC1-A406-A6386EF1F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132" y="150412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16B25DEE-4AC8-4768-A909-19594F1F6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417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D8BD45F4-9B5E-454B-8B44-DBAD20863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64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16FB5E5E-194E-413D-A567-0A4266D6E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540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C302AFDC-A6F1-47DF-BC15-0C08550C3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129" y="151658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7A5DBD6F-A3F9-46BA-86AB-B61BFC68B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529" y="1487211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C4B7EEA4-D4B3-47AD-8462-F6709A83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756" y="143567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>
            <a:extLst>
              <a:ext uri="{FF2B5EF4-FFF2-40B4-BE49-F238E27FC236}">
                <a16:creationId xmlns:a16="http://schemas.microsoft.com/office/drawing/2014/main" id="{EBB7493D-69E8-4AC1-BFDC-C9DD03FFE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586" y="151658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3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3B79B90F-BE19-428F-96F2-89755EFA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03000"/>
              </p:ext>
            </p:extLst>
          </p:nvPr>
        </p:nvGraphicFramePr>
        <p:xfrm>
          <a:off x="818298" y="471670"/>
          <a:ext cx="10551207" cy="41159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4200586520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05575667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28341267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91848882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6761431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5039219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579760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15261010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1098858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5421146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469948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50268401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501878366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6089856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9556030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618531867"/>
                    </a:ext>
                  </a:extLst>
                </a:gridCol>
                <a:gridCol w="1858772">
                  <a:extLst>
                    <a:ext uri="{9D8B030D-6E8A-4147-A177-3AD203B41FA5}">
                      <a16:colId xmlns:a16="http://schemas.microsoft.com/office/drawing/2014/main" val="27323469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35550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51243969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064320463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250739311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881497954"/>
                    </a:ext>
                  </a:extLst>
                </a:gridCol>
              </a:tblGrid>
              <a:tr h="358250">
                <a:tc gridSpan="16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(a) “Within land-use type” effects of the species-level characteristics on occurrence probability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sensitive; </a:t>
                      </a: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Predictors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(b) Climate-change sensitivity: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9825"/>
                  </a:ext>
                </a:extLst>
              </a:tr>
              <a:tr h="358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Secondary vegetation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Plantation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Agricultural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5730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57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More narrowly-distributed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Habitat affinity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908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Smaller habitat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8863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Natural habitat specialist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Specialisa-tion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8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Non-nocturnal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37931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Narrower diet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Resource use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71731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Smaller body 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70805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Smaller litter/clutch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Life-history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1716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Shorter-lived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  <a:endParaRPr lang="en-GB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5534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EAA09EF-2CDE-4B19-A987-D492A93ED778}"/>
              </a:ext>
            </a:extLst>
          </p:cNvPr>
          <p:cNvSpPr txBox="1"/>
          <p:nvPr/>
        </p:nvSpPr>
        <p:spPr>
          <a:xfrm>
            <a:off x="2429164" y="5403273"/>
            <a:ext cx="558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table for SI  -- validation on complete data subset.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CCA9FE1-8F86-4D49-906A-57F5B7E14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D840E25-E8F1-4C64-B098-AE6DDE5F0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E256345-6798-4501-ABC6-D16B1C1F5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E4396D3-A105-4D32-91CB-067A2D8D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675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40E5487A-FDDC-4972-8394-5D95FB5E0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775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0F5AC75-6F51-4CBD-A8F4-F4C0C30F9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475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6E3B3487-F408-4CB7-B234-717099438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91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4F37B805-C89F-4C37-9C09-CBCFD04BE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075" y="1474751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EFA8F3A-F81C-4923-ADC3-9FA035D23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28" y="144458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D90E6335-9BD4-4C9A-B723-D9CB61C50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897" y="144458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7A6D5421-2F38-4B07-B8AF-5FFD4068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79" y="142321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52A8E7BD-8FDC-4E6F-9F19-9C7A391DD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302" y="142321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81000FA4-A556-4AA6-B083-F1FEEC4FA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132" y="150412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35FD7EE2-D70D-4F5B-BA26-B6A7F0AB6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417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353918F3-317D-454A-B95F-3BB25C913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64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E2872C6A-2479-42A7-85A7-19E83D8D0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540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90352E78-27CB-4BD1-90CE-EBC249AC8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129" y="151658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7461EC11-499B-4B3A-8790-08329F88C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529" y="1487211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32149F0E-3F8C-40CF-818A-C4374346F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756" y="143567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434055E9-7C8D-484C-A2F4-F66AF2F19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586" y="151658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45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3B79B90F-BE19-428F-96F2-89755EFA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005909"/>
              </p:ext>
            </p:extLst>
          </p:nvPr>
        </p:nvGraphicFramePr>
        <p:xfrm>
          <a:off x="818298" y="471670"/>
          <a:ext cx="10555404" cy="41159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09327">
                  <a:extLst>
                    <a:ext uri="{9D8B030D-6E8A-4147-A177-3AD203B41FA5}">
                      <a16:colId xmlns:a16="http://schemas.microsoft.com/office/drawing/2014/main" val="4200586520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05575667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28341267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91848882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6761431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5039219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579760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15261010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1098858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5421146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469948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50268401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501878366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6089856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9556030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618531867"/>
                    </a:ext>
                  </a:extLst>
                </a:gridCol>
                <a:gridCol w="1858772">
                  <a:extLst>
                    <a:ext uri="{9D8B030D-6E8A-4147-A177-3AD203B41FA5}">
                      <a16:colId xmlns:a16="http://schemas.microsoft.com/office/drawing/2014/main" val="27323469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35550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51243969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064320463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250739311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881497954"/>
                    </a:ext>
                  </a:extLst>
                </a:gridCol>
              </a:tblGrid>
              <a:tr h="358250">
                <a:tc gridSpan="16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(a) “Within land-use type” effects of the species-level predictors on occurrence probability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sensitive; </a:t>
                      </a: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</a:tcPr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Predictors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(b) Climate-change sensitivity: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9825"/>
                  </a:ext>
                </a:extLst>
              </a:tr>
              <a:tr h="358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Amphibians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Birds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Mammals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Reptiles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5730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PF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PF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PF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PF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57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More narrowly-distributed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Habitat affinity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908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Smaller habitat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8863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Natural habitat specialist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Specialisa-tion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8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Non-nocturnal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837931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Narrower diet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Resource use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71731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Smaller body 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0805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Smaller litter/clutch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Life-history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1716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Shorter-lived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  <a:endParaRPr lang="en-GB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534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9F45BA-4F8D-40F8-BB64-15F9F6C282D3}"/>
              </a:ext>
            </a:extLst>
          </p:cNvPr>
          <p:cNvSpPr txBox="1"/>
          <p:nvPr/>
        </p:nvSpPr>
        <p:spPr>
          <a:xfrm>
            <a:off x="2429164" y="5403273"/>
            <a:ext cx="6013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table for manuscript, just different presentation for LU</a:t>
            </a:r>
          </a:p>
        </p:txBody>
      </p:sp>
    </p:spTree>
    <p:extLst>
      <p:ext uri="{BB962C8B-B14F-4D97-AF65-F5344CB8AC3E}">
        <p14:creationId xmlns:p14="http://schemas.microsoft.com/office/powerpoint/2010/main" val="367957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3B79B90F-BE19-428F-96F2-89755EFA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99786"/>
              </p:ext>
            </p:extLst>
          </p:nvPr>
        </p:nvGraphicFramePr>
        <p:xfrm>
          <a:off x="818298" y="471670"/>
          <a:ext cx="10555404" cy="59908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09327">
                  <a:extLst>
                    <a:ext uri="{9D8B030D-6E8A-4147-A177-3AD203B41FA5}">
                      <a16:colId xmlns:a16="http://schemas.microsoft.com/office/drawing/2014/main" val="4200586520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05575667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28341267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91848882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6761431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5039219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579760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15261010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1098858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5421146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469948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50268401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501878366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6089856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9556030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618531867"/>
                    </a:ext>
                  </a:extLst>
                </a:gridCol>
                <a:gridCol w="1858772">
                  <a:extLst>
                    <a:ext uri="{9D8B030D-6E8A-4147-A177-3AD203B41FA5}">
                      <a16:colId xmlns:a16="http://schemas.microsoft.com/office/drawing/2014/main" val="27323469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35550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51243969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064320463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250739311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881497954"/>
                    </a:ext>
                  </a:extLst>
                </a:gridCol>
              </a:tblGrid>
              <a:tr h="358250">
                <a:tc gridSpan="16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Effects of species-level predictors on occurrence probability: within – among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sensitive; </a:t>
                      </a: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sensitive; 0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&lt;=&gt; null effect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Predictors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Climate-change sensitivity:</a:t>
                      </a:r>
                    </a:p>
                    <a:p>
                      <a:pPr algn="l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9825"/>
                  </a:ext>
                </a:extLst>
              </a:tr>
              <a:tr h="358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Secondary vegetation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Plantation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Agricultural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5730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57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3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More narrowly-distributed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Habitat affinity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908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Smaller habitat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8863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endParaRPr lang="en-GB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endParaRPr lang="en-GB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r>
                        <a:rPr lang="en-GB" sz="17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Natural habitat specialist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Specialisa-tion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3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8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Non-nocturnal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3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837931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3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Narrower diet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Resource use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71731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Invertebrate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9899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Vertebrate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9365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Plant/seed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6705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ref.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Fruit/nectar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77656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Omnivore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9326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3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3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Smaller body 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0805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Smaller litter/clutch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Life-history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1716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3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Shorter-lived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3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3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5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81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3B79B90F-BE19-428F-96F2-89755EFA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606686"/>
              </p:ext>
            </p:extLst>
          </p:nvPr>
        </p:nvGraphicFramePr>
        <p:xfrm>
          <a:off x="818298" y="471670"/>
          <a:ext cx="10555404" cy="59908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09327">
                  <a:extLst>
                    <a:ext uri="{9D8B030D-6E8A-4147-A177-3AD203B41FA5}">
                      <a16:colId xmlns:a16="http://schemas.microsoft.com/office/drawing/2014/main" val="4200586520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05575667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28341267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91848882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6761431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5039219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579760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15261010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1098858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5421146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469948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50268401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501878366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6089856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9556030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618531867"/>
                    </a:ext>
                  </a:extLst>
                </a:gridCol>
                <a:gridCol w="1858772">
                  <a:extLst>
                    <a:ext uri="{9D8B030D-6E8A-4147-A177-3AD203B41FA5}">
                      <a16:colId xmlns:a16="http://schemas.microsoft.com/office/drawing/2014/main" val="27323469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35550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51243969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064320463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250739311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881497954"/>
                    </a:ext>
                  </a:extLst>
                </a:gridCol>
              </a:tblGrid>
              <a:tr h="358250">
                <a:tc gridSpan="16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Effects on occurrence probability: validation on complete trait data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sensitive; </a:t>
                      </a: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Predictors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Climate-change sensitivity:</a:t>
                      </a:r>
                    </a:p>
                    <a:p>
                      <a:pPr algn="l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9825"/>
                  </a:ext>
                </a:extLst>
              </a:tr>
              <a:tr h="358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Secondary vegetation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Plantation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Agricultural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5730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57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More narrowly-distributed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Habitat affinity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908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Smaller habitat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8863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Natural habitat specialist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Specialisa-tion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8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Non-nocturnal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37931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Narrower diet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Resource use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71731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Invertebrate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89899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Vertebrate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9365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Plant/seed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6705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ref.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Fruit/nectar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77656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Omnivore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9326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Smaller body 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1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70805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Smaller litter/clutch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Life-history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1716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Shorter-lived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  <a:endParaRPr lang="en-GB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55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77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1886</Words>
  <Application>Microsoft Office PowerPoint</Application>
  <PresentationFormat>Widescreen</PresentationFormat>
  <Paragraphs>1491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Etard, Adrienne</dc:creator>
  <cp:lastModifiedBy>Adrienne Etard</cp:lastModifiedBy>
  <cp:revision>41</cp:revision>
  <dcterms:created xsi:type="dcterms:W3CDTF">2022-03-29T14:02:26Z</dcterms:created>
  <dcterms:modified xsi:type="dcterms:W3CDTF">2022-07-02T11:33:49Z</dcterms:modified>
</cp:coreProperties>
</file>