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7" d="100"/>
          <a:sy n="57" d="100"/>
        </p:scale>
        <p:origin x="108"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DB4968-BA26-434A-95B2-B6D39753F47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216CE8A-92BC-4471-AC32-0965840070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E7F3D61-3144-408C-BBD7-619828C389D9}"/>
              </a:ext>
            </a:extLst>
          </p:cNvPr>
          <p:cNvSpPr>
            <a:spLocks noGrp="1"/>
          </p:cNvSpPr>
          <p:nvPr>
            <p:ph type="dt" sz="half" idx="10"/>
          </p:nvPr>
        </p:nvSpPr>
        <p:spPr/>
        <p:txBody>
          <a:bodyPr/>
          <a:lstStyle/>
          <a:p>
            <a:fld id="{B30714F2-B824-4DB5-BB4C-648E79B43D37}"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B6A2F0A8-F176-4B05-927C-25EE01D297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E099F23-5A8D-4CF8-B468-76A57D759250}"/>
              </a:ext>
            </a:extLst>
          </p:cNvPr>
          <p:cNvSpPr>
            <a:spLocks noGrp="1"/>
          </p:cNvSpPr>
          <p:nvPr>
            <p:ph type="sldNum" sz="quarter" idx="12"/>
          </p:nvPr>
        </p:nvSpPr>
        <p:spPr/>
        <p:txBody>
          <a:bodyPr/>
          <a:lstStyle/>
          <a:p>
            <a:fld id="{F578F6E7-517F-4FCE-8AC1-72A797CDAE6B}" type="slidenum">
              <a:rPr lang="fr-FR" smtClean="0"/>
              <a:t>‹N°›</a:t>
            </a:fld>
            <a:endParaRPr lang="fr-FR"/>
          </a:p>
        </p:txBody>
      </p:sp>
    </p:spTree>
    <p:extLst>
      <p:ext uri="{BB962C8B-B14F-4D97-AF65-F5344CB8AC3E}">
        <p14:creationId xmlns:p14="http://schemas.microsoft.com/office/powerpoint/2010/main" val="423229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7B82C0-0B63-4C2A-9F96-D187AB1CBFE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5CC7891-4466-4776-AB3F-797E9429CC4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04929D6-C33A-4A22-A0BA-CB03A0BD90DD}"/>
              </a:ext>
            </a:extLst>
          </p:cNvPr>
          <p:cNvSpPr>
            <a:spLocks noGrp="1"/>
          </p:cNvSpPr>
          <p:nvPr>
            <p:ph type="dt" sz="half" idx="10"/>
          </p:nvPr>
        </p:nvSpPr>
        <p:spPr/>
        <p:txBody>
          <a:bodyPr/>
          <a:lstStyle/>
          <a:p>
            <a:fld id="{B30714F2-B824-4DB5-BB4C-648E79B43D37}"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920563DF-CDF5-4DE8-84EE-DC1E800A330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51240F-09E9-4E5D-AB47-D0F7A43A01CD}"/>
              </a:ext>
            </a:extLst>
          </p:cNvPr>
          <p:cNvSpPr>
            <a:spLocks noGrp="1"/>
          </p:cNvSpPr>
          <p:nvPr>
            <p:ph type="sldNum" sz="quarter" idx="12"/>
          </p:nvPr>
        </p:nvSpPr>
        <p:spPr/>
        <p:txBody>
          <a:bodyPr/>
          <a:lstStyle/>
          <a:p>
            <a:fld id="{F578F6E7-517F-4FCE-8AC1-72A797CDAE6B}" type="slidenum">
              <a:rPr lang="fr-FR" smtClean="0"/>
              <a:t>‹N°›</a:t>
            </a:fld>
            <a:endParaRPr lang="fr-FR"/>
          </a:p>
        </p:txBody>
      </p:sp>
    </p:spTree>
    <p:extLst>
      <p:ext uri="{BB962C8B-B14F-4D97-AF65-F5344CB8AC3E}">
        <p14:creationId xmlns:p14="http://schemas.microsoft.com/office/powerpoint/2010/main" val="1523746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854A415-5A6D-4BD7-8324-F7CBDB7BAB6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47C316C-F7C2-42EB-8A55-F219B1915D4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6EFDFAC-0122-4DAE-AC68-9F8944DF5803}"/>
              </a:ext>
            </a:extLst>
          </p:cNvPr>
          <p:cNvSpPr>
            <a:spLocks noGrp="1"/>
          </p:cNvSpPr>
          <p:nvPr>
            <p:ph type="dt" sz="half" idx="10"/>
          </p:nvPr>
        </p:nvSpPr>
        <p:spPr/>
        <p:txBody>
          <a:bodyPr/>
          <a:lstStyle/>
          <a:p>
            <a:fld id="{B30714F2-B824-4DB5-BB4C-648E79B43D37}"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26EBB3B4-A903-4FAD-926D-E82A2F6768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50D6F65-B276-4A2D-B06D-49D28F4B9355}"/>
              </a:ext>
            </a:extLst>
          </p:cNvPr>
          <p:cNvSpPr>
            <a:spLocks noGrp="1"/>
          </p:cNvSpPr>
          <p:nvPr>
            <p:ph type="sldNum" sz="quarter" idx="12"/>
          </p:nvPr>
        </p:nvSpPr>
        <p:spPr/>
        <p:txBody>
          <a:bodyPr/>
          <a:lstStyle/>
          <a:p>
            <a:fld id="{F578F6E7-517F-4FCE-8AC1-72A797CDAE6B}" type="slidenum">
              <a:rPr lang="fr-FR" smtClean="0"/>
              <a:t>‹N°›</a:t>
            </a:fld>
            <a:endParaRPr lang="fr-FR"/>
          </a:p>
        </p:txBody>
      </p:sp>
    </p:spTree>
    <p:extLst>
      <p:ext uri="{BB962C8B-B14F-4D97-AF65-F5344CB8AC3E}">
        <p14:creationId xmlns:p14="http://schemas.microsoft.com/office/powerpoint/2010/main" val="240776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2D6931-327E-425B-A14D-F9EC721D305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8B37B00-E835-486E-86E0-EA27F4B110C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E8CE50F-C39E-4341-8B6D-64390B656777}"/>
              </a:ext>
            </a:extLst>
          </p:cNvPr>
          <p:cNvSpPr>
            <a:spLocks noGrp="1"/>
          </p:cNvSpPr>
          <p:nvPr>
            <p:ph type="dt" sz="half" idx="10"/>
          </p:nvPr>
        </p:nvSpPr>
        <p:spPr/>
        <p:txBody>
          <a:bodyPr/>
          <a:lstStyle/>
          <a:p>
            <a:fld id="{B30714F2-B824-4DB5-BB4C-648E79B43D37}"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9650C300-A606-48A2-8928-C04B6D316C8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14F30B0-449E-4B25-AACB-B1ED34AC2036}"/>
              </a:ext>
            </a:extLst>
          </p:cNvPr>
          <p:cNvSpPr>
            <a:spLocks noGrp="1"/>
          </p:cNvSpPr>
          <p:nvPr>
            <p:ph type="sldNum" sz="quarter" idx="12"/>
          </p:nvPr>
        </p:nvSpPr>
        <p:spPr/>
        <p:txBody>
          <a:bodyPr/>
          <a:lstStyle/>
          <a:p>
            <a:fld id="{F578F6E7-517F-4FCE-8AC1-72A797CDAE6B}" type="slidenum">
              <a:rPr lang="fr-FR" smtClean="0"/>
              <a:t>‹N°›</a:t>
            </a:fld>
            <a:endParaRPr lang="fr-FR"/>
          </a:p>
        </p:txBody>
      </p:sp>
    </p:spTree>
    <p:extLst>
      <p:ext uri="{BB962C8B-B14F-4D97-AF65-F5344CB8AC3E}">
        <p14:creationId xmlns:p14="http://schemas.microsoft.com/office/powerpoint/2010/main" val="979023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BA7CDC-A23B-45EA-8FC7-0E83F1D17A6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3137CB0-7256-4A9F-9BC1-B72B9A3B2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3D3B472-EAAE-4EF1-B4EB-4E4062CD53A9}"/>
              </a:ext>
            </a:extLst>
          </p:cNvPr>
          <p:cNvSpPr>
            <a:spLocks noGrp="1"/>
          </p:cNvSpPr>
          <p:nvPr>
            <p:ph type="dt" sz="half" idx="10"/>
          </p:nvPr>
        </p:nvSpPr>
        <p:spPr/>
        <p:txBody>
          <a:bodyPr/>
          <a:lstStyle/>
          <a:p>
            <a:fld id="{B30714F2-B824-4DB5-BB4C-648E79B43D37}"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C1D1C25A-710D-4955-A2EB-4898654BF8A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DCB455-7F1F-44A6-843A-A451A8AEAF82}"/>
              </a:ext>
            </a:extLst>
          </p:cNvPr>
          <p:cNvSpPr>
            <a:spLocks noGrp="1"/>
          </p:cNvSpPr>
          <p:nvPr>
            <p:ph type="sldNum" sz="quarter" idx="12"/>
          </p:nvPr>
        </p:nvSpPr>
        <p:spPr/>
        <p:txBody>
          <a:bodyPr/>
          <a:lstStyle/>
          <a:p>
            <a:fld id="{F578F6E7-517F-4FCE-8AC1-72A797CDAE6B}" type="slidenum">
              <a:rPr lang="fr-FR" smtClean="0"/>
              <a:t>‹N°›</a:t>
            </a:fld>
            <a:endParaRPr lang="fr-FR"/>
          </a:p>
        </p:txBody>
      </p:sp>
    </p:spTree>
    <p:extLst>
      <p:ext uri="{BB962C8B-B14F-4D97-AF65-F5344CB8AC3E}">
        <p14:creationId xmlns:p14="http://schemas.microsoft.com/office/powerpoint/2010/main" val="281785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B786F7-F428-4E40-9511-175E9B7108F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91B4834-C4B0-4C19-BBAB-3FF3C3DB524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57F7BEA-6516-4F47-8BF7-BEF63170D44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B919A5E-92E3-4202-82D2-83932C9DCDA4}"/>
              </a:ext>
            </a:extLst>
          </p:cNvPr>
          <p:cNvSpPr>
            <a:spLocks noGrp="1"/>
          </p:cNvSpPr>
          <p:nvPr>
            <p:ph type="dt" sz="half" idx="10"/>
          </p:nvPr>
        </p:nvSpPr>
        <p:spPr/>
        <p:txBody>
          <a:bodyPr/>
          <a:lstStyle/>
          <a:p>
            <a:fld id="{B30714F2-B824-4DB5-BB4C-648E79B43D37}"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2C16D59B-F018-4C45-8BF2-09BA22C24BB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3630881-382B-4A7E-A380-EB7482B3A503}"/>
              </a:ext>
            </a:extLst>
          </p:cNvPr>
          <p:cNvSpPr>
            <a:spLocks noGrp="1"/>
          </p:cNvSpPr>
          <p:nvPr>
            <p:ph type="sldNum" sz="quarter" idx="12"/>
          </p:nvPr>
        </p:nvSpPr>
        <p:spPr/>
        <p:txBody>
          <a:bodyPr/>
          <a:lstStyle/>
          <a:p>
            <a:fld id="{F578F6E7-517F-4FCE-8AC1-72A797CDAE6B}" type="slidenum">
              <a:rPr lang="fr-FR" smtClean="0"/>
              <a:t>‹N°›</a:t>
            </a:fld>
            <a:endParaRPr lang="fr-FR"/>
          </a:p>
        </p:txBody>
      </p:sp>
    </p:spTree>
    <p:extLst>
      <p:ext uri="{BB962C8B-B14F-4D97-AF65-F5344CB8AC3E}">
        <p14:creationId xmlns:p14="http://schemas.microsoft.com/office/powerpoint/2010/main" val="334833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1C3E60-4E35-465F-8854-6D4AC1D6A83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FC1D008-A49A-4D52-A246-CB01E15897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122EF2D-5EFE-40BA-BC43-0743ADA6D60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1092947-0991-4BE2-94A5-6CFA608EC7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DD997DA-3FF3-43F1-95B6-EA2F92210EC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0321971-5D27-43E2-AC04-411A36552F19}"/>
              </a:ext>
            </a:extLst>
          </p:cNvPr>
          <p:cNvSpPr>
            <a:spLocks noGrp="1"/>
          </p:cNvSpPr>
          <p:nvPr>
            <p:ph type="dt" sz="half" idx="10"/>
          </p:nvPr>
        </p:nvSpPr>
        <p:spPr/>
        <p:txBody>
          <a:bodyPr/>
          <a:lstStyle/>
          <a:p>
            <a:fld id="{B30714F2-B824-4DB5-BB4C-648E79B43D37}" type="datetimeFigureOut">
              <a:rPr lang="fr-FR" smtClean="0"/>
              <a:t>17/04/2020</a:t>
            </a:fld>
            <a:endParaRPr lang="fr-FR"/>
          </a:p>
        </p:txBody>
      </p:sp>
      <p:sp>
        <p:nvSpPr>
          <p:cNvPr id="8" name="Espace réservé du pied de page 7">
            <a:extLst>
              <a:ext uri="{FF2B5EF4-FFF2-40B4-BE49-F238E27FC236}">
                <a16:creationId xmlns:a16="http://schemas.microsoft.com/office/drawing/2014/main" id="{6D4328C1-55BF-4E0D-9C14-362FAD4A61D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C20DA32-10B3-4BF6-A5E9-D679767667AC}"/>
              </a:ext>
            </a:extLst>
          </p:cNvPr>
          <p:cNvSpPr>
            <a:spLocks noGrp="1"/>
          </p:cNvSpPr>
          <p:nvPr>
            <p:ph type="sldNum" sz="quarter" idx="12"/>
          </p:nvPr>
        </p:nvSpPr>
        <p:spPr/>
        <p:txBody>
          <a:bodyPr/>
          <a:lstStyle/>
          <a:p>
            <a:fld id="{F578F6E7-517F-4FCE-8AC1-72A797CDAE6B}" type="slidenum">
              <a:rPr lang="fr-FR" smtClean="0"/>
              <a:t>‹N°›</a:t>
            </a:fld>
            <a:endParaRPr lang="fr-FR"/>
          </a:p>
        </p:txBody>
      </p:sp>
    </p:spTree>
    <p:extLst>
      <p:ext uri="{BB962C8B-B14F-4D97-AF65-F5344CB8AC3E}">
        <p14:creationId xmlns:p14="http://schemas.microsoft.com/office/powerpoint/2010/main" val="240258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29A99B-C445-40FB-B900-36B82F0F06D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1BC621E-74FE-4EBB-8873-3231ADA9FCD5}"/>
              </a:ext>
            </a:extLst>
          </p:cNvPr>
          <p:cNvSpPr>
            <a:spLocks noGrp="1"/>
          </p:cNvSpPr>
          <p:nvPr>
            <p:ph type="dt" sz="half" idx="10"/>
          </p:nvPr>
        </p:nvSpPr>
        <p:spPr/>
        <p:txBody>
          <a:bodyPr/>
          <a:lstStyle/>
          <a:p>
            <a:fld id="{B30714F2-B824-4DB5-BB4C-648E79B43D37}" type="datetimeFigureOut">
              <a:rPr lang="fr-FR" smtClean="0"/>
              <a:t>17/04/2020</a:t>
            </a:fld>
            <a:endParaRPr lang="fr-FR"/>
          </a:p>
        </p:txBody>
      </p:sp>
      <p:sp>
        <p:nvSpPr>
          <p:cNvPr id="4" name="Espace réservé du pied de page 3">
            <a:extLst>
              <a:ext uri="{FF2B5EF4-FFF2-40B4-BE49-F238E27FC236}">
                <a16:creationId xmlns:a16="http://schemas.microsoft.com/office/drawing/2014/main" id="{50DE6F7D-02E8-48A5-8EE0-C8E38DE2EB1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D57FC78-3D99-4058-8BC0-351357432827}"/>
              </a:ext>
            </a:extLst>
          </p:cNvPr>
          <p:cNvSpPr>
            <a:spLocks noGrp="1"/>
          </p:cNvSpPr>
          <p:nvPr>
            <p:ph type="sldNum" sz="quarter" idx="12"/>
          </p:nvPr>
        </p:nvSpPr>
        <p:spPr/>
        <p:txBody>
          <a:bodyPr/>
          <a:lstStyle/>
          <a:p>
            <a:fld id="{F578F6E7-517F-4FCE-8AC1-72A797CDAE6B}" type="slidenum">
              <a:rPr lang="fr-FR" smtClean="0"/>
              <a:t>‹N°›</a:t>
            </a:fld>
            <a:endParaRPr lang="fr-FR"/>
          </a:p>
        </p:txBody>
      </p:sp>
    </p:spTree>
    <p:extLst>
      <p:ext uri="{BB962C8B-B14F-4D97-AF65-F5344CB8AC3E}">
        <p14:creationId xmlns:p14="http://schemas.microsoft.com/office/powerpoint/2010/main" val="327940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359132F-2C3A-4482-B9D6-F8059799BCB5}"/>
              </a:ext>
            </a:extLst>
          </p:cNvPr>
          <p:cNvSpPr>
            <a:spLocks noGrp="1"/>
          </p:cNvSpPr>
          <p:nvPr>
            <p:ph type="dt" sz="half" idx="10"/>
          </p:nvPr>
        </p:nvSpPr>
        <p:spPr/>
        <p:txBody>
          <a:bodyPr/>
          <a:lstStyle/>
          <a:p>
            <a:fld id="{B30714F2-B824-4DB5-BB4C-648E79B43D37}" type="datetimeFigureOut">
              <a:rPr lang="fr-FR" smtClean="0"/>
              <a:t>17/04/2020</a:t>
            </a:fld>
            <a:endParaRPr lang="fr-FR"/>
          </a:p>
        </p:txBody>
      </p:sp>
      <p:sp>
        <p:nvSpPr>
          <p:cNvPr id="3" name="Espace réservé du pied de page 2">
            <a:extLst>
              <a:ext uri="{FF2B5EF4-FFF2-40B4-BE49-F238E27FC236}">
                <a16:creationId xmlns:a16="http://schemas.microsoft.com/office/drawing/2014/main" id="{FA90B1A5-8E91-454B-BEDC-51DBC6F8538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5FA6133-BF2C-45B8-8782-18F7E2628B6C}"/>
              </a:ext>
            </a:extLst>
          </p:cNvPr>
          <p:cNvSpPr>
            <a:spLocks noGrp="1"/>
          </p:cNvSpPr>
          <p:nvPr>
            <p:ph type="sldNum" sz="quarter" idx="12"/>
          </p:nvPr>
        </p:nvSpPr>
        <p:spPr/>
        <p:txBody>
          <a:bodyPr/>
          <a:lstStyle/>
          <a:p>
            <a:fld id="{F578F6E7-517F-4FCE-8AC1-72A797CDAE6B}" type="slidenum">
              <a:rPr lang="fr-FR" smtClean="0"/>
              <a:t>‹N°›</a:t>
            </a:fld>
            <a:endParaRPr lang="fr-FR"/>
          </a:p>
        </p:txBody>
      </p:sp>
    </p:spTree>
    <p:extLst>
      <p:ext uri="{BB962C8B-B14F-4D97-AF65-F5344CB8AC3E}">
        <p14:creationId xmlns:p14="http://schemas.microsoft.com/office/powerpoint/2010/main" val="393673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52C507-D4A8-4FE0-AC60-83DB9701604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D3B3627-8082-4B1C-8AF5-5CA467351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A56D4C2-D03F-44C9-AEE2-D96C019FA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673D0F8-F4B1-4E6A-9CB9-F4BEC42BCF98}"/>
              </a:ext>
            </a:extLst>
          </p:cNvPr>
          <p:cNvSpPr>
            <a:spLocks noGrp="1"/>
          </p:cNvSpPr>
          <p:nvPr>
            <p:ph type="dt" sz="half" idx="10"/>
          </p:nvPr>
        </p:nvSpPr>
        <p:spPr/>
        <p:txBody>
          <a:bodyPr/>
          <a:lstStyle/>
          <a:p>
            <a:fld id="{B30714F2-B824-4DB5-BB4C-648E79B43D37}"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D9354EA7-F37E-47E8-83C7-DE0189511D5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2E23B06-338B-4455-9311-1386A082837E}"/>
              </a:ext>
            </a:extLst>
          </p:cNvPr>
          <p:cNvSpPr>
            <a:spLocks noGrp="1"/>
          </p:cNvSpPr>
          <p:nvPr>
            <p:ph type="sldNum" sz="quarter" idx="12"/>
          </p:nvPr>
        </p:nvSpPr>
        <p:spPr/>
        <p:txBody>
          <a:bodyPr/>
          <a:lstStyle/>
          <a:p>
            <a:fld id="{F578F6E7-517F-4FCE-8AC1-72A797CDAE6B}" type="slidenum">
              <a:rPr lang="fr-FR" smtClean="0"/>
              <a:t>‹N°›</a:t>
            </a:fld>
            <a:endParaRPr lang="fr-FR"/>
          </a:p>
        </p:txBody>
      </p:sp>
    </p:spTree>
    <p:extLst>
      <p:ext uri="{BB962C8B-B14F-4D97-AF65-F5344CB8AC3E}">
        <p14:creationId xmlns:p14="http://schemas.microsoft.com/office/powerpoint/2010/main" val="3359604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B4467-A35E-4FA2-BC30-E6843894A8C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6B80947-5E8E-445B-80E0-51E09B942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93C54C4-173A-449D-AFEC-81CC20B46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A9C8F9-A053-4B94-9125-23745C042EBC}"/>
              </a:ext>
            </a:extLst>
          </p:cNvPr>
          <p:cNvSpPr>
            <a:spLocks noGrp="1"/>
          </p:cNvSpPr>
          <p:nvPr>
            <p:ph type="dt" sz="half" idx="10"/>
          </p:nvPr>
        </p:nvSpPr>
        <p:spPr/>
        <p:txBody>
          <a:bodyPr/>
          <a:lstStyle/>
          <a:p>
            <a:fld id="{B30714F2-B824-4DB5-BB4C-648E79B43D37}"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C38628BF-46F4-4518-8EF3-A3E04841C29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5A4B527-B067-42E0-B824-5F09FCBDBF84}"/>
              </a:ext>
            </a:extLst>
          </p:cNvPr>
          <p:cNvSpPr>
            <a:spLocks noGrp="1"/>
          </p:cNvSpPr>
          <p:nvPr>
            <p:ph type="sldNum" sz="quarter" idx="12"/>
          </p:nvPr>
        </p:nvSpPr>
        <p:spPr/>
        <p:txBody>
          <a:bodyPr/>
          <a:lstStyle/>
          <a:p>
            <a:fld id="{F578F6E7-517F-4FCE-8AC1-72A797CDAE6B}" type="slidenum">
              <a:rPr lang="fr-FR" smtClean="0"/>
              <a:t>‹N°›</a:t>
            </a:fld>
            <a:endParaRPr lang="fr-FR"/>
          </a:p>
        </p:txBody>
      </p:sp>
    </p:spTree>
    <p:extLst>
      <p:ext uri="{BB962C8B-B14F-4D97-AF65-F5344CB8AC3E}">
        <p14:creationId xmlns:p14="http://schemas.microsoft.com/office/powerpoint/2010/main" val="137091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DBD5491-6AC8-4C86-B282-3A98A76ED6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567C2F2-6E23-4F52-858A-E5807DD59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3E2388B-62AF-4315-AD54-39825B7F4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714F2-B824-4DB5-BB4C-648E79B43D37}"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360A254A-ADB0-4053-A0ED-6F82F8F037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110DAC1-C42B-499C-94E5-5BE6F89A99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8F6E7-517F-4FCE-8AC1-72A797CDAE6B}" type="slidenum">
              <a:rPr lang="fr-FR" smtClean="0"/>
              <a:t>‹N°›</a:t>
            </a:fld>
            <a:endParaRPr lang="fr-FR"/>
          </a:p>
        </p:txBody>
      </p:sp>
    </p:spTree>
    <p:extLst>
      <p:ext uri="{BB962C8B-B14F-4D97-AF65-F5344CB8AC3E}">
        <p14:creationId xmlns:p14="http://schemas.microsoft.com/office/powerpoint/2010/main" val="290232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A0B998-775D-4989-B5A1-F8A6DCFE707A}"/>
              </a:ext>
            </a:extLst>
          </p:cNvPr>
          <p:cNvSpPr>
            <a:spLocks noGrp="1"/>
          </p:cNvSpPr>
          <p:nvPr>
            <p:ph type="ctrTitle"/>
          </p:nvPr>
        </p:nvSpPr>
        <p:spPr/>
        <p:txBody>
          <a:bodyPr/>
          <a:lstStyle/>
          <a:p>
            <a:r>
              <a:rPr lang="fr-FR" dirty="0" err="1"/>
              <a:t>Analysis</a:t>
            </a:r>
            <a:r>
              <a:rPr lang="fr-FR" dirty="0"/>
              <a:t> of </a:t>
            </a:r>
            <a:r>
              <a:rPr lang="fr-FR" dirty="0" err="1"/>
              <a:t>Neighborhood</a:t>
            </a:r>
            <a:endParaRPr lang="fr-FR" dirty="0"/>
          </a:p>
        </p:txBody>
      </p:sp>
      <p:sp>
        <p:nvSpPr>
          <p:cNvPr id="3" name="Sous-titre 2">
            <a:extLst>
              <a:ext uri="{FF2B5EF4-FFF2-40B4-BE49-F238E27FC236}">
                <a16:creationId xmlns:a16="http://schemas.microsoft.com/office/drawing/2014/main" id="{40BAFB96-0843-4CF6-90ED-862B63ACF3F6}"/>
              </a:ext>
            </a:extLst>
          </p:cNvPr>
          <p:cNvSpPr>
            <a:spLocks noGrp="1"/>
          </p:cNvSpPr>
          <p:nvPr>
            <p:ph type="subTitle" idx="1"/>
          </p:nvPr>
        </p:nvSpPr>
        <p:spPr/>
        <p:txBody>
          <a:bodyPr/>
          <a:lstStyle/>
          <a:p>
            <a:r>
              <a:rPr lang="fr-FR" dirty="0"/>
              <a:t>A new </a:t>
            </a:r>
            <a:r>
              <a:rPr lang="fr-FR" dirty="0" err="1"/>
              <a:t>italian</a:t>
            </a:r>
            <a:r>
              <a:rPr lang="fr-FR" dirty="0"/>
              <a:t> restaurant in Pairs</a:t>
            </a:r>
          </a:p>
        </p:txBody>
      </p:sp>
    </p:spTree>
    <p:extLst>
      <p:ext uri="{BB962C8B-B14F-4D97-AF65-F5344CB8AC3E}">
        <p14:creationId xmlns:p14="http://schemas.microsoft.com/office/powerpoint/2010/main" val="15008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6CB8B3-849D-40E9-85F3-FA4DF6DD6774}"/>
              </a:ext>
            </a:extLst>
          </p:cNvPr>
          <p:cNvSpPr>
            <a:spLocks noGrp="1"/>
          </p:cNvSpPr>
          <p:nvPr>
            <p:ph type="title"/>
          </p:nvPr>
        </p:nvSpPr>
        <p:spPr/>
        <p:txBody>
          <a:bodyPr/>
          <a:lstStyle/>
          <a:p>
            <a:r>
              <a:rPr lang="fr-FR" dirty="0"/>
              <a:t>Business Case</a:t>
            </a:r>
          </a:p>
        </p:txBody>
      </p:sp>
      <p:sp>
        <p:nvSpPr>
          <p:cNvPr id="3" name="Espace réservé du contenu 2">
            <a:extLst>
              <a:ext uri="{FF2B5EF4-FFF2-40B4-BE49-F238E27FC236}">
                <a16:creationId xmlns:a16="http://schemas.microsoft.com/office/drawing/2014/main" id="{9CE25B5C-99A2-44B8-BCD8-B404355926FF}"/>
              </a:ext>
            </a:extLst>
          </p:cNvPr>
          <p:cNvSpPr>
            <a:spLocks noGrp="1"/>
          </p:cNvSpPr>
          <p:nvPr>
            <p:ph idx="1"/>
          </p:nvPr>
        </p:nvSpPr>
        <p:spPr/>
        <p:txBody>
          <a:bodyPr/>
          <a:lstStyle/>
          <a:p>
            <a:pPr marL="0" indent="0">
              <a:buNone/>
            </a:pPr>
            <a:r>
              <a:rPr lang="fr-FR" dirty="0" err="1"/>
              <a:t>We</a:t>
            </a:r>
            <a:r>
              <a:rPr lang="fr-FR" dirty="0"/>
              <a:t> </a:t>
            </a:r>
            <a:r>
              <a:rPr lang="fr-FR" dirty="0" err="1"/>
              <a:t>tried</a:t>
            </a:r>
            <a:r>
              <a:rPr lang="fr-FR" dirty="0"/>
              <a:t> to </a:t>
            </a:r>
            <a:r>
              <a:rPr lang="fr-FR" dirty="0" err="1"/>
              <a:t>find</a:t>
            </a:r>
            <a:r>
              <a:rPr lang="fr-FR" dirty="0"/>
              <a:t> out</a:t>
            </a:r>
          </a:p>
          <a:p>
            <a:pPr marL="0" indent="0">
              <a:buNone/>
            </a:pPr>
            <a:endParaRPr lang="fr-FR" dirty="0"/>
          </a:p>
          <a:p>
            <a:r>
              <a:rPr lang="en-US" b="1" dirty="0"/>
              <a:t>locations that are not already crowded with restaurants</a:t>
            </a:r>
            <a:r>
              <a:rPr lang="en-US" dirty="0"/>
              <a:t>. </a:t>
            </a:r>
          </a:p>
          <a:p>
            <a:r>
              <a:rPr lang="en-US" b="1" dirty="0"/>
              <a:t>Areas with no Italian restaurants in vicinity</a:t>
            </a:r>
            <a:r>
              <a:rPr lang="en-US" dirty="0"/>
              <a:t>.</a:t>
            </a:r>
          </a:p>
          <a:p>
            <a:r>
              <a:rPr lang="fr-FR" dirty="0"/>
              <a:t>Place </a:t>
            </a:r>
            <a:r>
              <a:rPr lang="fr-FR" dirty="0" err="1"/>
              <a:t>availables</a:t>
            </a:r>
            <a:r>
              <a:rPr lang="fr-FR" dirty="0"/>
              <a:t> as close to city center as possible </a:t>
            </a:r>
          </a:p>
          <a:p>
            <a:pPr marL="0" indent="0">
              <a:buNone/>
            </a:pPr>
            <a:endParaRPr lang="fr-FR" dirty="0"/>
          </a:p>
        </p:txBody>
      </p:sp>
    </p:spTree>
    <p:extLst>
      <p:ext uri="{BB962C8B-B14F-4D97-AF65-F5344CB8AC3E}">
        <p14:creationId xmlns:p14="http://schemas.microsoft.com/office/powerpoint/2010/main" val="156081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426257-F9B6-448A-84EC-D61CBAC03CBE}"/>
              </a:ext>
            </a:extLst>
          </p:cNvPr>
          <p:cNvSpPr>
            <a:spLocks noGrp="1"/>
          </p:cNvSpPr>
          <p:nvPr>
            <p:ph type="title"/>
          </p:nvPr>
        </p:nvSpPr>
        <p:spPr/>
        <p:txBody>
          <a:bodyPr/>
          <a:lstStyle/>
          <a:p>
            <a:r>
              <a:rPr lang="fr-FR" dirty="0"/>
              <a:t>Data</a:t>
            </a:r>
          </a:p>
        </p:txBody>
      </p:sp>
      <p:sp>
        <p:nvSpPr>
          <p:cNvPr id="3" name="Espace réservé du contenu 2">
            <a:extLst>
              <a:ext uri="{FF2B5EF4-FFF2-40B4-BE49-F238E27FC236}">
                <a16:creationId xmlns:a16="http://schemas.microsoft.com/office/drawing/2014/main" id="{554FFA8C-8298-416C-840A-9A10C50177B5}"/>
              </a:ext>
            </a:extLst>
          </p:cNvPr>
          <p:cNvSpPr>
            <a:spLocks noGrp="1"/>
          </p:cNvSpPr>
          <p:nvPr>
            <p:ph idx="1"/>
          </p:nvPr>
        </p:nvSpPr>
        <p:spPr/>
        <p:txBody>
          <a:bodyPr/>
          <a:lstStyle/>
          <a:p>
            <a:pPr marL="0" indent="0">
              <a:buNone/>
            </a:pPr>
            <a:r>
              <a:rPr lang="fr-FR" dirty="0"/>
              <a:t>To </a:t>
            </a:r>
            <a:r>
              <a:rPr lang="fr-FR" dirty="0" err="1"/>
              <a:t>answer</a:t>
            </a:r>
            <a:r>
              <a:rPr lang="fr-FR" dirty="0"/>
              <a:t> </a:t>
            </a:r>
            <a:r>
              <a:rPr lang="fr-FR" dirty="0" err="1"/>
              <a:t>our</a:t>
            </a:r>
            <a:r>
              <a:rPr lang="fr-FR" dirty="0"/>
              <a:t> question </a:t>
            </a:r>
            <a:r>
              <a:rPr lang="fr-FR" dirty="0" err="1"/>
              <a:t>we</a:t>
            </a:r>
            <a:r>
              <a:rPr lang="fr-FR" dirty="0"/>
              <a:t> </a:t>
            </a:r>
            <a:r>
              <a:rPr lang="fr-FR" dirty="0" err="1"/>
              <a:t>used</a:t>
            </a:r>
            <a:r>
              <a:rPr lang="fr-FR" dirty="0"/>
              <a:t>  : </a:t>
            </a:r>
          </a:p>
          <a:p>
            <a:pPr marL="0" indent="0">
              <a:buNone/>
            </a:pPr>
            <a:endParaRPr lang="fr-FR" dirty="0"/>
          </a:p>
          <a:p>
            <a:r>
              <a:rPr lang="fr-FR" dirty="0"/>
              <a:t>Google </a:t>
            </a:r>
            <a:r>
              <a:rPr lang="fr-FR" dirty="0" err="1"/>
              <a:t>Maps</a:t>
            </a:r>
            <a:r>
              <a:rPr lang="fr-FR" dirty="0"/>
              <a:t> API Reverse </a:t>
            </a:r>
            <a:r>
              <a:rPr lang="fr-FR" dirty="0" err="1"/>
              <a:t>geocoding</a:t>
            </a:r>
            <a:endParaRPr lang="fr-FR" dirty="0"/>
          </a:p>
          <a:p>
            <a:r>
              <a:rPr lang="fr-FR" dirty="0" err="1"/>
              <a:t>Foursquare</a:t>
            </a:r>
            <a:r>
              <a:rPr lang="fr-FR" dirty="0"/>
              <a:t> API</a:t>
            </a:r>
          </a:p>
          <a:p>
            <a:r>
              <a:rPr lang="fr-FR" dirty="0"/>
              <a:t>GOOGLE </a:t>
            </a:r>
            <a:r>
              <a:rPr lang="fr-FR" dirty="0" err="1"/>
              <a:t>Maps</a:t>
            </a:r>
            <a:r>
              <a:rPr lang="fr-FR" dirty="0"/>
              <a:t> API </a:t>
            </a:r>
            <a:r>
              <a:rPr lang="fr-FR" dirty="0" err="1"/>
              <a:t>geocoding</a:t>
            </a:r>
            <a:endParaRPr lang="fr-FR" dirty="0"/>
          </a:p>
          <a:p>
            <a:pPr marL="0" indent="0">
              <a:buNone/>
            </a:pPr>
            <a:endParaRPr lang="fr-FR" dirty="0"/>
          </a:p>
          <a:p>
            <a:pPr marL="0" indent="0">
              <a:buNone/>
            </a:pPr>
            <a:r>
              <a:rPr lang="fr-FR" dirty="0"/>
              <a:t>In </a:t>
            </a:r>
            <a:r>
              <a:rPr lang="fr-FR" dirty="0" err="1"/>
              <a:t>order</a:t>
            </a:r>
            <a:r>
              <a:rPr lang="fr-FR" dirty="0"/>
              <a:t> to </a:t>
            </a:r>
            <a:r>
              <a:rPr lang="fr-FR" dirty="0" err="1"/>
              <a:t>get</a:t>
            </a:r>
            <a:r>
              <a:rPr lang="fr-FR" dirty="0"/>
              <a:t> </a:t>
            </a:r>
            <a:r>
              <a:rPr lang="fr-FR" dirty="0" err="1"/>
              <a:t>geo</a:t>
            </a:r>
            <a:r>
              <a:rPr lang="fr-FR" dirty="0"/>
              <a:t> information and venues informations</a:t>
            </a:r>
          </a:p>
        </p:txBody>
      </p:sp>
    </p:spTree>
    <p:extLst>
      <p:ext uri="{BB962C8B-B14F-4D97-AF65-F5344CB8AC3E}">
        <p14:creationId xmlns:p14="http://schemas.microsoft.com/office/powerpoint/2010/main" val="191153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5B7575-0FCC-4406-BCD1-C113709E0535}"/>
              </a:ext>
            </a:extLst>
          </p:cNvPr>
          <p:cNvSpPr>
            <a:spLocks noGrp="1"/>
          </p:cNvSpPr>
          <p:nvPr>
            <p:ph type="title"/>
          </p:nvPr>
        </p:nvSpPr>
        <p:spPr/>
        <p:txBody>
          <a:bodyPr/>
          <a:lstStyle/>
          <a:p>
            <a:r>
              <a:rPr lang="fr-FR" dirty="0" err="1"/>
              <a:t>Methodology</a:t>
            </a:r>
            <a:r>
              <a:rPr lang="fr-FR" dirty="0"/>
              <a:t> </a:t>
            </a:r>
          </a:p>
        </p:txBody>
      </p:sp>
      <p:sp>
        <p:nvSpPr>
          <p:cNvPr id="3" name="Espace réservé du contenu 2">
            <a:extLst>
              <a:ext uri="{FF2B5EF4-FFF2-40B4-BE49-F238E27FC236}">
                <a16:creationId xmlns:a16="http://schemas.microsoft.com/office/drawing/2014/main" id="{CF6D8312-ED2D-47E4-A60A-8CAD9EF6B784}"/>
              </a:ext>
            </a:extLst>
          </p:cNvPr>
          <p:cNvSpPr>
            <a:spLocks noGrp="1"/>
          </p:cNvSpPr>
          <p:nvPr>
            <p:ph idx="1"/>
          </p:nvPr>
        </p:nvSpPr>
        <p:spPr>
          <a:xfrm>
            <a:off x="838199" y="1825625"/>
            <a:ext cx="10862733" cy="4351338"/>
          </a:xfrm>
        </p:spPr>
        <p:txBody>
          <a:bodyPr>
            <a:normAutofit fontScale="85000" lnSpcReduction="20000"/>
          </a:bodyPr>
          <a:lstStyle/>
          <a:p>
            <a:pPr marL="514350" indent="-514350">
              <a:buFont typeface="+mj-lt"/>
              <a:buAutoNum type="arabicPeriod"/>
            </a:pPr>
            <a:r>
              <a:rPr lang="en-US" dirty="0"/>
              <a:t>We have collected the required </a:t>
            </a:r>
            <a:r>
              <a:rPr lang="en-US" b="1" dirty="0"/>
              <a:t>data: location and type (category) of every restaurant within 6km from Paris center</a:t>
            </a:r>
            <a:r>
              <a:rPr lang="en-US" dirty="0"/>
              <a:t> (Place de la </a:t>
            </a:r>
            <a:r>
              <a:rPr lang="en-US" dirty="0" err="1"/>
              <a:t>République</a:t>
            </a:r>
            <a:r>
              <a:rPr lang="en-US" dirty="0"/>
              <a:t>). We have also </a:t>
            </a:r>
            <a:r>
              <a:rPr lang="en-US" b="1" dirty="0"/>
              <a:t>identified Italian restaurants</a:t>
            </a:r>
            <a:r>
              <a:rPr lang="en-US" dirty="0"/>
              <a:t> (according to Foursquare categorization).</a:t>
            </a:r>
          </a:p>
          <a:p>
            <a:pPr marL="514350" indent="-514350">
              <a:buFont typeface="+mj-lt"/>
              <a:buAutoNum type="arabicPeriod"/>
            </a:pPr>
            <a:r>
              <a:rPr lang="en-US" dirty="0"/>
              <a:t>We used </a:t>
            </a:r>
            <a:r>
              <a:rPr lang="en-US" b="1" dirty="0"/>
              <a:t>heatmaps</a:t>
            </a:r>
            <a:r>
              <a:rPr lang="en-US" dirty="0"/>
              <a:t> to identify a few promising areas close to center with low number of restaurants in general (</a:t>
            </a:r>
            <a:r>
              <a:rPr lang="en-US" i="1" dirty="0"/>
              <a:t>and</a:t>
            </a:r>
            <a:r>
              <a:rPr lang="en-US" dirty="0"/>
              <a:t> no Italian restaurants in vicinity) and focus our attention on those areas.</a:t>
            </a:r>
          </a:p>
          <a:p>
            <a:pPr marL="514350" indent="-514350">
              <a:buFont typeface="+mj-lt"/>
              <a:buAutoNum type="arabicPeriod"/>
            </a:pPr>
            <a:r>
              <a:rPr lang="en-US" dirty="0"/>
              <a:t>We created </a:t>
            </a:r>
            <a:r>
              <a:rPr lang="en-US" b="1" dirty="0"/>
              <a:t>clusters of locations that meet some basic requirements</a:t>
            </a:r>
            <a:r>
              <a:rPr lang="en-US" dirty="0"/>
              <a:t> established in discussion with stakeholders: we took into consideration locations with </a:t>
            </a:r>
            <a:r>
              <a:rPr lang="en-US" b="1" dirty="0"/>
              <a:t>no more than two restaurants in radius of 250 meters</a:t>
            </a:r>
            <a:r>
              <a:rPr lang="en-US" dirty="0"/>
              <a:t>, and we wanted locations </a:t>
            </a:r>
            <a:r>
              <a:rPr lang="en-US" b="1" dirty="0"/>
              <a:t>without Italian restaurants in radius of 400 meters</a:t>
            </a:r>
            <a:r>
              <a:rPr lang="en-US" dirty="0"/>
              <a:t>. </a:t>
            </a:r>
          </a:p>
          <a:p>
            <a:pPr marL="514350" indent="-514350">
              <a:buFont typeface="+mj-lt"/>
              <a:buAutoNum type="arabicPeriod"/>
            </a:pPr>
            <a:r>
              <a:rPr lang="en-US" dirty="0"/>
              <a:t>We created clusters (using </a:t>
            </a:r>
            <a:r>
              <a:rPr lang="en-US" b="1" dirty="0"/>
              <a:t>k-means clustering</a:t>
            </a:r>
            <a:r>
              <a:rPr lang="en-US" dirty="0"/>
              <a:t>) of those locations to identify general zones / neighborhoods / addresses which should be a starting point for final 'street level' exploration and search for optimal venue location by stakeholders.</a:t>
            </a:r>
            <a:endParaRPr lang="fr-FR" dirty="0"/>
          </a:p>
        </p:txBody>
      </p:sp>
    </p:spTree>
    <p:extLst>
      <p:ext uri="{BB962C8B-B14F-4D97-AF65-F5344CB8AC3E}">
        <p14:creationId xmlns:p14="http://schemas.microsoft.com/office/powerpoint/2010/main" val="100557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71754A-99C9-4633-A085-89AB8757CD9D}"/>
              </a:ext>
            </a:extLst>
          </p:cNvPr>
          <p:cNvSpPr>
            <a:spLocks noGrp="1"/>
          </p:cNvSpPr>
          <p:nvPr>
            <p:ph type="title"/>
          </p:nvPr>
        </p:nvSpPr>
        <p:spPr/>
        <p:txBody>
          <a:bodyPr/>
          <a:lstStyle/>
          <a:p>
            <a:r>
              <a:rPr lang="fr-FR" b="1" dirty="0" err="1"/>
              <a:t>Analysis</a:t>
            </a:r>
            <a:r>
              <a:rPr lang="fr-FR" b="1" dirty="0"/>
              <a:t> &amp; </a:t>
            </a:r>
            <a:r>
              <a:rPr lang="fr-FR" b="1" dirty="0" err="1"/>
              <a:t>Results</a:t>
            </a:r>
            <a:endParaRPr lang="fr-FR" dirty="0"/>
          </a:p>
        </p:txBody>
      </p:sp>
      <p:sp>
        <p:nvSpPr>
          <p:cNvPr id="3" name="Espace réservé du contenu 2">
            <a:extLst>
              <a:ext uri="{FF2B5EF4-FFF2-40B4-BE49-F238E27FC236}">
                <a16:creationId xmlns:a16="http://schemas.microsoft.com/office/drawing/2014/main" id="{D65DD73D-7938-4F40-9A4E-2D9BA51B5118}"/>
              </a:ext>
            </a:extLst>
          </p:cNvPr>
          <p:cNvSpPr>
            <a:spLocks noGrp="1"/>
          </p:cNvSpPr>
          <p:nvPr>
            <p:ph idx="1"/>
          </p:nvPr>
        </p:nvSpPr>
        <p:spPr>
          <a:xfrm>
            <a:off x="838200" y="1825625"/>
            <a:ext cx="10515600" cy="578908"/>
          </a:xfrm>
        </p:spPr>
        <p:txBody>
          <a:bodyPr/>
          <a:lstStyle/>
          <a:p>
            <a:pPr marL="0" indent="0">
              <a:buNone/>
            </a:pPr>
            <a:r>
              <a:rPr lang="fr-FR" dirty="0"/>
              <a:t>Places </a:t>
            </a:r>
            <a:r>
              <a:rPr lang="fr-FR" dirty="0" err="1"/>
              <a:t>without</a:t>
            </a:r>
            <a:r>
              <a:rPr lang="fr-FR" dirty="0"/>
              <a:t> high </a:t>
            </a:r>
            <a:r>
              <a:rPr lang="fr-FR" dirty="0" err="1"/>
              <a:t>density</a:t>
            </a:r>
            <a:r>
              <a:rPr lang="fr-FR" dirty="0"/>
              <a:t> of </a:t>
            </a:r>
            <a:r>
              <a:rPr lang="fr-FR" dirty="0" err="1"/>
              <a:t>italian</a:t>
            </a:r>
            <a:r>
              <a:rPr lang="fr-FR" dirty="0"/>
              <a:t> restaurant</a:t>
            </a:r>
          </a:p>
        </p:txBody>
      </p:sp>
      <p:pic>
        <p:nvPicPr>
          <p:cNvPr id="4" name="Image 3">
            <a:extLst>
              <a:ext uri="{FF2B5EF4-FFF2-40B4-BE49-F238E27FC236}">
                <a16:creationId xmlns:a16="http://schemas.microsoft.com/office/drawing/2014/main" id="{8CD034BD-BBC0-4D43-910B-17E142E78605}"/>
              </a:ext>
            </a:extLst>
          </p:cNvPr>
          <p:cNvPicPr>
            <a:picLocks noChangeAspect="1"/>
          </p:cNvPicPr>
          <p:nvPr/>
        </p:nvPicPr>
        <p:blipFill>
          <a:blip r:embed="rId2"/>
          <a:stretch>
            <a:fillRect/>
          </a:stretch>
        </p:blipFill>
        <p:spPr>
          <a:xfrm>
            <a:off x="909638" y="2408956"/>
            <a:ext cx="6879696" cy="4144243"/>
          </a:xfrm>
          <a:prstGeom prst="rect">
            <a:avLst/>
          </a:prstGeom>
        </p:spPr>
      </p:pic>
    </p:spTree>
    <p:extLst>
      <p:ext uri="{BB962C8B-B14F-4D97-AF65-F5344CB8AC3E}">
        <p14:creationId xmlns:p14="http://schemas.microsoft.com/office/powerpoint/2010/main" val="316282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71754A-99C9-4633-A085-89AB8757CD9D}"/>
              </a:ext>
            </a:extLst>
          </p:cNvPr>
          <p:cNvSpPr>
            <a:spLocks noGrp="1"/>
          </p:cNvSpPr>
          <p:nvPr>
            <p:ph type="title"/>
          </p:nvPr>
        </p:nvSpPr>
        <p:spPr/>
        <p:txBody>
          <a:bodyPr/>
          <a:lstStyle/>
          <a:p>
            <a:r>
              <a:rPr lang="fr-FR" b="1" dirty="0" err="1"/>
              <a:t>Analysis</a:t>
            </a:r>
            <a:r>
              <a:rPr lang="fr-FR" b="1" dirty="0"/>
              <a:t> &amp; </a:t>
            </a:r>
            <a:r>
              <a:rPr lang="fr-FR" b="1" dirty="0" err="1"/>
              <a:t>Results</a:t>
            </a:r>
            <a:endParaRPr lang="fr-FR" dirty="0"/>
          </a:p>
        </p:txBody>
      </p:sp>
      <p:sp>
        <p:nvSpPr>
          <p:cNvPr id="3" name="Espace réservé du contenu 2">
            <a:extLst>
              <a:ext uri="{FF2B5EF4-FFF2-40B4-BE49-F238E27FC236}">
                <a16:creationId xmlns:a16="http://schemas.microsoft.com/office/drawing/2014/main" id="{D65DD73D-7938-4F40-9A4E-2D9BA51B5118}"/>
              </a:ext>
            </a:extLst>
          </p:cNvPr>
          <p:cNvSpPr>
            <a:spLocks noGrp="1"/>
          </p:cNvSpPr>
          <p:nvPr>
            <p:ph idx="1"/>
          </p:nvPr>
        </p:nvSpPr>
        <p:spPr>
          <a:xfrm>
            <a:off x="838200" y="1825625"/>
            <a:ext cx="10515600" cy="578908"/>
          </a:xfrm>
        </p:spPr>
        <p:txBody>
          <a:bodyPr/>
          <a:lstStyle/>
          <a:p>
            <a:pPr marL="0" indent="0">
              <a:buNone/>
            </a:pPr>
            <a:r>
              <a:rPr lang="fr-FR" dirty="0"/>
              <a:t>Clusters </a:t>
            </a:r>
            <a:r>
              <a:rPr lang="fr-FR" dirty="0" err="1"/>
              <a:t>thanks</a:t>
            </a:r>
            <a:r>
              <a:rPr lang="fr-FR" dirty="0"/>
              <a:t> to K-</a:t>
            </a:r>
            <a:r>
              <a:rPr lang="fr-FR" dirty="0" err="1"/>
              <a:t>Means</a:t>
            </a:r>
            <a:endParaRPr lang="fr-FR" dirty="0"/>
          </a:p>
        </p:txBody>
      </p:sp>
      <p:pic>
        <p:nvPicPr>
          <p:cNvPr id="5" name="Image 4">
            <a:extLst>
              <a:ext uri="{FF2B5EF4-FFF2-40B4-BE49-F238E27FC236}">
                <a16:creationId xmlns:a16="http://schemas.microsoft.com/office/drawing/2014/main" id="{CC378A60-DFE9-4831-962A-BE88D3FDC287}"/>
              </a:ext>
            </a:extLst>
          </p:cNvPr>
          <p:cNvPicPr>
            <a:picLocks noChangeAspect="1"/>
          </p:cNvPicPr>
          <p:nvPr/>
        </p:nvPicPr>
        <p:blipFill>
          <a:blip r:embed="rId2"/>
          <a:stretch>
            <a:fillRect/>
          </a:stretch>
        </p:blipFill>
        <p:spPr>
          <a:xfrm>
            <a:off x="838200" y="2404533"/>
            <a:ext cx="6548954" cy="3953405"/>
          </a:xfrm>
          <a:prstGeom prst="rect">
            <a:avLst/>
          </a:prstGeom>
        </p:spPr>
      </p:pic>
    </p:spTree>
    <p:extLst>
      <p:ext uri="{BB962C8B-B14F-4D97-AF65-F5344CB8AC3E}">
        <p14:creationId xmlns:p14="http://schemas.microsoft.com/office/powerpoint/2010/main" val="311304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71754A-99C9-4633-A085-89AB8757CD9D}"/>
              </a:ext>
            </a:extLst>
          </p:cNvPr>
          <p:cNvSpPr>
            <a:spLocks noGrp="1"/>
          </p:cNvSpPr>
          <p:nvPr>
            <p:ph type="title"/>
          </p:nvPr>
        </p:nvSpPr>
        <p:spPr/>
        <p:txBody>
          <a:bodyPr/>
          <a:lstStyle/>
          <a:p>
            <a:r>
              <a:rPr lang="fr-FR" b="1" dirty="0" err="1"/>
              <a:t>Analysis</a:t>
            </a:r>
            <a:r>
              <a:rPr lang="fr-FR" b="1" dirty="0"/>
              <a:t> &amp; </a:t>
            </a:r>
            <a:r>
              <a:rPr lang="fr-FR" b="1" dirty="0" err="1"/>
              <a:t>Results</a:t>
            </a:r>
            <a:endParaRPr lang="fr-FR" dirty="0"/>
          </a:p>
        </p:txBody>
      </p:sp>
      <p:sp>
        <p:nvSpPr>
          <p:cNvPr id="3" name="Espace réservé du contenu 2">
            <a:extLst>
              <a:ext uri="{FF2B5EF4-FFF2-40B4-BE49-F238E27FC236}">
                <a16:creationId xmlns:a16="http://schemas.microsoft.com/office/drawing/2014/main" id="{D65DD73D-7938-4F40-9A4E-2D9BA51B5118}"/>
              </a:ext>
            </a:extLst>
          </p:cNvPr>
          <p:cNvSpPr>
            <a:spLocks noGrp="1"/>
          </p:cNvSpPr>
          <p:nvPr>
            <p:ph idx="1"/>
          </p:nvPr>
        </p:nvSpPr>
        <p:spPr>
          <a:xfrm>
            <a:off x="838200" y="1825625"/>
            <a:ext cx="10515600" cy="578908"/>
          </a:xfrm>
        </p:spPr>
        <p:txBody>
          <a:bodyPr/>
          <a:lstStyle/>
          <a:p>
            <a:pPr marL="0" indent="0">
              <a:buNone/>
            </a:pPr>
            <a:r>
              <a:rPr lang="fr-FR" dirty="0"/>
              <a:t>Good places in Picpus</a:t>
            </a:r>
          </a:p>
        </p:txBody>
      </p:sp>
      <p:pic>
        <p:nvPicPr>
          <p:cNvPr id="6" name="Image 5">
            <a:extLst>
              <a:ext uri="{FF2B5EF4-FFF2-40B4-BE49-F238E27FC236}">
                <a16:creationId xmlns:a16="http://schemas.microsoft.com/office/drawing/2014/main" id="{4F0FBB6A-E89E-45C2-AD47-7207B62FC0CA}"/>
              </a:ext>
            </a:extLst>
          </p:cNvPr>
          <p:cNvPicPr>
            <a:picLocks noChangeAspect="1"/>
          </p:cNvPicPr>
          <p:nvPr/>
        </p:nvPicPr>
        <p:blipFill>
          <a:blip r:embed="rId2"/>
          <a:stretch>
            <a:fillRect/>
          </a:stretch>
        </p:blipFill>
        <p:spPr>
          <a:xfrm>
            <a:off x="838200" y="2268569"/>
            <a:ext cx="7269692" cy="4369797"/>
          </a:xfrm>
          <a:prstGeom prst="rect">
            <a:avLst/>
          </a:prstGeom>
        </p:spPr>
      </p:pic>
    </p:spTree>
    <p:extLst>
      <p:ext uri="{BB962C8B-B14F-4D97-AF65-F5344CB8AC3E}">
        <p14:creationId xmlns:p14="http://schemas.microsoft.com/office/powerpoint/2010/main" val="198216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D50ABD-B417-45CB-AA22-192E56E7E35A}"/>
              </a:ext>
            </a:extLst>
          </p:cNvPr>
          <p:cNvSpPr>
            <a:spLocks noGrp="1"/>
          </p:cNvSpPr>
          <p:nvPr>
            <p:ph type="title"/>
          </p:nvPr>
        </p:nvSpPr>
        <p:spPr/>
        <p:txBody>
          <a:bodyPr/>
          <a:lstStyle/>
          <a:p>
            <a:r>
              <a:rPr lang="fr-FR" b="1" dirty="0"/>
              <a:t>Discussion</a:t>
            </a:r>
          </a:p>
        </p:txBody>
      </p:sp>
      <p:sp>
        <p:nvSpPr>
          <p:cNvPr id="3" name="Espace réservé du contenu 2">
            <a:extLst>
              <a:ext uri="{FF2B5EF4-FFF2-40B4-BE49-F238E27FC236}">
                <a16:creationId xmlns:a16="http://schemas.microsoft.com/office/drawing/2014/main" id="{1ED69BFF-0059-48F0-B3E9-AB448E8C3B07}"/>
              </a:ext>
            </a:extLst>
          </p:cNvPr>
          <p:cNvSpPr>
            <a:spLocks noGrp="1"/>
          </p:cNvSpPr>
          <p:nvPr>
            <p:ph idx="1"/>
          </p:nvPr>
        </p:nvSpPr>
        <p:spPr/>
        <p:txBody>
          <a:bodyPr>
            <a:normAutofit fontScale="92500" lnSpcReduction="20000"/>
          </a:bodyPr>
          <a:lstStyle/>
          <a:p>
            <a:r>
              <a:rPr lang="en-US" dirty="0"/>
              <a:t>Result of all this is 15 zones containing largest number of potential new restaurant locations based on number of and distance to existing venues - both restaurants in general and Italian restaurants particularly. </a:t>
            </a:r>
          </a:p>
          <a:p>
            <a:r>
              <a:rPr lang="en-US" dirty="0"/>
              <a:t>This, of course, does not imply that those zones are actually optimal locations for a new restaurant! Purpose of this analysis was to only provide info on areas close to Paris center but not crowded with existing restaurants (particularly Italian) - it is entirely possible that there is a very good reason for small number of restaurants in any of those areas, reasons which would make them unsuitable for a new restaurant regardless of lack of competition in the area. </a:t>
            </a:r>
          </a:p>
          <a:p>
            <a:r>
              <a:rPr lang="en-US" dirty="0"/>
              <a:t>Recommended zones should therefore be considered only as a starting point for more detailed analysis which could eventually result in location which has not only no nearby competition but also other factors taken into account and all other relevant conditions met.</a:t>
            </a:r>
          </a:p>
          <a:p>
            <a:endParaRPr lang="fr-FR" dirty="0"/>
          </a:p>
        </p:txBody>
      </p:sp>
    </p:spTree>
    <p:extLst>
      <p:ext uri="{BB962C8B-B14F-4D97-AF65-F5344CB8AC3E}">
        <p14:creationId xmlns:p14="http://schemas.microsoft.com/office/powerpoint/2010/main" val="1704125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D50ABD-B417-45CB-AA22-192E56E7E35A}"/>
              </a:ext>
            </a:extLst>
          </p:cNvPr>
          <p:cNvSpPr>
            <a:spLocks noGrp="1"/>
          </p:cNvSpPr>
          <p:nvPr>
            <p:ph type="title"/>
          </p:nvPr>
        </p:nvSpPr>
        <p:spPr/>
        <p:txBody>
          <a:bodyPr/>
          <a:lstStyle/>
          <a:p>
            <a:r>
              <a:rPr lang="fr-FR" b="1" dirty="0"/>
              <a:t>Conclusion</a:t>
            </a:r>
          </a:p>
        </p:txBody>
      </p:sp>
      <p:sp>
        <p:nvSpPr>
          <p:cNvPr id="3" name="Espace réservé du contenu 2">
            <a:extLst>
              <a:ext uri="{FF2B5EF4-FFF2-40B4-BE49-F238E27FC236}">
                <a16:creationId xmlns:a16="http://schemas.microsoft.com/office/drawing/2014/main" id="{1ED69BFF-0059-48F0-B3E9-AB448E8C3B07}"/>
              </a:ext>
            </a:extLst>
          </p:cNvPr>
          <p:cNvSpPr>
            <a:spLocks noGrp="1"/>
          </p:cNvSpPr>
          <p:nvPr>
            <p:ph idx="1"/>
          </p:nvPr>
        </p:nvSpPr>
        <p:spPr/>
        <p:txBody>
          <a:bodyPr>
            <a:normAutofit lnSpcReduction="10000"/>
          </a:bodyPr>
          <a:lstStyle/>
          <a:p>
            <a:r>
              <a:rPr lang="en-US" dirty="0"/>
              <a:t>Clustering of those locations was then performed in order to create major zones of interest (containing greatest number of potential locations) and addresses of those zone centers were created to be used as starting points for final exploration by stakeholders.</a:t>
            </a:r>
          </a:p>
          <a:p>
            <a:r>
              <a:rPr lang="en-US" dirty="0"/>
              <a:t>Final </a:t>
            </a:r>
            <a:r>
              <a:rPr lang="en-US" dirty="0" err="1"/>
              <a:t>decission</a:t>
            </a:r>
            <a:r>
              <a:rPr lang="en-US" dirty="0"/>
              <a:t>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p>
        </p:txBody>
      </p:sp>
    </p:spTree>
    <p:extLst>
      <p:ext uri="{BB962C8B-B14F-4D97-AF65-F5344CB8AC3E}">
        <p14:creationId xmlns:p14="http://schemas.microsoft.com/office/powerpoint/2010/main" val="420550029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528</Words>
  <Application>Microsoft Office PowerPoint</Application>
  <PresentationFormat>Grand écran</PresentationFormat>
  <Paragraphs>34</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Analysis of Neighborhood</vt:lpstr>
      <vt:lpstr>Business Case</vt:lpstr>
      <vt:lpstr>Data</vt:lpstr>
      <vt:lpstr>Methodology </vt:lpstr>
      <vt:lpstr>Analysis &amp; Results</vt:lpstr>
      <vt:lpstr>Analysis &amp; Results</vt:lpstr>
      <vt:lpstr>Analysis &amp; 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Neighborhood</dc:title>
  <dc:creator>Adrien PIOT</dc:creator>
  <cp:lastModifiedBy>Adrien PIOT</cp:lastModifiedBy>
  <cp:revision>3</cp:revision>
  <dcterms:created xsi:type="dcterms:W3CDTF">2020-04-17T15:50:48Z</dcterms:created>
  <dcterms:modified xsi:type="dcterms:W3CDTF">2020-04-17T16:09:59Z</dcterms:modified>
</cp:coreProperties>
</file>