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6" r:id="rId2"/>
    <p:sldId id="257" r:id="rId3"/>
    <p:sldId id="258" r:id="rId4"/>
    <p:sldId id="268" r:id="rId5"/>
    <p:sldId id="273" r:id="rId6"/>
    <p:sldId id="277" r:id="rId7"/>
    <p:sldId id="270" r:id="rId8"/>
    <p:sldId id="271" r:id="rId9"/>
    <p:sldId id="272" r:id="rId10"/>
    <p:sldId id="279" r:id="rId11"/>
    <p:sldId id="276" r:id="rId12"/>
    <p:sldId id="269" r:id="rId13"/>
    <p:sldId id="261" r:id="rId14"/>
    <p:sldId id="280" r:id="rId15"/>
    <p:sldId id="278" r:id="rId16"/>
    <p:sldId id="275" r:id="rId17"/>
    <p:sldId id="260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3132C-231A-7E9A-1B63-94004EB35403}" v="65" dt="2023-12-12T22:08:14.682"/>
    <p1510:client id="{5FBC81D7-D70D-67C6-672D-17A1A5D2A1F1}" v="8" dt="2023-12-13T16:00:59.087"/>
    <p1510:client id="{C900F89A-4F76-7049-BCD0-B988D902AD64}" v="1112" dt="2023-12-13T16:18:46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2T14:00:53.6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1929 5732,'-86'-36,"38"12,-2-2,-8-7,0-3,-3-2,2-1,1-1,2-1,3 0,1-1,0-2,-1-2,2 0,-1-1,-9-10,0 1,13 13,2 1,-2-2,2 2,-13-15,12 11,4-1,5 1,-2-5,-2-8,-4-11,-5-11,23 34,0-1,-1-3,0-1,1 1,1-1,3 3,0 1,-14-38,5 12,4 5,3 4,5 8,5 8,6 11,4 6,1 0,3-1,0-8,2-4,0-3,0 5,0 7,0 6,0 3,0-7,0-8,0-7,0-1,2 8,3 4,2 6,4-3,5-9,8-15,10-15,8-10,4-3,-1 7,-2 8,1 11,9 3,4 1,12-1,5-1,0 4,1 7,-1 3,7-5,-35 22,1-1,5-2,0 0,0 0,-1 1,-2 3,0 1,37-18,-4 5,3 5,3 1,5 4,-1 0,-6 4,-6 1,-2 0,2 3,14-5,-41 13,-1-1,1 1,0 0,-2 1,-1 1,34-7,-13 5,-6 3,-3 2,3 0,8-2,1-1,4 0,1-1,0 4,0-1,-5 4,-8 2,-19 0,-15 3,-15 0,-7 0,24-4,5 2,30-5,7 1,4-3,-3 2,-13 1,-19 3,-14 3,-8 0,-13 0,12 0,5 0,22 0,17 0,1 0,-11 0,-20 0,-14 0,-12-1,-56-20,15 9,-42-17,37 17,1-2,-9-4,-13-11,-16-9,-12-11,38 22,-2-2,-9-5,-2-1,-5-4,0 0,-3-3,0 0,1 1,3 1,7 6,2 1,3 1,1 3,7 3,1 2,-29-18,16 11,17 8,15 9,9 8,4-1,-9-1,-3-5,-13-5,0 0,1-1,5 3,7 3,9 3,6 3,-10 1,-2 1,-19-6,0-1,4-2,8 1,13 3,59 18,-21-2,45 16,-33-4,13 9,22 11,-24-14,3 2,8 5,2 0,4 4,-1 0,-1 2,-1-1,-5-2,-2 0,-6-3,-2-2,34 24,-2-5,1 1,-36-22,0 1,4 2,1 1,2 3,2 0,0 1,1 0,2 0,1-1,0 1,0 0,-5-4,-1 0,34 21,-26-14,-23-17,-16-7,-12-10,-51-1,22-3,-36 3,36 4,-1 9,-9 18,-15 21,17-17,-2 3,-6 9,-1 2,-3 6,-1 1,2 0,1-2,1-3,1-2,4-4,0 0,2-4,1 0,0-1,0-1,1 0,0-1,-21 30,13-15,11-13,14-16,5-4,1 1,-1 4,-1 1,1-5,1-3,4-11,1-2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4D6-F85A-5C4A-AE3F-E80CD37D8A3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3E0D24D-694D-5A49-8442-DA58DA080483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7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4D6-F85A-5C4A-AE3F-E80CD37D8A3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24D-694D-5A49-8442-DA58DA080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4D6-F85A-5C4A-AE3F-E80CD37D8A3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24D-694D-5A49-8442-DA58DA080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62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4D6-F85A-5C4A-AE3F-E80CD37D8A3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24D-694D-5A49-8442-DA58DA08048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4D6-F85A-5C4A-AE3F-E80CD37D8A3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24D-694D-5A49-8442-DA58DA080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72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4D6-F85A-5C4A-AE3F-E80CD37D8A3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24D-694D-5A49-8442-DA58DA08048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3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4D6-F85A-5C4A-AE3F-E80CD37D8A3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24D-694D-5A49-8442-DA58DA080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23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4D6-F85A-5C4A-AE3F-E80CD37D8A3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24D-694D-5A49-8442-DA58DA08048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2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4D6-F85A-5C4A-AE3F-E80CD37D8A3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24D-694D-5A49-8442-DA58DA080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3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4D6-F85A-5C4A-AE3F-E80CD37D8A3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24D-694D-5A49-8442-DA58DA080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9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84D6-F85A-5C4A-AE3F-E80CD37D8A3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24D-694D-5A49-8442-DA58DA0804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82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EFC84D6-F85A-5C4A-AE3F-E80CD37D8A3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D24D-694D-5A49-8442-DA58DA080483}" type="slidenum">
              <a:rPr lang="fr-FR" smtClean="0"/>
              <a:t>‹N°›</a:t>
            </a:fld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751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C393EB0-C44D-41D2-BEF6-291E43406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F47B0A-40EE-41EA-815D-384670FF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AC9E88-695B-421A-B3FF-5BC41EF58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5A7D586-7678-4F41-A289-1F83BB95F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8A7F60-B102-433E-BE45-95BBC5828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8123" y="0"/>
            <a:ext cx="463972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3C0C7-BA84-429D-A533-F021A955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FE7B9A-F06F-55CE-7F20-4DC636A32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138" y="1985925"/>
            <a:ext cx="3968004" cy="116021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b="1" u="sng"/>
              <a:t>Python for Data </a:t>
            </a:r>
            <a:r>
              <a:rPr lang="fr-FR" sz="3600" b="1" u="sng" err="1"/>
              <a:t>Analysis</a:t>
            </a:r>
            <a:r>
              <a:rPr lang="fr-FR" sz="3600" b="1" u="sng"/>
              <a:t> Project:</a:t>
            </a:r>
            <a:br>
              <a:rPr lang="fr-FR" sz="3600" b="1" u="sng"/>
            </a:br>
            <a:endParaRPr lang="fr-FR" sz="3600" b="1" u="sng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E026F8-B516-8B80-A2A5-ED20698B2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4683" y="3146138"/>
            <a:ext cx="2694914" cy="1725937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fr-FR" sz="2000" err="1"/>
              <a:t>Models</a:t>
            </a:r>
            <a:r>
              <a:rPr lang="fr-FR" sz="2000"/>
              <a:t> for </a:t>
            </a:r>
            <a:r>
              <a:rPr lang="fr-FR" sz="2000" err="1"/>
              <a:t>estimating</a:t>
            </a:r>
            <a:r>
              <a:rPr lang="fr-FR" sz="2000"/>
              <a:t> </a:t>
            </a:r>
            <a:r>
              <a:rPr lang="fr-FR" sz="2000" err="1"/>
              <a:t>Diabetic</a:t>
            </a:r>
            <a:r>
              <a:rPr lang="fr-FR" sz="2000"/>
              <a:t> patient </a:t>
            </a:r>
            <a:r>
              <a:rPr lang="fr-FR" sz="2000" err="1"/>
              <a:t>Prediction</a:t>
            </a:r>
            <a:endParaRPr lang="fr-FR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0D64EC-C0BF-4228-85C3-76D9D1518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 descr="rouille vieux déchet voitures avec environnement la pollution dans Junkyard  pour recyclage. abandonné voiture déchets concept par ai généré 26579217  Photo de stock chez Vecteezy">
            <a:extLst>
              <a:ext uri="{FF2B5EF4-FFF2-40B4-BE49-F238E27FC236}">
                <a16:creationId xmlns:a16="http://schemas.microsoft.com/office/drawing/2014/main" id="{87AC4509-58DC-8597-9939-B3328B4274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D09488-3A18-B129-31BB-A8DF3C61E75B}"/>
              </a:ext>
            </a:extLst>
          </p:cNvPr>
          <p:cNvSpPr txBox="1"/>
          <p:nvPr/>
        </p:nvSpPr>
        <p:spPr>
          <a:xfrm>
            <a:off x="8255164" y="6046579"/>
            <a:ext cx="337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Adrien MONTREER</a:t>
            </a:r>
          </a:p>
          <a:p>
            <a:r>
              <a:rPr lang="fr-FR" b="1"/>
              <a:t>Ryad MIMOUNI  -  DIA 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C6B77B7-03DD-BF7C-CD65-82297BDC8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10" y="1594033"/>
            <a:ext cx="5763081" cy="38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EA50B1F-FC62-4C25-A5EC-5F7BDA62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4E7BCAE-1C27-4E69-A160-2BEE3544D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7857639-DC0C-487D-90C9-1D1EF006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76A672B-424F-4725-8006-9B6DD3EE7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0250BC-6BBA-4C9D-8F2D-E0EA39912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5AAEDF-6767-4491-814C-D232BFD8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E4816A-8E21-6C58-ED8C-290518A2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22" y="269441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fr-FR" sz="2400" b="1"/>
              <a:t>Data  </a:t>
            </a:r>
            <a:r>
              <a:rPr lang="fr-FR" sz="2400" b="1" err="1"/>
              <a:t>Cleanning</a:t>
            </a:r>
            <a:br>
              <a:rPr lang="fr-FR" sz="2400" b="1"/>
            </a:br>
            <a:r>
              <a:rPr lang="fr-FR" sz="2400" b="1"/>
              <a:t> 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7AE5007-D7B4-4C26-B5DD-9ED694E90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389F5B-822D-BAE4-383D-E91465AF6134}"/>
              </a:ext>
            </a:extLst>
          </p:cNvPr>
          <p:cNvSpPr txBox="1"/>
          <p:nvPr/>
        </p:nvSpPr>
        <p:spPr>
          <a:xfrm>
            <a:off x="1687285" y="1034143"/>
            <a:ext cx="56546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FFFFFF"/>
                </a:solidFill>
                <a:latin typeface="Arial"/>
                <a:cs typeface="Arial"/>
              </a:rPr>
              <a:t>18 </a:t>
            </a:r>
            <a:r>
              <a:rPr lang="fr-FR" err="1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lang="fr-FR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lang="fr-FR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endParaRPr lang="fr-FR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Image 2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E3AA7E2E-9E64-24A7-3684-BA9EE5DA4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010" y="1680285"/>
            <a:ext cx="3406192" cy="44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4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EA50B1F-FC62-4C25-A5EC-5F7BDA62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4E7BCAE-1C27-4E69-A160-2BEE3544D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7857639-DC0C-487D-90C9-1D1EF006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76A672B-424F-4725-8006-9B6DD3EE7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0250BC-6BBA-4C9D-8F2D-E0EA39912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5AAEDF-6767-4491-814C-D232BFD8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E4816A-8E21-6C58-ED8C-290518A2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22" y="269441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fr-FR" sz="2400" b="1"/>
              <a:t>Data  </a:t>
            </a:r>
            <a:r>
              <a:rPr lang="fr-FR" sz="2400" b="1" err="1"/>
              <a:t>Cleanning</a:t>
            </a:r>
            <a:br>
              <a:rPr lang="fr-FR" sz="2400" b="1"/>
            </a:br>
            <a:r>
              <a:rPr lang="fr-FR" sz="2400" b="1"/>
              <a:t> 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7AE5007-D7B4-4C26-B5DD-9ED694E90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9C79ECF7-7298-CB57-DAED-D8E303F56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417" y="2100608"/>
            <a:ext cx="8463148" cy="1381876"/>
          </a:xfrm>
          <a:prstGeom prst="rect">
            <a:avLst/>
          </a:prstGeom>
        </p:spPr>
      </p:pic>
      <p:pic>
        <p:nvPicPr>
          <p:cNvPr id="5" name="Image 4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FF3C67A2-33B1-670A-0063-75CBF03D5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950" y="3949273"/>
            <a:ext cx="4207823" cy="146582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B7ABADB-4EDE-98D3-4B7A-609702E921D2}"/>
              </a:ext>
            </a:extLst>
          </p:cNvPr>
          <p:cNvSpPr txBox="1"/>
          <p:nvPr/>
        </p:nvSpPr>
        <p:spPr>
          <a:xfrm>
            <a:off x="1658418" y="1344252"/>
            <a:ext cx="2829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u="sng">
                <a:cs typeface="Arial"/>
              </a:rPr>
              <a:t>Possible </a:t>
            </a:r>
            <a:r>
              <a:rPr lang="fr-FR" u="sng" err="1">
                <a:cs typeface="Arial"/>
              </a:rPr>
              <a:t>target</a:t>
            </a:r>
            <a:r>
              <a:rPr lang="fr-FR" u="sng">
                <a:cs typeface="Arial"/>
              </a:rPr>
              <a:t> :</a:t>
            </a:r>
            <a:endParaRPr lang="fr-FR" u="sng"/>
          </a:p>
        </p:txBody>
      </p:sp>
    </p:spTree>
    <p:extLst>
      <p:ext uri="{BB962C8B-B14F-4D97-AF65-F5344CB8AC3E}">
        <p14:creationId xmlns:p14="http://schemas.microsoft.com/office/powerpoint/2010/main" val="8308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EA50B1F-FC62-4C25-A5EC-5F7BDA62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4E7BCAE-1C27-4E69-A160-2BEE3544D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7857639-DC0C-487D-90C9-1D1EF006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76A672B-424F-4725-8006-9B6DD3EE7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0250BC-6BBA-4C9D-8F2D-E0EA39912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5AAEDF-6767-4491-814C-D232BFD8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E4816A-8E21-6C58-ED8C-290518A2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22" y="269441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fr-FR" sz="2400" b="1"/>
              <a:t>Data  Manipulation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5497F2C-E05E-48E4-B95C-3FF4F4F4C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9796" y="641225"/>
            <a:ext cx="4329364" cy="55672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CAB8F1-4AD1-5F26-828A-583FFFDFA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548" y="4268381"/>
            <a:ext cx="2897401" cy="2130081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32726AB-F0D0-2A17-0FA9-EB9FFF57E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451" y="1065700"/>
            <a:ext cx="3694910" cy="2078386"/>
          </a:xfrm>
          <a:prstGeom prst="rect">
            <a:avLst/>
          </a:prstGeom>
          <a:ln>
            <a:noFill/>
          </a:ln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51493680-3D49-454B-AA61-28576716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8389" y="319015"/>
            <a:ext cx="4975413" cy="621442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09D7507-E6EB-439C-A518-C8CBA97C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0591" y="875245"/>
            <a:ext cx="3836671" cy="245929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685DCEF-CADE-4F2C-9C2F-583A5A94D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101" y="3496025"/>
            <a:ext cx="3836671" cy="245929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7AE5007-D7B4-4C26-B5DD-9ED694E90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6466667-9AD3-B2A7-82D0-CD93F79A0EED}"/>
              </a:ext>
            </a:extLst>
          </p:cNvPr>
          <p:cNvSpPr txBox="1"/>
          <p:nvPr/>
        </p:nvSpPr>
        <p:spPr>
          <a:xfrm>
            <a:off x="2418293" y="2270528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-    </a:t>
            </a:r>
            <a:r>
              <a:rPr lang="fr-FR" err="1"/>
              <a:t>Random</a:t>
            </a:r>
            <a:r>
              <a:rPr lang="fr-FR"/>
              <a:t> Forest </a:t>
            </a:r>
          </a:p>
          <a:p>
            <a:endParaRPr lang="fr-FR"/>
          </a:p>
          <a:p>
            <a:pPr marL="285750" indent="-285750">
              <a:buFontTx/>
              <a:buChar char="-"/>
            </a:pPr>
            <a:r>
              <a:rPr lang="fr-FR"/>
              <a:t> SVM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652B8E-B114-0568-6BC0-AE2E709D7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7466" y="3627483"/>
            <a:ext cx="3782920" cy="232919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AA0B2E5-497A-3D97-8F9E-BAD8165BD7B4}"/>
              </a:ext>
            </a:extLst>
          </p:cNvPr>
          <p:cNvSpPr txBox="1"/>
          <p:nvPr/>
        </p:nvSpPr>
        <p:spPr>
          <a:xfrm>
            <a:off x="1329168" y="1573304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err="1"/>
              <a:t>Prediction’s</a:t>
            </a:r>
            <a:r>
              <a:rPr lang="fr-FR" u="sng"/>
              <a:t> </a:t>
            </a:r>
            <a:r>
              <a:rPr lang="fr-FR" u="sng" err="1"/>
              <a:t>Models</a:t>
            </a:r>
            <a:r>
              <a:rPr lang="fr-FR" u="sng"/>
              <a:t>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76A430-D463-DBEE-500D-B93785334DF7}"/>
              </a:ext>
            </a:extLst>
          </p:cNvPr>
          <p:cNvSpPr txBox="1"/>
          <p:nvPr/>
        </p:nvSpPr>
        <p:spPr>
          <a:xfrm>
            <a:off x="4220769" y="5010255"/>
            <a:ext cx="151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/>
              <a:t>80% Train</a:t>
            </a:r>
          </a:p>
          <a:p>
            <a:pPr marL="285750" indent="-285750">
              <a:buFontTx/>
              <a:buChar char="-"/>
            </a:pPr>
            <a:r>
              <a:rPr lang="fr-FR"/>
              <a:t>20% Test</a:t>
            </a:r>
          </a:p>
        </p:txBody>
      </p:sp>
    </p:spTree>
    <p:extLst>
      <p:ext uri="{BB962C8B-B14F-4D97-AF65-F5344CB8AC3E}">
        <p14:creationId xmlns:p14="http://schemas.microsoft.com/office/powerpoint/2010/main" val="1184488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BAD6E2-93B9-DB92-1798-48C6BEA4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430104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fr-FR" b="1"/>
              <a:t>Model Performance for </a:t>
            </a:r>
            <a:r>
              <a:rPr lang="fr-FR" b="1" err="1"/>
              <a:t>Random</a:t>
            </a:r>
            <a:r>
              <a:rPr lang="fr-FR" b="1"/>
              <a:t> Forest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4200ECD-21CC-C2AB-A3AB-E30C961AA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983" y="4947026"/>
            <a:ext cx="4741341" cy="3883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814730F-B7C3-58C8-A58B-BD114CA0BDA6}"/>
              </a:ext>
            </a:extLst>
          </p:cNvPr>
          <p:cNvSpPr txBox="1"/>
          <p:nvPr/>
        </p:nvSpPr>
        <p:spPr>
          <a:xfrm>
            <a:off x="1320861" y="3426282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/>
              <a:t>Test: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90535CE-2863-3C44-2AED-F968F8299C88}"/>
              </a:ext>
            </a:extLst>
          </p:cNvPr>
          <p:cNvSpPr txBox="1"/>
          <p:nvPr/>
        </p:nvSpPr>
        <p:spPr>
          <a:xfrm>
            <a:off x="1320861" y="1774310"/>
            <a:ext cx="2705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/>
              <a:t>Time in </a:t>
            </a:r>
            <a:r>
              <a:rPr lang="fr-FR" sz="2400" b="1" u="sng" err="1"/>
              <a:t>hospital</a:t>
            </a:r>
            <a:r>
              <a:rPr lang="fr-FR" sz="2400" b="1" u="sng"/>
              <a:t>: </a:t>
            </a:r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74A9F95-D1FC-D5DB-EA22-2F4243BF9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6254" y="3627174"/>
            <a:ext cx="4769004" cy="12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3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BAD6E2-93B9-DB92-1798-48C6BEA4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430104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fr-FR" b="1"/>
              <a:t>Model Performance for </a:t>
            </a:r>
            <a:r>
              <a:rPr lang="fr-FR" b="1" err="1"/>
              <a:t>Random</a:t>
            </a:r>
            <a:r>
              <a:rPr lang="fr-FR" b="1"/>
              <a:t> Forest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52AC26C-052E-80DB-5CDA-D894F4CC0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224" y="3170819"/>
            <a:ext cx="5449415" cy="101048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A437422-B238-F55D-1180-EAFC27085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225" y="4181307"/>
            <a:ext cx="3863412" cy="38420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814730F-B7C3-58C8-A58B-BD114CA0BDA6}"/>
              </a:ext>
            </a:extLst>
          </p:cNvPr>
          <p:cNvSpPr txBox="1"/>
          <p:nvPr/>
        </p:nvSpPr>
        <p:spPr>
          <a:xfrm>
            <a:off x="1410789" y="1550126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/>
              <a:t>Test: </a:t>
            </a:r>
          </a:p>
        </p:txBody>
      </p:sp>
    </p:spTree>
    <p:extLst>
      <p:ext uri="{BB962C8B-B14F-4D97-AF65-F5344CB8AC3E}">
        <p14:creationId xmlns:p14="http://schemas.microsoft.com/office/powerpoint/2010/main" val="8725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BAD6E2-93B9-DB92-1798-48C6BEA4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430104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fr-FR" b="1"/>
              <a:t>Model Performance for </a:t>
            </a:r>
            <a:r>
              <a:rPr lang="fr-FR" b="1" err="1"/>
              <a:t>Random</a:t>
            </a:r>
            <a:r>
              <a:rPr lang="fr-FR" b="1"/>
              <a:t> Forest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08C1D09-17D9-D8EA-409D-2BD47EAAB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837" y="4609546"/>
            <a:ext cx="6134192" cy="9305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1F3B15E-9B73-9FBC-103C-1885184FC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476" y="5561553"/>
            <a:ext cx="8652342" cy="38420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23EA944-0246-FF90-9A4C-459AF01E89B4}"/>
              </a:ext>
            </a:extLst>
          </p:cNvPr>
          <p:cNvSpPr txBox="1"/>
          <p:nvPr/>
        </p:nvSpPr>
        <p:spPr>
          <a:xfrm>
            <a:off x="1123634" y="201132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err="1"/>
              <a:t>Definition</a:t>
            </a:r>
            <a:r>
              <a:rPr lang="fr-FR" u="sng"/>
              <a:t> of the </a:t>
            </a:r>
            <a:r>
              <a:rPr lang="fr-FR" u="sng" err="1"/>
              <a:t>parameter</a:t>
            </a:r>
            <a:r>
              <a:rPr lang="fr-FR" u="sng"/>
              <a:t> </a:t>
            </a:r>
            <a:r>
              <a:rPr lang="fr-FR" u="sng" err="1"/>
              <a:t>grid</a:t>
            </a:r>
            <a:r>
              <a:rPr lang="fr-FR" u="sng"/>
              <a:t>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E19CAE-9D1A-6991-A3DD-152BD2E5C9FE}"/>
              </a:ext>
            </a:extLst>
          </p:cNvPr>
          <p:cNvSpPr txBox="1"/>
          <p:nvPr/>
        </p:nvSpPr>
        <p:spPr>
          <a:xfrm>
            <a:off x="1493134" y="288209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Grid</a:t>
            </a:r>
            <a:r>
              <a:rPr lang="fr-FR"/>
              <a:t> </a:t>
            </a:r>
            <a:r>
              <a:rPr lang="fr-FR" err="1"/>
              <a:t>Search</a:t>
            </a:r>
            <a:r>
              <a:rPr lang="fr-FR"/>
              <a:t>:</a:t>
            </a:r>
          </a:p>
        </p:txBody>
      </p:sp>
      <p:pic>
        <p:nvPicPr>
          <p:cNvPr id="6" name="Image 5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B411B4F4-7326-C918-2E14-0094AD480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6108" y="1528804"/>
            <a:ext cx="4051879" cy="24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6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BAD6E2-93B9-DB92-1798-48C6BEA4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430104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fr-FR" b="1"/>
              <a:t>Model Performance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01CADA9-2F72-020B-095B-025D2A0BAB7E}"/>
              </a:ext>
            </a:extLst>
          </p:cNvPr>
          <p:cNvSpPr txBox="1"/>
          <p:nvPr/>
        </p:nvSpPr>
        <p:spPr>
          <a:xfrm>
            <a:off x="1173115" y="19870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Random</a:t>
            </a:r>
            <a:r>
              <a:rPr lang="fr-FR"/>
              <a:t> Forest:</a:t>
            </a:r>
          </a:p>
        </p:txBody>
      </p:sp>
      <p:pic>
        <p:nvPicPr>
          <p:cNvPr id="30" name="Image 29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0DC6B91-B03E-EFDD-351F-6A4B3D139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266" y="3337242"/>
            <a:ext cx="4213391" cy="92771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D8B8863A-2760-F9C7-D0F5-BDA09285C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266" y="4279031"/>
            <a:ext cx="4134480" cy="381990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AA1D698-5502-1853-40C9-29D9BBAF58F9}"/>
              </a:ext>
            </a:extLst>
          </p:cNvPr>
          <p:cNvCxnSpPr/>
          <p:nvPr/>
        </p:nvCxnSpPr>
        <p:spPr>
          <a:xfrm>
            <a:off x="5700797" y="1957857"/>
            <a:ext cx="0" cy="38288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3D23A411-584B-EBA3-7AF5-217224039C75}"/>
              </a:ext>
            </a:extLst>
          </p:cNvPr>
          <p:cNvSpPr txBox="1"/>
          <p:nvPr/>
        </p:nvSpPr>
        <p:spPr>
          <a:xfrm>
            <a:off x="6196533" y="198701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SVM: 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77665FA-87E0-4021-CF05-04D5748DB1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2593" y="4229325"/>
            <a:ext cx="4817318" cy="381990"/>
          </a:xfrm>
          <a:prstGeom prst="rect">
            <a:avLst/>
          </a:prstGeom>
        </p:spPr>
      </p:pic>
      <p:pic>
        <p:nvPicPr>
          <p:cNvPr id="3" name="Image 2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7F93CE28-DCAA-8AAA-D77E-E406D61DF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6058" y="3194747"/>
            <a:ext cx="3802565" cy="10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3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09" name="Rectangle 4177">
            <a:extLst>
              <a:ext uri="{FF2B5EF4-FFF2-40B4-BE49-F238E27FC236}">
                <a16:creationId xmlns:a16="http://schemas.microsoft.com/office/drawing/2014/main" id="{796AFA90-1DF2-427D-B002-A09D93A1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10" name="Picture 4179">
            <a:extLst>
              <a:ext uri="{FF2B5EF4-FFF2-40B4-BE49-F238E27FC236}">
                <a16:creationId xmlns:a16="http://schemas.microsoft.com/office/drawing/2014/main" id="{805602A8-6E8C-46E5-8FDD-2BC227550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211" name="Picture 4181">
            <a:extLst>
              <a:ext uri="{FF2B5EF4-FFF2-40B4-BE49-F238E27FC236}">
                <a16:creationId xmlns:a16="http://schemas.microsoft.com/office/drawing/2014/main" id="{BB2E129B-3512-41A6-94F1-4B4FEA817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212" name="Rectangle 4183">
            <a:extLst>
              <a:ext uri="{FF2B5EF4-FFF2-40B4-BE49-F238E27FC236}">
                <a16:creationId xmlns:a16="http://schemas.microsoft.com/office/drawing/2014/main" id="{891C00A1-D917-4D03-B713-9881557CE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3" name="Rectangle 4185">
            <a:extLst>
              <a:ext uri="{FF2B5EF4-FFF2-40B4-BE49-F238E27FC236}">
                <a16:creationId xmlns:a16="http://schemas.microsoft.com/office/drawing/2014/main" id="{1BA3F0C2-72FC-4945-8B22-3BE47B397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4" name="Rectangle 4187">
            <a:extLst>
              <a:ext uri="{FF2B5EF4-FFF2-40B4-BE49-F238E27FC236}">
                <a16:creationId xmlns:a16="http://schemas.microsoft.com/office/drawing/2014/main" id="{3410D66C-3847-4B32-B505-01B23358B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B2B7FC-93DF-57DB-EA2B-B56955F6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b="1"/>
              <a:t>Most Useful Variables for the Models</a:t>
            </a:r>
          </a:p>
        </p:txBody>
      </p:sp>
      <p:sp>
        <p:nvSpPr>
          <p:cNvPr id="4215" name="Content Placeholder 4174">
            <a:extLst>
              <a:ext uri="{FF2B5EF4-FFF2-40B4-BE49-F238E27FC236}">
                <a16:creationId xmlns:a16="http://schemas.microsoft.com/office/drawing/2014/main" id="{1E132FED-A84D-4CF1-031A-2B59D0A3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r>
              <a:rPr lang="en-US" sz="1600"/>
              <a:t>Random forest uses fewer variables to build its model</a:t>
            </a:r>
          </a:p>
          <a:p>
            <a:endParaRPr lang="en-US" sz="1600"/>
          </a:p>
          <a:p>
            <a:r>
              <a:rPr lang="en-US" sz="1600"/>
              <a:t>SVM uses and exploits many more variables</a:t>
            </a:r>
          </a:p>
        </p:txBody>
      </p:sp>
      <p:sp>
        <p:nvSpPr>
          <p:cNvPr id="4216" name="Rectangle 4189">
            <a:extLst>
              <a:ext uri="{FF2B5EF4-FFF2-40B4-BE49-F238E27FC236}">
                <a16:creationId xmlns:a16="http://schemas.microsoft.com/office/drawing/2014/main" id="{C43DB4DB-4F6A-4E8D-B9A3-74E5A8453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4647" y="0"/>
            <a:ext cx="594354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 descr="Une image contenant texte, logiciel, Icône d’ordinateur, Logiciel multimédia&#10;&#10;Description générée automatiquement">
            <a:extLst>
              <a:ext uri="{FF2B5EF4-FFF2-40B4-BE49-F238E27FC236}">
                <a16:creationId xmlns:a16="http://schemas.microsoft.com/office/drawing/2014/main" id="{600449C8-9F36-0A68-BAE2-394791E84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036" y="316486"/>
            <a:ext cx="5111081" cy="2951648"/>
          </a:xfrm>
          <a:prstGeom prst="rect">
            <a:avLst/>
          </a:prstGeom>
          <a:ln w="12700">
            <a:noFill/>
          </a:ln>
        </p:spPr>
      </p:pic>
      <p:sp>
        <p:nvSpPr>
          <p:cNvPr id="4217" name="Rectangle 4191">
            <a:extLst>
              <a:ext uri="{FF2B5EF4-FFF2-40B4-BE49-F238E27FC236}">
                <a16:creationId xmlns:a16="http://schemas.microsoft.com/office/drawing/2014/main" id="{431FCBDC-FCD6-46FA-989A-9B7496896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232459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10" descr="Une image contenant texte, logiciel, nombre, ligne&#10;&#10;Description générée automatiquement">
            <a:extLst>
              <a:ext uri="{FF2B5EF4-FFF2-40B4-BE49-F238E27FC236}">
                <a16:creationId xmlns:a16="http://schemas.microsoft.com/office/drawing/2014/main" id="{DE537234-6CE4-D89C-BC69-111A369F5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967" y="3611530"/>
            <a:ext cx="5305219" cy="2891343"/>
          </a:xfrm>
          <a:prstGeom prst="rect">
            <a:avLst/>
          </a:prstGeom>
          <a:ln w="12700">
            <a:noFill/>
          </a:ln>
        </p:spPr>
      </p:pic>
      <p:sp>
        <p:nvSpPr>
          <p:cNvPr id="4218" name="Rectangle 4193">
            <a:extLst>
              <a:ext uri="{FF2B5EF4-FFF2-40B4-BE49-F238E27FC236}">
                <a16:creationId xmlns:a16="http://schemas.microsoft.com/office/drawing/2014/main" id="{C66EB2AB-6794-4C3C-A92D-4876AB0B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3500835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9" name="Rectangle 4195">
            <a:extLst>
              <a:ext uri="{FF2B5EF4-FFF2-40B4-BE49-F238E27FC236}">
                <a16:creationId xmlns:a16="http://schemas.microsoft.com/office/drawing/2014/main" id="{A34BD4E6-C736-4064-AF1F-3C5B402E1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6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43">
            <a:extLst>
              <a:ext uri="{FF2B5EF4-FFF2-40B4-BE49-F238E27FC236}">
                <a16:creationId xmlns:a16="http://schemas.microsoft.com/office/drawing/2014/main" id="{AFAADFB1-A9D8-4319-BAC8-6B3FD36BF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45">
            <a:extLst>
              <a:ext uri="{FF2B5EF4-FFF2-40B4-BE49-F238E27FC236}">
                <a16:creationId xmlns:a16="http://schemas.microsoft.com/office/drawing/2014/main" id="{617C5FC5-1BC6-470E-A163-7EE80D227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0" name="Picture 47">
            <a:extLst>
              <a:ext uri="{FF2B5EF4-FFF2-40B4-BE49-F238E27FC236}">
                <a16:creationId xmlns:a16="http://schemas.microsoft.com/office/drawing/2014/main" id="{48316889-BCD7-49B5-89BD-4FC1D29F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1" name="Rectangle 49">
            <a:extLst>
              <a:ext uri="{FF2B5EF4-FFF2-40B4-BE49-F238E27FC236}">
                <a16:creationId xmlns:a16="http://schemas.microsoft.com/office/drawing/2014/main" id="{3E12F873-5B9B-482F-9FB3-6355C4F3B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51">
            <a:extLst>
              <a:ext uri="{FF2B5EF4-FFF2-40B4-BE49-F238E27FC236}">
                <a16:creationId xmlns:a16="http://schemas.microsoft.com/office/drawing/2014/main" id="{0F245259-4364-4D53-AC48-3E893885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EFEBA4-2D96-C822-5C16-DCBCA49A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475" y="417912"/>
            <a:ext cx="4203364" cy="1077229"/>
          </a:xfrm>
        </p:spPr>
        <p:txBody>
          <a:bodyPr>
            <a:normAutofit/>
          </a:bodyPr>
          <a:lstStyle/>
          <a:p>
            <a:pPr algn="l"/>
            <a:r>
              <a:rPr lang="fr-FR" b="1"/>
              <a:t>CONCLUSION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9F30DD-BB02-48EB-5EFC-EBFEDBCE1C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64" r="28993"/>
          <a:stretch/>
        </p:blipFill>
        <p:spPr>
          <a:xfrm>
            <a:off x="1005401" y="227"/>
            <a:ext cx="4424045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3" name="Rectangle 53">
            <a:extLst>
              <a:ext uri="{FF2B5EF4-FFF2-40B4-BE49-F238E27FC236}">
                <a16:creationId xmlns:a16="http://schemas.microsoft.com/office/drawing/2014/main" id="{3B9C7619-9AF0-4D6F-B2E3-21032A5C3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16E13-CDA9-9257-BC75-1728FD3D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974" y="1495141"/>
            <a:ext cx="4203365" cy="3997828"/>
          </a:xfrm>
        </p:spPr>
        <p:txBody>
          <a:bodyPr>
            <a:normAutofit/>
          </a:bodyPr>
          <a:lstStyle/>
          <a:p>
            <a:pPr marL="344170" indent="-337820"/>
            <a:r>
              <a:rPr lang="en-US" sz="1800" kern="100">
                <a:effectLst/>
                <a:latin typeface="Calibri"/>
                <a:ea typeface="Calibri"/>
                <a:cs typeface="Times New Roman"/>
              </a:rPr>
              <a:t>Early Risk Identification</a:t>
            </a:r>
            <a:endParaRPr lang="fr-FR" sz="1800" kern="100">
              <a:effectLst/>
              <a:latin typeface="Calibri"/>
              <a:ea typeface="Calibri"/>
              <a:cs typeface="Times New Roman"/>
            </a:endParaRPr>
          </a:p>
          <a:p>
            <a:pPr marL="344170" indent="-337820">
              <a:lnSpc>
                <a:spcPct val="110000"/>
              </a:lnSpc>
            </a:pPr>
            <a:endParaRPr lang="fr-FR" sz="1800" b="1" i="0" u="none" strike="noStrike">
              <a:effectLst/>
              <a:latin typeface="Söhne"/>
            </a:endParaRPr>
          </a:p>
          <a:p>
            <a:pPr marL="344170" indent="-337820"/>
            <a:r>
              <a:rPr lang="en-US" sz="1800" kern="100">
                <a:effectLst/>
                <a:latin typeface="Calibri"/>
                <a:ea typeface="Calibri"/>
                <a:cs typeface="Times New Roman"/>
              </a:rPr>
              <a:t>Personalized Prevention and Management</a:t>
            </a:r>
            <a:endParaRPr lang="fr-FR" sz="1800" kern="100">
              <a:effectLst/>
              <a:latin typeface="Calibri"/>
              <a:ea typeface="Calibri"/>
              <a:cs typeface="Times New Roman"/>
            </a:endParaRPr>
          </a:p>
          <a:p>
            <a:pPr marL="344170" indent="-337820">
              <a:lnSpc>
                <a:spcPct val="110000"/>
              </a:lnSpc>
            </a:pPr>
            <a:endParaRPr lang="fr-FR" sz="1800" b="1" i="0" u="none" strike="noStrike">
              <a:effectLst/>
              <a:latin typeface="Söhne"/>
            </a:endParaRPr>
          </a:p>
          <a:p>
            <a:pPr marL="344170" indent="-337820"/>
            <a:r>
              <a:rPr lang="en-US" sz="1800" kern="100">
                <a:ea typeface="+mn-lt"/>
                <a:cs typeface="+mn-lt"/>
              </a:rPr>
              <a:t>Fairly accurate and fast diagnosis</a:t>
            </a:r>
            <a:endParaRPr lang="en-US" sz="1800" kern="100">
              <a:effectLst/>
              <a:latin typeface="Calibri"/>
              <a:ea typeface="Calibri"/>
              <a:cs typeface="Times New Roman"/>
            </a:endParaRPr>
          </a:p>
          <a:p>
            <a:pPr marL="344170" indent="-337820">
              <a:lnSpc>
                <a:spcPct val="110000"/>
              </a:lnSpc>
            </a:pPr>
            <a:endParaRPr lang="fr-FR" sz="1800" b="1">
              <a:latin typeface="Söhne"/>
            </a:endParaRPr>
          </a:p>
          <a:p>
            <a:pPr marL="344170" indent="-337820"/>
            <a:r>
              <a:rPr lang="en-US" sz="1800" kern="100">
                <a:effectLst/>
                <a:latin typeface="Calibri"/>
                <a:ea typeface="Calibri"/>
                <a:cs typeface="Times New Roman"/>
              </a:rPr>
              <a:t>Awareness and Ongoing Education</a:t>
            </a:r>
            <a:endParaRPr lang="fr-FR" sz="1800" kern="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4" name="Rectangle 55">
            <a:extLst>
              <a:ext uri="{FF2B5EF4-FFF2-40B4-BE49-F238E27FC236}">
                <a16:creationId xmlns:a16="http://schemas.microsoft.com/office/drawing/2014/main" id="{BAFBE0AC-23B1-4352-95D2-C71EB6D15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èche courbée vers la droite 6">
            <a:extLst>
              <a:ext uri="{FF2B5EF4-FFF2-40B4-BE49-F238E27FC236}">
                <a16:creationId xmlns:a16="http://schemas.microsoft.com/office/drawing/2014/main" id="{DDC71FB8-2275-1618-EE98-7E947B331718}"/>
              </a:ext>
            </a:extLst>
          </p:cNvPr>
          <p:cNvSpPr/>
          <p:nvPr/>
        </p:nvSpPr>
        <p:spPr>
          <a:xfrm>
            <a:off x="5594706" y="5425440"/>
            <a:ext cx="601827" cy="1014648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C12E81-5139-7F0A-CC5F-98ED4B479964}"/>
              </a:ext>
            </a:extLst>
          </p:cNvPr>
          <p:cNvSpPr txBox="1"/>
          <p:nvPr/>
        </p:nvSpPr>
        <p:spPr>
          <a:xfrm>
            <a:off x="6369475" y="610303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Accessibility</a:t>
            </a:r>
            <a:r>
              <a:rPr lang="fr-FR"/>
              <a:t> for </a:t>
            </a:r>
            <a:r>
              <a:rPr lang="fr-FR" err="1"/>
              <a:t>everyone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7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77E8DE-8C51-37B9-2B93-90422CE1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12" y="5662546"/>
            <a:ext cx="3009148" cy="10023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2400" b="1" i="1"/>
              <a:t>Adrien MONTREER</a:t>
            </a:r>
            <a:br>
              <a:rPr lang="en-US" sz="2400" b="1" i="1"/>
            </a:br>
            <a:r>
              <a:rPr lang="en-US" sz="2400" b="1" i="1" err="1"/>
              <a:t>Ryad</a:t>
            </a:r>
            <a:r>
              <a:rPr lang="en-US" sz="2400" b="1" i="1"/>
              <a:t> MIMOUNI </a:t>
            </a:r>
            <a:br>
              <a:rPr lang="en-US" sz="2400" b="1" i="1"/>
            </a:br>
            <a:r>
              <a:rPr lang="en-US" sz="2400" b="1" i="1"/>
              <a:t>DIA 5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FF86EF7-6D1F-FF41-E37D-167F1F7F5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1285" r="-3" b="-3"/>
          <a:stretch/>
        </p:blipFill>
        <p:spPr>
          <a:xfrm>
            <a:off x="4242850" y="728715"/>
            <a:ext cx="7143750" cy="53951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4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1" name="Rectangle 1066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2" name="Picture 1068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83" name="Picture 1070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84" name="Rectangle 1072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Rectangle 1074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76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EA4D36-BC9F-A884-754B-F1957022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ctr"/>
            <a:r>
              <a:rPr lang="fr-FR" b="1" err="1"/>
              <a:t>Context</a:t>
            </a:r>
            <a:r>
              <a:rPr lang="fr-FR" b="1"/>
              <a:t> and Goals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D95CB99-394C-7444-3078-BE06D966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93" y="2371369"/>
            <a:ext cx="3969505" cy="3997828"/>
          </a:xfrm>
        </p:spPr>
        <p:txBody>
          <a:bodyPr>
            <a:normAutofit/>
          </a:bodyPr>
          <a:lstStyle/>
          <a:p>
            <a:pPr algn="l"/>
            <a:r>
              <a:rPr lang="fr-FR" sz="1600" b="1" i="0" u="none" strike="noStrike">
                <a:effectLst/>
                <a:latin typeface="Söhne"/>
              </a:rPr>
              <a:t>Global </a:t>
            </a:r>
            <a:r>
              <a:rPr lang="fr-FR" sz="1600" b="1" i="0" u="none" strike="noStrike" err="1">
                <a:effectLst/>
                <a:latin typeface="Söhne"/>
              </a:rPr>
              <a:t>Prevalence</a:t>
            </a:r>
            <a:r>
              <a:rPr lang="fr-FR" sz="1600" b="1" i="0" u="none" strike="noStrike">
                <a:effectLst/>
                <a:latin typeface="Söhne"/>
              </a:rPr>
              <a:t> of </a:t>
            </a:r>
            <a:r>
              <a:rPr lang="fr-FR" sz="1600" b="1" i="0" u="none" strike="noStrike" err="1">
                <a:effectLst/>
                <a:latin typeface="Söhne"/>
              </a:rPr>
              <a:t>Diabetes</a:t>
            </a:r>
            <a:endParaRPr lang="fr-FR" sz="1600" b="1" i="0" u="none" strike="noStrike">
              <a:effectLst/>
              <a:latin typeface="Söhne"/>
            </a:endParaRPr>
          </a:p>
          <a:p>
            <a:endParaRPr lang="en-US" sz="1800"/>
          </a:p>
          <a:p>
            <a:pPr marL="6160" indent="0">
              <a:buNone/>
            </a:pPr>
            <a:endParaRPr lang="en-US" sz="1800"/>
          </a:p>
          <a:p>
            <a:pPr algn="l"/>
            <a:r>
              <a:rPr lang="fr-FR" sz="1600" b="1" i="0" u="none" strike="noStrike">
                <a:effectLst/>
                <a:latin typeface="Söhne"/>
              </a:rPr>
              <a:t>Complications and the Importance of </a:t>
            </a:r>
            <a:r>
              <a:rPr lang="fr-FR" sz="1600" b="1" i="0" u="none" strike="noStrike" err="1">
                <a:effectLst/>
                <a:latin typeface="Söhne"/>
              </a:rPr>
              <a:t>Treatment</a:t>
            </a:r>
            <a:endParaRPr lang="fr-FR" sz="1600" b="1" i="0" u="none" strike="noStrike">
              <a:effectLst/>
              <a:latin typeface="Söhne"/>
            </a:endParaRPr>
          </a:p>
          <a:p>
            <a:pPr marL="6160" indent="0">
              <a:buNone/>
            </a:pPr>
            <a:br>
              <a:rPr lang="fr-FR" sz="1600"/>
            </a:br>
            <a:endParaRPr lang="fr-FR" sz="1800" b="1" i="0" u="none" strike="noStrike">
              <a:effectLst/>
              <a:latin typeface="Söhne"/>
            </a:endParaRPr>
          </a:p>
          <a:p>
            <a:pPr algn="l"/>
            <a:r>
              <a:rPr lang="fr-FR" sz="1600" b="1" i="0" u="none" strike="noStrike" err="1">
                <a:effectLst/>
                <a:latin typeface="Söhne"/>
              </a:rPr>
              <a:t>Preventive</a:t>
            </a:r>
            <a:r>
              <a:rPr lang="fr-FR" sz="1600" b="1" i="0" u="none" strike="noStrike">
                <a:effectLst/>
                <a:latin typeface="Söhne"/>
              </a:rPr>
              <a:t> Management and Conclusion</a:t>
            </a:r>
          </a:p>
          <a:p>
            <a:pPr marL="6160" indent="0">
              <a:buNone/>
            </a:pPr>
            <a:endParaRPr lang="fr-FR" sz="1800" b="1">
              <a:latin typeface="Söhne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D0D422-18FE-C2FD-300C-F37BC5D427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50" b="2"/>
          <a:stretch/>
        </p:blipFill>
        <p:spPr>
          <a:xfrm>
            <a:off x="6876840" y="641207"/>
            <a:ext cx="3744473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6" name="Image 5" descr="Une image contenant texte, Appareils électroniques, ordinateur, Appareil électronique&#10;&#10;Description générée automatiquement">
            <a:extLst>
              <a:ext uri="{FF2B5EF4-FFF2-40B4-BE49-F238E27FC236}">
                <a16:creationId xmlns:a16="http://schemas.microsoft.com/office/drawing/2014/main" id="{324C9EF2-8B4F-37FE-6B35-7834AFCFA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768" y="3777349"/>
            <a:ext cx="3994617" cy="224697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087" name="Rectangle 1078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2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B69504-B3B9-7637-39DC-60D84A01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/>
              <a:t>DATASET</a:t>
            </a:r>
          </a:p>
        </p:txBody>
      </p:sp>
      <p:sp>
        <p:nvSpPr>
          <p:cNvPr id="14" name="Content Placeholder 1029">
            <a:extLst>
              <a:ext uri="{FF2B5EF4-FFF2-40B4-BE49-F238E27FC236}">
                <a16:creationId xmlns:a16="http://schemas.microsoft.com/office/drawing/2014/main" id="{4547BBDC-9C2E-AAEC-4B01-E5A7E3CD2769}"/>
              </a:ext>
            </a:extLst>
          </p:cNvPr>
          <p:cNvSpPr txBox="1">
            <a:spLocks/>
          </p:cNvSpPr>
          <p:nvPr/>
        </p:nvSpPr>
        <p:spPr>
          <a:xfrm>
            <a:off x="1975805" y="2052116"/>
            <a:ext cx="2908167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715" indent="0"/>
            <a:r>
              <a:rPr lang="en-US" sz="1600">
                <a:cs typeface="Arial"/>
              </a:rPr>
              <a:t>    Data from US </a:t>
            </a:r>
          </a:p>
          <a:p>
            <a:pPr marL="5715" indent="0"/>
            <a:endParaRPr lang="en-US" sz="1600">
              <a:cs typeface="Arial"/>
            </a:endParaRPr>
          </a:p>
          <a:p>
            <a:pPr marL="5715" indent="0"/>
            <a:endParaRPr lang="en-US" sz="1600">
              <a:cs typeface="Arial"/>
            </a:endParaRPr>
          </a:p>
          <a:p>
            <a:pPr marL="5715" indent="0"/>
            <a:r>
              <a:rPr lang="en-US" sz="1600">
                <a:cs typeface="Arial"/>
              </a:rPr>
              <a:t>    Size:  (101.766*50)</a:t>
            </a:r>
          </a:p>
          <a:p>
            <a:pPr marL="344170" indent="-337820"/>
            <a:r>
              <a:rPr lang="en-US" sz="1600">
                <a:cs typeface="Arial"/>
              </a:rPr>
              <a:t>"?" value</a:t>
            </a:r>
          </a:p>
          <a:p>
            <a:pPr marL="344170" indent="-337820"/>
            <a:endParaRPr lang="en-US" sz="1600"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B9442A79-9A6F-C756-B1BD-DDE76614E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922" y="2186662"/>
            <a:ext cx="5117547" cy="365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8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B69504-B3B9-7637-39DC-60D84A01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/>
              <a:t>DATASET </a:t>
            </a:r>
            <a:br>
              <a:rPr lang="en-US" b="1"/>
            </a:br>
            <a:endParaRPr lang="en-US" b="1">
              <a:cs typeface="Arial"/>
            </a:endParaRPr>
          </a:p>
        </p:txBody>
      </p:sp>
      <p:sp>
        <p:nvSpPr>
          <p:cNvPr id="14" name="Content Placeholder 1029">
            <a:extLst>
              <a:ext uri="{FF2B5EF4-FFF2-40B4-BE49-F238E27FC236}">
                <a16:creationId xmlns:a16="http://schemas.microsoft.com/office/drawing/2014/main" id="{4547BBDC-9C2E-AAEC-4B01-E5A7E3CD2769}"/>
              </a:ext>
            </a:extLst>
          </p:cNvPr>
          <p:cNvSpPr txBox="1">
            <a:spLocks/>
          </p:cNvSpPr>
          <p:nvPr/>
        </p:nvSpPr>
        <p:spPr>
          <a:xfrm>
            <a:off x="1986849" y="1411594"/>
            <a:ext cx="6994252" cy="4969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en-US" sz="1800" b="1">
                <a:latin typeface="Segoe UI"/>
                <a:ea typeface="+mn-lt"/>
                <a:cs typeface="Segoe UI"/>
              </a:rPr>
              <a:t>Important columns:</a:t>
            </a:r>
            <a:endParaRPr lang="fr-FR" sz="1800">
              <a:cs typeface="Arial"/>
            </a:endParaRPr>
          </a:p>
          <a:p>
            <a:pPr marL="344170" indent="-337820"/>
            <a:endParaRPr lang="en-US" sz="1400">
              <a:latin typeface="Segoe UI"/>
              <a:ea typeface="+mn-lt"/>
              <a:cs typeface="Segoe UI"/>
            </a:endParaRPr>
          </a:p>
          <a:p>
            <a:pPr marL="344170" indent="-337820"/>
            <a:r>
              <a:rPr lang="en-US" sz="1400" u="sng" err="1">
                <a:latin typeface="Segoe UI"/>
                <a:ea typeface="+mn-lt"/>
                <a:cs typeface="Segoe UI"/>
              </a:rPr>
              <a:t>encounter_id</a:t>
            </a:r>
            <a:r>
              <a:rPr lang="en-US" sz="1400">
                <a:latin typeface="Segoe UI"/>
                <a:ea typeface="+mn-lt"/>
                <a:cs typeface="Segoe UI"/>
              </a:rPr>
              <a:t> : id of visit</a:t>
            </a:r>
            <a:endParaRPr lang="en-US" sz="1400">
              <a:cs typeface="Arial"/>
            </a:endParaRPr>
          </a:p>
          <a:p>
            <a:pPr marL="344170" indent="-337820"/>
            <a:r>
              <a:rPr lang="en-US" sz="1400" u="sng" err="1">
                <a:latin typeface="Segoe UI"/>
                <a:ea typeface="+mn-lt"/>
                <a:cs typeface="Segoe UI"/>
              </a:rPr>
              <a:t>patient_nbr</a:t>
            </a:r>
            <a:r>
              <a:rPr lang="en-US" sz="1400">
                <a:latin typeface="Segoe UI"/>
                <a:ea typeface="+mn-lt"/>
                <a:cs typeface="Segoe UI"/>
              </a:rPr>
              <a:t> : id of the patient</a:t>
            </a:r>
          </a:p>
          <a:p>
            <a:pPr marL="344170" indent="-337820"/>
            <a:r>
              <a:rPr lang="en-US" sz="1400">
                <a:latin typeface="Segoe UI"/>
                <a:ea typeface="+mn-lt"/>
                <a:cs typeface="Segoe UI"/>
              </a:rPr>
              <a:t>Race/gender/age/weight/</a:t>
            </a:r>
            <a:r>
              <a:rPr lang="en-US" sz="1400" err="1">
                <a:latin typeface="Segoe UI"/>
                <a:ea typeface="+mn-lt"/>
                <a:cs typeface="Segoe UI"/>
              </a:rPr>
              <a:t>time_in_hospital</a:t>
            </a:r>
            <a:r>
              <a:rPr lang="en-US" sz="1400">
                <a:latin typeface="Segoe UI"/>
                <a:ea typeface="+mn-lt"/>
                <a:cs typeface="Segoe UI"/>
              </a:rPr>
              <a:t> </a:t>
            </a:r>
          </a:p>
          <a:p>
            <a:pPr marL="344170" indent="-337820"/>
            <a:r>
              <a:rPr lang="en-US" sz="1400" u="sng" err="1">
                <a:latin typeface="Segoe UI"/>
                <a:ea typeface="+mn-lt"/>
                <a:cs typeface="Segoe UI"/>
              </a:rPr>
              <a:t>DiabetesMed</a:t>
            </a:r>
            <a:r>
              <a:rPr lang="en-US" sz="1400">
                <a:latin typeface="Segoe UI"/>
                <a:ea typeface="+mn-lt"/>
                <a:cs typeface="Segoe UI"/>
              </a:rPr>
              <a:t> : the patient have diabetic medication prescribed </a:t>
            </a:r>
          </a:p>
          <a:p>
            <a:pPr marL="344170" indent="-337820"/>
            <a:r>
              <a:rPr lang="en-US" sz="1400" u="sng" err="1">
                <a:latin typeface="Segoe UI"/>
                <a:ea typeface="+mn-lt"/>
                <a:cs typeface="Segoe UI"/>
              </a:rPr>
              <a:t>admission_source_id</a:t>
            </a:r>
            <a:r>
              <a:rPr lang="en-US" sz="1400" u="sng">
                <a:latin typeface="Segoe UI"/>
                <a:ea typeface="+mn-lt"/>
                <a:cs typeface="Segoe UI"/>
              </a:rPr>
              <a:t> </a:t>
            </a:r>
            <a:r>
              <a:rPr lang="en-US" sz="1400">
                <a:latin typeface="Segoe UI"/>
                <a:ea typeface="+mn-lt"/>
                <a:cs typeface="Segoe UI"/>
              </a:rPr>
              <a:t>: ways of admission of the patient into the hospital </a:t>
            </a:r>
          </a:p>
          <a:p>
            <a:pPr marL="344170" indent="-337820"/>
            <a:r>
              <a:rPr lang="en-US" sz="1400" u="sng">
                <a:latin typeface="Segoe UI"/>
                <a:ea typeface="+mn-lt"/>
                <a:cs typeface="Segoe UI"/>
              </a:rPr>
              <a:t>readmitted</a:t>
            </a:r>
            <a:r>
              <a:rPr lang="en-US" sz="1400">
                <a:latin typeface="Segoe UI"/>
                <a:ea typeface="+mn-lt"/>
                <a:cs typeface="Segoe UI"/>
              </a:rPr>
              <a:t> : the patient was readmitted or not and if readmitted for more or less than 30 days</a:t>
            </a:r>
            <a:endParaRPr lang="en-US" sz="1400">
              <a:latin typeface="Arial"/>
              <a:ea typeface="+mn-lt"/>
              <a:cs typeface="Arial"/>
            </a:endParaRPr>
          </a:p>
          <a:p>
            <a:pPr marL="344170" indent="-337820"/>
            <a:r>
              <a:rPr lang="en-US" sz="1400">
                <a:latin typeface="Segoe UI"/>
                <a:ea typeface="+mn-lt"/>
                <a:cs typeface="Segoe UI"/>
              </a:rPr>
              <a:t>Columns about medication prescription: No/Steady/Down/Up:</a:t>
            </a:r>
            <a:endParaRPr lang="en-US" sz="1400">
              <a:latin typeface="Arial"/>
              <a:cs typeface="Arial"/>
            </a:endParaRPr>
          </a:p>
          <a:p>
            <a:pPr marL="344170" indent="-337820"/>
            <a:endParaRPr lang="en-US" sz="1400">
              <a:latin typeface="Segoe UI"/>
              <a:ea typeface="+mn-lt"/>
              <a:cs typeface="Segoe UI"/>
            </a:endParaRPr>
          </a:p>
          <a:p>
            <a:pPr marL="344170" indent="-337820"/>
            <a:endParaRPr lang="en-US" sz="1400" b="1">
              <a:latin typeface="Segoe UI"/>
              <a:ea typeface="+mn-lt"/>
              <a:cs typeface="Segoe UI"/>
            </a:endParaRPr>
          </a:p>
          <a:p>
            <a:pPr marL="344170" indent="-337820"/>
            <a:endParaRPr lang="en-US" sz="1400">
              <a:latin typeface="Arial" panose="020B0604020202020204"/>
              <a:ea typeface="+mn-lt"/>
              <a:cs typeface="Arial" panose="020B060402020202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FB69EA25-D468-061A-388B-BF1520FB4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101" y="4869180"/>
            <a:ext cx="3495303" cy="13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9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B69504-B3B9-7637-39DC-60D84A01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b="1"/>
              <a:t>DATASET </a:t>
            </a:r>
            <a:br>
              <a:rPr lang="en-US" b="1"/>
            </a:br>
            <a:br>
              <a:rPr lang="en-US" b="1"/>
            </a:br>
            <a:r>
              <a:rPr lang="en-US" sz="2400" b="1" err="1">
                <a:cs typeface="Arial"/>
              </a:rPr>
              <a:t>Visualisation</a:t>
            </a:r>
            <a:r>
              <a:rPr lang="en-US" sz="2400" b="1">
                <a:cs typeface="Arial"/>
              </a:rPr>
              <a:t> :</a:t>
            </a:r>
          </a:p>
        </p:txBody>
      </p:sp>
      <p:sp>
        <p:nvSpPr>
          <p:cNvPr id="14" name="Content Placeholder 1029">
            <a:extLst>
              <a:ext uri="{FF2B5EF4-FFF2-40B4-BE49-F238E27FC236}">
                <a16:creationId xmlns:a16="http://schemas.microsoft.com/office/drawing/2014/main" id="{4547BBDC-9C2E-AAEC-4B01-E5A7E3CD2769}"/>
              </a:ext>
            </a:extLst>
          </p:cNvPr>
          <p:cNvSpPr txBox="1">
            <a:spLocks/>
          </p:cNvSpPr>
          <p:nvPr/>
        </p:nvSpPr>
        <p:spPr>
          <a:xfrm>
            <a:off x="1818615" y="2318034"/>
            <a:ext cx="6994252" cy="4969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350" indent="0">
              <a:buNone/>
            </a:pPr>
            <a:r>
              <a:rPr lang="en-US" sz="1400" b="1">
                <a:latin typeface="Segoe UI"/>
                <a:ea typeface="+mn-lt"/>
                <a:cs typeface="Segoe UI"/>
              </a:rPr>
              <a:t>Tabulate library </a:t>
            </a:r>
            <a:endParaRPr lang="fr-FR" sz="1400">
              <a:cs typeface="Arial"/>
            </a:endParaRPr>
          </a:p>
          <a:p>
            <a:pPr marL="6350" indent="0">
              <a:buNone/>
            </a:pPr>
            <a:r>
              <a:rPr lang="en-US" sz="1400" b="1">
                <a:latin typeface="Segoe UI"/>
                <a:ea typeface="+mn-lt"/>
                <a:cs typeface="Segoe UI"/>
              </a:rPr>
              <a:t>Array:</a:t>
            </a:r>
          </a:p>
          <a:p>
            <a:pPr marL="344170" indent="-337820"/>
            <a:endParaRPr lang="en-US" sz="1400">
              <a:latin typeface="Segoe UI"/>
              <a:cs typeface="Segoe UI"/>
            </a:endParaRPr>
          </a:p>
          <a:p>
            <a:pPr marL="344170" indent="-337820"/>
            <a:endParaRPr lang="en-US" sz="1400">
              <a:latin typeface="Segoe UI"/>
              <a:ea typeface="+mn-lt"/>
              <a:cs typeface="Segoe UI"/>
            </a:endParaRPr>
          </a:p>
          <a:p>
            <a:pPr marL="344170" indent="-337820"/>
            <a:endParaRPr lang="en-US" sz="1400">
              <a:latin typeface="Segoe UI"/>
              <a:ea typeface="+mn-lt"/>
              <a:cs typeface="Segoe UI"/>
            </a:endParaRPr>
          </a:p>
          <a:p>
            <a:pPr marL="344170" indent="-337820"/>
            <a:endParaRPr lang="en-US" sz="1400">
              <a:latin typeface="Segoe UI"/>
              <a:ea typeface="+mn-lt"/>
              <a:cs typeface="Segoe UI"/>
            </a:endParaRPr>
          </a:p>
          <a:p>
            <a:pPr marL="344170" indent="-337820"/>
            <a:endParaRPr lang="en-US" sz="1400">
              <a:latin typeface="Segoe UI"/>
              <a:ea typeface="+mn-lt"/>
              <a:cs typeface="Segoe UI"/>
            </a:endParaRPr>
          </a:p>
          <a:p>
            <a:pPr marL="344170" indent="-337820"/>
            <a:endParaRPr lang="en-US" sz="1400">
              <a:latin typeface="Segoe UI"/>
              <a:ea typeface="+mn-lt"/>
              <a:cs typeface="Segoe UI"/>
            </a:endParaRPr>
          </a:p>
          <a:p>
            <a:pPr marL="344170" indent="-337820"/>
            <a:endParaRPr lang="en-US" sz="1400">
              <a:latin typeface="Segoe UI"/>
              <a:ea typeface="+mn-lt"/>
              <a:cs typeface="Segoe UI"/>
            </a:endParaRPr>
          </a:p>
          <a:p>
            <a:pPr marL="344170" indent="-337820"/>
            <a:endParaRPr lang="en-US" sz="1400">
              <a:latin typeface="Segoe UI"/>
              <a:ea typeface="+mn-lt"/>
              <a:cs typeface="Segoe UI"/>
            </a:endParaRPr>
          </a:p>
          <a:p>
            <a:pPr marL="344170" indent="-337820"/>
            <a:endParaRPr lang="en-US" sz="1400" b="1">
              <a:latin typeface="Segoe UI"/>
              <a:ea typeface="+mn-lt"/>
              <a:cs typeface="Segoe UI"/>
            </a:endParaRPr>
          </a:p>
          <a:p>
            <a:pPr marL="344170" indent="-337820"/>
            <a:endParaRPr lang="en-US" sz="1400">
              <a:latin typeface="Arial" panose="020B0604020202020204"/>
              <a:ea typeface="+mn-lt"/>
              <a:cs typeface="Arial" panose="020B060402020202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B2A9E7E-61F9-BCC9-879B-C55D391CD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602" y="3957700"/>
            <a:ext cx="7036459" cy="16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9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E4816A-8E21-6C58-ED8C-290518A2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4" y="1321100"/>
            <a:ext cx="3520879" cy="461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u="sng"/>
              <a:t>Correlation matrix : </a:t>
            </a:r>
          </a:p>
        </p:txBody>
      </p:sp>
      <p:pic>
        <p:nvPicPr>
          <p:cNvPr id="3" name="Image 2" descr="Une image contenant texte, capture d’écran, ligne, Parallèle&#10;&#10;Description générée automatiquement">
            <a:extLst>
              <a:ext uri="{FF2B5EF4-FFF2-40B4-BE49-F238E27FC236}">
                <a16:creationId xmlns:a16="http://schemas.microsoft.com/office/drawing/2014/main" id="{0F8F03EB-8256-43B7-00CA-F35E66DD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534" y="568635"/>
            <a:ext cx="6761855" cy="508074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7122478-9027-C5CA-40DF-FA1A25D429AA}"/>
              </a:ext>
            </a:extLst>
          </p:cNvPr>
          <p:cNvSpPr txBox="1">
            <a:spLocks/>
          </p:cNvSpPr>
          <p:nvPr/>
        </p:nvSpPr>
        <p:spPr>
          <a:xfrm>
            <a:off x="1176822" y="269441"/>
            <a:ext cx="3317492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/>
              <a:t>Data  </a:t>
            </a:r>
            <a:r>
              <a:rPr lang="fr-FR" sz="2400" b="1" err="1"/>
              <a:t>Cleanning</a:t>
            </a:r>
            <a:br>
              <a:rPr lang="fr-FR" sz="2400" b="1"/>
            </a:br>
            <a:r>
              <a:rPr lang="fr-FR" sz="2400" b="1"/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66CCC03A-5944-5F7F-3E30-2FB4FF29EDD8}"/>
                  </a:ext>
                </a:extLst>
              </p14:cNvPr>
              <p14:cNvContentPartPr/>
              <p14:nvPr/>
            </p14:nvContentPartPr>
            <p14:xfrm>
              <a:off x="1634787" y="2305238"/>
              <a:ext cx="1647720" cy="206352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66CCC03A-5944-5F7F-3E30-2FB4FF29ED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787" y="2197238"/>
                <a:ext cx="1755360" cy="2279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Ellipse 14">
            <a:extLst>
              <a:ext uri="{FF2B5EF4-FFF2-40B4-BE49-F238E27FC236}">
                <a16:creationId xmlns:a16="http://schemas.microsoft.com/office/drawing/2014/main" id="{97335B6F-2724-5B76-057A-2C6555009D14}"/>
              </a:ext>
            </a:extLst>
          </p:cNvPr>
          <p:cNvSpPr/>
          <p:nvPr/>
        </p:nvSpPr>
        <p:spPr>
          <a:xfrm>
            <a:off x="1250934" y="4603712"/>
            <a:ext cx="2414089" cy="12053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cs typeface="Arial"/>
            </a:endParaRPr>
          </a:p>
          <a:p>
            <a:pPr algn="ctr"/>
            <a:r>
              <a:rPr lang="fr-FR">
                <a:cs typeface="Arial"/>
              </a:rPr>
              <a:t>Nothing to do cause </a:t>
            </a:r>
            <a:r>
              <a:rPr lang="fr-FR" err="1">
                <a:cs typeface="Arial"/>
              </a:rPr>
              <a:t>nothing</a:t>
            </a:r>
            <a:r>
              <a:rPr lang="fr-FR">
                <a:cs typeface="Arial"/>
              </a:rPr>
              <a:t> </a:t>
            </a:r>
            <a:r>
              <a:rPr lang="fr-FR" err="1">
                <a:cs typeface="Arial"/>
              </a:rPr>
              <a:t>is</a:t>
            </a:r>
            <a:r>
              <a:rPr lang="fr-FR">
                <a:cs typeface="Arial"/>
              </a:rPr>
              <a:t> </a:t>
            </a:r>
            <a:r>
              <a:rPr lang="fr-FR" err="1">
                <a:cs typeface="Arial"/>
              </a:rPr>
              <a:t>linked</a:t>
            </a:r>
            <a:endParaRPr lang="fr-FR">
              <a:cs typeface="Arial"/>
            </a:endParaRPr>
          </a:p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29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EA50B1F-FC62-4C25-A5EC-5F7BDA62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4E7BCAE-1C27-4E69-A160-2BEE3544D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7857639-DC0C-487D-90C9-1D1EF006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76A672B-424F-4725-8006-9B6DD3EE7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0250BC-6BBA-4C9D-8F2D-E0EA39912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5AAEDF-6767-4491-814C-D232BFD8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E4816A-8E21-6C58-ED8C-290518A2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22" y="269441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fr-FR" sz="2400" b="1"/>
              <a:t>Data  </a:t>
            </a:r>
            <a:r>
              <a:rPr lang="fr-FR" sz="2400" b="1" err="1"/>
              <a:t>Cleanning</a:t>
            </a:r>
            <a:br>
              <a:rPr lang="fr-FR" sz="2400" b="1"/>
            </a:br>
            <a:r>
              <a:rPr lang="fr-FR" sz="2400" b="1"/>
              <a:t> 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7AE5007-D7B4-4C26-B5DD-9ED694E90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BEEC81CE-5162-02F5-12CF-220DA4D1B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732" y="2664797"/>
            <a:ext cx="5045693" cy="340027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C85BE05-B126-D967-4532-B8251AA9E7DA}"/>
              </a:ext>
            </a:extLst>
          </p:cNvPr>
          <p:cNvSpPr txBox="1"/>
          <p:nvPr/>
        </p:nvSpPr>
        <p:spPr>
          <a:xfrm>
            <a:off x="6810499" y="1601190"/>
            <a:ext cx="2878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cs typeface="Arial"/>
              </a:rPr>
              <a:t>Weight</a:t>
            </a:r>
            <a:r>
              <a:rPr lang="fr-FR">
                <a:cs typeface="Arial"/>
              </a:rPr>
              <a:t> 97% </a:t>
            </a:r>
            <a:r>
              <a:rPr lang="fr-FR" err="1">
                <a:cs typeface="Arial"/>
              </a:rPr>
              <a:t>empty</a:t>
            </a:r>
          </a:p>
          <a:p>
            <a:r>
              <a:rPr lang="fr-FR" err="1">
                <a:cs typeface="Arial"/>
              </a:rPr>
              <a:t>We</a:t>
            </a:r>
            <a:r>
              <a:rPr lang="fr-FR">
                <a:cs typeface="Arial"/>
              </a:rPr>
              <a:t> can drop </a:t>
            </a:r>
            <a:r>
              <a:rPr lang="fr-FR" err="1">
                <a:cs typeface="Arial"/>
              </a:rPr>
              <a:t>this</a:t>
            </a:r>
            <a:r>
              <a:rPr lang="fr-FR">
                <a:cs typeface="Arial"/>
              </a:rPr>
              <a:t> </a:t>
            </a:r>
            <a:r>
              <a:rPr lang="fr-FR" err="1">
                <a:cs typeface="Arial"/>
              </a:rPr>
              <a:t>columns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59DD060-03D7-8905-A7E5-60EE53C2C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173" y="2581321"/>
            <a:ext cx="4791693" cy="53916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149842B-C25E-6B37-7721-5CDC8563130E}"/>
              </a:ext>
            </a:extLst>
          </p:cNvPr>
          <p:cNvSpPr txBox="1"/>
          <p:nvPr/>
        </p:nvSpPr>
        <p:spPr>
          <a:xfrm>
            <a:off x="1240641" y="1084118"/>
            <a:ext cx="28787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Arial"/>
              </a:rPr>
              <a:t>- Copy </a:t>
            </a:r>
          </a:p>
          <a:p>
            <a:r>
              <a:rPr lang="fr-FR">
                <a:cs typeface="Arial"/>
              </a:rPr>
              <a:t>- replace "?" </a:t>
            </a:r>
          </a:p>
          <a:p>
            <a:r>
              <a:rPr lang="fr-FR">
                <a:cs typeface="Arial"/>
              </a:rPr>
              <a:t>- </a:t>
            </a:r>
            <a:r>
              <a:rPr lang="fr-FR" err="1">
                <a:cs typeface="Arial"/>
              </a:rPr>
              <a:t>isnull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EA50B1F-FC62-4C25-A5EC-5F7BDA62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4E7BCAE-1C27-4E69-A160-2BEE3544D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7857639-DC0C-487D-90C9-1D1EF006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76A672B-424F-4725-8006-9B6DD3EE7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0250BC-6BBA-4C9D-8F2D-E0EA39912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5AAEDF-6767-4491-814C-D232BFD8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E4816A-8E21-6C58-ED8C-290518A2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22" y="269441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fr-FR" sz="2400" b="1"/>
              <a:t>Data  </a:t>
            </a:r>
            <a:r>
              <a:rPr lang="fr-FR" sz="2400" b="1" err="1"/>
              <a:t>Cleanning</a:t>
            </a:r>
            <a:br>
              <a:rPr lang="fr-FR" sz="2400" b="1"/>
            </a:br>
            <a:r>
              <a:rPr lang="fr-FR" sz="2400" b="1"/>
              <a:t> 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7AE5007-D7B4-4C26-B5DD-9ED694E90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, cercle&#10;&#10;Description générée automatiquement">
            <a:extLst>
              <a:ext uri="{FF2B5EF4-FFF2-40B4-BE49-F238E27FC236}">
                <a16:creationId xmlns:a16="http://schemas.microsoft.com/office/drawing/2014/main" id="{D041AF23-0A6A-13C8-E42B-35CD7F432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75" y="1717716"/>
            <a:ext cx="2609850" cy="3086100"/>
          </a:xfrm>
          <a:prstGeom prst="rect">
            <a:avLst/>
          </a:prstGeom>
        </p:spPr>
      </p:pic>
      <p:pic>
        <p:nvPicPr>
          <p:cNvPr id="5" name="Image 4" descr="Une image contenant texte, Police, diagramme, capture d’écran&#10;&#10;Description générée automatiquement">
            <a:extLst>
              <a:ext uri="{FF2B5EF4-FFF2-40B4-BE49-F238E27FC236}">
                <a16:creationId xmlns:a16="http://schemas.microsoft.com/office/drawing/2014/main" id="{61A72B98-0E4E-9C3F-50C1-F2CA0637C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1837207"/>
            <a:ext cx="2743200" cy="26491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A389F5B-822D-BAE4-383D-E91465AF6134}"/>
              </a:ext>
            </a:extLst>
          </p:cNvPr>
          <p:cNvSpPr txBox="1"/>
          <p:nvPr/>
        </p:nvSpPr>
        <p:spPr>
          <a:xfrm>
            <a:off x="1687285" y="1034143"/>
            <a:ext cx="5654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cs typeface="Arial"/>
              </a:rPr>
              <a:t>Also</a:t>
            </a:r>
            <a:r>
              <a:rPr lang="fr-FR">
                <a:cs typeface="Arial"/>
              </a:rPr>
              <a:t> drop 23 aberrant </a:t>
            </a:r>
            <a:r>
              <a:rPr lang="fr-FR" err="1">
                <a:cs typeface="Arial"/>
              </a:rPr>
              <a:t>columns</a:t>
            </a:r>
            <a:r>
              <a:rPr lang="fr-FR">
                <a:cs typeface="Arial"/>
              </a:rPr>
              <a:t> (83% of no)</a:t>
            </a:r>
            <a:endParaRPr lang="fr-FR" err="1"/>
          </a:p>
        </p:txBody>
      </p:sp>
      <p:pic>
        <p:nvPicPr>
          <p:cNvPr id="7" name="Image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D63AB85-65BF-DB28-170F-50FE15B553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5672" y="5283792"/>
            <a:ext cx="7107381" cy="10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0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EA50B1F-FC62-4C25-A5EC-5F7BDA62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4E7BCAE-1C27-4E69-A160-2BEE3544D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7857639-DC0C-487D-90C9-1D1EF006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76A672B-424F-4725-8006-9B6DD3EE7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0250BC-6BBA-4C9D-8F2D-E0EA39912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5AAEDF-6767-4491-814C-D232BFD8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E4816A-8E21-6C58-ED8C-290518A2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22" y="269441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fr-FR" sz="2400" b="1"/>
              <a:t>Data  </a:t>
            </a:r>
            <a:r>
              <a:rPr lang="fr-FR" sz="2400" b="1" err="1"/>
              <a:t>Cleanning</a:t>
            </a:r>
            <a:br>
              <a:rPr lang="fr-FR" sz="2400" b="1"/>
            </a:br>
            <a:r>
              <a:rPr lang="fr-FR" sz="2400" b="1"/>
              <a:t> 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7AE5007-D7B4-4C26-B5DD-9ED694E90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389F5B-822D-BAE4-383D-E91465AF6134}"/>
              </a:ext>
            </a:extLst>
          </p:cNvPr>
          <p:cNvSpPr txBox="1"/>
          <p:nvPr/>
        </p:nvSpPr>
        <p:spPr>
          <a:xfrm>
            <a:off x="1687285" y="1494260"/>
            <a:ext cx="5654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cs typeface="Arial"/>
              </a:rPr>
              <a:t>Also</a:t>
            </a:r>
            <a:r>
              <a:rPr lang="fr-FR">
                <a:cs typeface="Arial"/>
              </a:rPr>
              <a:t> drop </a:t>
            </a:r>
            <a:r>
              <a:rPr lang="fr-FR" err="1">
                <a:cs typeface="Arial"/>
              </a:rPr>
              <a:t>every</a:t>
            </a:r>
            <a:r>
              <a:rPr lang="fr-FR">
                <a:cs typeface="Arial"/>
              </a:rPr>
              <a:t> </a:t>
            </a:r>
            <a:r>
              <a:rPr lang="fr-FR" err="1">
                <a:solidFill>
                  <a:srgbClr val="FFFFFF"/>
                </a:solidFill>
                <a:latin typeface="Arial"/>
                <a:cs typeface="Arial"/>
              </a:rPr>
              <a:t>irrelevant</a:t>
            </a:r>
            <a:r>
              <a:rPr lang="fr-FR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fr-FR" err="1">
                <a:solidFill>
                  <a:srgbClr val="FFFFFF"/>
                </a:solidFill>
                <a:latin typeface="Arial"/>
                <a:cs typeface="Arial"/>
              </a:rPr>
              <a:t>unusable</a:t>
            </a:r>
            <a:r>
              <a:rPr lang="fr-FR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fr-FR" err="1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lang="fr-FR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36916A-9C67-E254-95D2-D5080C8D3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657" y="2562529"/>
            <a:ext cx="8562110" cy="355053"/>
          </a:xfrm>
          <a:prstGeom prst="rect">
            <a:avLst/>
          </a:prstGeom>
        </p:spPr>
      </p:pic>
      <p:pic>
        <p:nvPicPr>
          <p:cNvPr id="7" name="Image 6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CF0A5F78-BAEE-B335-BAD4-C00E83FE1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2437" y="4710267"/>
            <a:ext cx="3524992" cy="12329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859653A-3A7C-30EB-8A9C-8E562D501508}"/>
              </a:ext>
            </a:extLst>
          </p:cNvPr>
          <p:cNvSpPr txBox="1"/>
          <p:nvPr/>
        </p:nvSpPr>
        <p:spPr>
          <a:xfrm>
            <a:off x="1687285" y="3996389"/>
            <a:ext cx="35437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Arial"/>
              </a:rPr>
              <a:t>DIAG 1/2/3 </a:t>
            </a:r>
            <a:r>
              <a:rPr lang="fr-FR" err="1">
                <a:cs typeface="Arial"/>
              </a:rPr>
              <a:t>unusable</a:t>
            </a:r>
            <a:r>
              <a:rPr lang="fr-FR">
                <a:cs typeface="Arial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76341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{65679BE7-0BC0-2A4A-971D-2F47F76AF183}tf16401378</Template>
  <Application>Microsoft Office PowerPoint</Application>
  <PresentationFormat>Grand écran</PresentationFormat>
  <Slides>19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Madison</vt:lpstr>
      <vt:lpstr>Python for Data Analysis Project: </vt:lpstr>
      <vt:lpstr>Context and Goals</vt:lpstr>
      <vt:lpstr>DATASET</vt:lpstr>
      <vt:lpstr>DATASET  </vt:lpstr>
      <vt:lpstr>DATASET   Visualisation :</vt:lpstr>
      <vt:lpstr>Correlation matrix : </vt:lpstr>
      <vt:lpstr>Data  Cleanning  </vt:lpstr>
      <vt:lpstr>Data  Cleanning  </vt:lpstr>
      <vt:lpstr>Data  Cleanning  </vt:lpstr>
      <vt:lpstr>Data  Cleanning  </vt:lpstr>
      <vt:lpstr>Data  Cleanning  </vt:lpstr>
      <vt:lpstr>Data  Manipulation </vt:lpstr>
      <vt:lpstr>Model Performance for Random Forest</vt:lpstr>
      <vt:lpstr>Model Performance for Random Forest</vt:lpstr>
      <vt:lpstr>Model Performance for Random Forest</vt:lpstr>
      <vt:lpstr>Model Performance</vt:lpstr>
      <vt:lpstr>Most Useful Variables for the Models</vt:lpstr>
      <vt:lpstr>CONCLUSION</vt:lpstr>
      <vt:lpstr>Adrien MONTREER Ryad MIMOUNI  DIA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Green IA: </dc:title>
  <dc:creator>MIMOUNI Ryad</dc:creator>
  <cp:revision>3</cp:revision>
  <dcterms:created xsi:type="dcterms:W3CDTF">2023-12-07T14:16:52Z</dcterms:created>
  <dcterms:modified xsi:type="dcterms:W3CDTF">2023-12-13T17:24:05Z</dcterms:modified>
</cp:coreProperties>
</file>