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8" r:id="rId3"/>
    <p:sldId id="269" r:id="rId4"/>
    <p:sldId id="274" r:id="rId5"/>
    <p:sldId id="257" r:id="rId6"/>
    <p:sldId id="267" r:id="rId7"/>
    <p:sldId id="275" r:id="rId8"/>
    <p:sldId id="277" r:id="rId9"/>
    <p:sldId id="276" r:id="rId10"/>
    <p:sldId id="259" r:id="rId11"/>
    <p:sldId id="260" r:id="rId12"/>
    <p:sldId id="287" r:id="rId13"/>
    <p:sldId id="289" r:id="rId14"/>
    <p:sldId id="299" r:id="rId15"/>
    <p:sldId id="290" r:id="rId16"/>
    <p:sldId id="291" r:id="rId17"/>
    <p:sldId id="292" r:id="rId18"/>
    <p:sldId id="293" r:id="rId19"/>
    <p:sldId id="294" r:id="rId20"/>
    <p:sldId id="261" r:id="rId21"/>
    <p:sldId id="270" r:id="rId22"/>
    <p:sldId id="271" r:id="rId23"/>
    <p:sldId id="278" r:id="rId24"/>
    <p:sldId id="295" r:id="rId25"/>
    <p:sldId id="286" r:id="rId26"/>
    <p:sldId id="300" r:id="rId27"/>
    <p:sldId id="301" r:id="rId28"/>
    <p:sldId id="302" r:id="rId29"/>
    <p:sldId id="303" r:id="rId30"/>
    <p:sldId id="272" r:id="rId31"/>
    <p:sldId id="273" r:id="rId32"/>
    <p:sldId id="279" r:id="rId33"/>
    <p:sldId id="283" r:id="rId34"/>
    <p:sldId id="281" r:id="rId35"/>
    <p:sldId id="284" r:id="rId36"/>
    <p:sldId id="285" r:id="rId37"/>
    <p:sldId id="304" r:id="rId38"/>
    <p:sldId id="305" r:id="rId39"/>
    <p:sldId id="306" r:id="rId40"/>
    <p:sldId id="309" r:id="rId4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showGuides="1">
      <p:cViewPr varScale="1">
        <p:scale>
          <a:sx n="65" d="100"/>
          <a:sy n="65" d="100"/>
        </p:scale>
        <p:origin x="-82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F6970-D186-49AA-A9AD-29EC23CF1F6B}" type="datetimeFigureOut">
              <a:rPr lang="es-MX" smtClean="0"/>
              <a:t>04/04/2017</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291CE-1AA8-4088-B095-B807450AF6BD}" type="slidenum">
              <a:rPr lang="es-MX" smtClean="0"/>
              <a:t>‹Nº›</a:t>
            </a:fld>
            <a:endParaRPr lang="es-MX"/>
          </a:p>
        </p:txBody>
      </p:sp>
    </p:spTree>
    <p:extLst>
      <p:ext uri="{BB962C8B-B14F-4D97-AF65-F5344CB8AC3E}">
        <p14:creationId xmlns:p14="http://schemas.microsoft.com/office/powerpoint/2010/main" val="2835426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http://students.brown.edu/seeing-theory/compound-probability/index.html#first</a:t>
            </a:r>
            <a:endParaRPr lang="es-MX" dirty="0"/>
          </a:p>
        </p:txBody>
      </p:sp>
      <p:sp>
        <p:nvSpPr>
          <p:cNvPr id="4" name="Marcador de número de diapositiva 3"/>
          <p:cNvSpPr>
            <a:spLocks noGrp="1"/>
          </p:cNvSpPr>
          <p:nvPr>
            <p:ph type="sldNum" sz="quarter" idx="10"/>
          </p:nvPr>
        </p:nvSpPr>
        <p:spPr/>
        <p:txBody>
          <a:bodyPr/>
          <a:lstStyle/>
          <a:p>
            <a:fld id="{FCF291CE-1AA8-4088-B095-B807450AF6BD}" type="slidenum">
              <a:rPr lang="es-MX" smtClean="0"/>
              <a:t>5</a:t>
            </a:fld>
            <a:endParaRPr lang="es-MX"/>
          </a:p>
        </p:txBody>
      </p:sp>
    </p:spTree>
    <p:extLst>
      <p:ext uri="{BB962C8B-B14F-4D97-AF65-F5344CB8AC3E}">
        <p14:creationId xmlns:p14="http://schemas.microsoft.com/office/powerpoint/2010/main" val="126421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2819CCF9-04DA-4DB1-9641-16B4E70840FB}" type="datetimeFigureOut">
              <a:rPr lang="es-MX" smtClean="0"/>
              <a:t>04/04/2017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280080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819CCF9-04DA-4DB1-9641-16B4E70840FB}" type="datetimeFigureOut">
              <a:rPr lang="es-MX" smtClean="0"/>
              <a:t>04/04/2017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223442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819CCF9-04DA-4DB1-9641-16B4E70840FB}" type="datetimeFigureOut">
              <a:rPr lang="es-MX" smtClean="0"/>
              <a:t>04/04/2017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235198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819CCF9-04DA-4DB1-9641-16B4E70840FB}" type="datetimeFigureOut">
              <a:rPr lang="es-MX" smtClean="0"/>
              <a:t>04/04/2017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40548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819CCF9-04DA-4DB1-9641-16B4E70840FB}" type="datetimeFigureOut">
              <a:rPr lang="es-MX" smtClean="0"/>
              <a:t>04/04/2017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63442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819CCF9-04DA-4DB1-9641-16B4E70840FB}" type="datetimeFigureOut">
              <a:rPr lang="es-MX" smtClean="0"/>
              <a:t>04/04/2017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417022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819CCF9-04DA-4DB1-9641-16B4E70840FB}" type="datetimeFigureOut">
              <a:rPr lang="es-MX" smtClean="0"/>
              <a:t>04/04/2017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270054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819CCF9-04DA-4DB1-9641-16B4E70840FB}" type="datetimeFigureOut">
              <a:rPr lang="es-MX" smtClean="0"/>
              <a:t>04/04/2017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397675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819CCF9-04DA-4DB1-9641-16B4E70840FB}" type="datetimeFigureOut">
              <a:rPr lang="es-MX" smtClean="0"/>
              <a:t>04/04/2017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143185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819CCF9-04DA-4DB1-9641-16B4E70840FB}" type="datetimeFigureOut">
              <a:rPr lang="es-MX" smtClean="0"/>
              <a:t>04/04/2017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237612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819CCF9-04DA-4DB1-9641-16B4E70840FB}" type="datetimeFigureOut">
              <a:rPr lang="es-MX" smtClean="0"/>
              <a:t>04/04/2017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9F2BA80-F356-4EFE-BB18-E2BA13EBD1DB}" type="slidenum">
              <a:rPr lang="es-MX" smtClean="0"/>
              <a:t>‹Nº›</a:t>
            </a:fld>
            <a:endParaRPr lang="es-MX"/>
          </a:p>
        </p:txBody>
      </p:sp>
    </p:spTree>
    <p:extLst>
      <p:ext uri="{BB962C8B-B14F-4D97-AF65-F5344CB8AC3E}">
        <p14:creationId xmlns:p14="http://schemas.microsoft.com/office/powerpoint/2010/main" val="250129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9CCF9-04DA-4DB1-9641-16B4E70840FB}" type="datetimeFigureOut">
              <a:rPr lang="es-MX" smtClean="0"/>
              <a:t>04/04/2017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2BA80-F356-4EFE-BB18-E2BA13EBD1DB}" type="slidenum">
              <a:rPr lang="es-MX" smtClean="0"/>
              <a:t>‹Nº›</a:t>
            </a:fld>
            <a:endParaRPr lang="es-MX"/>
          </a:p>
        </p:txBody>
      </p:sp>
    </p:spTree>
    <p:extLst>
      <p:ext uri="{BB962C8B-B14F-4D97-AF65-F5344CB8AC3E}">
        <p14:creationId xmlns:p14="http://schemas.microsoft.com/office/powerpoint/2010/main" val="301058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457200"/>
            <a:ext cx="9144000" cy="2044308"/>
          </a:xfrm>
        </p:spPr>
        <p:txBody>
          <a:bodyPr/>
          <a:lstStyle/>
          <a:p>
            <a:r>
              <a:rPr lang="es-MX" b="1" dirty="0" err="1" smtClean="0">
                <a:effectLst>
                  <a:outerShdw blurRad="38100" dist="38100" dir="2700000" algn="tl">
                    <a:srgbClr val="000000">
                      <a:alpha val="43137"/>
                    </a:srgbClr>
                  </a:outerShdw>
                </a:effectLst>
              </a:rPr>
              <a:t>Bayes</a:t>
            </a:r>
            <a:r>
              <a:rPr lang="es-MX" b="1" dirty="0" smtClean="0">
                <a:effectLst>
                  <a:outerShdw blurRad="38100" dist="38100" dir="2700000" algn="tl">
                    <a:srgbClr val="000000">
                      <a:alpha val="43137"/>
                    </a:srgbClr>
                  </a:outerShdw>
                </a:effectLst>
              </a:rPr>
              <a:t>:</a:t>
            </a:r>
            <a:r>
              <a:rPr lang="es-MX" b="1" dirty="0" smtClean="0"/>
              <a:t/>
            </a:r>
            <a:br>
              <a:rPr lang="es-MX" b="1" dirty="0" smtClean="0"/>
            </a:br>
            <a:r>
              <a:rPr lang="es-MX" b="1" dirty="0" smtClean="0"/>
              <a:t>Inferencia Probabilística</a:t>
            </a:r>
            <a:endParaRPr lang="es-MX" b="1" dirty="0"/>
          </a:p>
        </p:txBody>
      </p:sp>
      <p:sp>
        <p:nvSpPr>
          <p:cNvPr id="3" name="Subtítulo 2"/>
          <p:cNvSpPr>
            <a:spLocks noGrp="1"/>
          </p:cNvSpPr>
          <p:nvPr>
            <p:ph type="subTitle" idx="1"/>
          </p:nvPr>
        </p:nvSpPr>
        <p:spPr/>
        <p:txBody>
          <a:bodyPr/>
          <a:lstStyle/>
          <a:p>
            <a:endParaRPr lang="es-MX" dirty="0" smtClean="0"/>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049" y="2957872"/>
            <a:ext cx="4410075" cy="3495675"/>
          </a:xfrm>
          <a:prstGeom prst="rect">
            <a:avLst/>
          </a:prstGeom>
        </p:spPr>
      </p:pic>
      <p:sp>
        <p:nvSpPr>
          <p:cNvPr id="5" name="4 CuadroTexto"/>
          <p:cNvSpPr txBox="1"/>
          <p:nvPr/>
        </p:nvSpPr>
        <p:spPr>
          <a:xfrm>
            <a:off x="9291484" y="3554361"/>
            <a:ext cx="1519084" cy="646331"/>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Versión con comentarios</a:t>
            </a:r>
            <a:endParaRPr lang="es-MX" dirty="0">
              <a:solidFill>
                <a:srgbClr val="FF0000"/>
              </a:solidFill>
            </a:endParaRPr>
          </a:p>
        </p:txBody>
      </p:sp>
    </p:spTree>
    <p:extLst>
      <p:ext uri="{BB962C8B-B14F-4D97-AF65-F5344CB8AC3E}">
        <p14:creationId xmlns:p14="http://schemas.microsoft.com/office/powerpoint/2010/main" val="1652088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Probabilidad Condicional</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r>
              <a:rPr lang="es-MX" dirty="0" smtClean="0"/>
              <a:t>La probabilidad de un evento A, a la luz de ciertos datos B</a:t>
            </a:r>
          </a:p>
          <a:p>
            <a:endParaRPr lang="es-MX" dirty="0"/>
          </a:p>
          <a:p>
            <a:pPr marL="0" indent="0" algn="ctr">
              <a:buNone/>
            </a:pPr>
            <a:r>
              <a:rPr lang="es-MX" sz="3500" b="1" dirty="0" smtClean="0"/>
              <a:t>P(A|B)</a:t>
            </a:r>
          </a:p>
        </p:txBody>
      </p:sp>
      <p:sp>
        <p:nvSpPr>
          <p:cNvPr id="4" name="Rectángulo 3"/>
          <p:cNvSpPr/>
          <p:nvPr/>
        </p:nvSpPr>
        <p:spPr>
          <a:xfrm>
            <a:off x="2747851" y="4051593"/>
            <a:ext cx="1455715" cy="884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7613" y="2903721"/>
            <a:ext cx="1257676" cy="24075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ico escuel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4956" y="2824640"/>
            <a:ext cx="1345421" cy="201968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838200" y="5377552"/>
            <a:ext cx="495012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smtClean="0"/>
              <a:t>p(El chico sea zurdo | Celular en mano izquierda)</a:t>
            </a:r>
          </a:p>
        </p:txBody>
      </p:sp>
      <p:sp>
        <p:nvSpPr>
          <p:cNvPr id="10" name="CuadroTexto 9"/>
          <p:cNvSpPr txBox="1"/>
          <p:nvPr/>
        </p:nvSpPr>
        <p:spPr>
          <a:xfrm>
            <a:off x="6580517" y="5176299"/>
            <a:ext cx="495012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smtClean="0"/>
              <a:t>p(El chico sea zurdo | Escribe con mano derecha)</a:t>
            </a:r>
          </a:p>
        </p:txBody>
      </p:sp>
      <p:sp>
        <p:nvSpPr>
          <p:cNvPr id="11" name="10 CuadroTexto"/>
          <p:cNvSpPr txBox="1"/>
          <p:nvPr/>
        </p:nvSpPr>
        <p:spPr>
          <a:xfrm>
            <a:off x="5161935" y="3493605"/>
            <a:ext cx="1784555" cy="646331"/>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“La probabilidad de A dado B”</a:t>
            </a:r>
            <a:endParaRPr lang="es-MX" dirty="0">
              <a:solidFill>
                <a:srgbClr val="FF0000"/>
              </a:solidFill>
            </a:endParaRPr>
          </a:p>
        </p:txBody>
      </p:sp>
    </p:spTree>
    <p:extLst>
      <p:ext uri="{BB962C8B-B14F-4D97-AF65-F5344CB8AC3E}">
        <p14:creationId xmlns:p14="http://schemas.microsoft.com/office/powerpoint/2010/main" val="121218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Probabilidad Condicional</a:t>
            </a:r>
            <a:endParaRPr lang="es-MX" b="1" dirty="0">
              <a:effectLst>
                <a:outerShdw blurRad="38100" dist="38100" dir="2700000" algn="tl">
                  <a:srgbClr val="000000">
                    <a:alpha val="43137"/>
                  </a:srgbClr>
                </a:outerShdw>
              </a:effectLst>
            </a:endParaRPr>
          </a:p>
        </p:txBody>
      </p:sp>
      <p:sp>
        <p:nvSpPr>
          <p:cNvPr id="4" name="Marcador de texto 3"/>
          <p:cNvSpPr>
            <a:spLocks noGrp="1"/>
          </p:cNvSpPr>
          <p:nvPr>
            <p:ph type="body" idx="1"/>
          </p:nvPr>
        </p:nvSpPr>
        <p:spPr>
          <a:xfrm>
            <a:off x="279349" y="1651666"/>
            <a:ext cx="5157787" cy="432309"/>
          </a:xfrm>
        </p:spPr>
        <p:txBody>
          <a:bodyPr/>
          <a:lstStyle/>
          <a:p>
            <a:pPr algn="ctr"/>
            <a:r>
              <a:rPr lang="es-MX" dirty="0" smtClean="0"/>
              <a:t>Eventos independientes</a:t>
            </a:r>
            <a:endParaRPr lang="es-MX" dirty="0"/>
          </a:p>
        </p:txBody>
      </p:sp>
      <p:sp>
        <p:nvSpPr>
          <p:cNvPr id="5" name="Marcador de contenido 4"/>
          <p:cNvSpPr>
            <a:spLocks noGrp="1"/>
          </p:cNvSpPr>
          <p:nvPr>
            <p:ph sz="half" idx="2"/>
          </p:nvPr>
        </p:nvSpPr>
        <p:spPr>
          <a:xfrm>
            <a:off x="333913" y="1892246"/>
            <a:ext cx="5157787" cy="4076191"/>
          </a:xfrm>
        </p:spPr>
        <p:txBody>
          <a:bodyPr/>
          <a:lstStyle/>
          <a:p>
            <a:pPr marL="0" indent="0">
              <a:buNone/>
            </a:pPr>
            <a:endParaRPr lang="es-MX" dirty="0" smtClean="0"/>
          </a:p>
          <a:p>
            <a:pPr marL="0" indent="0">
              <a:buNone/>
            </a:pPr>
            <a:endParaRPr lang="es-MX" dirty="0" smtClean="0"/>
          </a:p>
          <a:p>
            <a:pPr marL="0" indent="0">
              <a:buNone/>
            </a:pPr>
            <a:endParaRPr lang="es-MX" dirty="0"/>
          </a:p>
          <a:p>
            <a:pPr marL="0" indent="0" algn="ctr">
              <a:buNone/>
            </a:pPr>
            <a:endParaRPr lang="es-MX" dirty="0"/>
          </a:p>
          <a:p>
            <a:pPr marL="0" indent="0" algn="ctr">
              <a:buNone/>
            </a:pPr>
            <a:r>
              <a:rPr lang="es-MX" dirty="0" smtClean="0"/>
              <a:t>p(A|B) = p(A)</a:t>
            </a:r>
            <a:endParaRPr lang="es-MX" dirty="0"/>
          </a:p>
        </p:txBody>
      </p:sp>
      <p:sp>
        <p:nvSpPr>
          <p:cNvPr id="6" name="Marcador de texto 5"/>
          <p:cNvSpPr>
            <a:spLocks noGrp="1"/>
          </p:cNvSpPr>
          <p:nvPr>
            <p:ph type="body" sz="quarter" idx="3"/>
          </p:nvPr>
        </p:nvSpPr>
        <p:spPr>
          <a:xfrm>
            <a:off x="6172200" y="1681163"/>
            <a:ext cx="5183188" cy="432309"/>
          </a:xfrm>
        </p:spPr>
        <p:txBody>
          <a:bodyPr/>
          <a:lstStyle/>
          <a:p>
            <a:pPr algn="ctr"/>
            <a:r>
              <a:rPr lang="es-MX" dirty="0" smtClean="0"/>
              <a:t>Eventos </a:t>
            </a:r>
            <a:r>
              <a:rPr lang="es-MX" u="sng" dirty="0" smtClean="0"/>
              <a:t>no</a:t>
            </a:r>
            <a:r>
              <a:rPr lang="es-MX" dirty="0" smtClean="0"/>
              <a:t> independientes</a:t>
            </a:r>
            <a:endParaRPr lang="es-MX" dirty="0"/>
          </a:p>
        </p:txBody>
      </p:sp>
      <p:sp>
        <p:nvSpPr>
          <p:cNvPr id="7" name="Marcador de contenido 6"/>
          <p:cNvSpPr>
            <a:spLocks noGrp="1"/>
          </p:cNvSpPr>
          <p:nvPr>
            <p:ph sz="quarter" idx="4"/>
          </p:nvPr>
        </p:nvSpPr>
        <p:spPr>
          <a:xfrm>
            <a:off x="6172200" y="2113472"/>
            <a:ext cx="5183188" cy="4611793"/>
          </a:xfrm>
        </p:spPr>
        <p:txBody>
          <a:bodyPr>
            <a:normAutofit/>
          </a:bodyPr>
          <a:lstStyle/>
          <a:p>
            <a:pPr marL="0" indent="0">
              <a:buNone/>
            </a:pPr>
            <a:endParaRPr lang="es-MX" dirty="0" smtClean="0"/>
          </a:p>
          <a:p>
            <a:pPr marL="0" indent="0">
              <a:buNone/>
            </a:pPr>
            <a:r>
              <a:rPr lang="es-MX" dirty="0" smtClean="0"/>
              <a:t/>
            </a:r>
            <a:br>
              <a:rPr lang="es-MX" dirty="0" smtClean="0"/>
            </a:br>
            <a:endParaRPr lang="es-MX" dirty="0"/>
          </a:p>
          <a:p>
            <a:pPr marL="0" indent="0">
              <a:buNone/>
            </a:pPr>
            <a:endParaRPr lang="es-MX" dirty="0" smtClean="0"/>
          </a:p>
          <a:p>
            <a:pPr marL="0" indent="0" algn="ctr">
              <a:buNone/>
            </a:pPr>
            <a:r>
              <a:rPr lang="es-MX" dirty="0" smtClean="0"/>
              <a:t>p(A|B) &gt; p(A)</a:t>
            </a:r>
          </a:p>
        </p:txBody>
      </p:sp>
      <p:sp>
        <p:nvSpPr>
          <p:cNvPr id="8" name="7 Rectángulo"/>
          <p:cNvSpPr/>
          <p:nvPr/>
        </p:nvSpPr>
        <p:spPr>
          <a:xfrm>
            <a:off x="3170903" y="2349907"/>
            <a:ext cx="1892711" cy="13224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Evento B:</a:t>
            </a:r>
          </a:p>
          <a:p>
            <a:pPr algn="ctr"/>
            <a:endParaRPr lang="es-MX" dirty="0"/>
          </a:p>
          <a:p>
            <a:pPr algn="ctr"/>
            <a:r>
              <a:rPr lang="es-MX" sz="1600" dirty="0" smtClean="0"/>
              <a:t>Hoy es miércoles</a:t>
            </a:r>
            <a:endParaRPr lang="es-MX" sz="1600" dirty="0"/>
          </a:p>
        </p:txBody>
      </p:sp>
      <p:sp>
        <p:nvSpPr>
          <p:cNvPr id="9" name="8 Rectángulo"/>
          <p:cNvSpPr/>
          <p:nvPr/>
        </p:nvSpPr>
        <p:spPr>
          <a:xfrm>
            <a:off x="6651523" y="2418734"/>
            <a:ext cx="1887793" cy="1386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Evento A:</a:t>
            </a:r>
          </a:p>
          <a:p>
            <a:pPr algn="ctr"/>
            <a:endParaRPr lang="es-MX" dirty="0" smtClean="0"/>
          </a:p>
          <a:p>
            <a:pPr algn="ctr"/>
            <a:r>
              <a:rPr lang="es-MX" dirty="0" smtClean="0"/>
              <a:t>Lluvia</a:t>
            </a:r>
            <a:endParaRPr lang="es-MX" dirty="0"/>
          </a:p>
        </p:txBody>
      </p:sp>
      <p:sp>
        <p:nvSpPr>
          <p:cNvPr id="10" name="9 Rectángulo"/>
          <p:cNvSpPr/>
          <p:nvPr/>
        </p:nvSpPr>
        <p:spPr>
          <a:xfrm>
            <a:off x="9134169" y="2418735"/>
            <a:ext cx="1592825" cy="125361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Evento B:</a:t>
            </a:r>
          </a:p>
          <a:p>
            <a:pPr algn="ctr"/>
            <a:endParaRPr lang="es-MX" dirty="0" smtClean="0"/>
          </a:p>
          <a:p>
            <a:pPr algn="ctr"/>
            <a:r>
              <a:rPr lang="es-MX" dirty="0" smtClean="0"/>
              <a:t>Está nublado</a:t>
            </a:r>
            <a:endParaRPr lang="es-MX" dirty="0"/>
          </a:p>
        </p:txBody>
      </p:sp>
      <p:sp>
        <p:nvSpPr>
          <p:cNvPr id="14" name="13 Rectángulo"/>
          <p:cNvSpPr/>
          <p:nvPr/>
        </p:nvSpPr>
        <p:spPr>
          <a:xfrm>
            <a:off x="904568" y="2349907"/>
            <a:ext cx="1887793" cy="1386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Evento A:</a:t>
            </a:r>
          </a:p>
          <a:p>
            <a:pPr algn="ctr"/>
            <a:endParaRPr lang="es-MX" dirty="0" smtClean="0"/>
          </a:p>
          <a:p>
            <a:pPr algn="ctr"/>
            <a:r>
              <a:rPr lang="es-MX" dirty="0" smtClean="0"/>
              <a:t>Lluvia</a:t>
            </a:r>
            <a:endParaRPr lang="es-MX" dirty="0"/>
          </a:p>
        </p:txBody>
      </p:sp>
      <p:sp>
        <p:nvSpPr>
          <p:cNvPr id="11" name="10 CuadroTexto"/>
          <p:cNvSpPr txBox="1"/>
          <p:nvPr/>
        </p:nvSpPr>
        <p:spPr>
          <a:xfrm>
            <a:off x="575188" y="4424515"/>
            <a:ext cx="4675238" cy="2308324"/>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“La probabilidad del evento A, dado que estoy observando B se mantiene sin cambios.”</a:t>
            </a:r>
          </a:p>
          <a:p>
            <a:pPr algn="ctr"/>
            <a:endParaRPr lang="es-MX" dirty="0">
              <a:solidFill>
                <a:srgbClr val="FF0000"/>
              </a:solidFill>
            </a:endParaRPr>
          </a:p>
          <a:p>
            <a:pPr algn="ctr"/>
            <a:r>
              <a:rPr lang="es-MX" dirty="0" err="1" smtClean="0">
                <a:solidFill>
                  <a:srgbClr val="FF0000"/>
                </a:solidFill>
              </a:rPr>
              <a:t>Ó</a:t>
            </a:r>
            <a:endParaRPr lang="es-MX" dirty="0" smtClean="0">
              <a:solidFill>
                <a:srgbClr val="FF0000"/>
              </a:solidFill>
            </a:endParaRPr>
          </a:p>
          <a:p>
            <a:pPr algn="ctr"/>
            <a:endParaRPr lang="es-MX" dirty="0">
              <a:solidFill>
                <a:srgbClr val="FF0000"/>
              </a:solidFill>
            </a:endParaRPr>
          </a:p>
          <a:p>
            <a:pPr algn="ctr"/>
            <a:r>
              <a:rPr lang="es-MX" dirty="0" smtClean="0">
                <a:solidFill>
                  <a:srgbClr val="FF0000"/>
                </a:solidFill>
              </a:rPr>
              <a:t>“La probabilidad de que llueva dado que es miércoles, es la misma probabilidad de que lloviera en cualquier otro día”</a:t>
            </a:r>
          </a:p>
        </p:txBody>
      </p:sp>
      <p:sp>
        <p:nvSpPr>
          <p:cNvPr id="12" name="11 CuadroTexto"/>
          <p:cNvSpPr txBox="1"/>
          <p:nvPr/>
        </p:nvSpPr>
        <p:spPr>
          <a:xfrm>
            <a:off x="6405717" y="4563014"/>
            <a:ext cx="4675238" cy="2031325"/>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“La probabilidad del evento A, dado que estoy observando B aumentó</a:t>
            </a:r>
          </a:p>
          <a:p>
            <a:pPr algn="ctr"/>
            <a:endParaRPr lang="es-MX" dirty="0">
              <a:solidFill>
                <a:srgbClr val="FF0000"/>
              </a:solidFill>
            </a:endParaRPr>
          </a:p>
          <a:p>
            <a:pPr algn="ctr"/>
            <a:r>
              <a:rPr lang="es-MX" dirty="0" err="1" smtClean="0">
                <a:solidFill>
                  <a:srgbClr val="FF0000"/>
                </a:solidFill>
              </a:rPr>
              <a:t>Ó</a:t>
            </a:r>
            <a:endParaRPr lang="es-MX" dirty="0" smtClean="0">
              <a:solidFill>
                <a:srgbClr val="FF0000"/>
              </a:solidFill>
            </a:endParaRPr>
          </a:p>
          <a:p>
            <a:pPr algn="ctr"/>
            <a:endParaRPr lang="es-MX" dirty="0">
              <a:solidFill>
                <a:srgbClr val="FF0000"/>
              </a:solidFill>
            </a:endParaRPr>
          </a:p>
          <a:p>
            <a:pPr algn="ctr"/>
            <a:r>
              <a:rPr lang="es-MX" dirty="0" smtClean="0">
                <a:solidFill>
                  <a:srgbClr val="FF0000"/>
                </a:solidFill>
              </a:rPr>
              <a:t>“La probabilidad de que llueva dado que hay nubes en el cielo, es mayor”</a:t>
            </a:r>
          </a:p>
        </p:txBody>
      </p:sp>
    </p:spTree>
    <p:extLst>
      <p:ext uri="{BB962C8B-B14F-4D97-AF65-F5344CB8AC3E}">
        <p14:creationId xmlns:p14="http://schemas.microsoft.com/office/powerpoint/2010/main" val="150174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Elipse"/>
          <p:cNvSpPr/>
          <p:nvPr/>
        </p:nvSpPr>
        <p:spPr>
          <a:xfrm>
            <a:off x="7283245" y="3421626"/>
            <a:ext cx="3274142" cy="330363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Evento B:</a:t>
            </a:r>
          </a:p>
          <a:p>
            <a:pPr algn="ctr"/>
            <a:endParaRPr lang="es-MX" dirty="0"/>
          </a:p>
          <a:p>
            <a:pPr algn="ctr"/>
            <a:r>
              <a:rPr lang="es-MX" dirty="0" smtClean="0"/>
              <a:t>Está Nublado.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Probabilidad Condicional</a:t>
            </a:r>
            <a:endParaRPr lang="es-MX" b="1" dirty="0">
              <a:effectLst>
                <a:outerShdw blurRad="38100" dist="38100" dir="2700000" algn="tl">
                  <a:srgbClr val="000000">
                    <a:alpha val="43137"/>
                  </a:srgbClr>
                </a:outerShdw>
              </a:effectLst>
            </a:endParaRPr>
          </a:p>
        </p:txBody>
      </p:sp>
      <p:sp>
        <p:nvSpPr>
          <p:cNvPr id="4" name="Marcador de texto 3"/>
          <p:cNvSpPr>
            <a:spLocks noGrp="1"/>
          </p:cNvSpPr>
          <p:nvPr>
            <p:ph type="body" idx="1"/>
          </p:nvPr>
        </p:nvSpPr>
        <p:spPr>
          <a:xfrm>
            <a:off x="279349" y="1651666"/>
            <a:ext cx="5157787" cy="432309"/>
          </a:xfrm>
        </p:spPr>
        <p:txBody>
          <a:bodyPr/>
          <a:lstStyle/>
          <a:p>
            <a:pPr algn="ctr"/>
            <a:r>
              <a:rPr lang="es-MX" dirty="0" smtClean="0"/>
              <a:t>Eventos independientes</a:t>
            </a:r>
            <a:endParaRPr lang="es-MX" dirty="0"/>
          </a:p>
        </p:txBody>
      </p:sp>
      <p:sp>
        <p:nvSpPr>
          <p:cNvPr id="5" name="Marcador de contenido 4"/>
          <p:cNvSpPr>
            <a:spLocks noGrp="1"/>
          </p:cNvSpPr>
          <p:nvPr>
            <p:ph sz="half" idx="2"/>
          </p:nvPr>
        </p:nvSpPr>
        <p:spPr>
          <a:xfrm>
            <a:off x="397336" y="2113472"/>
            <a:ext cx="5157787" cy="4076191"/>
          </a:xfrm>
        </p:spPr>
        <p:txBody>
          <a:bodyPr/>
          <a:lstStyle/>
          <a:p>
            <a:pPr marL="0" indent="0">
              <a:buNone/>
            </a:pPr>
            <a:endParaRPr lang="es-MX" dirty="0" smtClean="0"/>
          </a:p>
          <a:p>
            <a:pPr marL="0" indent="0">
              <a:buNone/>
            </a:pPr>
            <a:endParaRPr lang="es-MX" dirty="0" smtClean="0"/>
          </a:p>
          <a:p>
            <a:pPr marL="0" indent="0">
              <a:buNone/>
            </a:pPr>
            <a:endParaRPr lang="es-MX" dirty="0"/>
          </a:p>
          <a:p>
            <a:pPr marL="0" indent="0" algn="ctr">
              <a:buNone/>
            </a:pPr>
            <a:endParaRPr lang="es-MX" dirty="0"/>
          </a:p>
          <a:p>
            <a:pPr marL="0" indent="0" algn="r">
              <a:buNone/>
            </a:pPr>
            <a:endParaRPr lang="es-MX" dirty="0" smtClean="0"/>
          </a:p>
          <a:p>
            <a:pPr marL="0" indent="0" algn="r">
              <a:buNone/>
            </a:pPr>
            <a:r>
              <a:rPr lang="es-MX" dirty="0" smtClean="0"/>
              <a:t>p(A|B) = p(A)</a:t>
            </a:r>
            <a:endParaRPr lang="es-MX" dirty="0"/>
          </a:p>
        </p:txBody>
      </p:sp>
      <p:sp>
        <p:nvSpPr>
          <p:cNvPr id="6" name="Marcador de texto 5"/>
          <p:cNvSpPr>
            <a:spLocks noGrp="1"/>
          </p:cNvSpPr>
          <p:nvPr>
            <p:ph type="body" sz="quarter" idx="3"/>
          </p:nvPr>
        </p:nvSpPr>
        <p:spPr>
          <a:xfrm>
            <a:off x="6172200" y="1681163"/>
            <a:ext cx="5183188" cy="432309"/>
          </a:xfrm>
        </p:spPr>
        <p:txBody>
          <a:bodyPr/>
          <a:lstStyle/>
          <a:p>
            <a:pPr algn="ctr"/>
            <a:r>
              <a:rPr lang="es-MX" dirty="0" smtClean="0"/>
              <a:t>Eventos </a:t>
            </a:r>
            <a:r>
              <a:rPr lang="es-MX" u="sng" dirty="0" smtClean="0"/>
              <a:t>no</a:t>
            </a:r>
            <a:r>
              <a:rPr lang="es-MX" dirty="0" smtClean="0"/>
              <a:t> independientes</a:t>
            </a:r>
            <a:endParaRPr lang="es-MX" dirty="0"/>
          </a:p>
        </p:txBody>
      </p:sp>
      <p:sp>
        <p:nvSpPr>
          <p:cNvPr id="7" name="Marcador de contenido 6"/>
          <p:cNvSpPr>
            <a:spLocks noGrp="1"/>
          </p:cNvSpPr>
          <p:nvPr>
            <p:ph sz="quarter" idx="4"/>
          </p:nvPr>
        </p:nvSpPr>
        <p:spPr>
          <a:xfrm>
            <a:off x="6172200" y="2113472"/>
            <a:ext cx="5183188" cy="4611793"/>
          </a:xfrm>
        </p:spPr>
        <p:txBody>
          <a:bodyPr>
            <a:normAutofit/>
          </a:bodyPr>
          <a:lstStyle/>
          <a:p>
            <a:pPr marL="0" indent="0">
              <a:buNone/>
            </a:pPr>
            <a:endParaRPr lang="es-MX" dirty="0" smtClean="0"/>
          </a:p>
          <a:p>
            <a:pPr marL="0" indent="0" algn="ctr">
              <a:buNone/>
            </a:pPr>
            <a:r>
              <a:rPr lang="es-MX" dirty="0" smtClean="0"/>
              <a:t>p(A|B) &gt; p(A)</a:t>
            </a:r>
          </a:p>
        </p:txBody>
      </p:sp>
      <p:sp>
        <p:nvSpPr>
          <p:cNvPr id="3" name="2 Elipse"/>
          <p:cNvSpPr/>
          <p:nvPr/>
        </p:nvSpPr>
        <p:spPr>
          <a:xfrm>
            <a:off x="904568" y="4100052"/>
            <a:ext cx="2148348" cy="190254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Evento A:</a:t>
            </a:r>
          </a:p>
          <a:p>
            <a:pPr algn="ctr"/>
            <a:endParaRPr lang="es-MX" dirty="0"/>
          </a:p>
          <a:p>
            <a:pPr algn="ctr"/>
            <a:r>
              <a:rPr lang="es-MX" dirty="0" smtClean="0"/>
              <a:t>Lluvia</a:t>
            </a:r>
            <a:endParaRPr lang="es-MX" dirty="0"/>
          </a:p>
        </p:txBody>
      </p:sp>
      <p:sp>
        <p:nvSpPr>
          <p:cNvPr id="11" name="10 Elipse"/>
          <p:cNvSpPr/>
          <p:nvPr/>
        </p:nvSpPr>
        <p:spPr>
          <a:xfrm>
            <a:off x="3052916" y="2227006"/>
            <a:ext cx="1769807" cy="172556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a:t>Evento B:</a:t>
            </a:r>
          </a:p>
          <a:p>
            <a:pPr algn="ctr"/>
            <a:endParaRPr lang="es-MX" dirty="0"/>
          </a:p>
          <a:p>
            <a:pPr algn="ctr"/>
            <a:r>
              <a:rPr lang="es-MX" dirty="0" smtClean="0"/>
              <a:t>Es miércoles</a:t>
            </a:r>
            <a:endParaRPr lang="es-MX" dirty="0"/>
          </a:p>
        </p:txBody>
      </p:sp>
      <p:sp>
        <p:nvSpPr>
          <p:cNvPr id="13" name="12 Elipse"/>
          <p:cNvSpPr/>
          <p:nvPr/>
        </p:nvSpPr>
        <p:spPr>
          <a:xfrm>
            <a:off x="7595419" y="4591665"/>
            <a:ext cx="2148348" cy="190254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Evento A:</a:t>
            </a:r>
          </a:p>
          <a:p>
            <a:pPr algn="ctr"/>
            <a:endParaRPr lang="es-MX" dirty="0"/>
          </a:p>
          <a:p>
            <a:pPr algn="ctr"/>
            <a:r>
              <a:rPr lang="es-MX" dirty="0" smtClean="0"/>
              <a:t>Lluvia</a:t>
            </a:r>
            <a:endParaRPr lang="es-MX" dirty="0"/>
          </a:p>
        </p:txBody>
      </p:sp>
    </p:spTree>
    <p:extLst>
      <p:ext uri="{BB962C8B-B14F-4D97-AF65-F5344CB8AC3E}">
        <p14:creationId xmlns:p14="http://schemas.microsoft.com/office/powerpoint/2010/main" val="334561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texto"/>
          <p:cNvSpPr>
            <a:spLocks noGrp="1"/>
          </p:cNvSpPr>
          <p:nvPr>
            <p:ph type="body" idx="1"/>
          </p:nvPr>
        </p:nvSpPr>
        <p:spPr/>
        <p:txBody>
          <a:bodyPr/>
          <a:lstStyle/>
          <a:p>
            <a:endParaRPr lang="es-MX" dirty="0" smtClean="0"/>
          </a:p>
          <a:p>
            <a:endParaRPr lang="es-MX" dirty="0"/>
          </a:p>
          <a:p>
            <a:endParaRPr lang="es-MX" dirty="0"/>
          </a:p>
        </p:txBody>
      </p:sp>
      <p:sp>
        <p:nvSpPr>
          <p:cNvPr id="4" name="3 Marcador de contenido"/>
          <p:cNvSpPr>
            <a:spLocks noGrp="1"/>
          </p:cNvSpPr>
          <p:nvPr>
            <p:ph sz="half" idx="2"/>
          </p:nvPr>
        </p:nvSpPr>
        <p:spPr/>
        <p:txBody>
          <a:bodyPr/>
          <a:lstStyle/>
          <a:p>
            <a:endParaRPr lang="es-MX" dirty="0" smtClean="0"/>
          </a:p>
          <a:p>
            <a:endParaRPr lang="es-MX" dirty="0"/>
          </a:p>
        </p:txBody>
      </p:sp>
      <p:sp>
        <p:nvSpPr>
          <p:cNvPr id="5" name="4 Marcador de texto"/>
          <p:cNvSpPr>
            <a:spLocks noGrp="1"/>
          </p:cNvSpPr>
          <p:nvPr>
            <p:ph type="body" sz="quarter" idx="3"/>
          </p:nvPr>
        </p:nvSpPr>
        <p:spPr/>
        <p:txBody>
          <a:bodyPr/>
          <a:lstStyle/>
          <a:p>
            <a:endParaRPr lang="es-MX" dirty="0" smtClean="0"/>
          </a:p>
          <a:p>
            <a:endParaRPr lang="es-MX" dirty="0"/>
          </a:p>
        </p:txBody>
      </p:sp>
      <p:sp>
        <p:nvSpPr>
          <p:cNvPr id="6" name="5 Marcador de contenido"/>
          <p:cNvSpPr>
            <a:spLocks noGrp="1"/>
          </p:cNvSpPr>
          <p:nvPr>
            <p:ph sz="quarter" idx="4"/>
          </p:nvPr>
        </p:nvSpPr>
        <p:spPr/>
        <p:txBody>
          <a:bodyPr/>
          <a:lstStyle/>
          <a:p>
            <a:endParaRPr lang="es-MX" dirty="0" smtClean="0"/>
          </a:p>
          <a:p>
            <a:endParaRPr lang="es-MX" dirty="0"/>
          </a:p>
        </p:txBody>
      </p:sp>
      <p:sp>
        <p:nvSpPr>
          <p:cNvPr id="8" name="7 Elipse"/>
          <p:cNvSpPr/>
          <p:nvPr/>
        </p:nvSpPr>
        <p:spPr>
          <a:xfrm>
            <a:off x="1192161" y="2453148"/>
            <a:ext cx="3274142" cy="330363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Evento B:</a:t>
            </a:r>
          </a:p>
          <a:p>
            <a:pPr algn="ctr"/>
            <a:endParaRPr lang="es-MX" dirty="0"/>
          </a:p>
          <a:p>
            <a:pPr algn="ctr"/>
            <a:r>
              <a:rPr lang="es-MX" dirty="0" smtClean="0"/>
              <a:t>Está Nublado.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9" name="8 Elipse"/>
          <p:cNvSpPr/>
          <p:nvPr/>
        </p:nvSpPr>
        <p:spPr>
          <a:xfrm>
            <a:off x="1504335" y="3623187"/>
            <a:ext cx="2148348" cy="190254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Evento A:</a:t>
            </a:r>
          </a:p>
          <a:p>
            <a:pPr algn="ctr"/>
            <a:endParaRPr lang="es-MX" dirty="0"/>
          </a:p>
          <a:p>
            <a:pPr algn="ctr"/>
            <a:r>
              <a:rPr lang="es-MX" dirty="0" smtClean="0"/>
              <a:t>Lluvia</a:t>
            </a:r>
            <a:endParaRPr lang="es-MX"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686" y="-8604"/>
            <a:ext cx="72866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CuadroTexto"/>
          <p:cNvSpPr txBox="1"/>
          <p:nvPr/>
        </p:nvSpPr>
        <p:spPr>
          <a:xfrm>
            <a:off x="5250426" y="2589299"/>
            <a:ext cx="4675238" cy="3970318"/>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¡Esto tiene sentido!</a:t>
            </a:r>
            <a:br>
              <a:rPr lang="es-MX" dirty="0" smtClean="0">
                <a:solidFill>
                  <a:srgbClr val="FF0000"/>
                </a:solidFill>
              </a:rPr>
            </a:br>
            <a:r>
              <a:rPr lang="es-MX" dirty="0" smtClean="0">
                <a:solidFill>
                  <a:srgbClr val="FF0000"/>
                </a:solidFill>
              </a:rPr>
              <a:t/>
            </a:r>
            <a:br>
              <a:rPr lang="es-MX" dirty="0" smtClean="0">
                <a:solidFill>
                  <a:srgbClr val="FF0000"/>
                </a:solidFill>
              </a:rPr>
            </a:br>
            <a:r>
              <a:rPr lang="es-MX" dirty="0" smtClean="0">
                <a:solidFill>
                  <a:srgbClr val="FF0000"/>
                </a:solidFill>
              </a:rPr>
              <a:t>Si quieres saber p(A|B) (o sea: la probabilidad de que llueva (A) dado que está nublado (B)),  tiene sentido preguntarte cuál es el área que ocupa la intersección de ambos eventos (</a:t>
            </a:r>
            <a:r>
              <a:rPr lang="es-MX" dirty="0" err="1" smtClean="0">
                <a:solidFill>
                  <a:srgbClr val="FF0000"/>
                </a:solidFill>
              </a:rPr>
              <a:t>AnB</a:t>
            </a:r>
            <a:r>
              <a:rPr lang="es-MX" dirty="0" smtClean="0">
                <a:solidFill>
                  <a:srgbClr val="FF0000"/>
                </a:solidFill>
              </a:rPr>
              <a:t>) relativo a las veces en que la evidencia (B) no correlaciona con nuestro evento de </a:t>
            </a:r>
            <a:r>
              <a:rPr lang="es-MX" dirty="0" err="1" smtClean="0">
                <a:solidFill>
                  <a:srgbClr val="FF0000"/>
                </a:solidFill>
              </a:rPr>
              <a:t>interes</a:t>
            </a:r>
            <a:r>
              <a:rPr lang="es-MX" dirty="0" smtClean="0">
                <a:solidFill>
                  <a:srgbClr val="FF0000"/>
                </a:solidFill>
              </a:rPr>
              <a:t> (A) (p(B)).</a:t>
            </a:r>
            <a:br>
              <a:rPr lang="es-MX" dirty="0" smtClean="0">
                <a:solidFill>
                  <a:srgbClr val="FF0000"/>
                </a:solidFill>
              </a:rPr>
            </a:br>
            <a:r>
              <a:rPr lang="es-MX" dirty="0" smtClean="0">
                <a:solidFill>
                  <a:srgbClr val="FF0000"/>
                </a:solidFill>
              </a:rPr>
              <a:t/>
            </a:r>
            <a:br>
              <a:rPr lang="es-MX" dirty="0" smtClean="0">
                <a:solidFill>
                  <a:srgbClr val="FF0000"/>
                </a:solidFill>
              </a:rPr>
            </a:br>
            <a:r>
              <a:rPr lang="es-MX" dirty="0" smtClean="0">
                <a:solidFill>
                  <a:srgbClr val="FF0000"/>
                </a:solidFill>
              </a:rPr>
              <a:t>Es decir: Interesa conocer la razón entre la intersección de ambos eventos (el círculo azul) y la probabilidad de hallar la evidencia en el mundo (El círculo amarillo)</a:t>
            </a:r>
          </a:p>
        </p:txBody>
      </p:sp>
    </p:spTree>
    <p:extLst>
      <p:ext uri="{BB962C8B-B14F-4D97-AF65-F5344CB8AC3E}">
        <p14:creationId xmlns:p14="http://schemas.microsoft.com/office/powerpoint/2010/main" val="357423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texto"/>
          <p:cNvSpPr>
            <a:spLocks noGrp="1"/>
          </p:cNvSpPr>
          <p:nvPr>
            <p:ph type="body" idx="1"/>
          </p:nvPr>
        </p:nvSpPr>
        <p:spPr/>
        <p:txBody>
          <a:bodyPr/>
          <a:lstStyle/>
          <a:p>
            <a:endParaRPr lang="es-MX" dirty="0" smtClean="0"/>
          </a:p>
          <a:p>
            <a:endParaRPr lang="es-MX" dirty="0"/>
          </a:p>
          <a:p>
            <a:endParaRPr lang="es-MX" dirty="0"/>
          </a:p>
        </p:txBody>
      </p:sp>
      <p:sp>
        <p:nvSpPr>
          <p:cNvPr id="4" name="3 Marcador de contenido"/>
          <p:cNvSpPr>
            <a:spLocks noGrp="1"/>
          </p:cNvSpPr>
          <p:nvPr>
            <p:ph sz="half" idx="2"/>
          </p:nvPr>
        </p:nvSpPr>
        <p:spPr/>
        <p:txBody>
          <a:bodyPr/>
          <a:lstStyle/>
          <a:p>
            <a:endParaRPr lang="es-MX" dirty="0" smtClean="0"/>
          </a:p>
          <a:p>
            <a:endParaRPr lang="es-MX" dirty="0"/>
          </a:p>
        </p:txBody>
      </p:sp>
      <p:sp>
        <p:nvSpPr>
          <p:cNvPr id="5" name="4 Marcador de texto"/>
          <p:cNvSpPr>
            <a:spLocks noGrp="1"/>
          </p:cNvSpPr>
          <p:nvPr>
            <p:ph type="body" sz="quarter" idx="3"/>
          </p:nvPr>
        </p:nvSpPr>
        <p:spPr/>
        <p:txBody>
          <a:bodyPr>
            <a:normAutofit/>
          </a:bodyPr>
          <a:lstStyle/>
          <a:p>
            <a:endParaRPr lang="es-MX" dirty="0" smtClean="0"/>
          </a:p>
          <a:p>
            <a:endParaRPr lang="es-MX" dirty="0"/>
          </a:p>
          <a:p>
            <a:endParaRPr lang="es-MX" dirty="0" smtClean="0"/>
          </a:p>
          <a:p>
            <a:endParaRPr lang="es-MX" dirty="0"/>
          </a:p>
        </p:txBody>
      </p:sp>
      <mc:AlternateContent xmlns:mc="http://schemas.openxmlformats.org/markup-compatibility/2006" xmlns:a14="http://schemas.microsoft.com/office/drawing/2010/main">
        <mc:Choice Requires="a14">
          <p:sp>
            <p:nvSpPr>
              <p:cNvPr id="6" name="5 Marcador de contenido"/>
              <p:cNvSpPr>
                <a:spLocks noGrp="1"/>
              </p:cNvSpPr>
              <p:nvPr>
                <p:ph sz="quarter" idx="4"/>
              </p:nvPr>
            </p:nvSpPr>
            <p:spPr>
              <a:xfrm>
                <a:off x="3847741" y="2297060"/>
                <a:ext cx="5183188" cy="3684588"/>
              </a:xfrm>
            </p:spPr>
            <p:txBody>
              <a:bodyPr/>
              <a:lstStyle/>
              <a:p>
                <a:pPr marL="0" indent="0" algn="just">
                  <a:buNone/>
                </a:pPr>
                <a:endParaRPr lang="es-MX" b="0" i="1" dirty="0" smtClean="0">
                  <a:latin typeface="Cambria Math"/>
                </a:endParaRPr>
              </a:p>
              <a:p>
                <a:pPr marL="0" indent="0" algn="just">
                  <a:buNone/>
                </a:pPr>
                <a14:m>
                  <m:oMath xmlns:m="http://schemas.openxmlformats.org/officeDocument/2006/math">
                    <m:r>
                      <a:rPr lang="es-MX" b="0" i="1" smtClean="0">
                        <a:latin typeface="Cambria Math"/>
                      </a:rPr>
                      <m:t>𝑝</m:t>
                    </m:r>
                    <m:d>
                      <m:dPr>
                        <m:ctrlPr>
                          <a:rPr lang="es-MX" b="0" i="1" smtClean="0">
                            <a:latin typeface="Cambria Math"/>
                          </a:rPr>
                        </m:ctrlPr>
                      </m:dPr>
                      <m:e>
                        <m:r>
                          <a:rPr lang="es-MX" b="0" i="1" smtClean="0">
                            <a:latin typeface="Cambria Math"/>
                          </a:rPr>
                          <m:t>𝐴</m:t>
                        </m:r>
                        <m:r>
                          <a:rPr lang="es-MX" b="0" i="1" smtClean="0">
                            <a:latin typeface="Cambria Math"/>
                            <a:ea typeface="Cambria Math"/>
                          </a:rPr>
                          <m:t>∩</m:t>
                        </m:r>
                        <m:r>
                          <a:rPr lang="es-MX" b="0" i="1" smtClean="0">
                            <a:latin typeface="Cambria Math"/>
                            <a:ea typeface="Cambria Math"/>
                          </a:rPr>
                          <m:t>𝐵</m:t>
                        </m:r>
                      </m:e>
                    </m:d>
                    <m:r>
                      <a:rPr lang="es-MX" b="0" i="1" smtClean="0">
                        <a:latin typeface="Cambria Math"/>
                        <a:ea typeface="Cambria Math"/>
                      </a:rPr>
                      <m:t>=</m:t>
                    </m:r>
                    <m:r>
                      <a:rPr lang="es-MX" b="0" i="0" smtClean="0">
                        <a:latin typeface="Cambria Math"/>
                        <a:ea typeface="Cambria Math"/>
                      </a:rPr>
                      <m:t> </m:t>
                    </m:r>
                  </m:oMath>
                </a14:m>
                <a:r>
                  <a:rPr lang="es-MX" b="0" dirty="0" smtClean="0">
                    <a:ea typeface="Cambria Math"/>
                  </a:rPr>
                  <a:t> </a:t>
                </a:r>
                <a14:m>
                  <m:oMath xmlns:m="http://schemas.openxmlformats.org/officeDocument/2006/math">
                    <m:r>
                      <a:rPr lang="es-MX" b="0" i="1" dirty="0" smtClean="0">
                        <a:latin typeface="Cambria Math"/>
                        <a:ea typeface="Cambria Math"/>
                      </a:rPr>
                      <m:t>𝑝</m:t>
                    </m:r>
                    <m:r>
                      <a:rPr lang="es-MX" b="0" i="1" dirty="0" smtClean="0">
                        <a:latin typeface="Cambria Math"/>
                        <a:ea typeface="Cambria Math"/>
                      </a:rPr>
                      <m:t>(</m:t>
                    </m:r>
                    <m:r>
                      <a:rPr lang="es-MX" b="0" i="1" dirty="0" smtClean="0">
                        <a:latin typeface="Cambria Math"/>
                        <a:ea typeface="Cambria Math"/>
                      </a:rPr>
                      <m:t>𝐴</m:t>
                    </m:r>
                    <m:r>
                      <a:rPr lang="es-MX" b="0" i="1" dirty="0" smtClean="0">
                        <a:latin typeface="Cambria Math"/>
                        <a:ea typeface="Cambria Math"/>
                      </a:rPr>
                      <m:t>|</m:t>
                    </m:r>
                    <m:r>
                      <a:rPr lang="es-MX" b="0" i="1" dirty="0" smtClean="0">
                        <a:latin typeface="Cambria Math"/>
                        <a:ea typeface="Cambria Math"/>
                      </a:rPr>
                      <m:t>𝐵</m:t>
                    </m:r>
                    <m:r>
                      <a:rPr lang="es-MX" b="0" i="1" dirty="0" smtClean="0">
                        <a:latin typeface="Cambria Math"/>
                        <a:ea typeface="Cambria Math"/>
                      </a:rPr>
                      <m:t>)∙</m:t>
                    </m:r>
                    <m:r>
                      <a:rPr lang="es-MX" b="0" i="1" dirty="0" smtClean="0">
                        <a:latin typeface="Cambria Math"/>
                        <a:ea typeface="Cambria Math"/>
                      </a:rPr>
                      <m:t>𝑝</m:t>
                    </m:r>
                    <m:r>
                      <a:rPr lang="es-MX" b="0" i="1" dirty="0" smtClean="0">
                        <a:latin typeface="Cambria Math"/>
                        <a:ea typeface="Cambria Math"/>
                      </a:rPr>
                      <m:t>(</m:t>
                    </m:r>
                    <m:r>
                      <a:rPr lang="es-MX" b="0" i="1" dirty="0" smtClean="0">
                        <a:latin typeface="Cambria Math"/>
                        <a:ea typeface="Cambria Math"/>
                      </a:rPr>
                      <m:t>𝐵</m:t>
                    </m:r>
                    <m:r>
                      <a:rPr lang="es-MX" b="0" i="1" dirty="0" smtClean="0">
                        <a:latin typeface="Cambria Math"/>
                        <a:ea typeface="Cambria Math"/>
                      </a:rPr>
                      <m:t>)</m:t>
                    </m:r>
                  </m:oMath>
                </a14:m>
                <a:endParaRPr lang="es-MX" b="0" dirty="0" smtClean="0">
                  <a:ea typeface="Cambria Math"/>
                </a:endParaRPr>
              </a:p>
              <a:p>
                <a:pPr marL="0" indent="0" algn="just">
                  <a:buNone/>
                </a:pPr>
                <a:endParaRPr lang="es-MX" dirty="0" smtClean="0">
                  <a:ea typeface="Cambria Math"/>
                </a:endParaRPr>
              </a:p>
              <a:p>
                <a:pPr marL="0" indent="0" algn="just">
                  <a:buNone/>
                </a:pPr>
                <a:endParaRPr lang="es-MX" dirty="0">
                  <a:ea typeface="Cambria Math"/>
                </a:endParaRPr>
              </a:p>
              <a:p>
                <a:pPr marL="0" indent="0" algn="just">
                  <a:buNone/>
                </a:pPr>
                <a14:m>
                  <m:oMathPara xmlns:m="http://schemas.openxmlformats.org/officeDocument/2006/math">
                    <m:oMathParaPr>
                      <m:jc m:val="left"/>
                    </m:oMathParaPr>
                    <m:oMath xmlns:m="http://schemas.openxmlformats.org/officeDocument/2006/math">
                      <m:r>
                        <a:rPr lang="es-MX" i="1">
                          <a:latin typeface="Cambria Math"/>
                        </a:rPr>
                        <m:t>𝑝</m:t>
                      </m:r>
                      <m:d>
                        <m:dPr>
                          <m:ctrlPr>
                            <a:rPr lang="es-MX" i="1">
                              <a:latin typeface="Cambria Math"/>
                            </a:rPr>
                          </m:ctrlPr>
                        </m:dPr>
                        <m:e>
                          <m:r>
                            <a:rPr lang="es-MX" i="1">
                              <a:latin typeface="Cambria Math"/>
                            </a:rPr>
                            <m:t>𝐴</m:t>
                          </m:r>
                          <m:r>
                            <a:rPr lang="es-MX" i="1">
                              <a:latin typeface="Cambria Math"/>
                              <a:ea typeface="Cambria Math"/>
                            </a:rPr>
                            <m:t>∩</m:t>
                          </m:r>
                          <m:r>
                            <a:rPr lang="es-MX" i="1">
                              <a:latin typeface="Cambria Math"/>
                              <a:ea typeface="Cambria Math"/>
                            </a:rPr>
                            <m:t>𝐵</m:t>
                          </m:r>
                        </m:e>
                      </m:d>
                      <m:r>
                        <a:rPr lang="es-MX" i="1">
                          <a:latin typeface="Cambria Math"/>
                          <a:ea typeface="Cambria Math"/>
                        </a:rPr>
                        <m:t>= </m:t>
                      </m:r>
                      <m:r>
                        <a:rPr lang="es-MX" i="1" dirty="0">
                          <a:latin typeface="Cambria Math"/>
                          <a:ea typeface="Cambria Math"/>
                        </a:rPr>
                        <m:t>𝑝</m:t>
                      </m:r>
                      <m:r>
                        <a:rPr lang="es-MX" i="1" dirty="0">
                          <a:latin typeface="Cambria Math"/>
                          <a:ea typeface="Cambria Math"/>
                        </a:rPr>
                        <m:t>(</m:t>
                      </m:r>
                      <m:r>
                        <a:rPr lang="es-MX" b="0" i="1" dirty="0" smtClean="0">
                          <a:latin typeface="Cambria Math"/>
                          <a:ea typeface="Cambria Math"/>
                        </a:rPr>
                        <m:t>𝐵</m:t>
                      </m:r>
                      <m:r>
                        <a:rPr lang="es-MX" i="1" dirty="0">
                          <a:latin typeface="Cambria Math"/>
                          <a:ea typeface="Cambria Math"/>
                        </a:rPr>
                        <m:t>|</m:t>
                      </m:r>
                      <m:r>
                        <a:rPr lang="es-MX" b="0" i="1" dirty="0" smtClean="0">
                          <a:latin typeface="Cambria Math"/>
                          <a:ea typeface="Cambria Math"/>
                        </a:rPr>
                        <m:t>𝐴</m:t>
                      </m:r>
                      <m:r>
                        <a:rPr lang="es-MX" i="1" dirty="0">
                          <a:latin typeface="Cambria Math"/>
                          <a:ea typeface="Cambria Math"/>
                        </a:rPr>
                        <m:t>)∙</m:t>
                      </m:r>
                      <m:r>
                        <a:rPr lang="es-MX" i="1" dirty="0">
                          <a:latin typeface="Cambria Math"/>
                          <a:ea typeface="Cambria Math"/>
                        </a:rPr>
                        <m:t>𝑝</m:t>
                      </m:r>
                      <m:r>
                        <a:rPr lang="es-MX" i="1" dirty="0">
                          <a:latin typeface="Cambria Math"/>
                          <a:ea typeface="Cambria Math"/>
                        </a:rPr>
                        <m:t>(</m:t>
                      </m:r>
                      <m:r>
                        <a:rPr lang="es-MX" b="0" i="1" dirty="0" smtClean="0">
                          <a:latin typeface="Cambria Math"/>
                          <a:ea typeface="Cambria Math"/>
                        </a:rPr>
                        <m:t>𝐴</m:t>
                      </m:r>
                      <m:r>
                        <a:rPr lang="es-MX" i="1" dirty="0">
                          <a:latin typeface="Cambria Math"/>
                          <a:ea typeface="Cambria Math"/>
                        </a:rPr>
                        <m:t>)</m:t>
                      </m:r>
                    </m:oMath>
                  </m:oMathPara>
                </a14:m>
                <a:endParaRPr lang="es-MX" dirty="0">
                  <a:ea typeface="Cambria Math"/>
                </a:endParaRPr>
              </a:p>
              <a:p>
                <a:pPr marL="0" indent="0" algn="just">
                  <a:buNone/>
                </a:pPr>
                <a:endParaRPr lang="es-MX" dirty="0">
                  <a:ea typeface="Cambria Math"/>
                </a:endParaRPr>
              </a:p>
              <a:p>
                <a:pPr marL="0" indent="0" algn="just">
                  <a:buNone/>
                </a:pPr>
                <a:endParaRPr lang="es-MX" b="0" dirty="0" smtClean="0">
                  <a:ea typeface="Cambria Math"/>
                </a:endParaRPr>
              </a:p>
              <a:p>
                <a:pPr marL="0" indent="0" algn="just">
                  <a:buNone/>
                </a:pPr>
                <a:endParaRPr lang="es-MX" dirty="0">
                  <a:ea typeface="Cambria Math"/>
                </a:endParaRPr>
              </a:p>
              <a:p>
                <a:pPr marL="0" indent="0" algn="just">
                  <a:buNone/>
                </a:pPr>
                <a:endParaRPr lang="es-MX" b="0" dirty="0" smtClean="0">
                  <a:ea typeface="Cambria Math"/>
                </a:endParaRPr>
              </a:p>
              <a:p>
                <a:pPr marL="0" indent="0" algn="just">
                  <a:buNone/>
                </a:pPr>
                <a:endParaRPr lang="es-MX" dirty="0">
                  <a:ea typeface="Cambria Math"/>
                </a:endParaRPr>
              </a:p>
              <a:p>
                <a:pPr marL="0" indent="0" algn="just">
                  <a:buNone/>
                </a:pPr>
                <a:endParaRPr lang="es-MX" b="0" dirty="0" smtClean="0">
                  <a:ea typeface="Cambria Math"/>
                </a:endParaRPr>
              </a:p>
              <a:p>
                <a:pPr marL="0" indent="0">
                  <a:buNone/>
                </a:pPr>
                <a:endParaRPr lang="es-MX" dirty="0"/>
              </a:p>
            </p:txBody>
          </p:sp>
        </mc:Choice>
        <mc:Fallback xmlns="">
          <p:sp>
            <p:nvSpPr>
              <p:cNvPr id="6" name="5 Marcador de contenido"/>
              <p:cNvSpPr>
                <a:spLocks noGrp="1" noRot="1" noChangeAspect="1" noMove="1" noResize="1" noEditPoints="1" noAdjustHandles="1" noChangeArrowheads="1" noChangeShapeType="1" noTextEdit="1"/>
              </p:cNvSpPr>
              <p:nvPr>
                <p:ph sz="quarter" idx="4"/>
              </p:nvPr>
            </p:nvSpPr>
            <p:spPr>
              <a:xfrm>
                <a:off x="3847741" y="2297060"/>
                <a:ext cx="5183188" cy="3684588"/>
              </a:xfrm>
              <a:blipFill rotWithShape="1">
                <a:blip r:embed="rId2"/>
                <a:stretch>
                  <a:fillRect l="-588"/>
                </a:stretch>
              </a:blipFill>
            </p:spPr>
            <p:txBody>
              <a:bodyPr/>
              <a:lstStyle/>
              <a:p>
                <a:r>
                  <a:rPr lang="es-MX">
                    <a:noFill/>
                  </a:rPr>
                  <a:t> </a:t>
                </a:r>
              </a:p>
            </p:txBody>
          </p:sp>
        </mc:Fallback>
      </mc:AlternateContent>
      <p:sp>
        <p:nvSpPr>
          <p:cNvPr id="8" name="7 Elipse"/>
          <p:cNvSpPr/>
          <p:nvPr/>
        </p:nvSpPr>
        <p:spPr>
          <a:xfrm>
            <a:off x="378541" y="2297060"/>
            <a:ext cx="3274142" cy="330363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Evento B:</a:t>
            </a:r>
          </a:p>
          <a:p>
            <a:pPr algn="ctr"/>
            <a:endParaRPr lang="es-MX" dirty="0"/>
          </a:p>
          <a:p>
            <a:pPr algn="ctr"/>
            <a:r>
              <a:rPr lang="es-MX" dirty="0" smtClean="0"/>
              <a:t>Está Nublado.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9" name="8 Elipse"/>
          <p:cNvSpPr/>
          <p:nvPr/>
        </p:nvSpPr>
        <p:spPr>
          <a:xfrm>
            <a:off x="690715" y="3467099"/>
            <a:ext cx="2148348" cy="190254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Evento A:</a:t>
            </a:r>
          </a:p>
          <a:p>
            <a:pPr algn="ctr"/>
            <a:endParaRPr lang="es-MX" dirty="0"/>
          </a:p>
          <a:p>
            <a:pPr algn="ctr"/>
            <a:r>
              <a:rPr lang="es-MX" dirty="0" smtClean="0"/>
              <a:t>Lluvia</a:t>
            </a:r>
            <a:endParaRPr lang="es-MX"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2686" y="-8604"/>
            <a:ext cx="72866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CuadroTexto"/>
          <p:cNvSpPr txBox="1"/>
          <p:nvPr/>
        </p:nvSpPr>
        <p:spPr>
          <a:xfrm>
            <a:off x="8155858" y="2543769"/>
            <a:ext cx="4036141" cy="923330"/>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Esto es sólo un despeje de la fórmula de arriba para saber de dónde sale este término.</a:t>
            </a:r>
            <a:endParaRPr lang="es-MX" dirty="0">
              <a:solidFill>
                <a:srgbClr val="FF0000"/>
              </a:solidFill>
            </a:endParaRPr>
          </a:p>
        </p:txBody>
      </p:sp>
      <p:sp>
        <p:nvSpPr>
          <p:cNvPr id="15" name="14 CuadroTexto"/>
          <p:cNvSpPr txBox="1"/>
          <p:nvPr/>
        </p:nvSpPr>
        <p:spPr>
          <a:xfrm>
            <a:off x="8008375" y="3776247"/>
            <a:ext cx="4183624" cy="286232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De la ecuación de arriba, se saca esta por default.</a:t>
            </a:r>
          </a:p>
          <a:p>
            <a:pPr algn="ctr"/>
            <a:endParaRPr lang="es-MX" dirty="0">
              <a:solidFill>
                <a:srgbClr val="FF0000"/>
              </a:solidFill>
            </a:endParaRPr>
          </a:p>
          <a:p>
            <a:pPr algn="ctr"/>
            <a:r>
              <a:rPr lang="es-MX" dirty="0" smtClean="0">
                <a:solidFill>
                  <a:srgbClr val="FF0000"/>
                </a:solidFill>
              </a:rPr>
              <a:t>¿Por qué? Porque </a:t>
            </a:r>
            <a:r>
              <a:rPr lang="es-MX" dirty="0" err="1" smtClean="0">
                <a:solidFill>
                  <a:srgbClr val="FF0000"/>
                </a:solidFill>
              </a:rPr>
              <a:t>decír</a:t>
            </a:r>
            <a:r>
              <a:rPr lang="es-MX" dirty="0" smtClean="0">
                <a:solidFill>
                  <a:srgbClr val="FF0000"/>
                </a:solidFill>
              </a:rPr>
              <a:t> A y B, es lo mismo que B y A ( p(</a:t>
            </a:r>
            <a:r>
              <a:rPr lang="es-MX" dirty="0" err="1" smtClean="0">
                <a:solidFill>
                  <a:srgbClr val="FF0000"/>
                </a:solidFill>
              </a:rPr>
              <a:t>AnB</a:t>
            </a:r>
            <a:r>
              <a:rPr lang="es-MX" dirty="0" smtClean="0">
                <a:solidFill>
                  <a:srgbClr val="FF0000"/>
                </a:solidFill>
              </a:rPr>
              <a:t>) = p(</a:t>
            </a:r>
            <a:r>
              <a:rPr lang="es-MX" dirty="0" err="1" smtClean="0">
                <a:solidFill>
                  <a:srgbClr val="FF0000"/>
                </a:solidFill>
              </a:rPr>
              <a:t>BnA</a:t>
            </a:r>
            <a:r>
              <a:rPr lang="es-MX" dirty="0" smtClean="0">
                <a:solidFill>
                  <a:srgbClr val="FF0000"/>
                </a:solidFill>
              </a:rPr>
              <a:t>)). Luego entonces, las probabilidades marginales del evento que desee tomarse como ‘evidencia’ del otro (p(B) o p(A)) pueden multiplicarse por la probabilidad condicional resultante (p(A|B) y p(B|A))</a:t>
            </a:r>
            <a:endParaRPr lang="es-MX" dirty="0">
              <a:solidFill>
                <a:srgbClr val="FF0000"/>
              </a:solidFill>
            </a:endParaRPr>
          </a:p>
        </p:txBody>
      </p:sp>
      <p:sp>
        <p:nvSpPr>
          <p:cNvPr id="16" name="15 CuadroTexto"/>
          <p:cNvSpPr txBox="1"/>
          <p:nvPr/>
        </p:nvSpPr>
        <p:spPr>
          <a:xfrm>
            <a:off x="3972234" y="3314582"/>
            <a:ext cx="4036141" cy="646331"/>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sz="1200" dirty="0" smtClean="0">
                <a:solidFill>
                  <a:srgbClr val="FF0000"/>
                </a:solidFill>
              </a:rPr>
              <a:t>“La probabilidad de que llueva Y esté nublado es igual a la probabilidad total de que esté nublado * la probabilidad de que llueva tomando como evidencia el que está nublado”</a:t>
            </a:r>
            <a:endParaRPr lang="es-MX" sz="1200" dirty="0">
              <a:solidFill>
                <a:srgbClr val="FF0000"/>
              </a:solidFill>
            </a:endParaRPr>
          </a:p>
        </p:txBody>
      </p:sp>
      <p:sp>
        <p:nvSpPr>
          <p:cNvPr id="17" name="16 CuadroTexto"/>
          <p:cNvSpPr txBox="1"/>
          <p:nvPr/>
        </p:nvSpPr>
        <p:spPr>
          <a:xfrm>
            <a:off x="3972234" y="4721823"/>
            <a:ext cx="4036141" cy="646331"/>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sz="1200" dirty="0" smtClean="0">
                <a:solidFill>
                  <a:srgbClr val="FF0000"/>
                </a:solidFill>
              </a:rPr>
              <a:t>“La probabilidad de que llueva Y esté nublado es igual a la probabilidad total de que llueva * la probabilidad de que esté nublado dado que está lloviendo”</a:t>
            </a:r>
            <a:endParaRPr lang="es-MX" sz="1200" dirty="0">
              <a:solidFill>
                <a:srgbClr val="FF0000"/>
              </a:solidFill>
            </a:endParaRPr>
          </a:p>
        </p:txBody>
      </p:sp>
    </p:spTree>
    <p:extLst>
      <p:ext uri="{BB962C8B-B14F-4D97-AF65-F5344CB8AC3E}">
        <p14:creationId xmlns:p14="http://schemas.microsoft.com/office/powerpoint/2010/main" val="3413575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texto"/>
          <p:cNvSpPr>
            <a:spLocks noGrp="1"/>
          </p:cNvSpPr>
          <p:nvPr>
            <p:ph type="body" idx="1"/>
          </p:nvPr>
        </p:nvSpPr>
        <p:spPr/>
        <p:txBody>
          <a:bodyPr/>
          <a:lstStyle/>
          <a:p>
            <a:endParaRPr lang="es-MX" dirty="0" smtClean="0"/>
          </a:p>
          <a:p>
            <a:endParaRPr lang="es-MX" dirty="0"/>
          </a:p>
          <a:p>
            <a:endParaRPr lang="es-MX" dirty="0"/>
          </a:p>
        </p:txBody>
      </p:sp>
      <p:sp>
        <p:nvSpPr>
          <p:cNvPr id="4" name="3 Marcador de contenido"/>
          <p:cNvSpPr>
            <a:spLocks noGrp="1"/>
          </p:cNvSpPr>
          <p:nvPr>
            <p:ph sz="half" idx="2"/>
          </p:nvPr>
        </p:nvSpPr>
        <p:spPr/>
        <p:txBody>
          <a:bodyPr/>
          <a:lstStyle/>
          <a:p>
            <a:endParaRPr lang="es-MX" dirty="0" smtClean="0"/>
          </a:p>
          <a:p>
            <a:endParaRPr lang="es-MX" dirty="0"/>
          </a:p>
        </p:txBody>
      </p:sp>
      <p:sp>
        <p:nvSpPr>
          <p:cNvPr id="5" name="4 Marcador de texto"/>
          <p:cNvSpPr>
            <a:spLocks noGrp="1"/>
          </p:cNvSpPr>
          <p:nvPr>
            <p:ph type="body" sz="quarter" idx="3"/>
          </p:nvPr>
        </p:nvSpPr>
        <p:spPr/>
        <p:txBody>
          <a:bodyPr>
            <a:normAutofit/>
          </a:bodyPr>
          <a:lstStyle/>
          <a:p>
            <a:endParaRPr lang="es-MX" dirty="0" smtClean="0"/>
          </a:p>
          <a:p>
            <a:endParaRPr lang="es-MX" dirty="0"/>
          </a:p>
          <a:p>
            <a:endParaRPr lang="es-MX" dirty="0" smtClean="0"/>
          </a:p>
          <a:p>
            <a:endParaRPr lang="es-MX" dirty="0"/>
          </a:p>
        </p:txBody>
      </p:sp>
      <p:sp>
        <p:nvSpPr>
          <p:cNvPr id="8" name="7 Elipse"/>
          <p:cNvSpPr/>
          <p:nvPr/>
        </p:nvSpPr>
        <p:spPr>
          <a:xfrm>
            <a:off x="1192161" y="2453148"/>
            <a:ext cx="3274142" cy="330363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Evento B:</a:t>
            </a:r>
          </a:p>
          <a:p>
            <a:pPr algn="ctr"/>
            <a:endParaRPr lang="es-MX" dirty="0"/>
          </a:p>
          <a:p>
            <a:pPr algn="ctr"/>
            <a:r>
              <a:rPr lang="es-MX" dirty="0" smtClean="0"/>
              <a:t>Está Nublado.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9" name="8 Elipse"/>
          <p:cNvSpPr/>
          <p:nvPr/>
        </p:nvSpPr>
        <p:spPr>
          <a:xfrm>
            <a:off x="1504335" y="3623187"/>
            <a:ext cx="2148348" cy="190254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Evento A:</a:t>
            </a:r>
          </a:p>
          <a:p>
            <a:pPr algn="ctr"/>
            <a:endParaRPr lang="es-MX" dirty="0"/>
          </a:p>
          <a:p>
            <a:pPr algn="ctr"/>
            <a:r>
              <a:rPr lang="es-MX" dirty="0" smtClean="0"/>
              <a:t>Lluvia</a:t>
            </a:r>
            <a:endParaRPr lang="es-MX"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686" y="-8604"/>
            <a:ext cx="72866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172" y="4759897"/>
            <a:ext cx="4240848" cy="153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6 Título"/>
          <p:cNvSpPr txBox="1">
            <a:spLocks/>
          </p:cNvSpPr>
          <p:nvPr/>
        </p:nvSpPr>
        <p:spPr>
          <a:xfrm rot="2012329">
            <a:off x="8664046" y="4327508"/>
            <a:ext cx="3573342" cy="86477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smtClean="0">
                <a:effectLst>
                  <a:outerShdw blurRad="38100" dist="38100" dir="2700000" algn="tl">
                    <a:srgbClr val="000000">
                      <a:alpha val="43137"/>
                    </a:srgbClr>
                  </a:outerShdw>
                </a:effectLst>
              </a:rPr>
              <a:t>¡Teorema de </a:t>
            </a:r>
            <a:r>
              <a:rPr lang="es-MX" b="1" dirty="0" err="1" smtClean="0">
                <a:effectLst>
                  <a:outerShdw blurRad="38100" dist="38100" dir="2700000" algn="tl">
                    <a:srgbClr val="000000">
                      <a:alpha val="43137"/>
                    </a:srgbClr>
                  </a:outerShdw>
                </a:effectLst>
              </a:rPr>
              <a:t>Bayes</a:t>
            </a:r>
            <a:r>
              <a:rPr lang="es-MX" b="1" dirty="0" smtClean="0">
                <a:effectLst>
                  <a:outerShdw blurRad="38100" dist="38100" dir="2700000" algn="tl">
                    <a:srgbClr val="000000">
                      <a:alpha val="43137"/>
                    </a:srgbClr>
                  </a:outerShdw>
                </a:effectLst>
              </a:rPr>
              <a:t>!</a:t>
            </a:r>
            <a:endParaRPr lang="es-MX" b="1" dirty="0">
              <a:effectLst>
                <a:outerShdw blurRad="38100" dist="38100" dir="2700000" algn="tl">
                  <a:srgbClr val="000000">
                    <a:alpha val="43137"/>
                  </a:srgbClr>
                </a:outerShdw>
              </a:effectLst>
            </a:endParaRPr>
          </a:p>
        </p:txBody>
      </p:sp>
      <p:sp>
        <p:nvSpPr>
          <p:cNvPr id="7" name="6 Marcador de contenido"/>
          <p:cNvSpPr>
            <a:spLocks noGrp="1"/>
          </p:cNvSpPr>
          <p:nvPr>
            <p:ph sz="quarter" idx="4"/>
          </p:nvPr>
        </p:nvSpPr>
        <p:spPr/>
        <p:txBody>
          <a:bodyPr/>
          <a:lstStyle/>
          <a:p>
            <a:endParaRPr lang="es-MX" dirty="0" smtClean="0"/>
          </a:p>
          <a:p>
            <a:endParaRPr lang="es-MX" dirty="0"/>
          </a:p>
        </p:txBody>
      </p:sp>
      <p:sp>
        <p:nvSpPr>
          <p:cNvPr id="15" name="14 CuadroTexto"/>
          <p:cNvSpPr txBox="1"/>
          <p:nvPr/>
        </p:nvSpPr>
        <p:spPr>
          <a:xfrm>
            <a:off x="5250426" y="2589299"/>
            <a:ext cx="3472184" cy="1754326"/>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´Sustituimos el numerador de la ecuación inicial para probabilidades condicionales (arriba), por aquella que incluye la probabilidad condicional que conocemos y….</a:t>
            </a:r>
          </a:p>
        </p:txBody>
      </p:sp>
    </p:spTree>
    <p:extLst>
      <p:ext uri="{BB962C8B-B14F-4D97-AF65-F5344CB8AC3E}">
        <p14:creationId xmlns:p14="http://schemas.microsoft.com/office/powerpoint/2010/main" val="153314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contenido"/>
          <p:cNvSpPr>
            <a:spLocks noGrp="1"/>
          </p:cNvSpPr>
          <p:nvPr>
            <p:ph sz="half" idx="1"/>
          </p:nvPr>
        </p:nvSpPr>
        <p:spPr/>
        <p:txBody>
          <a:bodyPr/>
          <a:lstStyle/>
          <a:p>
            <a:endParaRPr lang="es-MX" dirty="0" smtClean="0"/>
          </a:p>
          <a:p>
            <a:endParaRPr lang="es-MX" dirty="0"/>
          </a:p>
        </p:txBody>
      </p:sp>
      <p:sp>
        <p:nvSpPr>
          <p:cNvPr id="12" name="11 Marcador de contenido"/>
          <p:cNvSpPr>
            <a:spLocks noGrp="1"/>
          </p:cNvSpPr>
          <p:nvPr>
            <p:ph sz="half" idx="2"/>
          </p:nvPr>
        </p:nvSpPr>
        <p:spPr>
          <a:xfrm>
            <a:off x="4562475" y="1825625"/>
            <a:ext cx="6791325" cy="4351338"/>
          </a:xfrm>
        </p:spPr>
        <p:txBody>
          <a:bodyPr/>
          <a:lstStyle/>
          <a:p>
            <a:r>
              <a:rPr lang="es-MX" b="1" dirty="0" smtClean="0">
                <a:solidFill>
                  <a:srgbClr val="00B050"/>
                </a:solidFill>
                <a:effectLst>
                  <a:outerShdw blurRad="38100" dist="38100" dir="2700000" algn="tl">
                    <a:srgbClr val="000000">
                      <a:alpha val="43137"/>
                    </a:srgbClr>
                  </a:outerShdw>
                </a:effectLst>
              </a:rPr>
              <a:t>La probabilidad de un evento A, dada la evidencia B. </a:t>
            </a:r>
          </a:p>
          <a:p>
            <a:pPr lvl="1"/>
            <a:endParaRPr lang="es-MX" b="1" dirty="0">
              <a:solidFill>
                <a:srgbClr val="00B050"/>
              </a:solidFill>
              <a:effectLst>
                <a:outerShdw blurRad="38100" dist="38100" dir="2700000" algn="tl">
                  <a:srgbClr val="000000">
                    <a:alpha val="43137"/>
                  </a:srgbClr>
                </a:outerShdw>
              </a:effectLst>
            </a:endParaRPr>
          </a:p>
          <a:p>
            <a:pPr lvl="1"/>
            <a:r>
              <a:rPr lang="es-MX" dirty="0" smtClean="0">
                <a:solidFill>
                  <a:srgbClr val="00B050"/>
                </a:solidFill>
                <a:effectLst>
                  <a:outerShdw blurRad="38100" dist="38100" dir="2700000" algn="tl">
                    <a:srgbClr val="000000">
                      <a:alpha val="43137"/>
                    </a:srgbClr>
                  </a:outerShdw>
                </a:effectLst>
              </a:rPr>
              <a:t>La probabilidad de que llueva dado que está nublado.</a:t>
            </a:r>
            <a:endParaRPr lang="es-MX" dirty="0" smtClean="0">
              <a:solidFill>
                <a:srgbClr val="00B050"/>
              </a:solidFill>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Elipse"/>
          <p:cNvSpPr/>
          <p:nvPr/>
        </p:nvSpPr>
        <p:spPr>
          <a:xfrm>
            <a:off x="147484" y="2979174"/>
            <a:ext cx="1297858" cy="825910"/>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5" name="14 Elipse"/>
          <p:cNvSpPr/>
          <p:nvPr/>
        </p:nvSpPr>
        <p:spPr>
          <a:xfrm>
            <a:off x="1057121" y="4627272"/>
            <a:ext cx="2448232" cy="223045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a:p>
            <a:pPr algn="ctr"/>
            <a:endParaRPr lang="es-MX" dirty="0" smtClean="0"/>
          </a:p>
          <a:p>
            <a:pPr algn="ctr"/>
            <a:r>
              <a:rPr lang="es-MX" dirty="0" smtClean="0"/>
              <a:t>B:</a:t>
            </a:r>
          </a:p>
          <a:p>
            <a:pPr algn="ctr"/>
            <a:r>
              <a:rPr lang="es-MX" dirty="0" smtClean="0"/>
              <a:t>Está Nublado.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16" name="15 Elipse"/>
          <p:cNvSpPr/>
          <p:nvPr/>
        </p:nvSpPr>
        <p:spPr>
          <a:xfrm>
            <a:off x="1434478" y="5237145"/>
            <a:ext cx="1693518" cy="14099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A: </a:t>
            </a:r>
          </a:p>
          <a:p>
            <a:pPr algn="ctr"/>
            <a:r>
              <a:rPr lang="es-MX" dirty="0" smtClean="0"/>
              <a:t>Lluvia</a:t>
            </a:r>
            <a:endParaRPr lang="es-MX" dirty="0"/>
          </a:p>
        </p:txBody>
      </p:sp>
      <p:sp>
        <p:nvSpPr>
          <p:cNvPr id="13" name="12 Título"/>
          <p:cNvSpPr>
            <a:spLocks noGrp="1"/>
          </p:cNvSpPr>
          <p:nvPr>
            <p:ph type="title"/>
          </p:nvPr>
        </p:nvSpPr>
        <p:spPr/>
        <p:txBody>
          <a:bodyPr/>
          <a:lstStyle/>
          <a:p>
            <a:r>
              <a:rPr lang="es-MX" dirty="0" smtClean="0"/>
              <a:t/>
            </a:r>
            <a:br>
              <a:rPr lang="es-MX" dirty="0" smtClean="0"/>
            </a:br>
            <a:endParaRPr lang="es-MX" dirty="0"/>
          </a:p>
        </p:txBody>
      </p:sp>
      <p:sp>
        <p:nvSpPr>
          <p:cNvPr id="19"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effectLst>
                  <a:outerShdw blurRad="38100" dist="38100" dir="2700000" algn="tl">
                    <a:srgbClr val="000000">
                      <a:alpha val="43137"/>
                    </a:srgbClr>
                  </a:outerShdw>
                </a:effectLst>
              </a:rPr>
              <a:t>Teorema de Bayes en acción:</a:t>
            </a:r>
            <a:endParaRPr lang="es-MX" b="1" dirty="0">
              <a:effectLst>
                <a:outerShdw blurRad="38100" dist="38100" dir="2700000" algn="tl">
                  <a:srgbClr val="000000">
                    <a:alpha val="43137"/>
                  </a:srgbClr>
                </a:outerShdw>
              </a:effectLst>
            </a:endParaRPr>
          </a:p>
        </p:txBody>
      </p:sp>
      <p:sp>
        <p:nvSpPr>
          <p:cNvPr id="11" name="10 CuadroTexto"/>
          <p:cNvSpPr txBox="1"/>
          <p:nvPr/>
        </p:nvSpPr>
        <p:spPr>
          <a:xfrm>
            <a:off x="6830962" y="2404633"/>
            <a:ext cx="4675238"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Lo que interesa estimar a la luz de la evidencia</a:t>
            </a:r>
          </a:p>
        </p:txBody>
      </p:sp>
    </p:spTree>
    <p:extLst>
      <p:ext uri="{BB962C8B-B14F-4D97-AF65-F5344CB8AC3E}">
        <p14:creationId xmlns:p14="http://schemas.microsoft.com/office/powerpoint/2010/main" val="111497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lstStyle/>
          <a:p>
            <a:endParaRPr lang="es-MX" dirty="0" smtClean="0"/>
          </a:p>
          <a:p>
            <a:endParaRPr lang="es-MX" dirty="0"/>
          </a:p>
        </p:txBody>
      </p:sp>
      <p:sp>
        <p:nvSpPr>
          <p:cNvPr id="12" name="11 Marcador de contenido"/>
          <p:cNvSpPr>
            <a:spLocks noGrp="1"/>
          </p:cNvSpPr>
          <p:nvPr>
            <p:ph sz="half" idx="2"/>
          </p:nvPr>
        </p:nvSpPr>
        <p:spPr>
          <a:xfrm>
            <a:off x="4562475" y="1825625"/>
            <a:ext cx="6791325" cy="4351338"/>
          </a:xfrm>
        </p:spPr>
        <p:txBody>
          <a:bodyPr/>
          <a:lstStyle/>
          <a:p>
            <a:r>
              <a:rPr lang="es-MX" b="1" dirty="0" smtClean="0">
                <a:solidFill>
                  <a:srgbClr val="00B050"/>
                </a:solidFill>
                <a:effectLst>
                  <a:outerShdw blurRad="38100" dist="38100" dir="2700000" algn="tl">
                    <a:srgbClr val="000000">
                      <a:alpha val="43137"/>
                    </a:srgbClr>
                  </a:outerShdw>
                </a:effectLst>
              </a:rPr>
              <a:t>La probabilidad de un evento A, dada la evidencia B.</a:t>
            </a:r>
          </a:p>
          <a:p>
            <a:endParaRPr lang="es-MX" b="1" dirty="0">
              <a:solidFill>
                <a:srgbClr val="00B050"/>
              </a:solidFill>
              <a:effectLst>
                <a:outerShdw blurRad="38100" dist="38100" dir="2700000" algn="tl">
                  <a:srgbClr val="000000">
                    <a:alpha val="43137"/>
                  </a:srgbClr>
                </a:outerShdw>
              </a:effectLst>
            </a:endParaRPr>
          </a:p>
          <a:p>
            <a:r>
              <a:rPr lang="es-MX" b="1" dirty="0" smtClean="0">
                <a:solidFill>
                  <a:srgbClr val="FF0000"/>
                </a:solidFill>
                <a:effectLst>
                  <a:outerShdw blurRad="38100" dist="38100" dir="2700000" algn="tl">
                    <a:srgbClr val="000000">
                      <a:alpha val="43137"/>
                    </a:srgbClr>
                  </a:outerShdw>
                </a:effectLst>
              </a:rPr>
              <a:t>La probabilidad del evento A</a:t>
            </a:r>
          </a:p>
          <a:p>
            <a:pPr lvl="1"/>
            <a:endParaRPr lang="es-MX" b="1" dirty="0">
              <a:solidFill>
                <a:srgbClr val="FF0000"/>
              </a:solidFill>
              <a:effectLst>
                <a:outerShdw blurRad="38100" dist="38100" dir="2700000" algn="tl">
                  <a:srgbClr val="000000">
                    <a:alpha val="43137"/>
                  </a:srgbClr>
                </a:outerShdw>
              </a:effectLst>
            </a:endParaRPr>
          </a:p>
          <a:p>
            <a:pPr lvl="1"/>
            <a:r>
              <a:rPr lang="es-MX" dirty="0" smtClean="0">
                <a:solidFill>
                  <a:srgbClr val="FF0000"/>
                </a:solidFill>
                <a:effectLst>
                  <a:outerShdw blurRad="38100" dist="38100" dir="2700000" algn="tl">
                    <a:srgbClr val="000000">
                      <a:alpha val="43137"/>
                    </a:srgbClr>
                  </a:outerShdw>
                </a:effectLst>
              </a:rPr>
              <a:t>La probabilidad de que llueva</a:t>
            </a:r>
            <a:endParaRPr lang="es-MX" dirty="0" smtClean="0">
              <a:solidFill>
                <a:srgbClr val="FF0000"/>
              </a:solidFill>
            </a:endParaRP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Elipse"/>
          <p:cNvSpPr/>
          <p:nvPr/>
        </p:nvSpPr>
        <p:spPr>
          <a:xfrm>
            <a:off x="3264617" y="2605086"/>
            <a:ext cx="982918" cy="757545"/>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9" name="8 Elipse"/>
          <p:cNvSpPr/>
          <p:nvPr/>
        </p:nvSpPr>
        <p:spPr>
          <a:xfrm>
            <a:off x="1057121" y="4627272"/>
            <a:ext cx="2448232" cy="223045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a:p>
            <a:pPr algn="ctr"/>
            <a:endParaRPr lang="es-MX" dirty="0" smtClean="0"/>
          </a:p>
          <a:p>
            <a:pPr algn="ctr"/>
            <a:r>
              <a:rPr lang="es-MX" dirty="0" smtClean="0"/>
              <a:t>B:</a:t>
            </a:r>
          </a:p>
          <a:p>
            <a:pPr algn="ctr"/>
            <a:r>
              <a:rPr lang="es-MX" dirty="0" smtClean="0"/>
              <a:t>Está Nublado.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13" name="12 Elipse"/>
          <p:cNvSpPr/>
          <p:nvPr/>
        </p:nvSpPr>
        <p:spPr>
          <a:xfrm>
            <a:off x="1434478" y="5237145"/>
            <a:ext cx="1693518" cy="14099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A: </a:t>
            </a:r>
          </a:p>
          <a:p>
            <a:pPr algn="ctr"/>
            <a:r>
              <a:rPr lang="es-MX" dirty="0" smtClean="0"/>
              <a:t>Lluvia</a:t>
            </a:r>
            <a:endParaRPr lang="es-MX" dirty="0"/>
          </a:p>
        </p:txBody>
      </p:sp>
      <p:sp>
        <p:nvSpPr>
          <p:cNvPr id="15"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effectLst>
                  <a:outerShdw blurRad="38100" dist="38100" dir="2700000" algn="tl">
                    <a:srgbClr val="000000">
                      <a:alpha val="43137"/>
                    </a:srgbClr>
                  </a:outerShdw>
                </a:effectLst>
              </a:rPr>
              <a:t>Teorema de Bayes en acción:</a:t>
            </a:r>
            <a:endParaRPr lang="es-MX" b="1" dirty="0">
              <a:effectLst>
                <a:outerShdw blurRad="38100" dist="38100" dir="2700000" algn="tl">
                  <a:srgbClr val="000000">
                    <a:alpha val="43137"/>
                  </a:srgbClr>
                </a:outerShdw>
              </a:effectLst>
            </a:endParaRPr>
          </a:p>
        </p:txBody>
      </p:sp>
      <p:sp>
        <p:nvSpPr>
          <p:cNvPr id="16" name="15 Elipse"/>
          <p:cNvSpPr/>
          <p:nvPr/>
        </p:nvSpPr>
        <p:spPr>
          <a:xfrm>
            <a:off x="147484" y="2979174"/>
            <a:ext cx="1297858" cy="825910"/>
          </a:xfrm>
          <a:prstGeom prst="ellipse">
            <a:avLst/>
          </a:prstGeom>
          <a:noFill/>
          <a:ln w="6350"/>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7" name="16 CuadroTexto"/>
          <p:cNvSpPr txBox="1"/>
          <p:nvPr/>
        </p:nvSpPr>
        <p:spPr>
          <a:xfrm>
            <a:off x="7248833" y="3620418"/>
            <a:ext cx="4675238"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Estimado inicial (Sin ver información) </a:t>
            </a:r>
          </a:p>
        </p:txBody>
      </p:sp>
      <p:sp>
        <p:nvSpPr>
          <p:cNvPr id="18" name="17 CuadroTexto"/>
          <p:cNvSpPr txBox="1"/>
          <p:nvPr/>
        </p:nvSpPr>
        <p:spPr>
          <a:xfrm>
            <a:off x="6830962" y="2404633"/>
            <a:ext cx="4675238"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Lo que interesa estimar a la luz de la evidencia</a:t>
            </a:r>
          </a:p>
        </p:txBody>
      </p:sp>
    </p:spTree>
    <p:extLst>
      <p:ext uri="{BB962C8B-B14F-4D97-AF65-F5344CB8AC3E}">
        <p14:creationId xmlns:p14="http://schemas.microsoft.com/office/powerpoint/2010/main" val="38899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normAutofit lnSpcReduction="10000"/>
          </a:bodyPr>
          <a:lstStyle/>
          <a:p>
            <a:endParaRPr lang="es-MX" dirty="0" smtClean="0"/>
          </a:p>
          <a:p>
            <a:endParaRPr lang="es-MX" dirty="0"/>
          </a:p>
        </p:txBody>
      </p:sp>
      <p:sp>
        <p:nvSpPr>
          <p:cNvPr id="12" name="11 Marcador de contenido"/>
          <p:cNvSpPr>
            <a:spLocks noGrp="1"/>
          </p:cNvSpPr>
          <p:nvPr>
            <p:ph sz="half" idx="2"/>
          </p:nvPr>
        </p:nvSpPr>
        <p:spPr>
          <a:xfrm>
            <a:off x="4562475" y="1825625"/>
            <a:ext cx="6791325" cy="4351338"/>
          </a:xfrm>
        </p:spPr>
        <p:txBody>
          <a:bodyPr>
            <a:normAutofit lnSpcReduction="10000"/>
          </a:bodyPr>
          <a:lstStyle/>
          <a:p>
            <a:r>
              <a:rPr lang="es-MX" b="1" dirty="0" smtClean="0">
                <a:solidFill>
                  <a:srgbClr val="00B050"/>
                </a:solidFill>
                <a:effectLst>
                  <a:outerShdw blurRad="38100" dist="38100" dir="2700000" algn="tl">
                    <a:srgbClr val="000000">
                      <a:alpha val="43137"/>
                    </a:srgbClr>
                  </a:outerShdw>
                </a:effectLst>
              </a:rPr>
              <a:t>La probabilidad de un evento A, dada la evidencia B.</a:t>
            </a:r>
          </a:p>
          <a:p>
            <a:endParaRPr lang="es-MX" b="1" dirty="0">
              <a:solidFill>
                <a:srgbClr val="00B050"/>
              </a:solidFill>
              <a:effectLst>
                <a:outerShdw blurRad="38100" dist="38100" dir="2700000" algn="tl">
                  <a:srgbClr val="000000">
                    <a:alpha val="43137"/>
                  </a:srgbClr>
                </a:outerShdw>
              </a:effectLst>
            </a:endParaRPr>
          </a:p>
          <a:p>
            <a:r>
              <a:rPr lang="es-MX" b="1" dirty="0" smtClean="0">
                <a:solidFill>
                  <a:srgbClr val="FF0000"/>
                </a:solidFill>
                <a:effectLst>
                  <a:outerShdw blurRad="38100" dist="38100" dir="2700000" algn="tl">
                    <a:srgbClr val="000000">
                      <a:alpha val="43137"/>
                    </a:srgbClr>
                  </a:outerShdw>
                </a:effectLst>
              </a:rPr>
              <a:t>La probabilidad del evento A</a:t>
            </a:r>
          </a:p>
          <a:p>
            <a:endParaRPr lang="es-MX" b="1" dirty="0">
              <a:solidFill>
                <a:srgbClr val="FF0000"/>
              </a:solidFill>
              <a:effectLst>
                <a:outerShdw blurRad="38100" dist="38100" dir="2700000" algn="tl">
                  <a:srgbClr val="000000">
                    <a:alpha val="43137"/>
                  </a:srgbClr>
                </a:outerShdw>
              </a:effectLst>
            </a:endParaRPr>
          </a:p>
          <a:p>
            <a:r>
              <a:rPr lang="es-MX" b="1" dirty="0" smtClean="0">
                <a:solidFill>
                  <a:schemeClr val="accent1">
                    <a:lumMod val="75000"/>
                  </a:schemeClr>
                </a:solidFill>
                <a:effectLst>
                  <a:outerShdw blurRad="38100" dist="38100" dir="2700000" algn="tl">
                    <a:srgbClr val="000000">
                      <a:alpha val="43137"/>
                    </a:srgbClr>
                  </a:outerShdw>
                </a:effectLst>
              </a:rPr>
              <a:t>La probabilidad de observar la evidencia B, cuando el evento A ocurre.</a:t>
            </a:r>
          </a:p>
          <a:p>
            <a:pPr lvl="1"/>
            <a:endParaRPr lang="es-MX" b="1" dirty="0" smtClean="0">
              <a:solidFill>
                <a:srgbClr val="FF0000"/>
              </a:solidFill>
              <a:effectLst>
                <a:outerShdw blurRad="38100" dist="38100" dir="2700000" algn="tl">
                  <a:srgbClr val="000000">
                    <a:alpha val="43137"/>
                  </a:srgbClr>
                </a:outerShdw>
              </a:effectLst>
            </a:endParaRPr>
          </a:p>
          <a:p>
            <a:pPr lvl="1"/>
            <a:r>
              <a:rPr lang="es-MX" dirty="0" smtClean="0">
                <a:solidFill>
                  <a:schemeClr val="accent1">
                    <a:lumMod val="75000"/>
                  </a:schemeClr>
                </a:solidFill>
              </a:rPr>
              <a:t>La probabilidad de que el cielo esté nublado, dado que está lloviendo</a:t>
            </a:r>
            <a:endParaRPr lang="es-MX" dirty="0">
              <a:solidFill>
                <a:schemeClr val="accent1">
                  <a:lumMod val="75000"/>
                </a:schemeClr>
              </a:solidFill>
            </a:endParaRP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Elipse"/>
          <p:cNvSpPr/>
          <p:nvPr/>
        </p:nvSpPr>
        <p:spPr>
          <a:xfrm>
            <a:off x="1907764" y="2671454"/>
            <a:ext cx="1381125" cy="757545"/>
          </a:xfrm>
          <a:prstGeom prst="ellipse">
            <a:avLst/>
          </a:prstGeom>
          <a:noFill/>
          <a:ln w="571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9" name="8 Elipse"/>
          <p:cNvSpPr/>
          <p:nvPr/>
        </p:nvSpPr>
        <p:spPr>
          <a:xfrm>
            <a:off x="1057121" y="4627272"/>
            <a:ext cx="2448232" cy="223045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a:p>
            <a:pPr algn="ctr"/>
            <a:endParaRPr lang="es-MX" dirty="0" smtClean="0"/>
          </a:p>
          <a:p>
            <a:pPr algn="ctr"/>
            <a:r>
              <a:rPr lang="es-MX" dirty="0" smtClean="0"/>
              <a:t>B:</a:t>
            </a:r>
          </a:p>
          <a:p>
            <a:pPr algn="ctr"/>
            <a:r>
              <a:rPr lang="es-MX" dirty="0" smtClean="0"/>
              <a:t>Está Nublado.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10" name="9 Elipse"/>
          <p:cNvSpPr/>
          <p:nvPr/>
        </p:nvSpPr>
        <p:spPr>
          <a:xfrm>
            <a:off x="1434478" y="5237145"/>
            <a:ext cx="1693518" cy="14099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A: </a:t>
            </a:r>
          </a:p>
          <a:p>
            <a:pPr algn="ctr"/>
            <a:r>
              <a:rPr lang="es-MX" dirty="0" smtClean="0"/>
              <a:t>Lluvia</a:t>
            </a:r>
            <a:endParaRPr lang="es-MX" dirty="0"/>
          </a:p>
        </p:txBody>
      </p:sp>
      <p:sp>
        <p:nvSpPr>
          <p:cNvPr id="13"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effectLst>
                  <a:outerShdw blurRad="38100" dist="38100" dir="2700000" algn="tl">
                    <a:srgbClr val="000000">
                      <a:alpha val="43137"/>
                    </a:srgbClr>
                  </a:outerShdw>
                </a:effectLst>
              </a:rPr>
              <a:t>Teorema de Bayes en acción:</a:t>
            </a:r>
            <a:endParaRPr lang="es-MX" b="1" dirty="0">
              <a:effectLst>
                <a:outerShdw blurRad="38100" dist="38100" dir="2700000" algn="tl">
                  <a:srgbClr val="000000">
                    <a:alpha val="43137"/>
                  </a:srgbClr>
                </a:outerShdw>
              </a:effectLst>
            </a:endParaRPr>
          </a:p>
        </p:txBody>
      </p:sp>
      <p:sp>
        <p:nvSpPr>
          <p:cNvPr id="14" name="13 Elipse"/>
          <p:cNvSpPr/>
          <p:nvPr/>
        </p:nvSpPr>
        <p:spPr>
          <a:xfrm>
            <a:off x="147484" y="2979174"/>
            <a:ext cx="1297858" cy="825910"/>
          </a:xfrm>
          <a:prstGeom prst="ellipse">
            <a:avLst/>
          </a:prstGeom>
          <a:noFill/>
          <a:ln w="6350"/>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5" name="14 Elipse"/>
          <p:cNvSpPr/>
          <p:nvPr/>
        </p:nvSpPr>
        <p:spPr>
          <a:xfrm>
            <a:off x="3264617" y="2671454"/>
            <a:ext cx="864931" cy="691177"/>
          </a:xfrm>
          <a:prstGeom prst="ellipse">
            <a:avLst/>
          </a:prstGeom>
          <a:noFill/>
          <a:ln w="63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7" name="16 CuadroTexto"/>
          <p:cNvSpPr txBox="1"/>
          <p:nvPr/>
        </p:nvSpPr>
        <p:spPr>
          <a:xfrm>
            <a:off x="7248833" y="3620418"/>
            <a:ext cx="4675238"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Estimado inicial (Sin ver información) </a:t>
            </a:r>
          </a:p>
        </p:txBody>
      </p:sp>
      <p:sp>
        <p:nvSpPr>
          <p:cNvPr id="18" name="17 CuadroTexto"/>
          <p:cNvSpPr txBox="1"/>
          <p:nvPr/>
        </p:nvSpPr>
        <p:spPr>
          <a:xfrm>
            <a:off x="6830962" y="2404633"/>
            <a:ext cx="4675238"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Lo que interesa estimar a la luz de la evidencia</a:t>
            </a:r>
          </a:p>
        </p:txBody>
      </p:sp>
      <p:sp>
        <p:nvSpPr>
          <p:cNvPr id="19" name="18 CuadroTexto"/>
          <p:cNvSpPr txBox="1"/>
          <p:nvPr/>
        </p:nvSpPr>
        <p:spPr>
          <a:xfrm>
            <a:off x="6046840" y="4754543"/>
            <a:ext cx="5877232"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¿Qué tantas veces el evento A aparece cuando pasa B?</a:t>
            </a:r>
          </a:p>
        </p:txBody>
      </p:sp>
    </p:spTree>
    <p:extLst>
      <p:ext uri="{BB962C8B-B14F-4D97-AF65-F5344CB8AC3E}">
        <p14:creationId xmlns:p14="http://schemas.microsoft.com/office/powerpoint/2010/main" val="379296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normAutofit lnSpcReduction="10000"/>
          </a:bodyPr>
          <a:lstStyle/>
          <a:p>
            <a:endParaRPr lang="es-MX" dirty="0" smtClean="0"/>
          </a:p>
          <a:p>
            <a:endParaRPr lang="es-MX" dirty="0"/>
          </a:p>
        </p:txBody>
      </p:sp>
      <p:sp>
        <p:nvSpPr>
          <p:cNvPr id="12" name="11 Marcador de contenido"/>
          <p:cNvSpPr>
            <a:spLocks noGrp="1"/>
          </p:cNvSpPr>
          <p:nvPr>
            <p:ph sz="half" idx="2"/>
          </p:nvPr>
        </p:nvSpPr>
        <p:spPr>
          <a:xfrm>
            <a:off x="4562475" y="1825625"/>
            <a:ext cx="6791325" cy="4351338"/>
          </a:xfrm>
        </p:spPr>
        <p:txBody>
          <a:bodyPr>
            <a:normAutofit lnSpcReduction="10000"/>
          </a:bodyPr>
          <a:lstStyle/>
          <a:p>
            <a:r>
              <a:rPr lang="es-MX" b="1" dirty="0" smtClean="0">
                <a:solidFill>
                  <a:srgbClr val="00B050"/>
                </a:solidFill>
                <a:effectLst>
                  <a:outerShdw blurRad="38100" dist="38100" dir="2700000" algn="tl">
                    <a:srgbClr val="000000">
                      <a:alpha val="43137"/>
                    </a:srgbClr>
                  </a:outerShdw>
                </a:effectLst>
              </a:rPr>
              <a:t>La probabilidad de un evento A, dada la evidencia B.</a:t>
            </a:r>
          </a:p>
          <a:p>
            <a:endParaRPr lang="es-MX" b="1" dirty="0">
              <a:solidFill>
                <a:srgbClr val="00B050"/>
              </a:solidFill>
              <a:effectLst>
                <a:outerShdw blurRad="38100" dist="38100" dir="2700000" algn="tl">
                  <a:srgbClr val="000000">
                    <a:alpha val="43137"/>
                  </a:srgbClr>
                </a:outerShdw>
              </a:effectLst>
            </a:endParaRPr>
          </a:p>
          <a:p>
            <a:r>
              <a:rPr lang="es-MX" b="1" dirty="0" smtClean="0">
                <a:solidFill>
                  <a:srgbClr val="FF0000"/>
                </a:solidFill>
                <a:effectLst>
                  <a:outerShdw blurRad="38100" dist="38100" dir="2700000" algn="tl">
                    <a:srgbClr val="000000">
                      <a:alpha val="43137"/>
                    </a:srgbClr>
                  </a:outerShdw>
                </a:effectLst>
              </a:rPr>
              <a:t>La probabilidad del evento A</a:t>
            </a:r>
          </a:p>
          <a:p>
            <a:endParaRPr lang="es-MX" b="1" dirty="0">
              <a:solidFill>
                <a:srgbClr val="FF0000"/>
              </a:solidFill>
              <a:effectLst>
                <a:outerShdw blurRad="38100" dist="38100" dir="2700000" algn="tl">
                  <a:srgbClr val="000000">
                    <a:alpha val="43137"/>
                  </a:srgbClr>
                </a:outerShdw>
              </a:effectLst>
            </a:endParaRPr>
          </a:p>
          <a:p>
            <a:r>
              <a:rPr lang="es-MX" b="1" dirty="0" smtClean="0">
                <a:solidFill>
                  <a:schemeClr val="accent1">
                    <a:lumMod val="75000"/>
                  </a:schemeClr>
                </a:solidFill>
                <a:effectLst>
                  <a:outerShdw blurRad="38100" dist="38100" dir="2700000" algn="tl">
                    <a:srgbClr val="000000">
                      <a:alpha val="43137"/>
                    </a:srgbClr>
                  </a:outerShdw>
                </a:effectLst>
              </a:rPr>
              <a:t>La probabilidad de observar la evidencia B, cuando el evento A ocurre.</a:t>
            </a:r>
          </a:p>
          <a:p>
            <a:endParaRPr lang="es-MX" b="1" dirty="0">
              <a:solidFill>
                <a:schemeClr val="accent1">
                  <a:lumMod val="75000"/>
                </a:schemeClr>
              </a:solidFill>
              <a:effectLst>
                <a:outerShdw blurRad="38100" dist="38100" dir="2700000" algn="tl">
                  <a:srgbClr val="000000">
                    <a:alpha val="43137"/>
                  </a:srgbClr>
                </a:outerShdw>
              </a:effectLst>
            </a:endParaRPr>
          </a:p>
          <a:p>
            <a:r>
              <a:rPr lang="es-MX" b="1" dirty="0" smtClean="0">
                <a:solidFill>
                  <a:schemeClr val="accent4">
                    <a:lumMod val="75000"/>
                  </a:schemeClr>
                </a:solidFill>
                <a:effectLst>
                  <a:outerShdw blurRad="38100" dist="38100" dir="2700000" algn="tl">
                    <a:srgbClr val="000000">
                      <a:alpha val="43137"/>
                    </a:srgbClr>
                  </a:outerShdw>
                </a:effectLst>
              </a:rPr>
              <a:t>La probabilidad de observar la evidencia.</a:t>
            </a:r>
          </a:p>
          <a:p>
            <a:pPr lvl="1"/>
            <a:r>
              <a:rPr lang="es-MX" dirty="0" smtClean="0">
                <a:solidFill>
                  <a:schemeClr val="accent4">
                    <a:lumMod val="50000"/>
                  </a:schemeClr>
                </a:solidFill>
              </a:rPr>
              <a:t>La probabilidad de que esté nublado</a:t>
            </a: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Elipse"/>
          <p:cNvSpPr/>
          <p:nvPr/>
        </p:nvSpPr>
        <p:spPr>
          <a:xfrm>
            <a:off x="2281237" y="3482615"/>
            <a:ext cx="1381125" cy="617437"/>
          </a:xfrm>
          <a:prstGeom prst="ellipse">
            <a:avLst/>
          </a:prstGeom>
          <a:noFill/>
          <a:ln w="5715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9" name="8 Elipse"/>
          <p:cNvSpPr/>
          <p:nvPr/>
        </p:nvSpPr>
        <p:spPr>
          <a:xfrm>
            <a:off x="1057121" y="4627272"/>
            <a:ext cx="2448232" cy="223045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a:p>
            <a:pPr algn="ctr"/>
            <a:endParaRPr lang="es-MX" dirty="0" smtClean="0"/>
          </a:p>
          <a:p>
            <a:pPr algn="ctr"/>
            <a:r>
              <a:rPr lang="es-MX" dirty="0" smtClean="0"/>
              <a:t>B:</a:t>
            </a:r>
          </a:p>
          <a:p>
            <a:pPr algn="ctr"/>
            <a:r>
              <a:rPr lang="es-MX" dirty="0" smtClean="0"/>
              <a:t>Está Nublado.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10" name="9 Elipse"/>
          <p:cNvSpPr/>
          <p:nvPr/>
        </p:nvSpPr>
        <p:spPr>
          <a:xfrm>
            <a:off x="1434478" y="5237145"/>
            <a:ext cx="1693518" cy="140992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A: </a:t>
            </a:r>
          </a:p>
          <a:p>
            <a:pPr algn="ctr"/>
            <a:r>
              <a:rPr lang="es-MX" dirty="0" smtClean="0"/>
              <a:t>Lluvia</a:t>
            </a:r>
            <a:endParaRPr lang="es-MX" dirty="0"/>
          </a:p>
        </p:txBody>
      </p:sp>
      <p:sp>
        <p:nvSpPr>
          <p:cNvPr id="13"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effectLst>
                  <a:outerShdw blurRad="38100" dist="38100" dir="2700000" algn="tl">
                    <a:srgbClr val="000000">
                      <a:alpha val="43137"/>
                    </a:srgbClr>
                  </a:outerShdw>
                </a:effectLst>
              </a:rPr>
              <a:t>Teorema de Bayes en acción:</a:t>
            </a:r>
            <a:endParaRPr lang="es-MX" b="1" dirty="0">
              <a:effectLst>
                <a:outerShdw blurRad="38100" dist="38100" dir="2700000" algn="tl">
                  <a:srgbClr val="000000">
                    <a:alpha val="43137"/>
                  </a:srgbClr>
                </a:outerShdw>
              </a:effectLst>
            </a:endParaRPr>
          </a:p>
        </p:txBody>
      </p:sp>
      <p:sp>
        <p:nvSpPr>
          <p:cNvPr id="14" name="13 Elipse"/>
          <p:cNvSpPr/>
          <p:nvPr/>
        </p:nvSpPr>
        <p:spPr>
          <a:xfrm>
            <a:off x="147484" y="2979174"/>
            <a:ext cx="1297858" cy="825910"/>
          </a:xfrm>
          <a:prstGeom prst="ellipse">
            <a:avLst/>
          </a:prstGeom>
          <a:noFill/>
          <a:ln w="6350"/>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6" name="15 Elipse"/>
          <p:cNvSpPr/>
          <p:nvPr/>
        </p:nvSpPr>
        <p:spPr>
          <a:xfrm>
            <a:off x="3264617" y="2671454"/>
            <a:ext cx="864931" cy="691177"/>
          </a:xfrm>
          <a:prstGeom prst="ellipse">
            <a:avLst/>
          </a:prstGeom>
          <a:noFill/>
          <a:ln w="63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7" name="16 Elipse"/>
          <p:cNvSpPr/>
          <p:nvPr/>
        </p:nvSpPr>
        <p:spPr>
          <a:xfrm>
            <a:off x="1907764" y="2671454"/>
            <a:ext cx="1381125" cy="757545"/>
          </a:xfrm>
          <a:prstGeom prst="ellipse">
            <a:avLst/>
          </a:prstGeom>
          <a:noFill/>
          <a:ln w="63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8" name="17 CuadroTexto"/>
          <p:cNvSpPr txBox="1"/>
          <p:nvPr/>
        </p:nvSpPr>
        <p:spPr>
          <a:xfrm>
            <a:off x="7248833" y="3620418"/>
            <a:ext cx="4675238"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Estimado inicial (Sin ver información) </a:t>
            </a:r>
          </a:p>
        </p:txBody>
      </p:sp>
      <p:sp>
        <p:nvSpPr>
          <p:cNvPr id="19" name="18 CuadroTexto"/>
          <p:cNvSpPr txBox="1"/>
          <p:nvPr/>
        </p:nvSpPr>
        <p:spPr>
          <a:xfrm>
            <a:off x="6830962" y="2404633"/>
            <a:ext cx="4675238"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Lo que interesa estimar a la luz de la evidencia</a:t>
            </a:r>
          </a:p>
        </p:txBody>
      </p:sp>
      <p:sp>
        <p:nvSpPr>
          <p:cNvPr id="20" name="19 CuadroTexto"/>
          <p:cNvSpPr txBox="1"/>
          <p:nvPr/>
        </p:nvSpPr>
        <p:spPr>
          <a:xfrm>
            <a:off x="6046840" y="4754543"/>
            <a:ext cx="5877232"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¿Qué tantas veces el evento A aparece cuando pasa B?</a:t>
            </a:r>
          </a:p>
        </p:txBody>
      </p:sp>
      <p:sp>
        <p:nvSpPr>
          <p:cNvPr id="21" name="20 CuadroTexto"/>
          <p:cNvSpPr txBox="1"/>
          <p:nvPr/>
        </p:nvSpPr>
        <p:spPr>
          <a:xfrm>
            <a:off x="6199240" y="6116310"/>
            <a:ext cx="5877232"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¿Qué tan común es B en el mundo?</a:t>
            </a:r>
          </a:p>
        </p:txBody>
      </p:sp>
    </p:spTree>
    <p:extLst>
      <p:ext uri="{BB962C8B-B14F-4D97-AF65-F5344CB8AC3E}">
        <p14:creationId xmlns:p14="http://schemas.microsoft.com/office/powerpoint/2010/main" val="3465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51200"/>
          </a:xfrm>
        </p:spPr>
        <p:txBody>
          <a:bodyPr/>
          <a:lstStyle/>
          <a:p>
            <a:pPr algn="ctr"/>
            <a:r>
              <a:rPr lang="es-MX" b="1" dirty="0" smtClean="0">
                <a:effectLst>
                  <a:outerShdw blurRad="38100" dist="38100" dir="2700000" algn="tl">
                    <a:srgbClr val="000000">
                      <a:alpha val="43137"/>
                    </a:srgbClr>
                  </a:outerShdw>
                </a:effectLst>
              </a:rPr>
              <a:t>Inferencia Probabilística</a:t>
            </a:r>
            <a:endParaRPr lang="es-MX" dirty="0"/>
          </a:p>
        </p:txBody>
      </p:sp>
      <p:sp>
        <p:nvSpPr>
          <p:cNvPr id="3" name="Marcador de contenido 2"/>
          <p:cNvSpPr>
            <a:spLocks noGrp="1"/>
          </p:cNvSpPr>
          <p:nvPr>
            <p:ph idx="1"/>
          </p:nvPr>
        </p:nvSpPr>
        <p:spPr>
          <a:xfrm>
            <a:off x="838200" y="1216326"/>
            <a:ext cx="10515600" cy="5305244"/>
          </a:xfrm>
        </p:spPr>
        <p:txBody>
          <a:bodyPr/>
          <a:lstStyle/>
          <a:p>
            <a:endParaRPr lang="es-MX" dirty="0" smtClean="0"/>
          </a:p>
          <a:p>
            <a:r>
              <a:rPr lang="es-MX" dirty="0" smtClean="0"/>
              <a:t>Determinar qué tan probable es que ocurra un evento X </a:t>
            </a:r>
            <a:r>
              <a:rPr lang="es-MX" i="1" dirty="0" smtClean="0">
                <a:solidFill>
                  <a:srgbClr val="FF0000"/>
                </a:solidFill>
              </a:rPr>
              <a:t>(Definición)</a:t>
            </a:r>
            <a:endParaRPr lang="es-MX" i="1" dirty="0" smtClean="0"/>
          </a:p>
          <a:p>
            <a:endParaRPr lang="es-MX" dirty="0"/>
          </a:p>
          <a:p>
            <a:pPr lvl="1"/>
            <a:endParaRPr lang="es-MX" dirty="0" smtClean="0"/>
          </a:p>
          <a:p>
            <a:pPr lvl="1"/>
            <a:r>
              <a:rPr lang="es-MX" dirty="0" smtClean="0"/>
              <a:t>Lidiar contra la incertidumbre</a:t>
            </a:r>
          </a:p>
          <a:p>
            <a:pPr marL="457200" lvl="1" indent="0" algn="r">
              <a:buNone/>
            </a:pPr>
            <a:r>
              <a:rPr lang="es-MX" i="1" dirty="0" smtClean="0">
                <a:solidFill>
                  <a:srgbClr val="FF0000"/>
                </a:solidFill>
              </a:rPr>
              <a:t>(Aplicaciones)</a:t>
            </a:r>
          </a:p>
          <a:p>
            <a:pPr lvl="1"/>
            <a:r>
              <a:rPr lang="es-MX" dirty="0" smtClean="0"/>
              <a:t>Resolver el problema de la Asignación de Crédito</a:t>
            </a:r>
            <a:endParaRPr lang="es-MX" dirty="0"/>
          </a:p>
        </p:txBody>
      </p:sp>
    </p:spTree>
    <p:extLst>
      <p:ext uri="{BB962C8B-B14F-4D97-AF65-F5344CB8AC3E}">
        <p14:creationId xmlns:p14="http://schemas.microsoft.com/office/powerpoint/2010/main" val="3043475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effectLst>
                  <a:outerShdw blurRad="38100" dist="38100" dir="2700000" algn="tl">
                    <a:srgbClr val="000000">
                      <a:alpha val="43137"/>
                    </a:srgbClr>
                  </a:outerShdw>
                </a:effectLst>
              </a:rPr>
              <a:t>¿Qué implica decir ‘Bayesiano’?</a:t>
            </a:r>
            <a:endParaRPr lang="es-ES"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pPr marL="0" indent="0" algn="r">
              <a:buNone/>
            </a:pPr>
            <a:endParaRPr lang="es-ES" sz="3500" dirty="0" smtClean="0"/>
          </a:p>
          <a:p>
            <a:pPr marL="0" indent="0" algn="r">
              <a:buNone/>
            </a:pPr>
            <a:endParaRPr lang="es-ES" sz="3500" dirty="0"/>
          </a:p>
          <a:p>
            <a:pPr marL="0" indent="0" algn="r">
              <a:buNone/>
            </a:pPr>
            <a:r>
              <a:rPr lang="es-ES" sz="3500" dirty="0" smtClean="0"/>
              <a:t>Hay una actualización constante de la información que me permite reducir mi incertidumbre respecto a la probabilidad de ocurrencia de un evento X.</a:t>
            </a:r>
          </a:p>
          <a:p>
            <a:pPr marL="0" indent="0">
              <a:buNone/>
            </a:pPr>
            <a:endParaRPr lang="es-ES" dirty="0"/>
          </a:p>
        </p:txBody>
      </p:sp>
    </p:spTree>
    <p:extLst>
      <p:ext uri="{BB962C8B-B14F-4D97-AF65-F5344CB8AC3E}">
        <p14:creationId xmlns:p14="http://schemas.microsoft.com/office/powerpoint/2010/main" val="923497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51200"/>
          </a:xfrm>
        </p:spPr>
        <p:txBody>
          <a:bodyPr/>
          <a:lstStyle/>
          <a:p>
            <a:pPr algn="ctr"/>
            <a:r>
              <a:rPr lang="es-MX" b="1" dirty="0" smtClean="0">
                <a:effectLst>
                  <a:outerShdw blurRad="38100" dist="38100" dir="2700000" algn="tl">
                    <a:srgbClr val="000000">
                      <a:alpha val="43137"/>
                    </a:srgbClr>
                  </a:outerShdw>
                </a:effectLst>
              </a:rPr>
              <a:t>Inferencia Probabilística</a:t>
            </a:r>
            <a:endParaRPr lang="es-MX" dirty="0"/>
          </a:p>
        </p:txBody>
      </p:sp>
      <p:sp>
        <p:nvSpPr>
          <p:cNvPr id="3" name="Marcador de contenido 2"/>
          <p:cNvSpPr>
            <a:spLocks noGrp="1"/>
          </p:cNvSpPr>
          <p:nvPr>
            <p:ph idx="1"/>
          </p:nvPr>
        </p:nvSpPr>
        <p:spPr>
          <a:xfrm>
            <a:off x="838200" y="1216326"/>
            <a:ext cx="10515600" cy="5305244"/>
          </a:xfrm>
        </p:spPr>
        <p:txBody>
          <a:bodyPr/>
          <a:lstStyle/>
          <a:p>
            <a:endParaRPr lang="es-MX" dirty="0" smtClean="0"/>
          </a:p>
          <a:p>
            <a:r>
              <a:rPr lang="es-MX" dirty="0" smtClean="0"/>
              <a:t>Determinar qué tan probable es que ocurra un evento X</a:t>
            </a:r>
          </a:p>
          <a:p>
            <a:endParaRPr lang="es-MX" dirty="0"/>
          </a:p>
          <a:p>
            <a:pPr lvl="1"/>
            <a:r>
              <a:rPr lang="es-MX" dirty="0" smtClean="0"/>
              <a:t>Lidiar contra la incertidumbre</a:t>
            </a:r>
          </a:p>
          <a:p>
            <a:pPr lvl="1"/>
            <a:endParaRPr lang="es-MX" dirty="0"/>
          </a:p>
          <a:p>
            <a:pPr lvl="1"/>
            <a:r>
              <a:rPr lang="es-MX" dirty="0" smtClean="0"/>
              <a:t>Resolver el problema de la Asignación de Crédito</a:t>
            </a:r>
            <a:endParaRPr lang="es-MX" dirty="0"/>
          </a:p>
        </p:txBody>
      </p:sp>
    </p:spTree>
    <p:extLst>
      <p:ext uri="{BB962C8B-B14F-4D97-AF65-F5344CB8AC3E}">
        <p14:creationId xmlns:p14="http://schemas.microsoft.com/office/powerpoint/2010/main" val="2333357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51200"/>
          </a:xfrm>
        </p:spPr>
        <p:txBody>
          <a:bodyPr/>
          <a:lstStyle/>
          <a:p>
            <a:pPr algn="ctr"/>
            <a:r>
              <a:rPr lang="es-MX" b="1" dirty="0" smtClean="0">
                <a:effectLst>
                  <a:outerShdw blurRad="38100" dist="38100" dir="2700000" algn="tl">
                    <a:srgbClr val="000000">
                      <a:alpha val="43137"/>
                    </a:srgbClr>
                  </a:outerShdw>
                </a:effectLst>
              </a:rPr>
              <a:t>Inferencia Probabilística</a:t>
            </a:r>
            <a:endParaRPr lang="es-MX" dirty="0"/>
          </a:p>
        </p:txBody>
      </p:sp>
      <p:sp>
        <p:nvSpPr>
          <p:cNvPr id="3" name="Marcador de contenido 2"/>
          <p:cNvSpPr>
            <a:spLocks noGrp="1"/>
          </p:cNvSpPr>
          <p:nvPr>
            <p:ph idx="1"/>
          </p:nvPr>
        </p:nvSpPr>
        <p:spPr>
          <a:xfrm>
            <a:off x="838200" y="1216326"/>
            <a:ext cx="10515600" cy="5305244"/>
          </a:xfrm>
        </p:spPr>
        <p:txBody>
          <a:bodyPr/>
          <a:lstStyle/>
          <a:p>
            <a:endParaRPr lang="es-MX" dirty="0" smtClean="0"/>
          </a:p>
          <a:p>
            <a:r>
              <a:rPr lang="es-MX" dirty="0" smtClean="0"/>
              <a:t>Determinar qué tan probable es que ocurra un evento X</a:t>
            </a:r>
          </a:p>
          <a:p>
            <a:endParaRPr lang="es-MX" dirty="0"/>
          </a:p>
          <a:p>
            <a:pPr lvl="1"/>
            <a:r>
              <a:rPr lang="es-MX" b="1" u="sng" dirty="0" smtClean="0"/>
              <a:t>Lidiar contra la incertidumbre</a:t>
            </a:r>
          </a:p>
          <a:p>
            <a:pPr lvl="1"/>
            <a:endParaRPr lang="es-MX" dirty="0"/>
          </a:p>
          <a:p>
            <a:pPr lvl="1"/>
            <a:r>
              <a:rPr lang="es-MX" dirty="0" smtClean="0"/>
              <a:t>Resolver el problema de la Asignación de Crédito</a:t>
            </a:r>
            <a:endParaRPr lang="es-MX" dirty="0"/>
          </a:p>
        </p:txBody>
      </p:sp>
    </p:spTree>
    <p:extLst>
      <p:ext uri="{BB962C8B-B14F-4D97-AF65-F5344CB8AC3E}">
        <p14:creationId xmlns:p14="http://schemas.microsoft.com/office/powerpoint/2010/main" val="3019117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lstStyle/>
          <a:p>
            <a:endParaRPr lang="es-MX"/>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084" y="-38360"/>
            <a:ext cx="8947453" cy="6778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958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normAutofit/>
          </a:bodyPr>
          <a:lstStyle/>
          <a:p>
            <a:endParaRPr lang="es-MX" dirty="0" smtClean="0"/>
          </a:p>
          <a:p>
            <a:endParaRPr lang="es-MX" dirty="0"/>
          </a:p>
        </p:txBody>
      </p:sp>
      <p:sp>
        <p:nvSpPr>
          <p:cNvPr id="12" name="11 Marcador de contenido"/>
          <p:cNvSpPr>
            <a:spLocks noGrp="1"/>
          </p:cNvSpPr>
          <p:nvPr>
            <p:ph sz="half" idx="2"/>
          </p:nvPr>
        </p:nvSpPr>
        <p:spPr>
          <a:xfrm>
            <a:off x="4562475" y="1825625"/>
            <a:ext cx="6791325" cy="4351338"/>
          </a:xfrm>
        </p:spPr>
        <p:txBody>
          <a:bodyPr>
            <a:normAutofit/>
          </a:bodyPr>
          <a:lstStyle/>
          <a:p>
            <a:r>
              <a:rPr lang="es-MX" b="1" dirty="0" smtClean="0">
                <a:solidFill>
                  <a:srgbClr val="00B050"/>
                </a:solidFill>
                <a:effectLst>
                  <a:outerShdw blurRad="38100" dist="38100" dir="2700000" algn="tl">
                    <a:srgbClr val="000000">
                      <a:alpha val="43137"/>
                    </a:srgbClr>
                  </a:outerShdw>
                </a:effectLst>
              </a:rPr>
              <a:t>La probabilidad de un evento A, dada la evidencia B.</a:t>
            </a:r>
          </a:p>
          <a:p>
            <a:endParaRPr lang="es-MX" b="1" dirty="0">
              <a:solidFill>
                <a:srgbClr val="00B050"/>
              </a:solidFill>
              <a:effectLst>
                <a:outerShdw blurRad="38100" dist="38100" dir="2700000" algn="tl">
                  <a:srgbClr val="000000">
                    <a:alpha val="43137"/>
                  </a:srgbClr>
                </a:outerShdw>
              </a:effectLst>
            </a:endParaRPr>
          </a:p>
          <a:p>
            <a:r>
              <a:rPr lang="es-MX" b="1" dirty="0" smtClean="0">
                <a:solidFill>
                  <a:srgbClr val="FF0000"/>
                </a:solidFill>
                <a:effectLst>
                  <a:outerShdw blurRad="38100" dist="38100" dir="2700000" algn="tl">
                    <a:srgbClr val="000000">
                      <a:alpha val="43137"/>
                    </a:srgbClr>
                  </a:outerShdw>
                </a:effectLst>
              </a:rPr>
              <a:t>La probabilidad del evento A</a:t>
            </a:r>
          </a:p>
          <a:p>
            <a:endParaRPr lang="es-MX" b="1" dirty="0">
              <a:solidFill>
                <a:srgbClr val="FF0000"/>
              </a:solidFill>
              <a:effectLst>
                <a:outerShdw blurRad="38100" dist="38100" dir="2700000" algn="tl">
                  <a:srgbClr val="000000">
                    <a:alpha val="43137"/>
                  </a:srgbClr>
                </a:outerShdw>
              </a:effectLst>
            </a:endParaRPr>
          </a:p>
          <a:p>
            <a:r>
              <a:rPr lang="es-MX" b="1" dirty="0" smtClean="0">
                <a:solidFill>
                  <a:schemeClr val="accent1">
                    <a:lumMod val="75000"/>
                  </a:schemeClr>
                </a:solidFill>
                <a:effectLst>
                  <a:outerShdw blurRad="38100" dist="38100" dir="2700000" algn="tl">
                    <a:srgbClr val="000000">
                      <a:alpha val="43137"/>
                    </a:srgbClr>
                  </a:outerShdw>
                </a:effectLst>
              </a:rPr>
              <a:t>La probabilidad de observar la evidencia B, cuando el evento A ocurre.</a:t>
            </a:r>
          </a:p>
          <a:p>
            <a:endParaRPr lang="es-MX" b="1" dirty="0">
              <a:solidFill>
                <a:schemeClr val="accent1">
                  <a:lumMod val="75000"/>
                </a:schemeClr>
              </a:solidFill>
              <a:effectLst>
                <a:outerShdw blurRad="38100" dist="38100" dir="2700000" algn="tl">
                  <a:srgbClr val="000000">
                    <a:alpha val="43137"/>
                  </a:srgbClr>
                </a:outerShdw>
              </a:effectLst>
            </a:endParaRPr>
          </a:p>
          <a:p>
            <a:r>
              <a:rPr lang="es-MX" b="1" dirty="0" smtClean="0">
                <a:solidFill>
                  <a:schemeClr val="accent4">
                    <a:lumMod val="75000"/>
                  </a:schemeClr>
                </a:solidFill>
                <a:effectLst>
                  <a:outerShdw blurRad="38100" dist="38100" dir="2700000" algn="tl">
                    <a:srgbClr val="000000">
                      <a:alpha val="43137"/>
                    </a:srgbClr>
                  </a:outerShdw>
                </a:effectLst>
              </a:rPr>
              <a:t>La probabilidad de observar la evidencia.</a:t>
            </a: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effectLst>
                  <a:outerShdw blurRad="38100" dist="38100" dir="2700000" algn="tl">
                    <a:srgbClr val="000000">
                      <a:alpha val="43137"/>
                    </a:srgbClr>
                  </a:outerShdw>
                </a:effectLst>
              </a:rPr>
              <a:t>Teorema de Bayes en acción:</a:t>
            </a:r>
            <a:endParaRPr lang="es-MX" b="1" dirty="0">
              <a:effectLst>
                <a:outerShdw blurRad="38100" dist="38100" dir="2700000" algn="tl">
                  <a:srgbClr val="000000">
                    <a:alpha val="43137"/>
                  </a:srgbClr>
                </a:outerShdw>
              </a:effectLst>
            </a:endParaRPr>
          </a:p>
        </p:txBody>
      </p:sp>
      <p:sp>
        <p:nvSpPr>
          <p:cNvPr id="14" name="13 Elipse"/>
          <p:cNvSpPr/>
          <p:nvPr/>
        </p:nvSpPr>
        <p:spPr>
          <a:xfrm>
            <a:off x="2281237" y="3482615"/>
            <a:ext cx="1381125" cy="617437"/>
          </a:xfrm>
          <a:prstGeom prst="ellipse">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5" name="14 Elipse"/>
          <p:cNvSpPr/>
          <p:nvPr/>
        </p:nvSpPr>
        <p:spPr>
          <a:xfrm>
            <a:off x="147484" y="2979174"/>
            <a:ext cx="1297858" cy="82591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6" name="15 Elipse"/>
          <p:cNvSpPr/>
          <p:nvPr/>
        </p:nvSpPr>
        <p:spPr>
          <a:xfrm>
            <a:off x="3264617" y="2671454"/>
            <a:ext cx="864931" cy="691177"/>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7" name="16 Elipse"/>
          <p:cNvSpPr/>
          <p:nvPr/>
        </p:nvSpPr>
        <p:spPr>
          <a:xfrm>
            <a:off x="1907764" y="2671454"/>
            <a:ext cx="1381125" cy="757545"/>
          </a:xfrm>
          <a:prstGeom prst="ellipse">
            <a:avLst/>
          </a:prstGeom>
          <a:noFill/>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729126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80" y="-29496"/>
            <a:ext cx="10029978" cy="7598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4874342" y="3769738"/>
            <a:ext cx="5877232" cy="923330"/>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Sale la primer maleta y se ve como tu maleta, pero…</a:t>
            </a:r>
          </a:p>
          <a:p>
            <a:pPr algn="ctr"/>
            <a:endParaRPr lang="es-MX" dirty="0">
              <a:solidFill>
                <a:srgbClr val="FF0000"/>
              </a:solidFill>
            </a:endParaRPr>
          </a:p>
          <a:p>
            <a:pPr algn="ctr"/>
            <a:r>
              <a:rPr lang="es-MX" dirty="0" smtClean="0">
                <a:solidFill>
                  <a:srgbClr val="FF0000"/>
                </a:solidFill>
              </a:rPr>
              <a:t>¿Es tu maleta?</a:t>
            </a:r>
          </a:p>
        </p:txBody>
      </p:sp>
    </p:spTree>
    <p:extLst>
      <p:ext uri="{BB962C8B-B14F-4D97-AF65-F5344CB8AC3E}">
        <p14:creationId xmlns:p14="http://schemas.microsoft.com/office/powerpoint/2010/main" val="384795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7484" y="176981"/>
            <a:ext cx="11872451" cy="64302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normAutofit fontScale="77500" lnSpcReduction="20000"/>
          </a:bodyPr>
          <a:lstStyle/>
          <a:p>
            <a:endParaRPr lang="es-MX" dirty="0" smtClean="0"/>
          </a:p>
          <a:p>
            <a:endParaRPr lang="es-MX" dirty="0"/>
          </a:p>
        </p:txBody>
      </p:sp>
      <mc:AlternateContent xmlns:mc="http://schemas.openxmlformats.org/markup-compatibility/2006" xmlns:a14="http://schemas.microsoft.com/office/drawing/2010/main">
        <mc:Choice Requires="a14">
          <p:sp>
            <p:nvSpPr>
              <p:cNvPr id="12" name="11 Marcador de contenido"/>
              <p:cNvSpPr>
                <a:spLocks noGrp="1"/>
              </p:cNvSpPr>
              <p:nvPr>
                <p:ph sz="half" idx="2"/>
              </p:nvPr>
            </p:nvSpPr>
            <p:spPr>
              <a:xfrm>
                <a:off x="4562475" y="1825625"/>
                <a:ext cx="6791325" cy="4351338"/>
              </a:xfrm>
            </p:spPr>
            <p:txBody>
              <a:bodyPr>
                <a:normAutofit fontScale="77500" lnSpcReduction="20000"/>
              </a:bodyPr>
              <a:lstStyle/>
              <a:p>
                <a:r>
                  <a:rPr lang="es-MX" b="1" dirty="0" smtClean="0">
                    <a:solidFill>
                      <a:srgbClr val="00B050"/>
                    </a:solidFill>
                    <a:effectLst>
                      <a:outerShdw blurRad="38100" dist="38100" dir="2700000" algn="tl">
                        <a:srgbClr val="000000">
                          <a:alpha val="43137"/>
                        </a:srgbClr>
                      </a:outerShdw>
                    </a:effectLst>
                  </a:rPr>
                  <a:t>P(A|B) = ?</a:t>
                </a:r>
              </a:p>
              <a:p>
                <a:pPr lvl="1"/>
                <a:r>
                  <a:rPr lang="es-MX" dirty="0" smtClean="0">
                    <a:solidFill>
                      <a:srgbClr val="00B050"/>
                    </a:solidFill>
                    <a:effectLst>
                      <a:outerShdw blurRad="38100" dist="38100" dir="2700000" algn="tl">
                        <a:srgbClr val="000000">
                          <a:alpha val="43137"/>
                        </a:srgbClr>
                      </a:outerShdw>
                    </a:effectLst>
                  </a:rPr>
                  <a:t>La probabilidad de que la maleta sea la mía, dado que se ve como la mía.</a:t>
                </a:r>
                <a:endParaRPr lang="es-MX" dirty="0" smtClean="0">
                  <a:solidFill>
                    <a:srgbClr val="00B050"/>
                  </a:solidFill>
                </a:endParaRPr>
              </a:p>
              <a:p>
                <a:endParaRPr lang="es-MX" b="1" dirty="0">
                  <a:solidFill>
                    <a:srgbClr val="00B050"/>
                  </a:solidFill>
                  <a:effectLst>
                    <a:outerShdw blurRad="38100" dist="38100" dir="2700000" algn="tl">
                      <a:srgbClr val="000000">
                        <a:alpha val="43137"/>
                      </a:srgbClr>
                    </a:outerShdw>
                  </a:effectLst>
                </a:endParaRPr>
              </a:p>
              <a:p>
                <a:r>
                  <a:rPr lang="es-MX" b="1" dirty="0" smtClean="0">
                    <a:solidFill>
                      <a:srgbClr val="FF0000"/>
                    </a:solidFill>
                    <a:effectLst>
                      <a:outerShdw blurRad="38100" dist="38100" dir="2700000" algn="tl">
                        <a:srgbClr val="000000">
                          <a:alpha val="43137"/>
                        </a:srgbClr>
                      </a:outerShdw>
                    </a:effectLst>
                  </a:rPr>
                  <a:t>P(A) = </a:t>
                </a:r>
                <a14:m>
                  <m:oMath xmlns:m="http://schemas.openxmlformats.org/officeDocument/2006/math">
                    <m:f>
                      <m:fPr>
                        <m:ctrlPr>
                          <a:rPr lang="es-MX" b="1" i="1" smtClean="0">
                            <a:solidFill>
                              <a:srgbClr val="FF0000"/>
                            </a:solidFill>
                            <a:effectLst>
                              <a:outerShdw blurRad="38100" dist="38100" dir="2700000" algn="tl">
                                <a:srgbClr val="000000">
                                  <a:alpha val="43137"/>
                                </a:srgbClr>
                              </a:outerShdw>
                            </a:effectLst>
                            <a:latin typeface="Cambria Math"/>
                          </a:rPr>
                        </m:ctrlPr>
                      </m:fPr>
                      <m:num>
                        <m:r>
                          <a:rPr lang="es-MX" b="1" i="1" smtClean="0">
                            <a:solidFill>
                              <a:srgbClr val="FF0000"/>
                            </a:solidFill>
                            <a:effectLst>
                              <a:outerShdw blurRad="38100" dist="38100" dir="2700000" algn="tl">
                                <a:srgbClr val="000000">
                                  <a:alpha val="43137"/>
                                </a:srgbClr>
                              </a:outerShdw>
                            </a:effectLst>
                            <a:latin typeface="Cambria Math"/>
                          </a:rPr>
                          <m:t>𝟏</m:t>
                        </m:r>
                      </m:num>
                      <m:den>
                        <m:r>
                          <a:rPr lang="es-MX" b="1" i="1" smtClean="0">
                            <a:solidFill>
                              <a:srgbClr val="FF0000"/>
                            </a:solidFill>
                            <a:effectLst>
                              <a:outerShdw blurRad="38100" dist="38100" dir="2700000" algn="tl">
                                <a:srgbClr val="000000">
                                  <a:alpha val="43137"/>
                                </a:srgbClr>
                              </a:outerShdw>
                            </a:effectLst>
                            <a:latin typeface="Cambria Math"/>
                          </a:rPr>
                          <m:t>𝟏𝟎𝟎</m:t>
                        </m:r>
                      </m:den>
                    </m:f>
                  </m:oMath>
                </a14:m>
                <a:r>
                  <a:rPr lang="es-MX" b="1" dirty="0" smtClean="0">
                    <a:solidFill>
                      <a:srgbClr val="FF0000"/>
                    </a:solidFill>
                    <a:effectLst>
                      <a:outerShdw blurRad="38100" dist="38100" dir="2700000" algn="tl">
                        <a:srgbClr val="000000">
                          <a:alpha val="43137"/>
                        </a:srgbClr>
                      </a:outerShdw>
                    </a:effectLst>
                  </a:rPr>
                  <a:t> = .01</a:t>
                </a:r>
              </a:p>
              <a:p>
                <a:pPr lvl="1"/>
                <a:r>
                  <a:rPr lang="es-MX" dirty="0" smtClean="0">
                    <a:solidFill>
                      <a:srgbClr val="FF0000"/>
                    </a:solidFill>
                    <a:effectLst>
                      <a:outerShdw blurRad="38100" dist="38100" dir="2700000" algn="tl">
                        <a:srgbClr val="000000">
                          <a:alpha val="43137"/>
                        </a:srgbClr>
                      </a:outerShdw>
                    </a:effectLst>
                  </a:rPr>
                  <a:t>La probabilidad de que la primer maleta de 100 sea la mía</a:t>
                </a:r>
              </a:p>
              <a:p>
                <a:endParaRPr lang="es-MX" b="1" dirty="0">
                  <a:solidFill>
                    <a:srgbClr val="FF0000"/>
                  </a:solidFill>
                  <a:effectLst>
                    <a:outerShdw blurRad="38100" dist="38100" dir="2700000" algn="tl">
                      <a:srgbClr val="000000">
                        <a:alpha val="43137"/>
                      </a:srgbClr>
                    </a:outerShdw>
                  </a:effectLst>
                </a:endParaRPr>
              </a:p>
              <a:p>
                <a:r>
                  <a:rPr lang="es-MX" b="1" dirty="0" smtClean="0">
                    <a:solidFill>
                      <a:schemeClr val="accent1">
                        <a:lumMod val="75000"/>
                      </a:schemeClr>
                    </a:solidFill>
                    <a:effectLst>
                      <a:outerShdw blurRad="38100" dist="38100" dir="2700000" algn="tl">
                        <a:srgbClr val="000000">
                          <a:alpha val="43137"/>
                        </a:srgbClr>
                      </a:outerShdw>
                    </a:effectLst>
                  </a:rPr>
                  <a:t>P(B|A) = 1</a:t>
                </a:r>
              </a:p>
              <a:p>
                <a:pPr lvl="1"/>
                <a:r>
                  <a:rPr lang="es-MX" dirty="0" smtClean="0">
                    <a:solidFill>
                      <a:schemeClr val="accent1">
                        <a:lumMod val="75000"/>
                      </a:schemeClr>
                    </a:solidFill>
                    <a:effectLst>
                      <a:outerShdw blurRad="38100" dist="38100" dir="2700000" algn="tl">
                        <a:srgbClr val="000000">
                          <a:alpha val="43137"/>
                        </a:srgbClr>
                      </a:outerShdw>
                    </a:effectLst>
                  </a:rPr>
                  <a:t>La probabilidad de que se vea como mi maleta dado que es mi maleta</a:t>
                </a:r>
              </a:p>
              <a:p>
                <a:endParaRPr lang="es-MX" b="1" dirty="0">
                  <a:solidFill>
                    <a:schemeClr val="accent1">
                      <a:lumMod val="75000"/>
                    </a:schemeClr>
                  </a:solidFill>
                  <a:effectLst>
                    <a:outerShdw blurRad="38100" dist="38100" dir="2700000" algn="tl">
                      <a:srgbClr val="000000">
                        <a:alpha val="43137"/>
                      </a:srgbClr>
                    </a:outerShdw>
                  </a:effectLst>
                </a:endParaRPr>
              </a:p>
              <a:p>
                <a:r>
                  <a:rPr lang="es-MX" b="1" dirty="0" smtClean="0">
                    <a:solidFill>
                      <a:schemeClr val="accent4">
                        <a:lumMod val="75000"/>
                      </a:schemeClr>
                    </a:solidFill>
                    <a:effectLst>
                      <a:outerShdw blurRad="38100" dist="38100" dir="2700000" algn="tl">
                        <a:srgbClr val="000000">
                          <a:alpha val="43137"/>
                        </a:srgbClr>
                      </a:outerShdw>
                    </a:effectLst>
                  </a:rPr>
                  <a:t>P(B) = ?</a:t>
                </a:r>
              </a:p>
              <a:p>
                <a:pPr lvl="1"/>
                <a:r>
                  <a:rPr lang="es-MX" dirty="0" smtClean="0">
                    <a:solidFill>
                      <a:schemeClr val="accent4">
                        <a:lumMod val="75000"/>
                      </a:schemeClr>
                    </a:solidFill>
                    <a:effectLst>
                      <a:outerShdw blurRad="38100" dist="38100" dir="2700000" algn="tl">
                        <a:srgbClr val="000000">
                          <a:alpha val="43137"/>
                        </a:srgbClr>
                      </a:outerShdw>
                    </a:effectLst>
                  </a:rPr>
                  <a:t>La probabilidad de que una maleta se vea como la mía, independientemente de si lo es o no…</a:t>
                </a: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mc:Choice>
        <mc:Fallback xmlns="">
          <p:sp>
            <p:nvSpPr>
              <p:cNvPr id="12" name="11 Marcador de contenido"/>
              <p:cNvSpPr>
                <a:spLocks noGrp="1" noRot="1" noChangeAspect="1" noMove="1" noResize="1" noEditPoints="1" noAdjustHandles="1" noChangeArrowheads="1" noChangeShapeType="1" noTextEdit="1"/>
              </p:cNvSpPr>
              <p:nvPr>
                <p:ph sz="half" idx="2"/>
              </p:nvPr>
            </p:nvSpPr>
            <p:spPr>
              <a:xfrm>
                <a:off x="4562475" y="1825625"/>
                <a:ext cx="6791325" cy="4351338"/>
              </a:xfrm>
              <a:blipFill rotWithShape="1">
                <a:blip r:embed="rId2"/>
                <a:stretch>
                  <a:fillRect l="-1076" t="-2801" r="-448" b="-1681"/>
                </a:stretch>
              </a:blipFill>
            </p:spPr>
            <p:txBody>
              <a:bodyPr/>
              <a:lstStyle/>
              <a:p>
                <a:r>
                  <a:rPr lang="es-MX">
                    <a:noFill/>
                  </a:rPr>
                  <a:t> </a:t>
                </a:r>
              </a:p>
            </p:txBody>
          </p:sp>
        </mc:Fallback>
      </mc:AlternateContent>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smtClean="0">
                <a:effectLst>
                  <a:outerShdw blurRad="38100" dist="38100" dir="2700000" algn="tl">
                    <a:srgbClr val="000000">
                      <a:alpha val="43137"/>
                    </a:srgbClr>
                  </a:outerShdw>
                </a:effectLst>
              </a:rPr>
              <a:t>¿Es mi maleta?</a:t>
            </a:r>
            <a:endParaRPr lang="es-MX" b="1" dirty="0">
              <a:effectLst>
                <a:outerShdw blurRad="38100" dist="38100" dir="2700000" algn="tl">
                  <a:srgbClr val="000000">
                    <a:alpha val="43137"/>
                  </a:srgbClr>
                </a:outerShdw>
              </a:effectLst>
            </a:endParaRPr>
          </a:p>
        </p:txBody>
      </p:sp>
      <p:sp>
        <p:nvSpPr>
          <p:cNvPr id="14" name="13 Elipse"/>
          <p:cNvSpPr/>
          <p:nvPr/>
        </p:nvSpPr>
        <p:spPr>
          <a:xfrm>
            <a:off x="2281237" y="3482615"/>
            <a:ext cx="1381125" cy="617437"/>
          </a:xfrm>
          <a:prstGeom prst="ellipse">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5" name="14 Elipse"/>
          <p:cNvSpPr/>
          <p:nvPr/>
        </p:nvSpPr>
        <p:spPr>
          <a:xfrm>
            <a:off x="147484" y="2979174"/>
            <a:ext cx="1297858" cy="82591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6" name="15 Elipse"/>
          <p:cNvSpPr/>
          <p:nvPr/>
        </p:nvSpPr>
        <p:spPr>
          <a:xfrm>
            <a:off x="3264617" y="2671454"/>
            <a:ext cx="864931" cy="691177"/>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7" name="16 Elipse"/>
          <p:cNvSpPr/>
          <p:nvPr/>
        </p:nvSpPr>
        <p:spPr>
          <a:xfrm>
            <a:off x="1907764" y="2671454"/>
            <a:ext cx="1381125" cy="757545"/>
          </a:xfrm>
          <a:prstGeom prst="ellipse">
            <a:avLst/>
          </a:prstGeom>
          <a:noFill/>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385370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 y="147483"/>
            <a:ext cx="12192000" cy="64302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normAutofit fontScale="85000" lnSpcReduction="10000"/>
          </a:bodyPr>
          <a:lstStyle/>
          <a:p>
            <a:endParaRPr lang="es-MX" dirty="0" smtClean="0"/>
          </a:p>
          <a:p>
            <a:endParaRPr lang="es-MX" dirty="0"/>
          </a:p>
        </p:txBody>
      </p:sp>
      <mc:AlternateContent xmlns:mc="http://schemas.openxmlformats.org/markup-compatibility/2006" xmlns:a14="http://schemas.microsoft.com/office/drawing/2010/main">
        <mc:Choice Requires="a14">
          <p:sp>
            <p:nvSpPr>
              <p:cNvPr id="12" name="11 Marcador de contenido"/>
              <p:cNvSpPr>
                <a:spLocks noGrp="1"/>
              </p:cNvSpPr>
              <p:nvPr>
                <p:ph sz="half" idx="2"/>
              </p:nvPr>
            </p:nvSpPr>
            <p:spPr>
              <a:xfrm>
                <a:off x="2" y="176981"/>
                <a:ext cx="12191998" cy="6430295"/>
              </a:xfrm>
            </p:spPr>
            <p:txBody>
              <a:bodyPr>
                <a:normAutofit fontScale="85000" lnSpcReduction="10000"/>
              </a:bodyPr>
              <a:lstStyle/>
              <a:p>
                <a:r>
                  <a:rPr lang="es-MX" b="1" dirty="0" smtClean="0">
                    <a:solidFill>
                      <a:schemeClr val="accent4">
                        <a:lumMod val="75000"/>
                      </a:schemeClr>
                    </a:solidFill>
                    <a:effectLst>
                      <a:outerShdw blurRad="38100" dist="38100" dir="2700000" algn="tl">
                        <a:srgbClr val="000000">
                          <a:alpha val="43137"/>
                        </a:srgbClr>
                      </a:outerShdw>
                    </a:effectLst>
                  </a:rPr>
                  <a:t>P(B) = ?</a:t>
                </a:r>
              </a:p>
              <a:p>
                <a:pPr lvl="1"/>
                <a:r>
                  <a:rPr lang="es-MX" b="1" dirty="0" smtClean="0">
                    <a:solidFill>
                      <a:schemeClr val="accent4">
                        <a:lumMod val="75000"/>
                      </a:schemeClr>
                    </a:solidFill>
                    <a:effectLst>
                      <a:outerShdw blurRad="38100" dist="38100" dir="2700000" algn="tl">
                        <a:srgbClr val="000000">
                          <a:alpha val="43137"/>
                        </a:srgbClr>
                      </a:outerShdw>
                    </a:effectLst>
                  </a:rPr>
                  <a:t>La probabilidad de que una maleta se vea como la mía,</a:t>
                </a:r>
                <a:r>
                  <a:rPr lang="es-MX" dirty="0" smtClean="0">
                    <a:solidFill>
                      <a:schemeClr val="accent4">
                        <a:lumMod val="75000"/>
                      </a:schemeClr>
                    </a:solidFill>
                    <a:effectLst>
                      <a:outerShdw blurRad="38100" dist="38100" dir="2700000" algn="tl">
                        <a:srgbClr val="000000">
                          <a:alpha val="43137"/>
                        </a:srgbClr>
                      </a:outerShdw>
                    </a:effectLst>
                  </a:rPr>
                  <a:t> (</a:t>
                </a:r>
                <a:r>
                  <a:rPr lang="es-MX" i="1" dirty="0" smtClean="0">
                    <a:solidFill>
                      <a:schemeClr val="accent4">
                        <a:lumMod val="75000"/>
                      </a:schemeClr>
                    </a:solidFill>
                    <a:effectLst>
                      <a:outerShdw blurRad="38100" dist="38100" dir="2700000" algn="tl">
                        <a:srgbClr val="000000">
                          <a:alpha val="43137"/>
                        </a:srgbClr>
                      </a:outerShdw>
                    </a:effectLst>
                  </a:rPr>
                  <a:t>independientemente de si lo es o no)</a:t>
                </a:r>
              </a:p>
              <a:p>
                <a:pPr lvl="1"/>
                <a:endParaRPr lang="es-MX" dirty="0">
                  <a:solidFill>
                    <a:schemeClr val="accent4">
                      <a:lumMod val="75000"/>
                    </a:schemeClr>
                  </a:solidFill>
                  <a:effectLst>
                    <a:outerShdw blurRad="38100" dist="38100" dir="2700000" algn="tl">
                      <a:srgbClr val="000000">
                        <a:alpha val="43137"/>
                      </a:srgbClr>
                    </a:outerShdw>
                  </a:effectLst>
                </a:endParaRPr>
              </a:p>
              <a:p>
                <a:pPr marL="457200" lvl="1" indent="0">
                  <a:buNone/>
                </a:pPr>
                <a:r>
                  <a:rPr lang="es-MX" dirty="0" smtClean="0">
                    <a:solidFill>
                      <a:schemeClr val="accent4">
                        <a:lumMod val="75000"/>
                      </a:schemeClr>
                    </a:solidFill>
                    <a:effectLst>
                      <a:outerShdw blurRad="38100" dist="38100" dir="2700000" algn="tl">
                        <a:srgbClr val="000000">
                          <a:alpha val="43137"/>
                        </a:srgbClr>
                      </a:outerShdw>
                    </a:effectLst>
                  </a:rPr>
                  <a:t>Opción 1:  “La probabilidad de que la maleta se vea como la mía y lo sea”</a:t>
                </a:r>
              </a:p>
              <a:p>
                <a:pPr marL="457200" lvl="1" indent="0">
                  <a:buNone/>
                </a:pPr>
                <a:endParaRPr lang="es-MX" dirty="0" smtClean="0">
                  <a:solidFill>
                    <a:schemeClr val="accent4">
                      <a:lumMod val="75000"/>
                    </a:schemeClr>
                  </a:solidFill>
                  <a:effectLst>
                    <a:outerShdw blurRad="38100" dist="38100" dir="2700000" algn="tl">
                      <a:srgbClr val="000000">
                        <a:alpha val="43137"/>
                      </a:srgbClr>
                    </a:outerShdw>
                  </a:effectLst>
                </a:endParaRPr>
              </a:p>
              <a:p>
                <a:pPr marL="457200" lvl="1" indent="0">
                  <a:buNone/>
                </a:pPr>
                <a14:m>
                  <m:oMathPara xmlns:m="http://schemas.openxmlformats.org/officeDocument/2006/math">
                    <m:oMathParaPr>
                      <m:jc m:val="centerGroup"/>
                    </m:oMathParaPr>
                    <m:oMath xmlns:m="http://schemas.openxmlformats.org/officeDocument/2006/math">
                      <m:r>
                        <a:rPr lang="es-MX" sz="1700" b="0" i="1" smtClean="0">
                          <a:solidFill>
                            <a:schemeClr val="accent4">
                              <a:lumMod val="75000"/>
                            </a:schemeClr>
                          </a:solidFill>
                          <a:effectLst/>
                          <a:latin typeface="Cambria Math"/>
                        </a:rPr>
                        <m:t>𝑝</m:t>
                      </m:r>
                      <m:d>
                        <m:dPr>
                          <m:ctrlPr>
                            <a:rPr lang="es-MX" sz="1700" i="1" smtClean="0">
                              <a:solidFill>
                                <a:schemeClr val="accent4">
                                  <a:lumMod val="75000"/>
                                </a:schemeClr>
                              </a:solidFill>
                              <a:effectLst/>
                              <a:latin typeface="Cambria Math"/>
                            </a:rPr>
                          </m:ctrlPr>
                        </m:dPr>
                        <m:e>
                          <m:r>
                            <a:rPr lang="es-MX" sz="1700" b="0" i="1" smtClean="0">
                              <a:solidFill>
                                <a:schemeClr val="accent4">
                                  <a:lumMod val="75000"/>
                                </a:schemeClr>
                              </a:solidFill>
                              <a:effectLst/>
                              <a:latin typeface="Cambria Math"/>
                            </a:rPr>
                            <m:t>𝐸𝑠</m:t>
                          </m:r>
                          <m:r>
                            <a:rPr lang="es-MX" sz="1700" b="0" i="1" smtClean="0">
                              <a:solidFill>
                                <a:schemeClr val="accent4">
                                  <a:lumMod val="75000"/>
                                </a:schemeClr>
                              </a:solidFill>
                              <a:effectLst/>
                              <a:latin typeface="Cambria Math"/>
                            </a:rPr>
                            <m:t> </m:t>
                          </m:r>
                          <m:r>
                            <a:rPr lang="es-MX" sz="1700" b="0" i="1" smtClean="0">
                              <a:solidFill>
                                <a:schemeClr val="accent4">
                                  <a:lumMod val="75000"/>
                                </a:schemeClr>
                              </a:solidFill>
                              <a:effectLst/>
                              <a:latin typeface="Cambria Math"/>
                            </a:rPr>
                            <m:t>𝑚</m:t>
                          </m:r>
                          <m:r>
                            <a:rPr lang="es-MX" sz="1700" b="0" i="1" smtClean="0">
                              <a:solidFill>
                                <a:schemeClr val="accent4">
                                  <a:lumMod val="75000"/>
                                </a:schemeClr>
                              </a:solidFill>
                              <a:effectLst/>
                              <a:latin typeface="Cambria Math"/>
                            </a:rPr>
                            <m:t>í</m:t>
                          </m:r>
                          <m:r>
                            <a:rPr lang="es-MX" sz="1700" b="0" i="1" smtClean="0">
                              <a:solidFill>
                                <a:schemeClr val="accent4">
                                  <a:lumMod val="75000"/>
                                </a:schemeClr>
                              </a:solidFill>
                              <a:effectLst/>
                              <a:latin typeface="Cambria Math"/>
                            </a:rPr>
                            <m:t>𝑎</m:t>
                          </m:r>
                          <m:r>
                            <a:rPr lang="es-MX" sz="1700" b="0" i="1" smtClean="0">
                              <a:solidFill>
                                <a:schemeClr val="accent4">
                                  <a:lumMod val="75000"/>
                                </a:schemeClr>
                              </a:solidFill>
                              <a:effectLst/>
                              <a:latin typeface="Cambria Math"/>
                            </a:rPr>
                            <m:t> ∩</m:t>
                          </m:r>
                          <m:r>
                            <a:rPr lang="es-MX" sz="1700" b="0" i="1" smtClean="0">
                              <a:solidFill>
                                <a:schemeClr val="accent4">
                                  <a:lumMod val="75000"/>
                                </a:schemeClr>
                              </a:solidFill>
                              <a:effectLst/>
                              <a:latin typeface="Cambria Math"/>
                              <a:ea typeface="Cambria Math"/>
                            </a:rPr>
                            <m:t>𝑆𝑒</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𝑣𝑒</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𝑐𝑜𝑚𝑜</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𝑙𝑎</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𝑚</m:t>
                          </m:r>
                          <m:r>
                            <a:rPr lang="es-MX" sz="1700" b="0" i="1" smtClean="0">
                              <a:solidFill>
                                <a:schemeClr val="accent4">
                                  <a:lumMod val="75000"/>
                                </a:schemeClr>
                              </a:solidFill>
                              <a:effectLst/>
                              <a:latin typeface="Cambria Math"/>
                              <a:ea typeface="Cambria Math"/>
                            </a:rPr>
                            <m:t>í</m:t>
                          </m:r>
                          <m:r>
                            <a:rPr lang="es-MX" sz="1700" b="0" i="1" smtClean="0">
                              <a:solidFill>
                                <a:schemeClr val="accent4">
                                  <a:lumMod val="75000"/>
                                </a:schemeClr>
                              </a:solidFill>
                              <a:effectLst/>
                              <a:latin typeface="Cambria Math"/>
                              <a:ea typeface="Cambria Math"/>
                            </a:rPr>
                            <m:t>𝑎</m:t>
                          </m:r>
                        </m:e>
                      </m:d>
                      <m:r>
                        <a:rPr lang="es-MX" sz="1700" b="0" i="1" smtClean="0">
                          <a:solidFill>
                            <a:schemeClr val="accent4">
                              <a:lumMod val="75000"/>
                            </a:schemeClr>
                          </a:solidFill>
                          <a:effectLst/>
                          <a:latin typeface="Cambria Math"/>
                          <a:ea typeface="Cambria Math"/>
                        </a:rPr>
                        <m:t>=</m:t>
                      </m:r>
                      <m:r>
                        <a:rPr lang="es-MX" sz="1700" b="0" i="1" smtClean="0">
                          <a:solidFill>
                            <a:schemeClr val="accent4">
                              <a:lumMod val="75000"/>
                            </a:schemeClr>
                          </a:solidFill>
                          <a:effectLst/>
                          <a:latin typeface="Cambria Math"/>
                          <a:ea typeface="Cambria Math"/>
                        </a:rPr>
                        <m:t>𝑝</m:t>
                      </m:r>
                      <m:d>
                        <m:dPr>
                          <m:ctrlPr>
                            <a:rPr lang="es-MX" sz="1700" i="1" smtClean="0">
                              <a:solidFill>
                                <a:schemeClr val="accent4">
                                  <a:lumMod val="75000"/>
                                </a:schemeClr>
                              </a:solidFill>
                              <a:effectLst/>
                              <a:latin typeface="Cambria Math"/>
                              <a:ea typeface="Cambria Math"/>
                            </a:rPr>
                          </m:ctrlPr>
                        </m:dPr>
                        <m:e>
                          <m:r>
                            <a:rPr lang="es-MX" sz="1700" b="0" i="1" smtClean="0">
                              <a:solidFill>
                                <a:schemeClr val="accent4">
                                  <a:lumMod val="75000"/>
                                </a:schemeClr>
                              </a:solidFill>
                              <a:effectLst/>
                              <a:latin typeface="Cambria Math"/>
                              <a:ea typeface="Cambria Math"/>
                            </a:rPr>
                            <m:t>𝐸𝑠</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𝑚</m:t>
                          </m:r>
                          <m:r>
                            <a:rPr lang="es-MX" sz="1700" b="0" i="1" smtClean="0">
                              <a:solidFill>
                                <a:schemeClr val="accent4">
                                  <a:lumMod val="75000"/>
                                </a:schemeClr>
                              </a:solidFill>
                              <a:effectLst/>
                              <a:latin typeface="Cambria Math"/>
                              <a:ea typeface="Cambria Math"/>
                            </a:rPr>
                            <m:t>í</m:t>
                          </m:r>
                          <m:r>
                            <a:rPr lang="es-MX" sz="1700" b="0" i="1" smtClean="0">
                              <a:solidFill>
                                <a:schemeClr val="accent4">
                                  <a:lumMod val="75000"/>
                                </a:schemeClr>
                              </a:solidFill>
                              <a:effectLst/>
                              <a:latin typeface="Cambria Math"/>
                              <a:ea typeface="Cambria Math"/>
                            </a:rPr>
                            <m:t>𝑎</m:t>
                          </m:r>
                        </m:e>
                      </m:d>
                      <m:r>
                        <a:rPr lang="es-MX" sz="1700" b="0" i="1" smtClean="0">
                          <a:solidFill>
                            <a:schemeClr val="accent4">
                              <a:lumMod val="75000"/>
                            </a:schemeClr>
                          </a:solidFill>
                          <a:effectLst/>
                          <a:latin typeface="Cambria Math"/>
                          <a:ea typeface="Cambria Math"/>
                        </a:rPr>
                        <m:t>∙</m:t>
                      </m:r>
                      <m:r>
                        <a:rPr lang="es-MX" sz="1700" b="0" i="1" smtClean="0">
                          <a:solidFill>
                            <a:schemeClr val="accent4">
                              <a:lumMod val="75000"/>
                            </a:schemeClr>
                          </a:solidFill>
                          <a:effectLst/>
                          <a:latin typeface="Cambria Math"/>
                          <a:ea typeface="Cambria Math"/>
                        </a:rPr>
                        <m:t>𝑝</m:t>
                      </m:r>
                      <m:d>
                        <m:dPr>
                          <m:endChr m:val="|"/>
                          <m:ctrlPr>
                            <a:rPr lang="es-MX" sz="1700" i="1" smtClean="0">
                              <a:solidFill>
                                <a:schemeClr val="accent4">
                                  <a:lumMod val="75000"/>
                                </a:schemeClr>
                              </a:solidFill>
                              <a:effectLst/>
                              <a:latin typeface="Cambria Math"/>
                              <a:ea typeface="Cambria Math"/>
                            </a:rPr>
                          </m:ctrlPr>
                        </m:dPr>
                        <m:e>
                          <m:r>
                            <a:rPr lang="es-MX" sz="1700" b="0" i="1" smtClean="0">
                              <a:solidFill>
                                <a:schemeClr val="accent4">
                                  <a:lumMod val="75000"/>
                                </a:schemeClr>
                              </a:solidFill>
                              <a:effectLst/>
                              <a:latin typeface="Cambria Math"/>
                              <a:ea typeface="Cambria Math"/>
                            </a:rPr>
                            <m:t>𝑆𝑒</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𝑣𝑒</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𝑐𝑜𝑚𝑜</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𝑙𝑎</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𝑚</m:t>
                          </m:r>
                          <m:r>
                            <a:rPr lang="es-MX" sz="1700" b="0" i="1" smtClean="0">
                              <a:solidFill>
                                <a:schemeClr val="accent4">
                                  <a:lumMod val="75000"/>
                                </a:schemeClr>
                              </a:solidFill>
                              <a:effectLst/>
                              <a:latin typeface="Cambria Math"/>
                              <a:ea typeface="Cambria Math"/>
                            </a:rPr>
                            <m:t>í</m:t>
                          </m:r>
                          <m:r>
                            <a:rPr lang="es-MX" sz="1700" b="0" i="1" smtClean="0">
                              <a:solidFill>
                                <a:schemeClr val="accent4">
                                  <a:lumMod val="75000"/>
                                </a:schemeClr>
                              </a:solidFill>
                              <a:effectLst/>
                              <a:latin typeface="Cambria Math"/>
                              <a:ea typeface="Cambria Math"/>
                            </a:rPr>
                            <m:t>𝑎</m:t>
                          </m:r>
                          <m:r>
                            <a:rPr lang="es-MX" sz="1700" b="0" i="1" smtClean="0">
                              <a:solidFill>
                                <a:schemeClr val="accent4">
                                  <a:lumMod val="75000"/>
                                </a:schemeClr>
                              </a:solidFill>
                              <a:effectLst/>
                              <a:latin typeface="Cambria Math"/>
                              <a:ea typeface="Cambria Math"/>
                            </a:rPr>
                            <m:t> </m:t>
                          </m:r>
                        </m:e>
                      </m:d>
                      <m:r>
                        <a:rPr lang="es-MX" sz="1700" b="0" i="1" smtClean="0">
                          <a:solidFill>
                            <a:schemeClr val="accent4">
                              <a:lumMod val="75000"/>
                            </a:schemeClr>
                          </a:solidFill>
                          <a:effectLst/>
                          <a:latin typeface="Cambria Math"/>
                          <a:ea typeface="Cambria Math"/>
                        </a:rPr>
                        <m:t>𝐸𝑠</m:t>
                      </m:r>
                      <m:r>
                        <a:rPr lang="es-MX" sz="1700" b="0" i="1" smtClean="0">
                          <a:solidFill>
                            <a:schemeClr val="accent4">
                              <a:lumMod val="75000"/>
                            </a:schemeClr>
                          </a:solidFill>
                          <a:effectLst/>
                          <a:latin typeface="Cambria Math"/>
                          <a:ea typeface="Cambria Math"/>
                        </a:rPr>
                        <m:t> </m:t>
                      </m:r>
                      <m:r>
                        <a:rPr lang="es-MX" sz="1700" b="0" i="1" smtClean="0">
                          <a:solidFill>
                            <a:schemeClr val="accent4">
                              <a:lumMod val="75000"/>
                            </a:schemeClr>
                          </a:solidFill>
                          <a:effectLst/>
                          <a:latin typeface="Cambria Math"/>
                          <a:ea typeface="Cambria Math"/>
                        </a:rPr>
                        <m:t>𝑚</m:t>
                      </m:r>
                      <m:r>
                        <a:rPr lang="es-MX" sz="1700" b="0" i="1" smtClean="0">
                          <a:solidFill>
                            <a:schemeClr val="accent4">
                              <a:lumMod val="75000"/>
                            </a:schemeClr>
                          </a:solidFill>
                          <a:effectLst/>
                          <a:latin typeface="Cambria Math"/>
                          <a:ea typeface="Cambria Math"/>
                        </a:rPr>
                        <m:t>í</m:t>
                      </m:r>
                      <m:r>
                        <a:rPr lang="es-MX" sz="1700" b="0" i="1" smtClean="0">
                          <a:solidFill>
                            <a:schemeClr val="accent4">
                              <a:lumMod val="75000"/>
                            </a:schemeClr>
                          </a:solidFill>
                          <a:effectLst/>
                          <a:latin typeface="Cambria Math"/>
                          <a:ea typeface="Cambria Math"/>
                        </a:rPr>
                        <m:t>𝑎</m:t>
                      </m:r>
                      <m:r>
                        <a:rPr lang="es-MX" sz="1700" b="0" i="1" smtClean="0">
                          <a:solidFill>
                            <a:schemeClr val="accent4">
                              <a:lumMod val="75000"/>
                            </a:schemeClr>
                          </a:solidFill>
                          <a:effectLst/>
                          <a:latin typeface="Cambria Math"/>
                          <a:ea typeface="Cambria Math"/>
                        </a:rPr>
                        <m:t>)</m:t>
                      </m:r>
                    </m:oMath>
                  </m:oMathPara>
                </a14:m>
                <a:endParaRPr lang="es-MX" sz="1700" dirty="0" smtClean="0">
                  <a:solidFill>
                    <a:schemeClr val="accent4">
                      <a:lumMod val="75000"/>
                    </a:schemeClr>
                  </a:solidFill>
                  <a:effectLst/>
                </a:endParaRPr>
              </a:p>
              <a:p>
                <a:pPr marL="457200" lvl="1" indent="0">
                  <a:buNone/>
                </a:pPr>
                <a14:m>
                  <m:oMathPara xmlns:m="http://schemas.openxmlformats.org/officeDocument/2006/math">
                    <m:oMathParaPr>
                      <m:jc m:val="centerGroup"/>
                    </m:oMathParaPr>
                    <m:oMath xmlns:m="http://schemas.openxmlformats.org/officeDocument/2006/math">
                      <m:r>
                        <a:rPr lang="es-MX" sz="1700" b="0" i="1" smtClean="0">
                          <a:solidFill>
                            <a:schemeClr val="accent4">
                              <a:lumMod val="75000"/>
                            </a:schemeClr>
                          </a:solidFill>
                          <a:effectLst/>
                          <a:latin typeface="Cambria Math"/>
                        </a:rPr>
                        <m:t>𝑝</m:t>
                      </m:r>
                      <m:d>
                        <m:dPr>
                          <m:ctrlPr>
                            <a:rPr lang="es-MX" sz="1700" i="1" smtClean="0">
                              <a:solidFill>
                                <a:schemeClr val="accent4">
                                  <a:lumMod val="75000"/>
                                </a:schemeClr>
                              </a:solidFill>
                              <a:effectLst/>
                              <a:latin typeface="Cambria Math"/>
                            </a:rPr>
                          </m:ctrlPr>
                        </m:dPr>
                        <m:e>
                          <m:r>
                            <a:rPr lang="es-MX" sz="1700" b="0" i="1" smtClean="0">
                              <a:solidFill>
                                <a:schemeClr val="accent4">
                                  <a:lumMod val="75000"/>
                                </a:schemeClr>
                              </a:solidFill>
                              <a:effectLst/>
                              <a:latin typeface="Cambria Math"/>
                            </a:rPr>
                            <m:t>𝐴</m:t>
                          </m:r>
                          <m:r>
                            <a:rPr lang="es-MX" sz="1700" b="0" i="1" smtClean="0">
                              <a:solidFill>
                                <a:schemeClr val="accent4">
                                  <a:lumMod val="75000"/>
                                </a:schemeClr>
                              </a:solidFill>
                              <a:effectLst/>
                              <a:latin typeface="Cambria Math"/>
                              <a:ea typeface="Cambria Math"/>
                            </a:rPr>
                            <m:t>∩</m:t>
                          </m:r>
                          <m:r>
                            <a:rPr lang="es-MX" sz="1700" b="0" i="1" smtClean="0">
                              <a:solidFill>
                                <a:schemeClr val="accent4">
                                  <a:lumMod val="75000"/>
                                </a:schemeClr>
                              </a:solidFill>
                              <a:effectLst/>
                              <a:latin typeface="Cambria Math"/>
                              <a:ea typeface="Cambria Math"/>
                            </a:rPr>
                            <m:t>𝐵</m:t>
                          </m:r>
                        </m:e>
                      </m:d>
                      <m:r>
                        <a:rPr lang="es-MX" sz="1700" b="0" i="1" smtClean="0">
                          <a:solidFill>
                            <a:schemeClr val="accent4">
                              <a:lumMod val="75000"/>
                            </a:schemeClr>
                          </a:solidFill>
                          <a:effectLst/>
                          <a:latin typeface="Cambria Math"/>
                          <a:ea typeface="Cambria Math"/>
                        </a:rPr>
                        <m:t>=</m:t>
                      </m:r>
                      <m:r>
                        <a:rPr lang="es-MX" sz="1700" b="0" i="1" smtClean="0">
                          <a:solidFill>
                            <a:schemeClr val="accent4">
                              <a:lumMod val="75000"/>
                            </a:schemeClr>
                          </a:solidFill>
                          <a:effectLst/>
                          <a:latin typeface="Cambria Math"/>
                          <a:ea typeface="Cambria Math"/>
                        </a:rPr>
                        <m:t>𝑝</m:t>
                      </m:r>
                      <m:d>
                        <m:dPr>
                          <m:ctrlPr>
                            <a:rPr lang="es-MX" sz="1700" i="1" smtClean="0">
                              <a:solidFill>
                                <a:schemeClr val="accent4">
                                  <a:lumMod val="75000"/>
                                </a:schemeClr>
                              </a:solidFill>
                              <a:effectLst/>
                              <a:latin typeface="Cambria Math"/>
                              <a:ea typeface="Cambria Math"/>
                            </a:rPr>
                          </m:ctrlPr>
                        </m:dPr>
                        <m:e>
                          <m:r>
                            <a:rPr lang="es-MX" sz="1700" b="0" i="1" smtClean="0">
                              <a:solidFill>
                                <a:schemeClr val="accent4">
                                  <a:lumMod val="75000"/>
                                </a:schemeClr>
                              </a:solidFill>
                              <a:effectLst/>
                              <a:latin typeface="Cambria Math"/>
                              <a:ea typeface="Cambria Math"/>
                            </a:rPr>
                            <m:t>𝐴</m:t>
                          </m:r>
                        </m:e>
                      </m:d>
                      <m:r>
                        <a:rPr lang="es-MX" sz="1700" b="0" i="1" smtClean="0">
                          <a:solidFill>
                            <a:schemeClr val="accent4">
                              <a:lumMod val="75000"/>
                            </a:schemeClr>
                          </a:solidFill>
                          <a:effectLst/>
                          <a:latin typeface="Cambria Math"/>
                          <a:ea typeface="Cambria Math"/>
                        </a:rPr>
                        <m:t>∙</m:t>
                      </m:r>
                      <m:r>
                        <a:rPr lang="es-MX" sz="1700" b="0" i="1" smtClean="0">
                          <a:solidFill>
                            <a:schemeClr val="accent4">
                              <a:lumMod val="75000"/>
                            </a:schemeClr>
                          </a:solidFill>
                          <a:effectLst/>
                          <a:latin typeface="Cambria Math"/>
                          <a:ea typeface="Cambria Math"/>
                        </a:rPr>
                        <m:t>𝑝</m:t>
                      </m:r>
                      <m:r>
                        <a:rPr lang="es-MX" sz="1700" b="0" i="1" smtClean="0">
                          <a:solidFill>
                            <a:schemeClr val="accent4">
                              <a:lumMod val="75000"/>
                            </a:schemeClr>
                          </a:solidFill>
                          <a:effectLst/>
                          <a:latin typeface="Cambria Math"/>
                          <a:ea typeface="Cambria Math"/>
                        </a:rPr>
                        <m:t>(</m:t>
                      </m:r>
                      <m:r>
                        <a:rPr lang="es-MX" sz="1700" b="0" i="1" smtClean="0">
                          <a:solidFill>
                            <a:schemeClr val="accent4">
                              <a:lumMod val="75000"/>
                            </a:schemeClr>
                          </a:solidFill>
                          <a:effectLst/>
                          <a:latin typeface="Cambria Math"/>
                          <a:ea typeface="Cambria Math"/>
                        </a:rPr>
                        <m:t>𝐵</m:t>
                      </m:r>
                      <m:r>
                        <a:rPr lang="es-MX" sz="1700" b="0" i="1" smtClean="0">
                          <a:solidFill>
                            <a:schemeClr val="accent4">
                              <a:lumMod val="75000"/>
                            </a:schemeClr>
                          </a:solidFill>
                          <a:effectLst/>
                          <a:latin typeface="Cambria Math"/>
                          <a:ea typeface="Cambria Math"/>
                        </a:rPr>
                        <m:t>|</m:t>
                      </m:r>
                      <m:r>
                        <a:rPr lang="es-MX" sz="1700" b="0" i="1" smtClean="0">
                          <a:solidFill>
                            <a:schemeClr val="accent4">
                              <a:lumMod val="75000"/>
                            </a:schemeClr>
                          </a:solidFill>
                          <a:effectLst/>
                          <a:latin typeface="Cambria Math"/>
                          <a:ea typeface="Cambria Math"/>
                        </a:rPr>
                        <m:t>𝐴</m:t>
                      </m:r>
                      <m:r>
                        <a:rPr lang="es-MX" sz="1700" b="0" i="1" smtClean="0">
                          <a:solidFill>
                            <a:schemeClr val="accent4">
                              <a:lumMod val="75000"/>
                            </a:schemeClr>
                          </a:solidFill>
                          <a:effectLst/>
                          <a:latin typeface="Cambria Math"/>
                          <a:ea typeface="Cambria Math"/>
                        </a:rPr>
                        <m:t>)</m:t>
                      </m:r>
                    </m:oMath>
                  </m:oMathPara>
                </a14:m>
                <a:endParaRPr lang="es-MX" sz="1700" dirty="0" smtClean="0">
                  <a:solidFill>
                    <a:schemeClr val="accent4">
                      <a:lumMod val="75000"/>
                    </a:schemeClr>
                  </a:solidFill>
                  <a:effectLst/>
                </a:endParaRPr>
              </a:p>
              <a:p>
                <a:pPr marL="457200" lvl="1" indent="0">
                  <a:buNone/>
                </a:pPr>
                <a14:m>
                  <m:oMathPara xmlns:m="http://schemas.openxmlformats.org/officeDocument/2006/math">
                    <m:oMathParaPr>
                      <m:jc m:val="centerGroup"/>
                    </m:oMathParaPr>
                    <m:oMath xmlns:m="http://schemas.openxmlformats.org/officeDocument/2006/math">
                      <m:r>
                        <a:rPr lang="es-MX" sz="1700" b="0" i="1" smtClean="0">
                          <a:solidFill>
                            <a:schemeClr val="accent4">
                              <a:lumMod val="75000"/>
                            </a:schemeClr>
                          </a:solidFill>
                          <a:effectLst/>
                          <a:latin typeface="Cambria Math"/>
                        </a:rPr>
                        <m:t>𝑝</m:t>
                      </m:r>
                      <m:r>
                        <a:rPr lang="es-MX" sz="1700" b="0" i="1" smtClean="0">
                          <a:solidFill>
                            <a:schemeClr val="accent4">
                              <a:lumMod val="75000"/>
                            </a:schemeClr>
                          </a:solidFill>
                          <a:effectLst/>
                          <a:latin typeface="Cambria Math"/>
                        </a:rPr>
                        <m:t>(</m:t>
                      </m:r>
                      <m:r>
                        <a:rPr lang="es-MX" sz="1700" b="0" i="1" smtClean="0">
                          <a:solidFill>
                            <a:schemeClr val="accent4">
                              <a:lumMod val="75000"/>
                            </a:schemeClr>
                          </a:solidFill>
                          <a:effectLst/>
                          <a:latin typeface="Cambria Math"/>
                        </a:rPr>
                        <m:t>𝐴</m:t>
                      </m:r>
                      <m:r>
                        <a:rPr lang="es-MX" sz="1700" b="0" i="1" smtClean="0">
                          <a:solidFill>
                            <a:schemeClr val="accent4">
                              <a:lumMod val="75000"/>
                            </a:schemeClr>
                          </a:solidFill>
                          <a:effectLst/>
                          <a:latin typeface="Cambria Math"/>
                          <a:ea typeface="Cambria Math"/>
                        </a:rPr>
                        <m:t>∩</m:t>
                      </m:r>
                      <m:r>
                        <a:rPr lang="es-MX" sz="1700" b="0" i="1" smtClean="0">
                          <a:solidFill>
                            <a:schemeClr val="accent4">
                              <a:lumMod val="75000"/>
                            </a:schemeClr>
                          </a:solidFill>
                          <a:effectLst/>
                          <a:latin typeface="Cambria Math"/>
                          <a:ea typeface="Cambria Math"/>
                        </a:rPr>
                        <m:t>𝐵</m:t>
                      </m:r>
                      <m:r>
                        <a:rPr lang="es-MX" sz="1700" b="0" i="1" smtClean="0">
                          <a:solidFill>
                            <a:schemeClr val="accent4">
                              <a:lumMod val="75000"/>
                            </a:schemeClr>
                          </a:solidFill>
                          <a:effectLst/>
                          <a:latin typeface="Cambria Math"/>
                          <a:ea typeface="Cambria Math"/>
                        </a:rPr>
                        <m:t>)=</m:t>
                      </m:r>
                      <m:d>
                        <m:dPr>
                          <m:ctrlPr>
                            <a:rPr lang="es-MX" sz="1700" i="1" smtClean="0">
                              <a:solidFill>
                                <a:schemeClr val="accent4">
                                  <a:lumMod val="75000"/>
                                </a:schemeClr>
                              </a:solidFill>
                              <a:effectLst/>
                              <a:latin typeface="Cambria Math"/>
                            </a:rPr>
                          </m:ctrlPr>
                        </m:dPr>
                        <m:e>
                          <m:f>
                            <m:fPr>
                              <m:ctrlPr>
                                <a:rPr lang="es-MX" sz="1700" i="1" smtClean="0">
                                  <a:solidFill>
                                    <a:schemeClr val="accent4">
                                      <a:lumMod val="75000"/>
                                    </a:schemeClr>
                                  </a:solidFill>
                                  <a:effectLst/>
                                  <a:latin typeface="Cambria Math"/>
                                </a:rPr>
                              </m:ctrlPr>
                            </m:fPr>
                            <m:num>
                              <m:r>
                                <a:rPr lang="es-MX" sz="1700" b="0" i="1" smtClean="0">
                                  <a:solidFill>
                                    <a:schemeClr val="accent4">
                                      <a:lumMod val="75000"/>
                                    </a:schemeClr>
                                  </a:solidFill>
                                  <a:effectLst/>
                                  <a:latin typeface="Cambria Math"/>
                                </a:rPr>
                                <m:t>1</m:t>
                              </m:r>
                            </m:num>
                            <m:den>
                              <m:r>
                                <a:rPr lang="es-MX" sz="1700" b="0" i="1" smtClean="0">
                                  <a:solidFill>
                                    <a:schemeClr val="accent4">
                                      <a:lumMod val="75000"/>
                                    </a:schemeClr>
                                  </a:solidFill>
                                  <a:effectLst/>
                                  <a:latin typeface="Cambria Math"/>
                                </a:rPr>
                                <m:t>100)</m:t>
                              </m:r>
                            </m:den>
                          </m:f>
                        </m:e>
                      </m:d>
                      <m:r>
                        <a:rPr lang="es-MX" sz="1700" b="0" i="1" smtClean="0">
                          <a:solidFill>
                            <a:schemeClr val="accent4">
                              <a:lumMod val="75000"/>
                            </a:schemeClr>
                          </a:solidFill>
                          <a:effectLst/>
                          <a:latin typeface="Cambria Math"/>
                        </a:rPr>
                        <m:t> </m:t>
                      </m:r>
                      <m:r>
                        <a:rPr lang="es-MX" sz="1700" b="0" i="1" smtClean="0">
                          <a:solidFill>
                            <a:schemeClr val="accent4">
                              <a:lumMod val="75000"/>
                            </a:schemeClr>
                          </a:solidFill>
                          <a:effectLst/>
                          <a:latin typeface="Cambria Math"/>
                          <a:ea typeface="Cambria Math"/>
                        </a:rPr>
                        <m:t>∙1</m:t>
                      </m:r>
                    </m:oMath>
                  </m:oMathPara>
                </a14:m>
                <a:endParaRPr lang="es-MX" sz="1700" dirty="0" smtClean="0">
                  <a:solidFill>
                    <a:schemeClr val="accent4">
                      <a:lumMod val="75000"/>
                    </a:schemeClr>
                  </a:solidFill>
                  <a:effectLst/>
                </a:endParaRPr>
              </a:p>
              <a:p>
                <a:pPr marL="457200" lvl="1" indent="0">
                  <a:buNone/>
                </a:pPr>
                <a14:m>
                  <m:oMathPara xmlns:m="http://schemas.openxmlformats.org/officeDocument/2006/math">
                    <m:oMathParaPr>
                      <m:jc m:val="centerGroup"/>
                    </m:oMathParaPr>
                    <m:oMath xmlns:m="http://schemas.openxmlformats.org/officeDocument/2006/math">
                      <m:r>
                        <a:rPr lang="es-MX" sz="1700" b="0" i="1" smtClean="0">
                          <a:solidFill>
                            <a:schemeClr val="accent4">
                              <a:lumMod val="75000"/>
                            </a:schemeClr>
                          </a:solidFill>
                          <a:effectLst/>
                          <a:latin typeface="Cambria Math"/>
                        </a:rPr>
                        <m:t>=.01</m:t>
                      </m:r>
                    </m:oMath>
                  </m:oMathPara>
                </a14:m>
                <a:endParaRPr lang="es-MX" sz="1700" dirty="0" smtClean="0">
                  <a:solidFill>
                    <a:schemeClr val="accent4">
                      <a:lumMod val="75000"/>
                    </a:schemeClr>
                  </a:solidFill>
                  <a:effectLst/>
                </a:endParaRPr>
              </a:p>
              <a:p>
                <a:pPr marL="457200" lvl="1" indent="0">
                  <a:buNone/>
                </a:pPr>
                <a:endParaRPr lang="es-MX" dirty="0">
                  <a:solidFill>
                    <a:schemeClr val="accent4">
                      <a:lumMod val="75000"/>
                    </a:schemeClr>
                  </a:solidFill>
                  <a:effectLst>
                    <a:outerShdw blurRad="38100" dist="38100" dir="2700000" algn="tl">
                      <a:srgbClr val="000000">
                        <a:alpha val="43137"/>
                      </a:srgbClr>
                    </a:outerShdw>
                  </a:effectLst>
                </a:endParaRPr>
              </a:p>
              <a:p>
                <a:pPr marL="457200" lvl="1" indent="0">
                  <a:buNone/>
                </a:pPr>
                <a:r>
                  <a:rPr lang="es-MX" dirty="0" smtClean="0">
                    <a:solidFill>
                      <a:schemeClr val="accent4">
                        <a:lumMod val="75000"/>
                      </a:schemeClr>
                    </a:solidFill>
                    <a:effectLst>
                      <a:outerShdw blurRad="38100" dist="38100" dir="2700000" algn="tl">
                        <a:srgbClr val="000000">
                          <a:alpha val="43137"/>
                        </a:srgbClr>
                      </a:outerShdw>
                    </a:effectLst>
                  </a:rPr>
                  <a:t>Opción 2: “La probabilidad de que la maleta se vea como la mía, pero no lo sea”</a:t>
                </a:r>
              </a:p>
              <a:p>
                <a:pPr marL="457200" lvl="1" indent="0">
                  <a:buNone/>
                </a:pPr>
                <a:endParaRPr lang="es-MX" dirty="0">
                  <a:solidFill>
                    <a:schemeClr val="accent4">
                      <a:lumMod val="75000"/>
                    </a:schemeClr>
                  </a:solidFill>
                  <a:effectLst>
                    <a:outerShdw blurRad="38100" dist="38100" dir="2700000" algn="tl">
                      <a:srgbClr val="000000">
                        <a:alpha val="43137"/>
                      </a:srgbClr>
                    </a:outerShdw>
                  </a:effectLst>
                </a:endParaRPr>
              </a:p>
              <a:p>
                <a:pPr marL="457200" lvl="1" indent="0">
                  <a:buNone/>
                </a:pPr>
                <a14:m>
                  <m:oMathPara xmlns:m="http://schemas.openxmlformats.org/officeDocument/2006/math">
                    <m:oMathParaPr>
                      <m:jc m:val="centerGroup"/>
                    </m:oMathParaPr>
                    <m:oMath xmlns:m="http://schemas.openxmlformats.org/officeDocument/2006/math">
                      <m:r>
                        <a:rPr lang="es-MX" sz="1600" i="1">
                          <a:solidFill>
                            <a:schemeClr val="accent4">
                              <a:lumMod val="75000"/>
                            </a:schemeClr>
                          </a:solidFill>
                          <a:latin typeface="Cambria Math"/>
                        </a:rPr>
                        <m:t>𝑝</m:t>
                      </m:r>
                      <m:d>
                        <m:dPr>
                          <m:ctrlPr>
                            <a:rPr lang="es-MX" sz="1600" i="1">
                              <a:solidFill>
                                <a:schemeClr val="accent4">
                                  <a:lumMod val="75000"/>
                                </a:schemeClr>
                              </a:solidFill>
                              <a:latin typeface="Cambria Math"/>
                            </a:rPr>
                          </m:ctrlPr>
                        </m:dPr>
                        <m:e>
                          <m:r>
                            <a:rPr lang="es-MX" sz="1600" b="0" i="1" smtClean="0">
                              <a:solidFill>
                                <a:schemeClr val="accent4">
                                  <a:lumMod val="75000"/>
                                </a:schemeClr>
                              </a:solidFill>
                              <a:latin typeface="Cambria Math"/>
                            </a:rPr>
                            <m:t>𝑁𝑂</m:t>
                          </m:r>
                          <m:r>
                            <a:rPr lang="es-MX" sz="1600" b="0" i="1" smtClean="0">
                              <a:solidFill>
                                <a:schemeClr val="accent4">
                                  <a:lumMod val="75000"/>
                                </a:schemeClr>
                              </a:solidFill>
                              <a:latin typeface="Cambria Math"/>
                            </a:rPr>
                            <m:t> </m:t>
                          </m:r>
                          <m:r>
                            <a:rPr lang="es-MX" sz="1600" b="0" i="1" smtClean="0">
                              <a:solidFill>
                                <a:schemeClr val="accent4">
                                  <a:lumMod val="75000"/>
                                </a:schemeClr>
                              </a:solidFill>
                              <a:latin typeface="Cambria Math"/>
                            </a:rPr>
                            <m:t>𝑒𝑠</m:t>
                          </m:r>
                          <m:r>
                            <a:rPr lang="es-MX" sz="1600" i="1">
                              <a:solidFill>
                                <a:schemeClr val="accent4">
                                  <a:lumMod val="75000"/>
                                </a:schemeClr>
                              </a:solidFill>
                              <a:latin typeface="Cambria Math"/>
                            </a:rPr>
                            <m:t> </m:t>
                          </m:r>
                          <m:r>
                            <a:rPr lang="es-MX" sz="1600" i="1">
                              <a:solidFill>
                                <a:schemeClr val="accent4">
                                  <a:lumMod val="75000"/>
                                </a:schemeClr>
                              </a:solidFill>
                              <a:latin typeface="Cambria Math"/>
                            </a:rPr>
                            <m:t>𝑚</m:t>
                          </m:r>
                          <m:r>
                            <a:rPr lang="es-MX" sz="1600" i="1">
                              <a:solidFill>
                                <a:schemeClr val="accent4">
                                  <a:lumMod val="75000"/>
                                </a:schemeClr>
                              </a:solidFill>
                              <a:latin typeface="Cambria Math"/>
                            </a:rPr>
                            <m:t>í</m:t>
                          </m:r>
                          <m:r>
                            <a:rPr lang="es-MX" sz="1600" i="1">
                              <a:solidFill>
                                <a:schemeClr val="accent4">
                                  <a:lumMod val="75000"/>
                                </a:schemeClr>
                              </a:solidFill>
                              <a:latin typeface="Cambria Math"/>
                            </a:rPr>
                            <m:t>𝑎</m:t>
                          </m:r>
                          <m:r>
                            <a:rPr lang="es-MX" sz="1600" i="1">
                              <a:solidFill>
                                <a:schemeClr val="accent4">
                                  <a:lumMod val="75000"/>
                                </a:schemeClr>
                              </a:solidFill>
                              <a:latin typeface="Cambria Math"/>
                            </a:rPr>
                            <m:t>∩</m:t>
                          </m:r>
                          <m:r>
                            <a:rPr lang="es-MX" sz="1600" i="1">
                              <a:solidFill>
                                <a:schemeClr val="accent4">
                                  <a:lumMod val="75000"/>
                                </a:schemeClr>
                              </a:solidFill>
                              <a:latin typeface="Cambria Math"/>
                              <a:ea typeface="Cambria Math"/>
                            </a:rPr>
                            <m:t>𝑆𝑒</m:t>
                          </m:r>
                          <m:r>
                            <a:rPr lang="es-MX" sz="1600" i="1">
                              <a:solidFill>
                                <a:schemeClr val="accent4">
                                  <a:lumMod val="75000"/>
                                </a:schemeClr>
                              </a:solidFill>
                              <a:latin typeface="Cambria Math"/>
                              <a:ea typeface="Cambria Math"/>
                            </a:rPr>
                            <m:t> </m:t>
                          </m:r>
                          <m:r>
                            <a:rPr lang="es-MX" sz="1600" i="1">
                              <a:solidFill>
                                <a:schemeClr val="accent4">
                                  <a:lumMod val="75000"/>
                                </a:schemeClr>
                              </a:solidFill>
                              <a:latin typeface="Cambria Math"/>
                              <a:ea typeface="Cambria Math"/>
                            </a:rPr>
                            <m:t>𝑣𝑒</m:t>
                          </m:r>
                          <m:r>
                            <a:rPr lang="es-MX" sz="1600" i="1">
                              <a:solidFill>
                                <a:schemeClr val="accent4">
                                  <a:lumMod val="75000"/>
                                </a:schemeClr>
                              </a:solidFill>
                              <a:latin typeface="Cambria Math"/>
                              <a:ea typeface="Cambria Math"/>
                            </a:rPr>
                            <m:t> </m:t>
                          </m:r>
                          <m:r>
                            <a:rPr lang="es-MX" sz="1600" i="1">
                              <a:solidFill>
                                <a:schemeClr val="accent4">
                                  <a:lumMod val="75000"/>
                                </a:schemeClr>
                              </a:solidFill>
                              <a:latin typeface="Cambria Math"/>
                              <a:ea typeface="Cambria Math"/>
                            </a:rPr>
                            <m:t>𝑐𝑜𝑚𝑜</m:t>
                          </m:r>
                          <m:r>
                            <a:rPr lang="es-MX" sz="1600" i="1">
                              <a:solidFill>
                                <a:schemeClr val="accent4">
                                  <a:lumMod val="75000"/>
                                </a:schemeClr>
                              </a:solidFill>
                              <a:latin typeface="Cambria Math"/>
                              <a:ea typeface="Cambria Math"/>
                            </a:rPr>
                            <m:t> </m:t>
                          </m:r>
                          <m:r>
                            <a:rPr lang="es-MX" sz="1600" i="1">
                              <a:solidFill>
                                <a:schemeClr val="accent4">
                                  <a:lumMod val="75000"/>
                                </a:schemeClr>
                              </a:solidFill>
                              <a:latin typeface="Cambria Math"/>
                              <a:ea typeface="Cambria Math"/>
                            </a:rPr>
                            <m:t>𝑙𝑎</m:t>
                          </m:r>
                          <m:r>
                            <a:rPr lang="es-MX" sz="1600" i="1">
                              <a:solidFill>
                                <a:schemeClr val="accent4">
                                  <a:lumMod val="75000"/>
                                </a:schemeClr>
                              </a:solidFill>
                              <a:latin typeface="Cambria Math"/>
                              <a:ea typeface="Cambria Math"/>
                            </a:rPr>
                            <m:t> </m:t>
                          </m:r>
                          <m:r>
                            <a:rPr lang="es-MX" sz="1600" i="1">
                              <a:solidFill>
                                <a:schemeClr val="accent4">
                                  <a:lumMod val="75000"/>
                                </a:schemeClr>
                              </a:solidFill>
                              <a:latin typeface="Cambria Math"/>
                              <a:ea typeface="Cambria Math"/>
                            </a:rPr>
                            <m:t>𝑚</m:t>
                          </m:r>
                          <m:r>
                            <a:rPr lang="es-MX" sz="1600" i="1">
                              <a:solidFill>
                                <a:schemeClr val="accent4">
                                  <a:lumMod val="75000"/>
                                </a:schemeClr>
                              </a:solidFill>
                              <a:latin typeface="Cambria Math"/>
                              <a:ea typeface="Cambria Math"/>
                            </a:rPr>
                            <m:t>í</m:t>
                          </m:r>
                          <m:r>
                            <a:rPr lang="es-MX" sz="1600" i="1">
                              <a:solidFill>
                                <a:schemeClr val="accent4">
                                  <a:lumMod val="75000"/>
                                </a:schemeClr>
                              </a:solidFill>
                              <a:latin typeface="Cambria Math"/>
                              <a:ea typeface="Cambria Math"/>
                            </a:rPr>
                            <m:t>𝑎</m:t>
                          </m:r>
                        </m:e>
                      </m:d>
                      <m:r>
                        <a:rPr lang="es-MX" sz="1600" i="1">
                          <a:solidFill>
                            <a:schemeClr val="accent4">
                              <a:lumMod val="75000"/>
                            </a:schemeClr>
                          </a:solidFill>
                          <a:latin typeface="Cambria Math"/>
                          <a:ea typeface="Cambria Math"/>
                        </a:rPr>
                        <m:t>=</m:t>
                      </m:r>
                      <m:r>
                        <a:rPr lang="es-MX" sz="1600" i="1">
                          <a:solidFill>
                            <a:schemeClr val="accent4">
                              <a:lumMod val="75000"/>
                            </a:schemeClr>
                          </a:solidFill>
                          <a:latin typeface="Cambria Math"/>
                          <a:ea typeface="Cambria Math"/>
                        </a:rPr>
                        <m:t>𝑝</m:t>
                      </m:r>
                      <m:d>
                        <m:dPr>
                          <m:ctrlPr>
                            <a:rPr lang="es-MX" sz="1600" b="0" i="1" smtClean="0">
                              <a:solidFill>
                                <a:schemeClr val="accent4">
                                  <a:lumMod val="75000"/>
                                </a:schemeClr>
                              </a:solidFill>
                              <a:latin typeface="Cambria Math"/>
                              <a:ea typeface="Cambria Math"/>
                            </a:rPr>
                          </m:ctrlPr>
                        </m:dPr>
                        <m:e>
                          <m:r>
                            <a:rPr lang="es-MX" sz="1600" b="0" i="1" smtClean="0">
                              <a:solidFill>
                                <a:schemeClr val="accent4">
                                  <a:lumMod val="75000"/>
                                </a:schemeClr>
                              </a:solidFill>
                              <a:latin typeface="Cambria Math"/>
                              <a:ea typeface="Cambria Math"/>
                            </a:rPr>
                            <m:t>𝑁𝑂</m:t>
                          </m:r>
                          <m:r>
                            <a:rPr lang="es-MX" sz="1600" b="0" i="1" smtClean="0">
                              <a:solidFill>
                                <a:schemeClr val="accent4">
                                  <a:lumMod val="75000"/>
                                </a:schemeClr>
                              </a:solidFill>
                              <a:latin typeface="Cambria Math"/>
                              <a:ea typeface="Cambria Math"/>
                            </a:rPr>
                            <m:t> </m:t>
                          </m:r>
                          <m:r>
                            <a:rPr lang="es-MX" sz="1600" b="0" i="1" smtClean="0">
                              <a:solidFill>
                                <a:schemeClr val="accent4">
                                  <a:lumMod val="75000"/>
                                </a:schemeClr>
                              </a:solidFill>
                              <a:latin typeface="Cambria Math"/>
                              <a:ea typeface="Cambria Math"/>
                            </a:rPr>
                            <m:t>𝑒𝑠</m:t>
                          </m:r>
                          <m:r>
                            <a:rPr lang="es-MX" sz="1600" b="0" i="1" smtClean="0">
                              <a:solidFill>
                                <a:schemeClr val="accent4">
                                  <a:lumMod val="75000"/>
                                </a:schemeClr>
                              </a:solidFill>
                              <a:latin typeface="Cambria Math"/>
                              <a:ea typeface="Cambria Math"/>
                            </a:rPr>
                            <m:t> </m:t>
                          </m:r>
                          <m:r>
                            <a:rPr lang="es-MX" sz="1600" b="0" i="1" smtClean="0">
                              <a:solidFill>
                                <a:schemeClr val="accent4">
                                  <a:lumMod val="75000"/>
                                </a:schemeClr>
                              </a:solidFill>
                              <a:latin typeface="Cambria Math"/>
                              <a:ea typeface="Cambria Math"/>
                            </a:rPr>
                            <m:t>𝑚</m:t>
                          </m:r>
                          <m:r>
                            <a:rPr lang="es-MX" sz="1600" b="0" i="1" smtClean="0">
                              <a:solidFill>
                                <a:schemeClr val="accent4">
                                  <a:lumMod val="75000"/>
                                </a:schemeClr>
                              </a:solidFill>
                              <a:latin typeface="Cambria Math"/>
                              <a:ea typeface="Cambria Math"/>
                            </a:rPr>
                            <m:t>í</m:t>
                          </m:r>
                          <m:r>
                            <a:rPr lang="es-MX" sz="1600" b="0" i="1" smtClean="0">
                              <a:solidFill>
                                <a:schemeClr val="accent4">
                                  <a:lumMod val="75000"/>
                                </a:schemeClr>
                              </a:solidFill>
                              <a:latin typeface="Cambria Math"/>
                              <a:ea typeface="Cambria Math"/>
                            </a:rPr>
                            <m:t>𝑎</m:t>
                          </m:r>
                        </m:e>
                      </m:d>
                      <m:r>
                        <a:rPr lang="es-MX" sz="1600" i="1">
                          <a:solidFill>
                            <a:schemeClr val="accent4">
                              <a:lumMod val="75000"/>
                            </a:schemeClr>
                          </a:solidFill>
                          <a:latin typeface="Cambria Math"/>
                          <a:ea typeface="Cambria Math"/>
                        </a:rPr>
                        <m:t>∙</m:t>
                      </m:r>
                      <m:r>
                        <a:rPr lang="es-MX" sz="1600" i="1">
                          <a:solidFill>
                            <a:schemeClr val="accent4">
                              <a:lumMod val="75000"/>
                            </a:schemeClr>
                          </a:solidFill>
                          <a:latin typeface="Cambria Math"/>
                          <a:ea typeface="Cambria Math"/>
                        </a:rPr>
                        <m:t>𝑝</m:t>
                      </m:r>
                      <m:d>
                        <m:dPr>
                          <m:endChr m:val="|"/>
                          <m:ctrlPr>
                            <a:rPr lang="es-MX" sz="1600" i="1">
                              <a:solidFill>
                                <a:schemeClr val="accent4">
                                  <a:lumMod val="75000"/>
                                </a:schemeClr>
                              </a:solidFill>
                              <a:latin typeface="Cambria Math"/>
                              <a:ea typeface="Cambria Math"/>
                            </a:rPr>
                          </m:ctrlPr>
                        </m:dPr>
                        <m:e>
                          <m:r>
                            <a:rPr lang="es-MX" sz="1600" i="1">
                              <a:solidFill>
                                <a:schemeClr val="accent4">
                                  <a:lumMod val="75000"/>
                                </a:schemeClr>
                              </a:solidFill>
                              <a:latin typeface="Cambria Math"/>
                              <a:ea typeface="Cambria Math"/>
                            </a:rPr>
                            <m:t>𝑆𝑒</m:t>
                          </m:r>
                          <m:r>
                            <a:rPr lang="es-MX" sz="1600" i="1">
                              <a:solidFill>
                                <a:schemeClr val="accent4">
                                  <a:lumMod val="75000"/>
                                </a:schemeClr>
                              </a:solidFill>
                              <a:latin typeface="Cambria Math"/>
                              <a:ea typeface="Cambria Math"/>
                            </a:rPr>
                            <m:t> </m:t>
                          </m:r>
                          <m:r>
                            <a:rPr lang="es-MX" sz="1600" i="1">
                              <a:solidFill>
                                <a:schemeClr val="accent4">
                                  <a:lumMod val="75000"/>
                                </a:schemeClr>
                              </a:solidFill>
                              <a:latin typeface="Cambria Math"/>
                              <a:ea typeface="Cambria Math"/>
                            </a:rPr>
                            <m:t>𝑣𝑒</m:t>
                          </m:r>
                          <m:r>
                            <a:rPr lang="es-MX" sz="1600" i="1">
                              <a:solidFill>
                                <a:schemeClr val="accent4">
                                  <a:lumMod val="75000"/>
                                </a:schemeClr>
                              </a:solidFill>
                              <a:latin typeface="Cambria Math"/>
                              <a:ea typeface="Cambria Math"/>
                            </a:rPr>
                            <m:t> </m:t>
                          </m:r>
                          <m:r>
                            <a:rPr lang="es-MX" sz="1600" i="1">
                              <a:solidFill>
                                <a:schemeClr val="accent4">
                                  <a:lumMod val="75000"/>
                                </a:schemeClr>
                              </a:solidFill>
                              <a:latin typeface="Cambria Math"/>
                              <a:ea typeface="Cambria Math"/>
                            </a:rPr>
                            <m:t>𝑐𝑜𝑚𝑜</m:t>
                          </m:r>
                          <m:r>
                            <a:rPr lang="es-MX" sz="1600" i="1">
                              <a:solidFill>
                                <a:schemeClr val="accent4">
                                  <a:lumMod val="75000"/>
                                </a:schemeClr>
                              </a:solidFill>
                              <a:latin typeface="Cambria Math"/>
                              <a:ea typeface="Cambria Math"/>
                            </a:rPr>
                            <m:t> </m:t>
                          </m:r>
                          <m:r>
                            <a:rPr lang="es-MX" sz="1600" i="1">
                              <a:solidFill>
                                <a:schemeClr val="accent4">
                                  <a:lumMod val="75000"/>
                                </a:schemeClr>
                              </a:solidFill>
                              <a:latin typeface="Cambria Math"/>
                              <a:ea typeface="Cambria Math"/>
                            </a:rPr>
                            <m:t>𝑙𝑎</m:t>
                          </m:r>
                          <m:r>
                            <a:rPr lang="es-MX" sz="1600" i="1">
                              <a:solidFill>
                                <a:schemeClr val="accent4">
                                  <a:lumMod val="75000"/>
                                </a:schemeClr>
                              </a:solidFill>
                              <a:latin typeface="Cambria Math"/>
                              <a:ea typeface="Cambria Math"/>
                            </a:rPr>
                            <m:t> </m:t>
                          </m:r>
                          <m:r>
                            <a:rPr lang="es-MX" sz="1600" i="1">
                              <a:solidFill>
                                <a:schemeClr val="accent4">
                                  <a:lumMod val="75000"/>
                                </a:schemeClr>
                              </a:solidFill>
                              <a:latin typeface="Cambria Math"/>
                              <a:ea typeface="Cambria Math"/>
                            </a:rPr>
                            <m:t>𝑚</m:t>
                          </m:r>
                          <m:r>
                            <a:rPr lang="es-MX" sz="1600" i="1">
                              <a:solidFill>
                                <a:schemeClr val="accent4">
                                  <a:lumMod val="75000"/>
                                </a:schemeClr>
                              </a:solidFill>
                              <a:latin typeface="Cambria Math"/>
                              <a:ea typeface="Cambria Math"/>
                            </a:rPr>
                            <m:t>í</m:t>
                          </m:r>
                          <m:r>
                            <a:rPr lang="es-MX" sz="1600" i="1">
                              <a:solidFill>
                                <a:schemeClr val="accent4">
                                  <a:lumMod val="75000"/>
                                </a:schemeClr>
                              </a:solidFill>
                              <a:latin typeface="Cambria Math"/>
                              <a:ea typeface="Cambria Math"/>
                            </a:rPr>
                            <m:t>𝑎</m:t>
                          </m:r>
                          <m:r>
                            <a:rPr lang="es-MX" sz="1600" i="1">
                              <a:solidFill>
                                <a:schemeClr val="accent4">
                                  <a:lumMod val="75000"/>
                                </a:schemeClr>
                              </a:solidFill>
                              <a:latin typeface="Cambria Math"/>
                              <a:ea typeface="Cambria Math"/>
                            </a:rPr>
                            <m:t> </m:t>
                          </m:r>
                        </m:e>
                      </m:d>
                      <m:r>
                        <a:rPr lang="es-MX" sz="1600" b="0" i="1" smtClean="0">
                          <a:solidFill>
                            <a:schemeClr val="accent4">
                              <a:lumMod val="75000"/>
                            </a:schemeClr>
                          </a:solidFill>
                          <a:latin typeface="Cambria Math"/>
                          <a:ea typeface="Cambria Math"/>
                        </a:rPr>
                        <m:t>𝑁𝑂</m:t>
                      </m:r>
                      <m:r>
                        <a:rPr lang="es-MX" sz="1600" b="0" i="1" smtClean="0">
                          <a:solidFill>
                            <a:schemeClr val="accent4">
                              <a:lumMod val="75000"/>
                            </a:schemeClr>
                          </a:solidFill>
                          <a:latin typeface="Cambria Math"/>
                          <a:ea typeface="Cambria Math"/>
                        </a:rPr>
                        <m:t> </m:t>
                      </m:r>
                      <m:r>
                        <a:rPr lang="es-MX" sz="1600" b="0" i="1" smtClean="0">
                          <a:solidFill>
                            <a:schemeClr val="accent4">
                              <a:lumMod val="75000"/>
                            </a:schemeClr>
                          </a:solidFill>
                          <a:latin typeface="Cambria Math"/>
                          <a:ea typeface="Cambria Math"/>
                        </a:rPr>
                        <m:t>𝑒𝑠</m:t>
                      </m:r>
                      <m:r>
                        <a:rPr lang="es-MX" sz="1600" i="1">
                          <a:solidFill>
                            <a:schemeClr val="accent4">
                              <a:lumMod val="75000"/>
                            </a:schemeClr>
                          </a:solidFill>
                          <a:latin typeface="Cambria Math"/>
                          <a:ea typeface="Cambria Math"/>
                        </a:rPr>
                        <m:t> </m:t>
                      </m:r>
                      <m:r>
                        <a:rPr lang="es-MX" sz="1600" i="1">
                          <a:solidFill>
                            <a:schemeClr val="accent4">
                              <a:lumMod val="75000"/>
                            </a:schemeClr>
                          </a:solidFill>
                          <a:latin typeface="Cambria Math"/>
                          <a:ea typeface="Cambria Math"/>
                        </a:rPr>
                        <m:t>𝑚</m:t>
                      </m:r>
                      <m:r>
                        <a:rPr lang="es-MX" sz="1600" i="1">
                          <a:solidFill>
                            <a:schemeClr val="accent4">
                              <a:lumMod val="75000"/>
                            </a:schemeClr>
                          </a:solidFill>
                          <a:latin typeface="Cambria Math"/>
                          <a:ea typeface="Cambria Math"/>
                        </a:rPr>
                        <m:t>í</m:t>
                      </m:r>
                      <m:r>
                        <a:rPr lang="es-MX" sz="1600" i="1">
                          <a:solidFill>
                            <a:schemeClr val="accent4">
                              <a:lumMod val="75000"/>
                            </a:schemeClr>
                          </a:solidFill>
                          <a:latin typeface="Cambria Math"/>
                          <a:ea typeface="Cambria Math"/>
                        </a:rPr>
                        <m:t>𝑎</m:t>
                      </m:r>
                      <m:r>
                        <a:rPr lang="es-MX" sz="1600" i="1">
                          <a:solidFill>
                            <a:schemeClr val="accent4">
                              <a:lumMod val="75000"/>
                            </a:schemeClr>
                          </a:solidFill>
                          <a:latin typeface="Cambria Math"/>
                          <a:ea typeface="Cambria Math"/>
                        </a:rPr>
                        <m:t>)</m:t>
                      </m:r>
                    </m:oMath>
                  </m:oMathPara>
                </a14:m>
                <a:endParaRPr lang="es-MX" sz="1600" dirty="0">
                  <a:solidFill>
                    <a:schemeClr val="accent4">
                      <a:lumMod val="75000"/>
                    </a:schemeClr>
                  </a:solidFill>
                </a:endParaRPr>
              </a:p>
              <a:p>
                <a:pPr marL="457200" lvl="1" indent="0">
                  <a:buNone/>
                </a:pPr>
                <a14:m>
                  <m:oMathPara xmlns:m="http://schemas.openxmlformats.org/officeDocument/2006/math">
                    <m:oMathParaPr>
                      <m:jc m:val="centerGroup"/>
                    </m:oMathParaPr>
                    <m:oMath xmlns:m="http://schemas.openxmlformats.org/officeDocument/2006/math">
                      <m:r>
                        <a:rPr lang="es-MX" sz="1600" i="1">
                          <a:solidFill>
                            <a:schemeClr val="accent4">
                              <a:lumMod val="75000"/>
                            </a:schemeClr>
                          </a:solidFill>
                          <a:latin typeface="Cambria Math"/>
                        </a:rPr>
                        <m:t>𝑝</m:t>
                      </m:r>
                      <m:d>
                        <m:dPr>
                          <m:ctrlPr>
                            <a:rPr lang="es-MX" sz="1600" i="1">
                              <a:solidFill>
                                <a:schemeClr val="accent4">
                                  <a:lumMod val="75000"/>
                                </a:schemeClr>
                              </a:solidFill>
                              <a:latin typeface="Cambria Math"/>
                            </a:rPr>
                          </m:ctrlPr>
                        </m:dPr>
                        <m:e>
                          <m:r>
                            <a:rPr lang="es-MX" sz="1600" i="1">
                              <a:solidFill>
                                <a:schemeClr val="accent4">
                                  <a:lumMod val="75000"/>
                                </a:schemeClr>
                              </a:solidFill>
                              <a:latin typeface="Cambria Math"/>
                            </a:rPr>
                            <m:t>𝐴</m:t>
                          </m:r>
                          <m:r>
                            <a:rPr lang="es-MX" sz="1600" b="0" i="1" smtClean="0">
                              <a:solidFill>
                                <a:schemeClr val="accent4">
                                  <a:lumMod val="75000"/>
                                </a:schemeClr>
                              </a:solidFill>
                              <a:latin typeface="Cambria Math"/>
                            </a:rPr>
                            <m:t>′</m:t>
                          </m:r>
                          <m:r>
                            <a:rPr lang="es-MX" sz="1600" i="1">
                              <a:solidFill>
                                <a:schemeClr val="accent4">
                                  <a:lumMod val="75000"/>
                                </a:schemeClr>
                              </a:solidFill>
                              <a:latin typeface="Cambria Math"/>
                              <a:ea typeface="Cambria Math"/>
                            </a:rPr>
                            <m:t>∩</m:t>
                          </m:r>
                          <m:r>
                            <a:rPr lang="es-MX" sz="1600" i="1">
                              <a:solidFill>
                                <a:schemeClr val="accent4">
                                  <a:lumMod val="75000"/>
                                </a:schemeClr>
                              </a:solidFill>
                              <a:latin typeface="Cambria Math"/>
                              <a:ea typeface="Cambria Math"/>
                            </a:rPr>
                            <m:t>𝐵</m:t>
                          </m:r>
                        </m:e>
                      </m:d>
                      <m:r>
                        <a:rPr lang="es-MX" sz="1600" i="1">
                          <a:solidFill>
                            <a:schemeClr val="accent4">
                              <a:lumMod val="75000"/>
                            </a:schemeClr>
                          </a:solidFill>
                          <a:latin typeface="Cambria Math"/>
                          <a:ea typeface="Cambria Math"/>
                        </a:rPr>
                        <m:t>=</m:t>
                      </m:r>
                      <m:r>
                        <a:rPr lang="es-MX" sz="1600" i="1">
                          <a:solidFill>
                            <a:schemeClr val="accent4">
                              <a:lumMod val="75000"/>
                            </a:schemeClr>
                          </a:solidFill>
                          <a:latin typeface="Cambria Math"/>
                          <a:ea typeface="Cambria Math"/>
                        </a:rPr>
                        <m:t>𝑝</m:t>
                      </m:r>
                      <m:d>
                        <m:dPr>
                          <m:ctrlPr>
                            <a:rPr lang="es-MX" sz="1600" i="1">
                              <a:solidFill>
                                <a:schemeClr val="accent4">
                                  <a:lumMod val="75000"/>
                                </a:schemeClr>
                              </a:solidFill>
                              <a:latin typeface="Cambria Math"/>
                              <a:ea typeface="Cambria Math"/>
                            </a:rPr>
                          </m:ctrlPr>
                        </m:dPr>
                        <m:e>
                          <m:r>
                            <a:rPr lang="es-MX" sz="1600" i="1">
                              <a:solidFill>
                                <a:schemeClr val="accent4">
                                  <a:lumMod val="75000"/>
                                </a:schemeClr>
                              </a:solidFill>
                              <a:latin typeface="Cambria Math"/>
                              <a:ea typeface="Cambria Math"/>
                            </a:rPr>
                            <m:t>𝐴</m:t>
                          </m:r>
                          <m:r>
                            <a:rPr lang="es-MX" sz="1600" b="0" i="1" smtClean="0">
                              <a:solidFill>
                                <a:schemeClr val="accent4">
                                  <a:lumMod val="75000"/>
                                </a:schemeClr>
                              </a:solidFill>
                              <a:latin typeface="Cambria Math"/>
                              <a:ea typeface="Cambria Math"/>
                            </a:rPr>
                            <m:t>′</m:t>
                          </m:r>
                        </m:e>
                      </m:d>
                      <m:r>
                        <a:rPr lang="es-MX" sz="1600" i="1">
                          <a:solidFill>
                            <a:schemeClr val="accent4">
                              <a:lumMod val="75000"/>
                            </a:schemeClr>
                          </a:solidFill>
                          <a:latin typeface="Cambria Math"/>
                          <a:ea typeface="Cambria Math"/>
                        </a:rPr>
                        <m:t>∙</m:t>
                      </m:r>
                      <m:r>
                        <a:rPr lang="es-MX" sz="1600" i="1">
                          <a:solidFill>
                            <a:schemeClr val="accent4">
                              <a:lumMod val="75000"/>
                            </a:schemeClr>
                          </a:solidFill>
                          <a:latin typeface="Cambria Math"/>
                          <a:ea typeface="Cambria Math"/>
                        </a:rPr>
                        <m:t>𝑝</m:t>
                      </m:r>
                      <m:r>
                        <a:rPr lang="es-MX" sz="1600" i="1">
                          <a:solidFill>
                            <a:schemeClr val="accent4">
                              <a:lumMod val="75000"/>
                            </a:schemeClr>
                          </a:solidFill>
                          <a:latin typeface="Cambria Math"/>
                          <a:ea typeface="Cambria Math"/>
                        </a:rPr>
                        <m:t>(</m:t>
                      </m:r>
                      <m:r>
                        <a:rPr lang="es-MX" sz="1600" i="1">
                          <a:solidFill>
                            <a:schemeClr val="accent4">
                              <a:lumMod val="75000"/>
                            </a:schemeClr>
                          </a:solidFill>
                          <a:latin typeface="Cambria Math"/>
                          <a:ea typeface="Cambria Math"/>
                        </a:rPr>
                        <m:t>𝐵</m:t>
                      </m:r>
                      <m:r>
                        <a:rPr lang="es-MX" sz="1600" i="1">
                          <a:solidFill>
                            <a:schemeClr val="accent4">
                              <a:lumMod val="75000"/>
                            </a:schemeClr>
                          </a:solidFill>
                          <a:latin typeface="Cambria Math"/>
                          <a:ea typeface="Cambria Math"/>
                        </a:rPr>
                        <m:t>|</m:t>
                      </m:r>
                      <m:r>
                        <a:rPr lang="es-MX" sz="1600" i="1">
                          <a:solidFill>
                            <a:schemeClr val="accent4">
                              <a:lumMod val="75000"/>
                            </a:schemeClr>
                          </a:solidFill>
                          <a:latin typeface="Cambria Math"/>
                          <a:ea typeface="Cambria Math"/>
                        </a:rPr>
                        <m:t>𝐴</m:t>
                      </m:r>
                      <m:r>
                        <a:rPr lang="es-MX" sz="1600" b="0" i="1" smtClean="0">
                          <a:solidFill>
                            <a:schemeClr val="accent4">
                              <a:lumMod val="75000"/>
                            </a:schemeClr>
                          </a:solidFill>
                          <a:latin typeface="Cambria Math"/>
                          <a:ea typeface="Cambria Math"/>
                        </a:rPr>
                        <m:t>′</m:t>
                      </m:r>
                      <m:r>
                        <a:rPr lang="es-MX" sz="1600" i="1">
                          <a:solidFill>
                            <a:schemeClr val="accent4">
                              <a:lumMod val="75000"/>
                            </a:schemeClr>
                          </a:solidFill>
                          <a:latin typeface="Cambria Math"/>
                          <a:ea typeface="Cambria Math"/>
                        </a:rPr>
                        <m:t>)</m:t>
                      </m:r>
                    </m:oMath>
                  </m:oMathPara>
                </a14:m>
                <a:endParaRPr lang="es-MX" sz="1600" dirty="0">
                  <a:solidFill>
                    <a:schemeClr val="accent4">
                      <a:lumMod val="75000"/>
                    </a:schemeClr>
                  </a:solidFill>
                </a:endParaRPr>
              </a:p>
              <a:p>
                <a:pPr marL="457200" lvl="1" indent="0">
                  <a:buNone/>
                </a:pPr>
                <a14:m>
                  <m:oMathPara xmlns:m="http://schemas.openxmlformats.org/officeDocument/2006/math">
                    <m:oMathParaPr>
                      <m:jc m:val="centerGroup"/>
                    </m:oMathParaPr>
                    <m:oMath xmlns:m="http://schemas.openxmlformats.org/officeDocument/2006/math">
                      <m:r>
                        <a:rPr lang="es-MX" sz="1600" i="1">
                          <a:solidFill>
                            <a:schemeClr val="accent4">
                              <a:lumMod val="75000"/>
                            </a:schemeClr>
                          </a:solidFill>
                          <a:latin typeface="Cambria Math"/>
                        </a:rPr>
                        <m:t>𝑝</m:t>
                      </m:r>
                      <m:r>
                        <a:rPr lang="es-MX" sz="1600" i="1">
                          <a:solidFill>
                            <a:schemeClr val="accent4">
                              <a:lumMod val="75000"/>
                            </a:schemeClr>
                          </a:solidFill>
                          <a:latin typeface="Cambria Math"/>
                        </a:rPr>
                        <m:t>(</m:t>
                      </m:r>
                      <m:r>
                        <a:rPr lang="es-MX" sz="1600" i="1">
                          <a:solidFill>
                            <a:schemeClr val="accent4">
                              <a:lumMod val="75000"/>
                            </a:schemeClr>
                          </a:solidFill>
                          <a:latin typeface="Cambria Math"/>
                        </a:rPr>
                        <m:t>𝐴</m:t>
                      </m:r>
                      <m:r>
                        <a:rPr lang="es-MX" sz="1600" b="0" i="1" smtClean="0">
                          <a:solidFill>
                            <a:schemeClr val="accent4">
                              <a:lumMod val="75000"/>
                            </a:schemeClr>
                          </a:solidFill>
                          <a:latin typeface="Cambria Math"/>
                        </a:rPr>
                        <m:t>′</m:t>
                      </m:r>
                      <m:r>
                        <a:rPr lang="es-MX" sz="1600" i="1">
                          <a:solidFill>
                            <a:schemeClr val="accent4">
                              <a:lumMod val="75000"/>
                            </a:schemeClr>
                          </a:solidFill>
                          <a:latin typeface="Cambria Math"/>
                          <a:ea typeface="Cambria Math"/>
                        </a:rPr>
                        <m:t>∩</m:t>
                      </m:r>
                      <m:r>
                        <a:rPr lang="es-MX" sz="1600" i="1">
                          <a:solidFill>
                            <a:schemeClr val="accent4">
                              <a:lumMod val="75000"/>
                            </a:schemeClr>
                          </a:solidFill>
                          <a:latin typeface="Cambria Math"/>
                          <a:ea typeface="Cambria Math"/>
                        </a:rPr>
                        <m:t>𝐵</m:t>
                      </m:r>
                      <m:r>
                        <a:rPr lang="es-MX" sz="1600" i="1">
                          <a:solidFill>
                            <a:schemeClr val="accent4">
                              <a:lumMod val="75000"/>
                            </a:schemeClr>
                          </a:solidFill>
                          <a:latin typeface="Cambria Math"/>
                          <a:ea typeface="Cambria Math"/>
                        </a:rPr>
                        <m:t>)=</m:t>
                      </m:r>
                      <m:d>
                        <m:dPr>
                          <m:ctrlPr>
                            <a:rPr lang="es-MX" sz="1600" i="1">
                              <a:solidFill>
                                <a:schemeClr val="accent4">
                                  <a:lumMod val="75000"/>
                                </a:schemeClr>
                              </a:solidFill>
                              <a:latin typeface="Cambria Math"/>
                            </a:rPr>
                          </m:ctrlPr>
                        </m:dPr>
                        <m:e>
                          <m:f>
                            <m:fPr>
                              <m:ctrlPr>
                                <a:rPr lang="es-MX" sz="1600" i="1">
                                  <a:solidFill>
                                    <a:schemeClr val="accent4">
                                      <a:lumMod val="75000"/>
                                    </a:schemeClr>
                                  </a:solidFill>
                                  <a:latin typeface="Cambria Math"/>
                                </a:rPr>
                              </m:ctrlPr>
                            </m:fPr>
                            <m:num>
                              <m:r>
                                <a:rPr lang="es-MX" sz="1600" b="0" i="1" smtClean="0">
                                  <a:solidFill>
                                    <a:schemeClr val="accent4">
                                      <a:lumMod val="75000"/>
                                    </a:schemeClr>
                                  </a:solidFill>
                                  <a:latin typeface="Cambria Math"/>
                                </a:rPr>
                                <m:t>99</m:t>
                              </m:r>
                            </m:num>
                            <m:den>
                              <m:r>
                                <a:rPr lang="es-MX" sz="1600" i="1">
                                  <a:solidFill>
                                    <a:schemeClr val="accent4">
                                      <a:lumMod val="75000"/>
                                    </a:schemeClr>
                                  </a:solidFill>
                                  <a:latin typeface="Cambria Math"/>
                                </a:rPr>
                                <m:t>100)</m:t>
                              </m:r>
                            </m:den>
                          </m:f>
                        </m:e>
                      </m:d>
                      <m:r>
                        <a:rPr lang="es-MX" sz="1600" i="1">
                          <a:solidFill>
                            <a:schemeClr val="accent4">
                              <a:lumMod val="75000"/>
                            </a:schemeClr>
                          </a:solidFill>
                          <a:latin typeface="Cambria Math"/>
                        </a:rPr>
                        <m:t> </m:t>
                      </m:r>
                      <m:r>
                        <a:rPr lang="es-MX" sz="1600" i="1">
                          <a:solidFill>
                            <a:schemeClr val="accent4">
                              <a:lumMod val="75000"/>
                            </a:schemeClr>
                          </a:solidFill>
                          <a:latin typeface="Cambria Math"/>
                          <a:ea typeface="Cambria Math"/>
                        </a:rPr>
                        <m:t>∙</m:t>
                      </m:r>
                      <m:r>
                        <a:rPr lang="es-MX" sz="1600" b="0" i="1" smtClean="0">
                          <a:solidFill>
                            <a:schemeClr val="accent4">
                              <a:lumMod val="75000"/>
                            </a:schemeClr>
                          </a:solidFill>
                          <a:latin typeface="Cambria Math"/>
                          <a:ea typeface="Cambria Math"/>
                        </a:rPr>
                        <m:t>0.05</m:t>
                      </m:r>
                    </m:oMath>
                  </m:oMathPara>
                </a14:m>
                <a:endParaRPr lang="es-MX" sz="1600" dirty="0" smtClean="0">
                  <a:solidFill>
                    <a:schemeClr val="accent4">
                      <a:lumMod val="75000"/>
                    </a:schemeClr>
                  </a:solidFill>
                </a:endParaRPr>
              </a:p>
              <a:p>
                <a:pPr marL="457200" lvl="1" indent="0">
                  <a:buNone/>
                </a:pPr>
                <a14:m>
                  <m:oMathPara xmlns:m="http://schemas.openxmlformats.org/officeDocument/2006/math">
                    <m:oMathParaPr>
                      <m:jc m:val="centerGroup"/>
                    </m:oMathParaPr>
                    <m:oMath xmlns:m="http://schemas.openxmlformats.org/officeDocument/2006/math">
                      <m:r>
                        <a:rPr lang="es-MX" sz="1600" b="0" i="1" smtClean="0">
                          <a:solidFill>
                            <a:schemeClr val="accent4">
                              <a:lumMod val="75000"/>
                            </a:schemeClr>
                          </a:solidFill>
                          <a:latin typeface="Cambria Math"/>
                        </a:rPr>
                        <m:t>=.0495</m:t>
                      </m:r>
                    </m:oMath>
                  </m:oMathPara>
                </a14:m>
                <a:endParaRPr lang="es-MX" sz="1600" dirty="0">
                  <a:solidFill>
                    <a:schemeClr val="accent4">
                      <a:lumMod val="75000"/>
                    </a:schemeClr>
                  </a:solidFill>
                </a:endParaRPr>
              </a:p>
              <a:p>
                <a:pPr marL="457200" lvl="1" indent="0">
                  <a:buNone/>
                </a:pPr>
                <a:endParaRPr lang="es-MX" dirty="0" smtClean="0">
                  <a:solidFill>
                    <a:schemeClr val="accent4">
                      <a:lumMod val="75000"/>
                    </a:schemeClr>
                  </a:solidFill>
                  <a:effectLst>
                    <a:outerShdw blurRad="38100" dist="38100" dir="2700000" algn="tl">
                      <a:srgbClr val="000000">
                        <a:alpha val="43137"/>
                      </a:srgbClr>
                    </a:outerShdw>
                  </a:effectLst>
                </a:endParaRPr>
              </a:p>
              <a:p>
                <a:pPr marL="457200" lvl="1" indent="0">
                  <a:buNone/>
                </a:pPr>
                <a:endParaRPr lang="es-MX" dirty="0">
                  <a:solidFill>
                    <a:schemeClr val="accent4">
                      <a:lumMod val="75000"/>
                    </a:schemeClr>
                  </a:solidFill>
                  <a:effectLst>
                    <a:outerShdw blurRad="38100" dist="38100" dir="2700000" algn="tl">
                      <a:srgbClr val="000000">
                        <a:alpha val="43137"/>
                      </a:srgbClr>
                    </a:outerShdw>
                  </a:effectLst>
                </a:endParaRPr>
              </a:p>
              <a:p>
                <a:pPr marL="457200" lvl="1" indent="0">
                  <a:buNone/>
                </a:pPr>
                <a:r>
                  <a:rPr lang="es-MX" dirty="0" smtClean="0">
                    <a:solidFill>
                      <a:schemeClr val="accent4">
                        <a:lumMod val="75000"/>
                      </a:schemeClr>
                    </a:solidFill>
                    <a:effectLst>
                      <a:outerShdw blurRad="38100" dist="38100" dir="2700000" algn="tl">
                        <a:srgbClr val="000000">
                          <a:alpha val="43137"/>
                        </a:srgbClr>
                      </a:outerShdw>
                    </a:effectLst>
                  </a:rPr>
                  <a:t>Probabilidad TOTAL: La suma de los dos escenarios posibles!</a:t>
                </a:r>
              </a:p>
              <a:p>
                <a:pPr marL="457200" lvl="1" indent="0">
                  <a:buNone/>
                </a:pPr>
                <a14:m>
                  <m:oMathPara xmlns:m="http://schemas.openxmlformats.org/officeDocument/2006/math">
                    <m:oMathParaPr>
                      <m:jc m:val="centerGroup"/>
                    </m:oMathParaPr>
                    <m:oMath xmlns:m="http://schemas.openxmlformats.org/officeDocument/2006/math">
                      <m:r>
                        <a:rPr lang="es-MX" b="0" i="1" smtClean="0">
                          <a:solidFill>
                            <a:schemeClr val="accent4">
                              <a:lumMod val="75000"/>
                            </a:schemeClr>
                          </a:solidFill>
                          <a:effectLst>
                            <a:outerShdw blurRad="38100" dist="38100" dir="2700000" algn="tl">
                              <a:srgbClr val="000000">
                                <a:alpha val="43137"/>
                              </a:srgbClr>
                            </a:outerShdw>
                          </a:effectLst>
                          <a:latin typeface="Cambria Math"/>
                        </a:rPr>
                        <m:t>𝑝</m:t>
                      </m:r>
                      <m:d>
                        <m:dPr>
                          <m:ctrlPr>
                            <a:rPr lang="es-MX" b="0" i="1" smtClean="0">
                              <a:solidFill>
                                <a:schemeClr val="accent4">
                                  <a:lumMod val="75000"/>
                                </a:schemeClr>
                              </a:solidFill>
                              <a:effectLst>
                                <a:outerShdw blurRad="38100" dist="38100" dir="2700000" algn="tl">
                                  <a:srgbClr val="000000">
                                    <a:alpha val="43137"/>
                                  </a:srgbClr>
                                </a:outerShdw>
                              </a:effectLst>
                              <a:latin typeface="Cambria Math"/>
                            </a:rPr>
                          </m:ctrlPr>
                        </m:dPr>
                        <m:e>
                          <m:r>
                            <a:rPr lang="es-MX" b="0" i="1" smtClean="0">
                              <a:solidFill>
                                <a:schemeClr val="accent4">
                                  <a:lumMod val="75000"/>
                                </a:schemeClr>
                              </a:solidFill>
                              <a:effectLst>
                                <a:outerShdw blurRad="38100" dist="38100" dir="2700000" algn="tl">
                                  <a:srgbClr val="000000">
                                    <a:alpha val="43137"/>
                                  </a:srgbClr>
                                </a:outerShdw>
                              </a:effectLst>
                              <a:latin typeface="Cambria Math"/>
                            </a:rPr>
                            <m:t>𝐴</m:t>
                          </m:r>
                          <m: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t>∩</m:t>
                          </m:r>
                          <m: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t>𝐵</m:t>
                          </m:r>
                        </m:e>
                      </m:d>
                      <m: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t>+</m:t>
                      </m:r>
                      <m: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t>𝑝</m:t>
                      </m:r>
                      <m:d>
                        <m:dPr>
                          <m:ctrlP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ctrlPr>
                        </m:dPr>
                        <m:e>
                          <m:sSup>
                            <m:sSupPr>
                              <m:ctrlP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ctrlPr>
                            </m:sSupPr>
                            <m:e>
                              <m: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t>𝐴</m:t>
                              </m:r>
                            </m:e>
                            <m:sup>
                              <m: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t>′</m:t>
                              </m:r>
                            </m:sup>
                          </m:sSup>
                          <m: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t>∩</m:t>
                          </m:r>
                          <m:r>
                            <a:rPr lang="es-MX" b="0" i="1" smtClean="0">
                              <a:solidFill>
                                <a:schemeClr val="accent4">
                                  <a:lumMod val="75000"/>
                                </a:schemeClr>
                              </a:solidFill>
                              <a:effectLst>
                                <a:outerShdw blurRad="38100" dist="38100" dir="2700000" algn="tl">
                                  <a:srgbClr val="000000">
                                    <a:alpha val="43137"/>
                                  </a:srgbClr>
                                </a:outerShdw>
                              </a:effectLst>
                              <a:latin typeface="Cambria Math"/>
                              <a:ea typeface="Cambria Math"/>
                            </a:rPr>
                            <m:t>𝐵</m:t>
                          </m:r>
                        </m:e>
                      </m:d>
                    </m:oMath>
                  </m:oMathPara>
                </a14:m>
                <a:endParaRPr lang="es-MX" b="0" dirty="0" smtClean="0">
                  <a:solidFill>
                    <a:schemeClr val="accent4">
                      <a:lumMod val="75000"/>
                    </a:schemeClr>
                  </a:solidFill>
                  <a:effectLst>
                    <a:outerShdw blurRad="38100" dist="38100" dir="2700000" algn="tl">
                      <a:srgbClr val="000000">
                        <a:alpha val="43137"/>
                      </a:srgbClr>
                    </a:outerShdw>
                  </a:effectLst>
                  <a:ea typeface="Cambria Math"/>
                </a:endParaRPr>
              </a:p>
              <a:p>
                <a:pPr marL="457200" lvl="1" indent="0">
                  <a:buNone/>
                </a:pPr>
                <a14:m>
                  <m:oMathPara xmlns:m="http://schemas.openxmlformats.org/officeDocument/2006/math">
                    <m:oMathParaPr>
                      <m:jc m:val="centerGroup"/>
                    </m:oMathParaPr>
                    <m:oMath xmlns:m="http://schemas.openxmlformats.org/officeDocument/2006/math">
                      <m:r>
                        <a:rPr lang="es-MX" b="0" i="1" smtClean="0">
                          <a:solidFill>
                            <a:schemeClr val="accent4">
                              <a:lumMod val="75000"/>
                            </a:schemeClr>
                          </a:solidFill>
                          <a:effectLst>
                            <a:outerShdw blurRad="38100" dist="38100" dir="2700000" algn="tl">
                              <a:srgbClr val="000000">
                                <a:alpha val="43137"/>
                              </a:srgbClr>
                            </a:outerShdw>
                          </a:effectLst>
                          <a:latin typeface="Cambria Math"/>
                        </a:rPr>
                        <m:t>0.01+0.0495</m:t>
                      </m:r>
                    </m:oMath>
                  </m:oMathPara>
                </a14:m>
                <a:endParaRPr lang="es-MX" b="0" dirty="0" smtClean="0">
                  <a:solidFill>
                    <a:schemeClr val="accent4">
                      <a:lumMod val="75000"/>
                    </a:schemeClr>
                  </a:solidFill>
                  <a:effectLst>
                    <a:outerShdw blurRad="38100" dist="38100" dir="2700000" algn="tl">
                      <a:srgbClr val="000000">
                        <a:alpha val="43137"/>
                      </a:srgbClr>
                    </a:outerShdw>
                  </a:effectLst>
                </a:endParaRPr>
              </a:p>
              <a:p>
                <a:pPr marL="457200" lvl="1" indent="0">
                  <a:buNone/>
                </a:pPr>
                <a14:m>
                  <m:oMathPara xmlns:m="http://schemas.openxmlformats.org/officeDocument/2006/math">
                    <m:oMathParaPr>
                      <m:jc m:val="centerGroup"/>
                    </m:oMathParaPr>
                    <m:oMath xmlns:m="http://schemas.openxmlformats.org/officeDocument/2006/math">
                      <m:r>
                        <a:rPr lang="es-MX" b="0" i="1" smtClean="0">
                          <a:solidFill>
                            <a:schemeClr val="accent4">
                              <a:lumMod val="75000"/>
                            </a:schemeClr>
                          </a:solidFill>
                          <a:effectLst>
                            <a:outerShdw blurRad="38100" dist="38100" dir="2700000" algn="tl">
                              <a:srgbClr val="000000">
                                <a:alpha val="43137"/>
                              </a:srgbClr>
                            </a:outerShdw>
                          </a:effectLst>
                          <a:latin typeface="Cambria Math"/>
                        </a:rPr>
                        <m:t>.0595</m:t>
                      </m:r>
                    </m:oMath>
                  </m:oMathPara>
                </a14:m>
                <a:endParaRPr lang="es-MX" dirty="0" smtClean="0">
                  <a:solidFill>
                    <a:schemeClr val="accent4">
                      <a:lumMod val="75000"/>
                    </a:schemeClr>
                  </a:solidFill>
                  <a:effectLst>
                    <a:outerShdw blurRad="38100" dist="38100" dir="2700000" algn="tl">
                      <a:srgbClr val="000000">
                        <a:alpha val="43137"/>
                      </a:srgbClr>
                    </a:outerShdw>
                  </a:effectLst>
                </a:endParaRPr>
              </a:p>
              <a:p>
                <a:pPr marL="457200" lvl="1" indent="0">
                  <a:buNone/>
                </a:pPr>
                <a:endParaRPr lang="es-MX" dirty="0">
                  <a:solidFill>
                    <a:schemeClr val="accent4">
                      <a:lumMod val="75000"/>
                    </a:schemeClr>
                  </a:solidFill>
                  <a:effectLst>
                    <a:outerShdw blurRad="38100" dist="38100" dir="2700000" algn="tl">
                      <a:srgbClr val="000000">
                        <a:alpha val="43137"/>
                      </a:srgbClr>
                    </a:outerShdw>
                  </a:effectLst>
                </a:endParaRPr>
              </a:p>
              <a:p>
                <a:pPr marL="457200" lvl="1" indent="0">
                  <a:buNone/>
                </a:pPr>
                <a:endParaRPr lang="es-MX" u="sng" dirty="0" smtClean="0">
                  <a:solidFill>
                    <a:schemeClr val="accent4">
                      <a:lumMod val="75000"/>
                    </a:schemeClr>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mc:Choice>
        <mc:Fallback xmlns="">
          <p:sp>
            <p:nvSpPr>
              <p:cNvPr id="12" name="11 Marcador de contenido"/>
              <p:cNvSpPr>
                <a:spLocks noGrp="1" noRot="1" noChangeAspect="1" noMove="1" noResize="1" noEditPoints="1" noAdjustHandles="1" noChangeArrowheads="1" noChangeShapeType="1" noTextEdit="1"/>
              </p:cNvSpPr>
              <p:nvPr>
                <p:ph sz="half" idx="2"/>
              </p:nvPr>
            </p:nvSpPr>
            <p:spPr>
              <a:xfrm>
                <a:off x="2" y="176981"/>
                <a:ext cx="12191998" cy="6430295"/>
              </a:xfrm>
              <a:blipFill rotWithShape="1">
                <a:blip r:embed="rId2"/>
                <a:stretch>
                  <a:fillRect l="-700" t="-1896"/>
                </a:stretch>
              </a:blipFill>
            </p:spPr>
            <p:txBody>
              <a:bodyPr/>
              <a:lstStyle/>
              <a:p>
                <a:r>
                  <a:rPr lang="es-MX">
                    <a:noFill/>
                  </a:rPr>
                  <a:t> </a:t>
                </a:r>
              </a:p>
            </p:txBody>
          </p:sp>
        </mc:Fallback>
      </mc:AlternateContent>
      <p:sp>
        <p:nvSpPr>
          <p:cNvPr id="3" name="2 CuadroTexto"/>
          <p:cNvSpPr txBox="1"/>
          <p:nvPr/>
        </p:nvSpPr>
        <p:spPr>
          <a:xfrm>
            <a:off x="7433187" y="4704736"/>
            <a:ext cx="4439265" cy="2031325"/>
          </a:xfrm>
          <a:prstGeom prst="rect">
            <a:avLst/>
          </a:prstGeom>
          <a:solidFill>
            <a:schemeClr val="accent4">
              <a:lumMod val="20000"/>
              <a:lumOff val="80000"/>
            </a:schemeClr>
          </a:solidFill>
          <a:ln>
            <a:solidFill>
              <a:schemeClr val="tx1"/>
            </a:solidFill>
          </a:ln>
        </p:spPr>
        <p:txBody>
          <a:bodyPr wrap="square" rtlCol="0">
            <a:spAutoFit/>
          </a:bodyPr>
          <a:lstStyle/>
          <a:p>
            <a:r>
              <a:rPr lang="es-MX" dirty="0" smtClean="0"/>
              <a:t>Noten que el dato original sigue siendo verdad hasta cierto punto: “El 5% de la población tiene la misma maleta que yo”; sin embargo, ahora a este dato le añado la información de  que yo estoy seguro de que al menos una de esas 100 maletas debe verse como la mía (porque será la mía!)</a:t>
            </a:r>
            <a:endParaRPr lang="es-MX" dirty="0"/>
          </a:p>
        </p:txBody>
      </p:sp>
    </p:spTree>
    <p:extLst>
      <p:ext uri="{BB962C8B-B14F-4D97-AF65-F5344CB8AC3E}">
        <p14:creationId xmlns:p14="http://schemas.microsoft.com/office/powerpoint/2010/main" val="613946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7484" y="176981"/>
            <a:ext cx="11872451" cy="64302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normAutofit fontScale="77500" lnSpcReduction="20000"/>
          </a:bodyPr>
          <a:lstStyle/>
          <a:p>
            <a:endParaRPr lang="es-MX" dirty="0" smtClean="0"/>
          </a:p>
          <a:p>
            <a:endParaRPr lang="es-MX" dirty="0"/>
          </a:p>
        </p:txBody>
      </p:sp>
      <mc:AlternateContent xmlns:mc="http://schemas.openxmlformats.org/markup-compatibility/2006" xmlns:a14="http://schemas.microsoft.com/office/drawing/2010/main">
        <mc:Choice Requires="a14">
          <p:sp>
            <p:nvSpPr>
              <p:cNvPr id="12" name="11 Marcador de contenido"/>
              <p:cNvSpPr>
                <a:spLocks noGrp="1"/>
              </p:cNvSpPr>
              <p:nvPr>
                <p:ph sz="half" idx="2"/>
              </p:nvPr>
            </p:nvSpPr>
            <p:spPr>
              <a:xfrm>
                <a:off x="4562475" y="1825625"/>
                <a:ext cx="6791325" cy="4351338"/>
              </a:xfrm>
            </p:spPr>
            <p:txBody>
              <a:bodyPr>
                <a:normAutofit fontScale="77500" lnSpcReduction="20000"/>
              </a:bodyPr>
              <a:lstStyle/>
              <a:p>
                <a:r>
                  <a:rPr lang="es-MX" b="1" dirty="0" smtClean="0">
                    <a:solidFill>
                      <a:srgbClr val="00B050"/>
                    </a:solidFill>
                    <a:effectLst>
                      <a:outerShdw blurRad="38100" dist="38100" dir="2700000" algn="tl">
                        <a:srgbClr val="000000">
                          <a:alpha val="43137"/>
                        </a:srgbClr>
                      </a:outerShdw>
                    </a:effectLst>
                  </a:rPr>
                  <a:t>P(A|B) = ?</a:t>
                </a:r>
              </a:p>
              <a:p>
                <a:pPr lvl="1"/>
                <a:r>
                  <a:rPr lang="es-MX" dirty="0" smtClean="0">
                    <a:solidFill>
                      <a:srgbClr val="00B050"/>
                    </a:solidFill>
                    <a:effectLst>
                      <a:outerShdw blurRad="38100" dist="38100" dir="2700000" algn="tl">
                        <a:srgbClr val="000000">
                          <a:alpha val="43137"/>
                        </a:srgbClr>
                      </a:outerShdw>
                    </a:effectLst>
                  </a:rPr>
                  <a:t>La probabilidad de que la maleta sea la mía, dado que se ve como la mía.</a:t>
                </a:r>
                <a:endParaRPr lang="es-MX" dirty="0" smtClean="0">
                  <a:solidFill>
                    <a:srgbClr val="00B050"/>
                  </a:solidFill>
                </a:endParaRPr>
              </a:p>
              <a:p>
                <a:endParaRPr lang="es-MX" b="1" dirty="0">
                  <a:solidFill>
                    <a:srgbClr val="00B050"/>
                  </a:solidFill>
                  <a:effectLst>
                    <a:outerShdw blurRad="38100" dist="38100" dir="2700000" algn="tl">
                      <a:srgbClr val="000000">
                        <a:alpha val="43137"/>
                      </a:srgbClr>
                    </a:outerShdw>
                  </a:effectLst>
                </a:endParaRPr>
              </a:p>
              <a:p>
                <a:r>
                  <a:rPr lang="es-MX" b="1" dirty="0" smtClean="0">
                    <a:solidFill>
                      <a:srgbClr val="FF0000"/>
                    </a:solidFill>
                    <a:effectLst>
                      <a:outerShdw blurRad="38100" dist="38100" dir="2700000" algn="tl">
                        <a:srgbClr val="000000">
                          <a:alpha val="43137"/>
                        </a:srgbClr>
                      </a:outerShdw>
                    </a:effectLst>
                  </a:rPr>
                  <a:t>P(A) = </a:t>
                </a:r>
                <a14:m>
                  <m:oMath xmlns:m="http://schemas.openxmlformats.org/officeDocument/2006/math">
                    <m:f>
                      <m:fPr>
                        <m:ctrlPr>
                          <a:rPr lang="es-MX" b="1" i="1" smtClean="0">
                            <a:solidFill>
                              <a:srgbClr val="FF0000"/>
                            </a:solidFill>
                            <a:effectLst>
                              <a:outerShdw blurRad="38100" dist="38100" dir="2700000" algn="tl">
                                <a:srgbClr val="000000">
                                  <a:alpha val="43137"/>
                                </a:srgbClr>
                              </a:outerShdw>
                            </a:effectLst>
                            <a:latin typeface="Cambria Math"/>
                          </a:rPr>
                        </m:ctrlPr>
                      </m:fPr>
                      <m:num>
                        <m:r>
                          <a:rPr lang="es-MX" b="1" i="1" smtClean="0">
                            <a:solidFill>
                              <a:srgbClr val="FF0000"/>
                            </a:solidFill>
                            <a:effectLst>
                              <a:outerShdw blurRad="38100" dist="38100" dir="2700000" algn="tl">
                                <a:srgbClr val="000000">
                                  <a:alpha val="43137"/>
                                </a:srgbClr>
                              </a:outerShdw>
                            </a:effectLst>
                            <a:latin typeface="Cambria Math"/>
                          </a:rPr>
                          <m:t>𝟏</m:t>
                        </m:r>
                      </m:num>
                      <m:den>
                        <m:r>
                          <a:rPr lang="es-MX" b="1" i="1" smtClean="0">
                            <a:solidFill>
                              <a:srgbClr val="FF0000"/>
                            </a:solidFill>
                            <a:effectLst>
                              <a:outerShdw blurRad="38100" dist="38100" dir="2700000" algn="tl">
                                <a:srgbClr val="000000">
                                  <a:alpha val="43137"/>
                                </a:srgbClr>
                              </a:outerShdw>
                            </a:effectLst>
                            <a:latin typeface="Cambria Math"/>
                          </a:rPr>
                          <m:t>𝟏𝟎𝟎</m:t>
                        </m:r>
                      </m:den>
                    </m:f>
                  </m:oMath>
                </a14:m>
                <a:r>
                  <a:rPr lang="es-MX" b="1" dirty="0" smtClean="0">
                    <a:solidFill>
                      <a:srgbClr val="FF0000"/>
                    </a:solidFill>
                    <a:effectLst>
                      <a:outerShdw blurRad="38100" dist="38100" dir="2700000" algn="tl">
                        <a:srgbClr val="000000">
                          <a:alpha val="43137"/>
                        </a:srgbClr>
                      </a:outerShdw>
                    </a:effectLst>
                  </a:rPr>
                  <a:t> = .01</a:t>
                </a:r>
              </a:p>
              <a:p>
                <a:pPr lvl="1"/>
                <a:r>
                  <a:rPr lang="es-MX" dirty="0" smtClean="0">
                    <a:solidFill>
                      <a:srgbClr val="FF0000"/>
                    </a:solidFill>
                    <a:effectLst>
                      <a:outerShdw blurRad="38100" dist="38100" dir="2700000" algn="tl">
                        <a:srgbClr val="000000">
                          <a:alpha val="43137"/>
                        </a:srgbClr>
                      </a:outerShdw>
                    </a:effectLst>
                  </a:rPr>
                  <a:t>La probabilidad de que la primer maleta de 100 sea la mía</a:t>
                </a:r>
              </a:p>
              <a:p>
                <a:endParaRPr lang="es-MX" b="1" dirty="0">
                  <a:solidFill>
                    <a:srgbClr val="FF0000"/>
                  </a:solidFill>
                  <a:effectLst>
                    <a:outerShdw blurRad="38100" dist="38100" dir="2700000" algn="tl">
                      <a:srgbClr val="000000">
                        <a:alpha val="43137"/>
                      </a:srgbClr>
                    </a:outerShdw>
                  </a:effectLst>
                </a:endParaRPr>
              </a:p>
              <a:p>
                <a:r>
                  <a:rPr lang="es-MX" b="1" dirty="0" smtClean="0">
                    <a:solidFill>
                      <a:schemeClr val="accent1">
                        <a:lumMod val="75000"/>
                      </a:schemeClr>
                    </a:solidFill>
                    <a:effectLst>
                      <a:outerShdw blurRad="38100" dist="38100" dir="2700000" algn="tl">
                        <a:srgbClr val="000000">
                          <a:alpha val="43137"/>
                        </a:srgbClr>
                      </a:outerShdw>
                    </a:effectLst>
                  </a:rPr>
                  <a:t>P(B|A) = 1</a:t>
                </a:r>
              </a:p>
              <a:p>
                <a:pPr lvl="1"/>
                <a:r>
                  <a:rPr lang="es-MX" dirty="0" smtClean="0">
                    <a:solidFill>
                      <a:schemeClr val="accent1">
                        <a:lumMod val="75000"/>
                      </a:schemeClr>
                    </a:solidFill>
                    <a:effectLst>
                      <a:outerShdw blurRad="38100" dist="38100" dir="2700000" algn="tl">
                        <a:srgbClr val="000000">
                          <a:alpha val="43137"/>
                        </a:srgbClr>
                      </a:outerShdw>
                    </a:effectLst>
                  </a:rPr>
                  <a:t>La probabilidad de que se vea como mi maleta dado que es mi maleta</a:t>
                </a:r>
              </a:p>
              <a:p>
                <a:endParaRPr lang="es-MX" b="1" dirty="0">
                  <a:solidFill>
                    <a:schemeClr val="accent1">
                      <a:lumMod val="75000"/>
                    </a:schemeClr>
                  </a:solidFill>
                  <a:effectLst>
                    <a:outerShdw blurRad="38100" dist="38100" dir="2700000" algn="tl">
                      <a:srgbClr val="000000">
                        <a:alpha val="43137"/>
                      </a:srgbClr>
                    </a:outerShdw>
                  </a:effectLst>
                </a:endParaRPr>
              </a:p>
              <a:p>
                <a:r>
                  <a:rPr lang="es-MX" b="1" dirty="0" smtClean="0">
                    <a:solidFill>
                      <a:schemeClr val="accent4">
                        <a:lumMod val="75000"/>
                      </a:schemeClr>
                    </a:solidFill>
                    <a:effectLst>
                      <a:outerShdw blurRad="38100" dist="38100" dir="2700000" algn="tl">
                        <a:srgbClr val="000000">
                          <a:alpha val="43137"/>
                        </a:srgbClr>
                      </a:outerShdw>
                    </a:effectLst>
                  </a:rPr>
                  <a:t>P(B) = .0595</a:t>
                </a:r>
              </a:p>
              <a:p>
                <a:pPr lvl="1"/>
                <a:r>
                  <a:rPr lang="es-MX" dirty="0" smtClean="0">
                    <a:solidFill>
                      <a:schemeClr val="accent4">
                        <a:lumMod val="75000"/>
                      </a:schemeClr>
                    </a:solidFill>
                    <a:effectLst>
                      <a:outerShdw blurRad="38100" dist="38100" dir="2700000" algn="tl">
                        <a:srgbClr val="000000">
                          <a:alpha val="43137"/>
                        </a:srgbClr>
                      </a:outerShdw>
                    </a:effectLst>
                  </a:rPr>
                  <a:t>La probabilidad de que una maleta se vea como la mía, independientemente de si lo es o no…</a:t>
                </a: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mc:Choice>
        <mc:Fallback xmlns="">
          <p:sp>
            <p:nvSpPr>
              <p:cNvPr id="12" name="11 Marcador de contenido"/>
              <p:cNvSpPr>
                <a:spLocks noGrp="1" noRot="1" noChangeAspect="1" noMove="1" noResize="1" noEditPoints="1" noAdjustHandles="1" noChangeArrowheads="1" noChangeShapeType="1" noTextEdit="1"/>
              </p:cNvSpPr>
              <p:nvPr>
                <p:ph sz="half" idx="2"/>
              </p:nvPr>
            </p:nvSpPr>
            <p:spPr>
              <a:xfrm>
                <a:off x="4562475" y="1825625"/>
                <a:ext cx="6791325" cy="4351338"/>
              </a:xfrm>
              <a:blipFill rotWithShape="1">
                <a:blip r:embed="rId2"/>
                <a:stretch>
                  <a:fillRect l="-1076" t="-2801" r="-448" b="-1681"/>
                </a:stretch>
              </a:blipFill>
            </p:spPr>
            <p:txBody>
              <a:bodyPr/>
              <a:lstStyle/>
              <a:p>
                <a:r>
                  <a:rPr lang="es-MX">
                    <a:noFill/>
                  </a:rPr>
                  <a:t> </a:t>
                </a:r>
              </a:p>
            </p:txBody>
          </p:sp>
        </mc:Fallback>
      </mc:AlternateContent>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smtClean="0">
                <a:effectLst>
                  <a:outerShdw blurRad="38100" dist="38100" dir="2700000" algn="tl">
                    <a:srgbClr val="000000">
                      <a:alpha val="43137"/>
                    </a:srgbClr>
                  </a:outerShdw>
                </a:effectLst>
              </a:rPr>
              <a:t>¿Es mi maleta?</a:t>
            </a:r>
            <a:endParaRPr lang="es-MX" b="1" dirty="0">
              <a:effectLst>
                <a:outerShdw blurRad="38100" dist="38100" dir="2700000" algn="tl">
                  <a:srgbClr val="000000">
                    <a:alpha val="43137"/>
                  </a:srgbClr>
                </a:outerShdw>
              </a:effectLst>
            </a:endParaRPr>
          </a:p>
        </p:txBody>
      </p:sp>
      <p:sp>
        <p:nvSpPr>
          <p:cNvPr id="14" name="13 Elipse"/>
          <p:cNvSpPr/>
          <p:nvPr/>
        </p:nvSpPr>
        <p:spPr>
          <a:xfrm>
            <a:off x="2281237" y="3482615"/>
            <a:ext cx="1381125" cy="617437"/>
          </a:xfrm>
          <a:prstGeom prst="ellipse">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5" name="14 Elipse"/>
          <p:cNvSpPr/>
          <p:nvPr/>
        </p:nvSpPr>
        <p:spPr>
          <a:xfrm>
            <a:off x="147484" y="2979174"/>
            <a:ext cx="1297858" cy="82591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6" name="15 Elipse"/>
          <p:cNvSpPr/>
          <p:nvPr/>
        </p:nvSpPr>
        <p:spPr>
          <a:xfrm>
            <a:off x="3264617" y="2671454"/>
            <a:ext cx="864931" cy="691177"/>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7" name="16 Elipse"/>
          <p:cNvSpPr/>
          <p:nvPr/>
        </p:nvSpPr>
        <p:spPr>
          <a:xfrm>
            <a:off x="1907764" y="2671454"/>
            <a:ext cx="1381125" cy="757545"/>
          </a:xfrm>
          <a:prstGeom prst="ellipse">
            <a:avLst/>
          </a:prstGeom>
          <a:noFill/>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3915401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7484" y="176981"/>
            <a:ext cx="11872451" cy="64302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normAutofit fontScale="92500" lnSpcReduction="10000"/>
          </a:bodyPr>
          <a:lstStyle/>
          <a:p>
            <a:endParaRPr lang="es-MX" dirty="0" smtClean="0"/>
          </a:p>
          <a:p>
            <a:endParaRPr lang="es-MX" dirty="0"/>
          </a:p>
        </p:txBody>
      </p:sp>
      <mc:AlternateContent xmlns:mc="http://schemas.openxmlformats.org/markup-compatibility/2006" xmlns:a14="http://schemas.microsoft.com/office/drawing/2010/main">
        <mc:Choice Requires="a14">
          <p:sp>
            <p:nvSpPr>
              <p:cNvPr id="12" name="11 Marcador de contenido"/>
              <p:cNvSpPr>
                <a:spLocks noGrp="1"/>
              </p:cNvSpPr>
              <p:nvPr>
                <p:ph sz="half" idx="2"/>
              </p:nvPr>
            </p:nvSpPr>
            <p:spPr>
              <a:xfrm>
                <a:off x="4562475" y="1306946"/>
                <a:ext cx="6791325" cy="4351338"/>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s-MX" sz="4000" b="1" i="1" smtClean="0">
                          <a:solidFill>
                            <a:srgbClr val="00B050"/>
                          </a:solidFill>
                          <a:effectLst>
                            <a:outerShdw blurRad="38100" dist="38100" dir="2700000" algn="tl">
                              <a:srgbClr val="000000">
                                <a:alpha val="43137"/>
                              </a:srgbClr>
                            </a:outerShdw>
                          </a:effectLst>
                          <a:latin typeface="Cambria Math"/>
                        </a:rPr>
                        <m:t>𝒑</m:t>
                      </m:r>
                      <m:d>
                        <m:dPr>
                          <m:ctrlPr>
                            <a:rPr lang="es-MX" sz="4000" b="1" i="1" smtClean="0">
                              <a:solidFill>
                                <a:srgbClr val="00B050"/>
                              </a:solidFill>
                              <a:effectLst>
                                <a:outerShdw blurRad="38100" dist="38100" dir="2700000" algn="tl">
                                  <a:srgbClr val="000000">
                                    <a:alpha val="43137"/>
                                  </a:srgbClr>
                                </a:outerShdw>
                              </a:effectLst>
                              <a:latin typeface="Cambria Math"/>
                            </a:rPr>
                          </m:ctrlPr>
                        </m:dPr>
                        <m:e>
                          <m:r>
                            <a:rPr lang="es-MX" sz="4000" b="1" i="1" smtClean="0">
                              <a:solidFill>
                                <a:srgbClr val="00B050"/>
                              </a:solidFill>
                              <a:effectLst>
                                <a:outerShdw blurRad="38100" dist="38100" dir="2700000" algn="tl">
                                  <a:srgbClr val="000000">
                                    <a:alpha val="43137"/>
                                  </a:srgbClr>
                                </a:outerShdw>
                              </a:effectLst>
                              <a:latin typeface="Cambria Math"/>
                            </a:rPr>
                            <m:t>𝑨</m:t>
                          </m:r>
                        </m:e>
                        <m:e>
                          <m:r>
                            <a:rPr lang="es-MX" sz="4000" b="1" i="1" smtClean="0">
                              <a:solidFill>
                                <a:srgbClr val="00B050"/>
                              </a:solidFill>
                              <a:effectLst>
                                <a:outerShdw blurRad="38100" dist="38100" dir="2700000" algn="tl">
                                  <a:srgbClr val="000000">
                                    <a:alpha val="43137"/>
                                  </a:srgbClr>
                                </a:outerShdw>
                              </a:effectLst>
                              <a:latin typeface="Cambria Math"/>
                            </a:rPr>
                            <m:t>𝑩</m:t>
                          </m:r>
                        </m:e>
                      </m:d>
                      <m:r>
                        <a:rPr lang="es-MX" sz="4000" b="1" i="1" smtClean="0">
                          <a:solidFill>
                            <a:srgbClr val="00B050"/>
                          </a:solidFill>
                          <a:effectLst>
                            <a:outerShdw blurRad="38100" dist="38100" dir="2700000" algn="tl">
                              <a:srgbClr val="000000">
                                <a:alpha val="43137"/>
                              </a:srgbClr>
                            </a:outerShdw>
                          </a:effectLst>
                          <a:latin typeface="Cambria Math"/>
                        </a:rPr>
                        <m:t>=</m:t>
                      </m:r>
                      <m:f>
                        <m:fPr>
                          <m:ctrlPr>
                            <a:rPr lang="es-MX" sz="4000" b="1" i="1" smtClean="0">
                              <a:solidFill>
                                <a:srgbClr val="00B050"/>
                              </a:solidFill>
                              <a:effectLst>
                                <a:outerShdw blurRad="38100" dist="38100" dir="2700000" algn="tl">
                                  <a:srgbClr val="000000">
                                    <a:alpha val="43137"/>
                                  </a:srgbClr>
                                </a:outerShdw>
                              </a:effectLst>
                              <a:latin typeface="Cambria Math"/>
                            </a:rPr>
                          </m:ctrlPr>
                        </m:fPr>
                        <m:num>
                          <m:d>
                            <m:dPr>
                              <m:ctrlPr>
                                <a:rPr lang="es-MX" sz="4000" b="1" i="1" smtClean="0">
                                  <a:solidFill>
                                    <a:srgbClr val="00B050"/>
                                  </a:solidFill>
                                  <a:effectLst>
                                    <a:outerShdw blurRad="38100" dist="38100" dir="2700000" algn="tl">
                                      <a:srgbClr val="000000">
                                        <a:alpha val="43137"/>
                                      </a:srgbClr>
                                    </a:outerShdw>
                                  </a:effectLst>
                                  <a:latin typeface="Cambria Math"/>
                                </a:rPr>
                              </m:ctrlPr>
                            </m:dPr>
                            <m:e>
                              <m:r>
                                <a:rPr lang="es-MX" sz="4000" b="1" i="1" smtClean="0">
                                  <a:solidFill>
                                    <a:srgbClr val="FF0000"/>
                                  </a:solidFill>
                                  <a:effectLst>
                                    <a:outerShdw blurRad="38100" dist="38100" dir="2700000" algn="tl">
                                      <a:srgbClr val="000000">
                                        <a:alpha val="43137"/>
                                      </a:srgbClr>
                                    </a:outerShdw>
                                  </a:effectLst>
                                  <a:latin typeface="Cambria Math"/>
                                </a:rPr>
                                <m:t>.</m:t>
                              </m:r>
                              <m:r>
                                <a:rPr lang="es-MX" sz="4000" b="1" i="1" smtClean="0">
                                  <a:solidFill>
                                    <a:srgbClr val="FF0000"/>
                                  </a:solidFill>
                                  <a:effectLst>
                                    <a:outerShdw blurRad="38100" dist="38100" dir="2700000" algn="tl">
                                      <a:srgbClr val="000000">
                                        <a:alpha val="43137"/>
                                      </a:srgbClr>
                                    </a:outerShdw>
                                  </a:effectLst>
                                  <a:latin typeface="Cambria Math"/>
                                </a:rPr>
                                <m:t>𝟎𝟏</m:t>
                              </m:r>
                            </m:e>
                          </m:d>
                          <m:r>
                            <a:rPr lang="es-MX" sz="4000" b="1" i="1" smtClean="0">
                              <a:solidFill>
                                <a:srgbClr val="00B050"/>
                              </a:solidFill>
                              <a:effectLst>
                                <a:outerShdw blurRad="38100" dist="38100" dir="2700000" algn="tl">
                                  <a:srgbClr val="000000">
                                    <a:alpha val="43137"/>
                                  </a:srgbClr>
                                </a:outerShdw>
                              </a:effectLst>
                              <a:latin typeface="Cambria Math"/>
                            </a:rPr>
                            <m:t>(</m:t>
                          </m:r>
                          <m:r>
                            <a:rPr lang="es-MX" sz="4000" b="1" i="1" smtClean="0">
                              <a:solidFill>
                                <a:schemeClr val="accent1">
                                  <a:lumMod val="75000"/>
                                </a:schemeClr>
                              </a:solidFill>
                              <a:effectLst>
                                <a:outerShdw blurRad="38100" dist="38100" dir="2700000" algn="tl">
                                  <a:srgbClr val="000000">
                                    <a:alpha val="43137"/>
                                  </a:srgbClr>
                                </a:outerShdw>
                              </a:effectLst>
                              <a:latin typeface="Cambria Math"/>
                            </a:rPr>
                            <m:t>𝟏</m:t>
                          </m:r>
                          <m:r>
                            <a:rPr lang="es-MX" sz="4000" b="1" i="1" smtClean="0">
                              <a:solidFill>
                                <a:srgbClr val="00B050"/>
                              </a:solidFill>
                              <a:effectLst>
                                <a:outerShdw blurRad="38100" dist="38100" dir="2700000" algn="tl">
                                  <a:srgbClr val="000000">
                                    <a:alpha val="43137"/>
                                  </a:srgbClr>
                                </a:outerShdw>
                              </a:effectLst>
                              <a:latin typeface="Cambria Math"/>
                            </a:rPr>
                            <m:t>)</m:t>
                          </m:r>
                        </m:num>
                        <m:den>
                          <m:r>
                            <a:rPr lang="es-MX" sz="4000" b="1" i="1" smtClean="0">
                              <a:solidFill>
                                <a:srgbClr val="00B050"/>
                              </a:solidFill>
                              <a:effectLst>
                                <a:outerShdw blurRad="38100" dist="38100" dir="2700000" algn="tl">
                                  <a:srgbClr val="000000">
                                    <a:alpha val="43137"/>
                                  </a:srgbClr>
                                </a:outerShdw>
                              </a:effectLst>
                              <a:latin typeface="Cambria Math"/>
                            </a:rPr>
                            <m:t>.</m:t>
                          </m:r>
                          <m:r>
                            <a:rPr lang="es-MX" sz="4000" b="1" i="1" smtClean="0">
                              <a:solidFill>
                                <a:schemeClr val="accent4">
                                  <a:lumMod val="75000"/>
                                </a:schemeClr>
                              </a:solidFill>
                              <a:effectLst>
                                <a:outerShdw blurRad="38100" dist="38100" dir="2700000" algn="tl">
                                  <a:srgbClr val="000000">
                                    <a:alpha val="43137"/>
                                  </a:srgbClr>
                                </a:outerShdw>
                              </a:effectLst>
                              <a:latin typeface="Cambria Math"/>
                            </a:rPr>
                            <m:t>𝟎𝟓𝟗𝟓</m:t>
                          </m:r>
                        </m:den>
                      </m:f>
                    </m:oMath>
                  </m:oMathPara>
                </a14:m>
                <a:endParaRPr lang="es-MX" sz="4000" b="1" dirty="0" smtClean="0">
                  <a:solidFill>
                    <a:srgbClr val="00B050"/>
                  </a:solidFill>
                  <a:effectLst>
                    <a:outerShdw blurRad="38100" dist="38100" dir="2700000" algn="tl">
                      <a:srgbClr val="000000">
                        <a:alpha val="43137"/>
                      </a:srgbClr>
                    </a:outerShdw>
                  </a:effectLst>
                </a:endParaRPr>
              </a:p>
              <a:p>
                <a:pPr marL="0" indent="0">
                  <a:buNone/>
                </a:pPr>
                <a:endParaRPr lang="es-MX" sz="4000" b="1" dirty="0" smtClean="0">
                  <a:solidFill>
                    <a:srgbClr val="00B050"/>
                  </a:solidFill>
                  <a:effectLst>
                    <a:outerShdw blurRad="38100" dist="38100" dir="2700000" algn="tl">
                      <a:srgbClr val="000000">
                        <a:alpha val="43137"/>
                      </a:srgbClr>
                    </a:outerShdw>
                  </a:effectLst>
                </a:endParaRPr>
              </a:p>
              <a:p>
                <a:pPr marL="0" indent="0">
                  <a:buNone/>
                </a:pPr>
                <a14:m>
                  <m:oMathPara xmlns:m="http://schemas.openxmlformats.org/officeDocument/2006/math">
                    <m:oMathParaPr>
                      <m:jc m:val="centerGroup"/>
                    </m:oMathParaPr>
                    <m:oMath xmlns:m="http://schemas.openxmlformats.org/officeDocument/2006/math">
                      <m:r>
                        <a:rPr lang="es-MX" sz="4000" b="1" i="1">
                          <a:solidFill>
                            <a:srgbClr val="00B050"/>
                          </a:solidFill>
                          <a:effectLst>
                            <a:outerShdw blurRad="38100" dist="38100" dir="2700000" algn="tl">
                              <a:srgbClr val="000000">
                                <a:alpha val="43137"/>
                              </a:srgbClr>
                            </a:outerShdw>
                          </a:effectLst>
                          <a:latin typeface="Cambria Math"/>
                        </a:rPr>
                        <m:t>𝒑</m:t>
                      </m:r>
                      <m:d>
                        <m:dPr>
                          <m:ctrlPr>
                            <a:rPr lang="es-MX" sz="4000" b="1" i="1">
                              <a:solidFill>
                                <a:srgbClr val="00B050"/>
                              </a:solidFill>
                              <a:effectLst>
                                <a:outerShdw blurRad="38100" dist="38100" dir="2700000" algn="tl">
                                  <a:srgbClr val="000000">
                                    <a:alpha val="43137"/>
                                  </a:srgbClr>
                                </a:outerShdw>
                              </a:effectLst>
                              <a:latin typeface="Cambria Math"/>
                            </a:rPr>
                          </m:ctrlPr>
                        </m:dPr>
                        <m:e>
                          <m:r>
                            <a:rPr lang="es-MX" sz="4000" b="1" i="1">
                              <a:solidFill>
                                <a:srgbClr val="00B050"/>
                              </a:solidFill>
                              <a:effectLst>
                                <a:outerShdw blurRad="38100" dist="38100" dir="2700000" algn="tl">
                                  <a:srgbClr val="000000">
                                    <a:alpha val="43137"/>
                                  </a:srgbClr>
                                </a:outerShdw>
                              </a:effectLst>
                              <a:latin typeface="Cambria Math"/>
                            </a:rPr>
                            <m:t>𝑨</m:t>
                          </m:r>
                        </m:e>
                        <m:e>
                          <m:r>
                            <a:rPr lang="es-MX" sz="4000" b="1" i="1">
                              <a:solidFill>
                                <a:srgbClr val="00B050"/>
                              </a:solidFill>
                              <a:effectLst>
                                <a:outerShdw blurRad="38100" dist="38100" dir="2700000" algn="tl">
                                  <a:srgbClr val="000000">
                                    <a:alpha val="43137"/>
                                  </a:srgbClr>
                                </a:outerShdw>
                              </a:effectLst>
                              <a:latin typeface="Cambria Math"/>
                            </a:rPr>
                            <m:t>𝑩</m:t>
                          </m:r>
                        </m:e>
                      </m:d>
                      <m:r>
                        <a:rPr lang="es-MX" sz="4000" b="1" i="1">
                          <a:solidFill>
                            <a:srgbClr val="00B050"/>
                          </a:solidFill>
                          <a:effectLst>
                            <a:outerShdw blurRad="38100" dist="38100" dir="2700000" algn="tl">
                              <a:srgbClr val="000000">
                                <a:alpha val="43137"/>
                              </a:srgbClr>
                            </a:outerShdw>
                          </a:effectLst>
                          <a:latin typeface="Cambria Math"/>
                        </a:rPr>
                        <m:t>=</m:t>
                      </m:r>
                      <m:f>
                        <m:fPr>
                          <m:ctrlPr>
                            <a:rPr lang="es-MX" sz="4000" b="1" i="1">
                              <a:solidFill>
                                <a:srgbClr val="00B050"/>
                              </a:solidFill>
                              <a:effectLst>
                                <a:outerShdw blurRad="38100" dist="38100" dir="2700000" algn="tl">
                                  <a:srgbClr val="000000">
                                    <a:alpha val="43137"/>
                                  </a:srgbClr>
                                </a:outerShdw>
                              </a:effectLst>
                              <a:latin typeface="Cambria Math"/>
                            </a:rPr>
                          </m:ctrlPr>
                        </m:fPr>
                        <m:num>
                          <m:r>
                            <a:rPr lang="es-MX" sz="4000" b="1" i="1" smtClean="0">
                              <a:solidFill>
                                <a:srgbClr val="00B050"/>
                              </a:solidFill>
                              <a:effectLst>
                                <a:outerShdw blurRad="38100" dist="38100" dir="2700000" algn="tl">
                                  <a:srgbClr val="000000">
                                    <a:alpha val="43137"/>
                                  </a:srgbClr>
                                </a:outerShdw>
                              </a:effectLst>
                              <a:latin typeface="Cambria Math"/>
                            </a:rPr>
                            <m:t>.</m:t>
                          </m:r>
                          <m:r>
                            <a:rPr lang="es-MX" sz="4000" b="1" i="1" smtClean="0">
                              <a:solidFill>
                                <a:srgbClr val="00B050"/>
                              </a:solidFill>
                              <a:effectLst>
                                <a:outerShdw blurRad="38100" dist="38100" dir="2700000" algn="tl">
                                  <a:srgbClr val="000000">
                                    <a:alpha val="43137"/>
                                  </a:srgbClr>
                                </a:outerShdw>
                              </a:effectLst>
                              <a:latin typeface="Cambria Math"/>
                            </a:rPr>
                            <m:t>𝟎𝟏</m:t>
                          </m:r>
                        </m:num>
                        <m:den>
                          <m:r>
                            <a:rPr lang="es-MX" sz="4000" b="1" i="1">
                              <a:solidFill>
                                <a:srgbClr val="00B050"/>
                              </a:solidFill>
                              <a:effectLst>
                                <a:outerShdw blurRad="38100" dist="38100" dir="2700000" algn="tl">
                                  <a:srgbClr val="000000">
                                    <a:alpha val="43137"/>
                                  </a:srgbClr>
                                </a:outerShdw>
                              </a:effectLst>
                              <a:latin typeface="Cambria Math"/>
                            </a:rPr>
                            <m:t>.</m:t>
                          </m:r>
                          <m:r>
                            <a:rPr lang="es-MX" sz="4000" b="1" i="1">
                              <a:solidFill>
                                <a:schemeClr val="accent4">
                                  <a:lumMod val="75000"/>
                                </a:schemeClr>
                              </a:solidFill>
                              <a:effectLst>
                                <a:outerShdw blurRad="38100" dist="38100" dir="2700000" algn="tl">
                                  <a:srgbClr val="000000">
                                    <a:alpha val="43137"/>
                                  </a:srgbClr>
                                </a:outerShdw>
                              </a:effectLst>
                              <a:latin typeface="Cambria Math"/>
                            </a:rPr>
                            <m:t>𝟎𝟓𝟗𝟓</m:t>
                          </m:r>
                        </m:den>
                      </m:f>
                    </m:oMath>
                  </m:oMathPara>
                </a14:m>
                <a:endParaRPr lang="es-MX" sz="4000" b="1" dirty="0" smtClean="0">
                  <a:solidFill>
                    <a:schemeClr val="accent4">
                      <a:lumMod val="75000"/>
                    </a:schemeClr>
                  </a:solidFill>
                  <a:effectLst>
                    <a:outerShdw blurRad="38100" dist="38100" dir="2700000" algn="tl">
                      <a:srgbClr val="000000">
                        <a:alpha val="43137"/>
                      </a:srgbClr>
                    </a:outerShdw>
                  </a:effectLst>
                </a:endParaRPr>
              </a:p>
              <a:p>
                <a:pPr marL="0" indent="0">
                  <a:buNone/>
                </a:pPr>
                <a:endParaRPr lang="es-MX" sz="4000" b="1" dirty="0" smtClean="0">
                  <a:solidFill>
                    <a:srgbClr val="00B050"/>
                  </a:solidFill>
                  <a:effectLst>
                    <a:outerShdw blurRad="38100" dist="38100" dir="2700000" algn="tl">
                      <a:srgbClr val="000000">
                        <a:alpha val="43137"/>
                      </a:srgbClr>
                    </a:outerShdw>
                  </a:effectLst>
                </a:endParaRPr>
              </a:p>
              <a:p>
                <a:pPr marL="0" indent="0">
                  <a:buNone/>
                </a:pPr>
                <a14:m>
                  <m:oMathPara xmlns:m="http://schemas.openxmlformats.org/officeDocument/2006/math">
                    <m:oMathParaPr>
                      <m:jc m:val="centerGroup"/>
                    </m:oMathParaPr>
                    <m:oMath xmlns:m="http://schemas.openxmlformats.org/officeDocument/2006/math">
                      <m:r>
                        <a:rPr lang="es-MX" sz="4000" b="1" i="1">
                          <a:solidFill>
                            <a:srgbClr val="00B050"/>
                          </a:solidFill>
                          <a:effectLst>
                            <a:outerShdw blurRad="38100" dist="38100" dir="2700000" algn="tl">
                              <a:srgbClr val="000000">
                                <a:alpha val="43137"/>
                              </a:srgbClr>
                            </a:outerShdw>
                          </a:effectLst>
                          <a:latin typeface="Cambria Math"/>
                        </a:rPr>
                        <m:t>𝒑</m:t>
                      </m:r>
                      <m:d>
                        <m:dPr>
                          <m:ctrlPr>
                            <a:rPr lang="es-MX" sz="4000" b="1" i="1">
                              <a:solidFill>
                                <a:srgbClr val="00B050"/>
                              </a:solidFill>
                              <a:effectLst>
                                <a:outerShdw blurRad="38100" dist="38100" dir="2700000" algn="tl">
                                  <a:srgbClr val="000000">
                                    <a:alpha val="43137"/>
                                  </a:srgbClr>
                                </a:outerShdw>
                              </a:effectLst>
                              <a:latin typeface="Cambria Math"/>
                            </a:rPr>
                          </m:ctrlPr>
                        </m:dPr>
                        <m:e>
                          <m:r>
                            <a:rPr lang="es-MX" sz="4000" b="1" i="1">
                              <a:solidFill>
                                <a:srgbClr val="00B050"/>
                              </a:solidFill>
                              <a:effectLst>
                                <a:outerShdw blurRad="38100" dist="38100" dir="2700000" algn="tl">
                                  <a:srgbClr val="000000">
                                    <a:alpha val="43137"/>
                                  </a:srgbClr>
                                </a:outerShdw>
                              </a:effectLst>
                              <a:latin typeface="Cambria Math"/>
                            </a:rPr>
                            <m:t>𝑨</m:t>
                          </m:r>
                        </m:e>
                        <m:e>
                          <m:r>
                            <a:rPr lang="es-MX" sz="4000" b="1" i="1">
                              <a:solidFill>
                                <a:srgbClr val="00B050"/>
                              </a:solidFill>
                              <a:effectLst>
                                <a:outerShdw blurRad="38100" dist="38100" dir="2700000" algn="tl">
                                  <a:srgbClr val="000000">
                                    <a:alpha val="43137"/>
                                  </a:srgbClr>
                                </a:outerShdw>
                              </a:effectLst>
                              <a:latin typeface="Cambria Math"/>
                            </a:rPr>
                            <m:t>𝑩</m:t>
                          </m:r>
                        </m:e>
                      </m:d>
                      <m:r>
                        <a:rPr lang="es-MX" sz="4000" b="1" i="1">
                          <a:solidFill>
                            <a:srgbClr val="00B050"/>
                          </a:solidFill>
                          <a:effectLst>
                            <a:outerShdw blurRad="38100" dist="38100" dir="2700000" algn="tl">
                              <a:srgbClr val="000000">
                                <a:alpha val="43137"/>
                              </a:srgbClr>
                            </a:outerShdw>
                          </a:effectLst>
                          <a:latin typeface="Cambria Math"/>
                        </a:rPr>
                        <m:t>=</m:t>
                      </m:r>
                      <m:r>
                        <a:rPr lang="es-MX" sz="4000" b="1" i="1" smtClean="0">
                          <a:solidFill>
                            <a:srgbClr val="00B050"/>
                          </a:solidFill>
                          <a:effectLst>
                            <a:outerShdw blurRad="38100" dist="38100" dir="2700000" algn="tl">
                              <a:srgbClr val="000000">
                                <a:alpha val="43137"/>
                              </a:srgbClr>
                            </a:outerShdw>
                          </a:effectLst>
                          <a:latin typeface="Cambria Math"/>
                        </a:rPr>
                        <m:t>.</m:t>
                      </m:r>
                      <m:r>
                        <a:rPr lang="es-MX" sz="4000" b="1" i="1" smtClean="0">
                          <a:solidFill>
                            <a:srgbClr val="00B050"/>
                          </a:solidFill>
                          <a:effectLst>
                            <a:outerShdw blurRad="38100" dist="38100" dir="2700000" algn="tl">
                              <a:srgbClr val="000000">
                                <a:alpha val="43137"/>
                              </a:srgbClr>
                            </a:outerShdw>
                          </a:effectLst>
                          <a:latin typeface="Cambria Math"/>
                        </a:rPr>
                        <m:t>𝟏𝟔</m:t>
                      </m:r>
                    </m:oMath>
                  </m:oMathPara>
                </a14:m>
                <a:endParaRPr lang="es-MX" sz="4000" b="1" dirty="0" smtClean="0">
                  <a:solidFill>
                    <a:srgbClr val="00B050"/>
                  </a:solidFill>
                  <a:effectLst>
                    <a:outerShdw blurRad="38100" dist="38100" dir="2700000" algn="tl">
                      <a:srgbClr val="000000">
                        <a:alpha val="43137"/>
                      </a:srgbClr>
                    </a:outerShdw>
                  </a:effectLst>
                </a:endParaRPr>
              </a:p>
              <a:p>
                <a:pPr marL="0" indent="0" algn="ctr">
                  <a:buNone/>
                </a:pPr>
                <a:r>
                  <a:rPr lang="es-MX" sz="2000" b="1" dirty="0" smtClean="0">
                    <a:solidFill>
                      <a:srgbClr val="00B050"/>
                    </a:solidFill>
                    <a:effectLst>
                      <a:outerShdw blurRad="38100" dist="38100" dir="2700000" algn="tl">
                        <a:srgbClr val="000000">
                          <a:alpha val="43137"/>
                        </a:srgbClr>
                      </a:outerShdw>
                    </a:effectLst>
                  </a:rPr>
                  <a:t>La probabilidad de que la primer maleta en salir sea la mía, dado que se ve como tal.</a:t>
                </a:r>
              </a:p>
              <a:p>
                <a:pPr marL="0" indent="0">
                  <a:buNone/>
                </a:pPr>
                <a:endParaRPr lang="es-MX" sz="4000" b="1" dirty="0" smtClean="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mc:Choice>
        <mc:Fallback xmlns="">
          <p:sp>
            <p:nvSpPr>
              <p:cNvPr id="12" name="11 Marcador de contenido"/>
              <p:cNvSpPr>
                <a:spLocks noGrp="1" noRot="1" noChangeAspect="1" noMove="1" noResize="1" noEditPoints="1" noAdjustHandles="1" noChangeArrowheads="1" noChangeShapeType="1" noTextEdit="1"/>
              </p:cNvSpPr>
              <p:nvPr>
                <p:ph sz="half" idx="2"/>
              </p:nvPr>
            </p:nvSpPr>
            <p:spPr>
              <a:xfrm>
                <a:off x="4562475" y="1306946"/>
                <a:ext cx="6791325" cy="4351338"/>
              </a:xfrm>
              <a:blipFill rotWithShape="1">
                <a:blip r:embed="rId2"/>
                <a:stretch>
                  <a:fillRect r="-897" b="-1681"/>
                </a:stretch>
              </a:blipFill>
            </p:spPr>
            <p:txBody>
              <a:bodyPr/>
              <a:lstStyle/>
              <a:p>
                <a:r>
                  <a:rPr lang="es-MX">
                    <a:noFill/>
                  </a:rPr>
                  <a:t> </a:t>
                </a:r>
              </a:p>
            </p:txBody>
          </p:sp>
        </mc:Fallback>
      </mc:AlternateContent>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smtClean="0">
                <a:effectLst>
                  <a:outerShdw blurRad="38100" dist="38100" dir="2700000" algn="tl">
                    <a:srgbClr val="000000">
                      <a:alpha val="43137"/>
                    </a:srgbClr>
                  </a:outerShdw>
                </a:effectLst>
              </a:rPr>
              <a:t>¿Es mi maleta?</a:t>
            </a:r>
            <a:endParaRPr lang="es-MX" b="1" dirty="0">
              <a:effectLst>
                <a:outerShdw blurRad="38100" dist="38100" dir="2700000" algn="tl">
                  <a:srgbClr val="000000">
                    <a:alpha val="43137"/>
                  </a:srgbClr>
                </a:outerShdw>
              </a:effectLst>
            </a:endParaRPr>
          </a:p>
        </p:txBody>
      </p:sp>
      <p:sp>
        <p:nvSpPr>
          <p:cNvPr id="14" name="13 Elipse"/>
          <p:cNvSpPr/>
          <p:nvPr/>
        </p:nvSpPr>
        <p:spPr>
          <a:xfrm>
            <a:off x="2281237" y="3482615"/>
            <a:ext cx="1381125" cy="617437"/>
          </a:xfrm>
          <a:prstGeom prst="ellipse">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5" name="14 Elipse"/>
          <p:cNvSpPr/>
          <p:nvPr/>
        </p:nvSpPr>
        <p:spPr>
          <a:xfrm>
            <a:off x="147484" y="2979174"/>
            <a:ext cx="1297858" cy="82591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6" name="15 Elipse"/>
          <p:cNvSpPr/>
          <p:nvPr/>
        </p:nvSpPr>
        <p:spPr>
          <a:xfrm>
            <a:off x="3264617" y="2671454"/>
            <a:ext cx="864931" cy="691177"/>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7" name="16 Elipse"/>
          <p:cNvSpPr/>
          <p:nvPr/>
        </p:nvSpPr>
        <p:spPr>
          <a:xfrm>
            <a:off x="1907764" y="2671454"/>
            <a:ext cx="1381125" cy="757545"/>
          </a:xfrm>
          <a:prstGeom prst="ellipse">
            <a:avLst/>
          </a:prstGeom>
          <a:noFill/>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762823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51200"/>
          </a:xfrm>
        </p:spPr>
        <p:txBody>
          <a:bodyPr/>
          <a:lstStyle/>
          <a:p>
            <a:pPr algn="ctr"/>
            <a:r>
              <a:rPr lang="es-MX" b="1" dirty="0" smtClean="0">
                <a:effectLst>
                  <a:outerShdw blurRad="38100" dist="38100" dir="2700000" algn="tl">
                    <a:srgbClr val="000000">
                      <a:alpha val="43137"/>
                    </a:srgbClr>
                  </a:outerShdw>
                </a:effectLst>
              </a:rPr>
              <a:t>Inferencia Probabilística</a:t>
            </a:r>
            <a:endParaRPr lang="es-MX" dirty="0"/>
          </a:p>
        </p:txBody>
      </p:sp>
      <p:sp>
        <p:nvSpPr>
          <p:cNvPr id="3" name="Marcador de contenido 2"/>
          <p:cNvSpPr>
            <a:spLocks noGrp="1"/>
          </p:cNvSpPr>
          <p:nvPr>
            <p:ph idx="1"/>
          </p:nvPr>
        </p:nvSpPr>
        <p:spPr>
          <a:xfrm>
            <a:off x="838200" y="1216326"/>
            <a:ext cx="10515600" cy="5305244"/>
          </a:xfrm>
        </p:spPr>
        <p:txBody>
          <a:bodyPr/>
          <a:lstStyle/>
          <a:p>
            <a:endParaRPr lang="es-MX" dirty="0" smtClean="0"/>
          </a:p>
          <a:p>
            <a:r>
              <a:rPr lang="es-MX" b="1" u="sng" dirty="0" smtClean="0"/>
              <a:t>Determinar qué tan probable es que ocurra un evento X</a:t>
            </a:r>
          </a:p>
          <a:p>
            <a:endParaRPr lang="es-MX" dirty="0"/>
          </a:p>
          <a:p>
            <a:pPr lvl="1"/>
            <a:r>
              <a:rPr lang="es-MX" dirty="0" smtClean="0"/>
              <a:t>Lidiar contra la incertidumbre</a:t>
            </a:r>
          </a:p>
          <a:p>
            <a:pPr lvl="1"/>
            <a:endParaRPr lang="es-MX" dirty="0"/>
          </a:p>
          <a:p>
            <a:pPr lvl="1"/>
            <a:r>
              <a:rPr lang="es-MX" dirty="0" smtClean="0"/>
              <a:t>Resolver el problema de la Asignación de Crédito</a:t>
            </a:r>
            <a:endParaRPr lang="es-MX" dirty="0"/>
          </a:p>
        </p:txBody>
      </p:sp>
      <p:sp>
        <p:nvSpPr>
          <p:cNvPr id="4" name="3 CuadroTexto"/>
          <p:cNvSpPr txBox="1"/>
          <p:nvPr/>
        </p:nvSpPr>
        <p:spPr>
          <a:xfrm>
            <a:off x="9291484" y="3554361"/>
            <a:ext cx="1519084" cy="923330"/>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Empezamos con la definición…</a:t>
            </a:r>
            <a:endParaRPr lang="es-MX" dirty="0">
              <a:solidFill>
                <a:srgbClr val="FF0000"/>
              </a:solidFill>
            </a:endParaRPr>
          </a:p>
        </p:txBody>
      </p:sp>
    </p:spTree>
    <p:extLst>
      <p:ext uri="{BB962C8B-B14F-4D97-AF65-F5344CB8AC3E}">
        <p14:creationId xmlns:p14="http://schemas.microsoft.com/office/powerpoint/2010/main" val="3194021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51200"/>
          </a:xfrm>
        </p:spPr>
        <p:txBody>
          <a:bodyPr/>
          <a:lstStyle/>
          <a:p>
            <a:pPr algn="ctr"/>
            <a:r>
              <a:rPr lang="es-MX" b="1" dirty="0" smtClean="0">
                <a:effectLst>
                  <a:outerShdw blurRad="38100" dist="38100" dir="2700000" algn="tl">
                    <a:srgbClr val="000000">
                      <a:alpha val="43137"/>
                    </a:srgbClr>
                  </a:outerShdw>
                </a:effectLst>
              </a:rPr>
              <a:t>Inferencia Probabilística</a:t>
            </a:r>
            <a:endParaRPr lang="es-MX" dirty="0"/>
          </a:p>
        </p:txBody>
      </p:sp>
      <p:sp>
        <p:nvSpPr>
          <p:cNvPr id="3" name="Marcador de contenido 2"/>
          <p:cNvSpPr>
            <a:spLocks noGrp="1"/>
          </p:cNvSpPr>
          <p:nvPr>
            <p:ph idx="1"/>
          </p:nvPr>
        </p:nvSpPr>
        <p:spPr>
          <a:xfrm>
            <a:off x="838200" y="1216326"/>
            <a:ext cx="10515600" cy="5305244"/>
          </a:xfrm>
        </p:spPr>
        <p:txBody>
          <a:bodyPr/>
          <a:lstStyle/>
          <a:p>
            <a:endParaRPr lang="es-MX" dirty="0" smtClean="0"/>
          </a:p>
          <a:p>
            <a:r>
              <a:rPr lang="es-MX" dirty="0" smtClean="0"/>
              <a:t>Determinar qué tan probable es que ocurra un evento X</a:t>
            </a:r>
          </a:p>
          <a:p>
            <a:endParaRPr lang="es-MX" dirty="0"/>
          </a:p>
          <a:p>
            <a:pPr lvl="1"/>
            <a:r>
              <a:rPr lang="es-MX" dirty="0" smtClean="0"/>
              <a:t>Lidiar contra la incertidumbre</a:t>
            </a:r>
          </a:p>
          <a:p>
            <a:pPr lvl="1"/>
            <a:endParaRPr lang="es-MX" dirty="0"/>
          </a:p>
          <a:p>
            <a:pPr lvl="1"/>
            <a:r>
              <a:rPr lang="es-MX" dirty="0" smtClean="0"/>
              <a:t>Resolver el problema de la Asignación de Crédito</a:t>
            </a:r>
            <a:endParaRPr lang="es-MX" dirty="0"/>
          </a:p>
        </p:txBody>
      </p:sp>
    </p:spTree>
    <p:extLst>
      <p:ext uri="{BB962C8B-B14F-4D97-AF65-F5344CB8AC3E}">
        <p14:creationId xmlns:p14="http://schemas.microsoft.com/office/powerpoint/2010/main" val="3578656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51200"/>
          </a:xfrm>
        </p:spPr>
        <p:txBody>
          <a:bodyPr/>
          <a:lstStyle/>
          <a:p>
            <a:pPr algn="ctr"/>
            <a:r>
              <a:rPr lang="es-MX" b="1" dirty="0" smtClean="0">
                <a:effectLst>
                  <a:outerShdw blurRad="38100" dist="38100" dir="2700000" algn="tl">
                    <a:srgbClr val="000000">
                      <a:alpha val="43137"/>
                    </a:srgbClr>
                  </a:outerShdw>
                </a:effectLst>
              </a:rPr>
              <a:t>Inferencia Probabilística</a:t>
            </a:r>
            <a:endParaRPr lang="es-MX" dirty="0"/>
          </a:p>
        </p:txBody>
      </p:sp>
      <p:sp>
        <p:nvSpPr>
          <p:cNvPr id="3" name="Marcador de contenido 2"/>
          <p:cNvSpPr>
            <a:spLocks noGrp="1"/>
          </p:cNvSpPr>
          <p:nvPr>
            <p:ph idx="1"/>
          </p:nvPr>
        </p:nvSpPr>
        <p:spPr>
          <a:xfrm>
            <a:off x="838200" y="1216326"/>
            <a:ext cx="10515600" cy="5305244"/>
          </a:xfrm>
        </p:spPr>
        <p:txBody>
          <a:bodyPr/>
          <a:lstStyle/>
          <a:p>
            <a:endParaRPr lang="es-MX" dirty="0" smtClean="0"/>
          </a:p>
          <a:p>
            <a:r>
              <a:rPr lang="es-MX" dirty="0" smtClean="0"/>
              <a:t>Determinar qué tan probable es que ocurra un evento X</a:t>
            </a:r>
          </a:p>
          <a:p>
            <a:endParaRPr lang="es-MX" dirty="0"/>
          </a:p>
          <a:p>
            <a:pPr lvl="1"/>
            <a:r>
              <a:rPr lang="es-MX" dirty="0" smtClean="0"/>
              <a:t>Lidiar contra la incertidumbre</a:t>
            </a:r>
          </a:p>
          <a:p>
            <a:pPr lvl="1"/>
            <a:endParaRPr lang="es-MX" dirty="0"/>
          </a:p>
          <a:p>
            <a:pPr lvl="1"/>
            <a:r>
              <a:rPr lang="es-MX" b="1" u="sng" dirty="0" smtClean="0"/>
              <a:t>Resolver el problema de la Asignación de Crédito</a:t>
            </a:r>
            <a:endParaRPr lang="es-MX" b="1" u="sng" dirty="0"/>
          </a:p>
        </p:txBody>
      </p:sp>
    </p:spTree>
    <p:extLst>
      <p:ext uri="{BB962C8B-B14F-4D97-AF65-F5344CB8AC3E}">
        <p14:creationId xmlns:p14="http://schemas.microsoft.com/office/powerpoint/2010/main" val="3717439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Asignación de crédito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825625"/>
            <a:ext cx="11107994" cy="4351338"/>
          </a:xfrm>
        </p:spPr>
        <p:txBody>
          <a:bodyPr>
            <a:normAutofit/>
          </a:bodyPr>
          <a:lstStyle/>
          <a:p>
            <a:r>
              <a:rPr lang="es-MX" dirty="0" smtClean="0"/>
              <a:t>Formación de relaciones  Estímulo Importante – Consecuencia Relevante</a:t>
            </a:r>
          </a:p>
          <a:p>
            <a:endParaRPr lang="es-MX" dirty="0" smtClean="0"/>
          </a:p>
          <a:p>
            <a:pPr lvl="1"/>
            <a:r>
              <a:rPr lang="es-MX" dirty="0" smtClean="0"/>
              <a:t>¿A qué de mi entorno le atribuyo la ocurrencia de cierto evento?</a:t>
            </a:r>
          </a:p>
          <a:p>
            <a:pPr lvl="1"/>
            <a:endParaRPr lang="es-MX" dirty="0"/>
          </a:p>
          <a:p>
            <a:pPr lvl="1"/>
            <a:endParaRPr lang="es-MX" dirty="0" smtClean="0"/>
          </a:p>
          <a:p>
            <a:pPr marL="457200" lvl="1" indent="0">
              <a:buNone/>
            </a:pPr>
            <a:r>
              <a:rPr lang="es-MX" dirty="0" smtClean="0"/>
              <a:t>		Ejemplos:</a:t>
            </a:r>
          </a:p>
          <a:p>
            <a:pPr marL="457200" lvl="1" indent="0">
              <a:buNone/>
            </a:pPr>
            <a:r>
              <a:rPr lang="es-MX" dirty="0"/>
              <a:t>	</a:t>
            </a:r>
            <a:r>
              <a:rPr lang="es-MX" dirty="0" smtClean="0"/>
              <a:t>		Mi novio está enojado  ------ &gt; </a:t>
            </a:r>
            <a:r>
              <a:rPr lang="es-MX" b="1" dirty="0" smtClean="0"/>
              <a:t>¿Qué hice?</a:t>
            </a:r>
          </a:p>
          <a:p>
            <a:pPr marL="457200" lvl="1" indent="0">
              <a:buNone/>
            </a:pPr>
            <a:r>
              <a:rPr lang="es-MX" dirty="0" smtClean="0"/>
              <a:t>			</a:t>
            </a:r>
            <a:endParaRPr lang="es-MX" dirty="0"/>
          </a:p>
          <a:p>
            <a:pPr marL="457200" lvl="1" indent="0">
              <a:buNone/>
            </a:pPr>
            <a:r>
              <a:rPr lang="es-MX" dirty="0" smtClean="0"/>
              <a:t>			 Me duele el estómago -------</a:t>
            </a:r>
            <a:r>
              <a:rPr lang="es-MX" dirty="0" smtClean="0">
                <a:sym typeface="Wingdings" panose="05000000000000000000" pitchFamily="2" charset="2"/>
              </a:rPr>
              <a:t>- </a:t>
            </a:r>
            <a:r>
              <a:rPr lang="es-MX" b="1" dirty="0" smtClean="0">
                <a:sym typeface="Wingdings" panose="05000000000000000000" pitchFamily="2" charset="2"/>
              </a:rPr>
              <a:t>&gt;  </a:t>
            </a:r>
            <a:r>
              <a:rPr lang="es-MX" b="1" dirty="0" smtClean="0"/>
              <a:t>¿Qué me hizo daño?</a:t>
            </a:r>
          </a:p>
          <a:p>
            <a:pPr marL="457200" lvl="1" indent="0">
              <a:buNone/>
            </a:pPr>
            <a:r>
              <a:rPr lang="es-MX" dirty="0"/>
              <a:t>	</a:t>
            </a:r>
            <a:r>
              <a:rPr lang="es-MX" dirty="0" smtClean="0"/>
              <a:t>		</a:t>
            </a:r>
          </a:p>
        </p:txBody>
      </p:sp>
    </p:spTree>
    <p:extLst>
      <p:ext uri="{BB962C8B-B14F-4D97-AF65-F5344CB8AC3E}">
        <p14:creationId xmlns:p14="http://schemas.microsoft.com/office/powerpoint/2010/main" val="3099045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b="1" dirty="0" smtClean="0">
                <a:effectLst>
                  <a:outerShdw blurRad="38100" dist="38100" dir="2700000" algn="tl">
                    <a:srgbClr val="000000">
                      <a:alpha val="43137"/>
                    </a:srgbClr>
                  </a:outerShdw>
                </a:effectLst>
              </a:rPr>
              <a:t>La asignación de crédito como un cómputo de probabilidades condicionales.</a:t>
            </a:r>
            <a:endParaRPr lang="es-MX" b="1" dirty="0">
              <a:effectLst>
                <a:outerShdw blurRad="38100" dist="38100" dir="2700000" algn="tl">
                  <a:srgbClr val="000000">
                    <a:alpha val="43137"/>
                  </a:srgbClr>
                </a:outerShdw>
              </a:effectLst>
            </a:endParaRPr>
          </a:p>
        </p:txBody>
      </p:sp>
      <p:sp>
        <p:nvSpPr>
          <p:cNvPr id="8" name="7 Marcador de contenido"/>
          <p:cNvSpPr>
            <a:spLocks noGrp="1"/>
          </p:cNvSpPr>
          <p:nvPr>
            <p:ph idx="1"/>
          </p:nvPr>
        </p:nvSpPr>
        <p:spPr/>
        <p:txBody>
          <a:bodyPr/>
          <a:lstStyle/>
          <a:p>
            <a:endParaRPr lang="es-MX" dirty="0" smtClean="0"/>
          </a:p>
          <a:p>
            <a:r>
              <a:rPr lang="es-MX" dirty="0" smtClean="0"/>
              <a:t>¿De qué manera observar ciertos elementos en el ambiente alteran la probabilidad de observar ciertos eventos?</a:t>
            </a:r>
          </a:p>
        </p:txBody>
      </p:sp>
    </p:spTree>
    <p:extLst>
      <p:ext uri="{BB962C8B-B14F-4D97-AF65-F5344CB8AC3E}">
        <p14:creationId xmlns:p14="http://schemas.microsoft.com/office/powerpoint/2010/main" val="619678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Contigüidad vs Contingencia</a:t>
            </a:r>
            <a:endParaRPr lang="es-MX" b="1" dirty="0">
              <a:effectLst>
                <a:outerShdw blurRad="38100" dist="38100" dir="2700000" algn="tl">
                  <a:srgbClr val="000000">
                    <a:alpha val="43137"/>
                  </a:srgbClr>
                </a:outerShdw>
              </a:effectLst>
            </a:endParaRPr>
          </a:p>
        </p:txBody>
      </p:sp>
      <p:sp>
        <p:nvSpPr>
          <p:cNvPr id="4" name="3 Marcador de texto"/>
          <p:cNvSpPr>
            <a:spLocks noGrp="1"/>
          </p:cNvSpPr>
          <p:nvPr>
            <p:ph type="body" idx="1"/>
          </p:nvPr>
        </p:nvSpPr>
        <p:spPr/>
        <p:txBody>
          <a:bodyPr/>
          <a:lstStyle/>
          <a:p>
            <a:r>
              <a:rPr lang="es-MX" dirty="0" smtClean="0"/>
              <a:t>Contigüidad</a:t>
            </a:r>
            <a:endParaRPr lang="es-MX" dirty="0"/>
          </a:p>
        </p:txBody>
      </p:sp>
      <p:sp>
        <p:nvSpPr>
          <p:cNvPr id="5" name="4 Marcador de contenido"/>
          <p:cNvSpPr>
            <a:spLocks noGrp="1"/>
          </p:cNvSpPr>
          <p:nvPr>
            <p:ph sz="half" idx="2"/>
          </p:nvPr>
        </p:nvSpPr>
        <p:spPr/>
        <p:txBody>
          <a:bodyPr/>
          <a:lstStyle/>
          <a:p>
            <a:endParaRPr lang="es-MX" dirty="0" smtClean="0"/>
          </a:p>
          <a:p>
            <a:r>
              <a:rPr lang="es-MX" dirty="0" smtClean="0"/>
              <a:t>Cercanía en el tiempo</a:t>
            </a:r>
          </a:p>
          <a:p>
            <a:endParaRPr lang="es-MX" dirty="0"/>
          </a:p>
          <a:p>
            <a:endParaRPr lang="es-MX" dirty="0"/>
          </a:p>
        </p:txBody>
      </p:sp>
      <p:sp>
        <p:nvSpPr>
          <p:cNvPr id="6" name="5 Marcador de texto"/>
          <p:cNvSpPr>
            <a:spLocks noGrp="1"/>
          </p:cNvSpPr>
          <p:nvPr>
            <p:ph type="body" sz="quarter" idx="3"/>
          </p:nvPr>
        </p:nvSpPr>
        <p:spPr/>
        <p:txBody>
          <a:bodyPr/>
          <a:lstStyle/>
          <a:p>
            <a:r>
              <a:rPr lang="es-MX" dirty="0" smtClean="0"/>
              <a:t>Contingencia</a:t>
            </a:r>
            <a:endParaRPr lang="es-MX" dirty="0"/>
          </a:p>
        </p:txBody>
      </p:sp>
      <p:sp>
        <p:nvSpPr>
          <p:cNvPr id="7" name="6 Marcador de contenido"/>
          <p:cNvSpPr>
            <a:spLocks noGrp="1"/>
          </p:cNvSpPr>
          <p:nvPr>
            <p:ph sz="quarter" idx="4"/>
          </p:nvPr>
        </p:nvSpPr>
        <p:spPr/>
        <p:txBody>
          <a:bodyPr/>
          <a:lstStyle/>
          <a:p>
            <a:endParaRPr lang="es-MX" dirty="0" smtClean="0"/>
          </a:p>
          <a:p>
            <a:r>
              <a:rPr lang="es-MX" dirty="0" smtClean="0"/>
              <a:t>Qué tanto valor predictivo tiene un estímulo sobre cierto evento.</a:t>
            </a:r>
            <a:endParaRPr lang="es-MX" dirty="0"/>
          </a:p>
        </p:txBody>
      </p:sp>
    </p:spTree>
    <p:extLst>
      <p:ext uri="{BB962C8B-B14F-4D97-AF65-F5344CB8AC3E}">
        <p14:creationId xmlns:p14="http://schemas.microsoft.com/office/powerpoint/2010/main" val="132812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Espacio de Contingencia</a:t>
            </a:r>
            <a:endParaRPr lang="es-MX" b="1" dirty="0">
              <a:effectLst>
                <a:outerShdw blurRad="38100" dist="38100" dir="2700000" algn="tl">
                  <a:srgbClr val="000000">
                    <a:alpha val="43137"/>
                  </a:srgbClr>
                </a:outerShdw>
              </a:effectLst>
            </a:endParaRPr>
          </a:p>
        </p:txBody>
      </p:sp>
      <p:sp>
        <p:nvSpPr>
          <p:cNvPr id="7" name="6 Marcador de contenido"/>
          <p:cNvSpPr>
            <a:spLocks noGrp="1"/>
          </p:cNvSpPr>
          <p:nvPr>
            <p:ph idx="1"/>
          </p:nvPr>
        </p:nvSpPr>
        <p:spPr/>
        <p:txBody>
          <a:bodyPr/>
          <a:lstStyle/>
          <a:p>
            <a:endParaRPr lang="es-MX" dirty="0" smtClean="0"/>
          </a:p>
          <a:p>
            <a:endParaRPr lang="es-MX" dirty="0" smtClean="0"/>
          </a:p>
          <a:p>
            <a:endParaRPr lang="es-MX" dirty="0"/>
          </a:p>
        </p:txBody>
      </p:sp>
      <p:graphicFrame>
        <p:nvGraphicFramePr>
          <p:cNvPr id="8" name="7 Tabla"/>
          <p:cNvGraphicFramePr>
            <a:graphicFrameLocks noGrp="1"/>
          </p:cNvGraphicFramePr>
          <p:nvPr>
            <p:extLst>
              <p:ext uri="{D42A27DB-BD31-4B8C-83A1-F6EECF244321}">
                <p14:modId xmlns:p14="http://schemas.microsoft.com/office/powerpoint/2010/main" val="3046643883"/>
              </p:ext>
            </p:extLst>
          </p:nvPr>
        </p:nvGraphicFramePr>
        <p:xfrm>
          <a:off x="3583857" y="2533717"/>
          <a:ext cx="5071808" cy="2926080"/>
        </p:xfrm>
        <a:graphic>
          <a:graphicData uri="http://schemas.openxmlformats.org/drawingml/2006/table">
            <a:tbl>
              <a:tblPr firstRow="1" bandRow="1">
                <a:tableStyleId>{5940675A-B579-460E-94D1-54222C63F5DA}</a:tableStyleId>
              </a:tblPr>
              <a:tblGrid>
                <a:gridCol w="2535904"/>
                <a:gridCol w="2535904"/>
              </a:tblGrid>
              <a:tr h="370840">
                <a:tc>
                  <a:txBody>
                    <a:bodyPr/>
                    <a:lstStyle/>
                    <a:p>
                      <a:endParaRPr lang="es-MX" dirty="0" smtClean="0"/>
                    </a:p>
                    <a:p>
                      <a:endParaRPr lang="es-MX" dirty="0" smtClean="0"/>
                    </a:p>
                    <a:p>
                      <a:r>
                        <a:rPr lang="es-MX" dirty="0" smtClean="0">
                          <a:solidFill>
                            <a:srgbClr val="FF0000"/>
                          </a:solidFill>
                        </a:rPr>
                        <a:t>    10 segundos</a:t>
                      </a:r>
                    </a:p>
                    <a:p>
                      <a:endParaRPr lang="es-MX" dirty="0" smtClean="0"/>
                    </a:p>
                    <a:p>
                      <a:endParaRPr lang="es-MX" dirty="0"/>
                    </a:p>
                  </a:txBody>
                  <a:tcPr/>
                </a:tc>
                <a:tc>
                  <a:txBody>
                    <a:bodyPr/>
                    <a:lstStyle/>
                    <a:p>
                      <a:endParaRPr lang="es-MX" dirty="0" smtClean="0"/>
                    </a:p>
                    <a:p>
                      <a:endParaRPr lang="es-MX" dirty="0" smtClean="0"/>
                    </a:p>
                    <a:p>
                      <a:r>
                        <a:rPr lang="es-MX" dirty="0" smtClean="0"/>
                        <a:t>   </a:t>
                      </a:r>
                      <a:r>
                        <a:rPr lang="es-MX" dirty="0" smtClean="0">
                          <a:solidFill>
                            <a:srgbClr val="FF0000"/>
                          </a:solidFill>
                        </a:rPr>
                        <a:t>10</a:t>
                      </a:r>
                      <a:r>
                        <a:rPr lang="es-MX" baseline="0" dirty="0" smtClean="0">
                          <a:solidFill>
                            <a:srgbClr val="FF0000"/>
                          </a:solidFill>
                        </a:rPr>
                        <a:t> segundos</a:t>
                      </a:r>
                      <a:endParaRPr lang="es-MX" dirty="0"/>
                    </a:p>
                  </a:txBody>
                  <a:tcPr/>
                </a:tc>
              </a:tr>
              <a:tr h="370840">
                <a:tc>
                  <a:txBody>
                    <a:bodyPr/>
                    <a:lstStyle/>
                    <a:p>
                      <a:endParaRPr lang="es-MX" dirty="0" smtClean="0"/>
                    </a:p>
                    <a:p>
                      <a:endParaRPr lang="es-MX" dirty="0" smtClean="0"/>
                    </a:p>
                    <a:p>
                      <a:r>
                        <a:rPr lang="es-MX" baseline="0" dirty="0" smtClean="0"/>
                        <a:t> </a:t>
                      </a:r>
                      <a:r>
                        <a:rPr lang="es-MX" baseline="0" dirty="0" smtClean="0">
                          <a:solidFill>
                            <a:srgbClr val="FF0000"/>
                          </a:solidFill>
                        </a:rPr>
                        <a:t>0 segundos</a:t>
                      </a:r>
                      <a:endParaRPr lang="es-MX" dirty="0" smtClean="0"/>
                    </a:p>
                    <a:p>
                      <a:endParaRPr lang="es-MX" dirty="0" smtClean="0"/>
                    </a:p>
                    <a:p>
                      <a:endParaRPr lang="es-MX" dirty="0"/>
                    </a:p>
                  </a:txBody>
                  <a:tcPr/>
                </a:tc>
                <a:tc>
                  <a:txBody>
                    <a:bodyPr/>
                    <a:lstStyle/>
                    <a:p>
                      <a:endParaRPr lang="es-MX" dirty="0" smtClean="0"/>
                    </a:p>
                    <a:p>
                      <a:endParaRPr lang="es-MX" dirty="0" smtClean="0"/>
                    </a:p>
                    <a:p>
                      <a:r>
                        <a:rPr lang="es-MX" dirty="0" smtClean="0">
                          <a:solidFill>
                            <a:srgbClr val="FF0000"/>
                          </a:solidFill>
                        </a:rPr>
                        <a:t>20 segundos</a:t>
                      </a:r>
                      <a:endParaRPr lang="es-MX" dirty="0">
                        <a:solidFill>
                          <a:srgbClr val="FF0000"/>
                        </a:solidFill>
                      </a:endParaRPr>
                    </a:p>
                  </a:txBody>
                  <a:tcPr/>
                </a:tc>
              </a:tr>
            </a:tbl>
          </a:graphicData>
        </a:graphic>
      </p:graphicFrame>
      <p:sp>
        <p:nvSpPr>
          <p:cNvPr id="9" name="8 CuadroTexto"/>
          <p:cNvSpPr txBox="1"/>
          <p:nvPr/>
        </p:nvSpPr>
        <p:spPr>
          <a:xfrm>
            <a:off x="4173794" y="2005781"/>
            <a:ext cx="4852219" cy="477054"/>
          </a:xfrm>
          <a:prstGeom prst="rect">
            <a:avLst/>
          </a:prstGeom>
          <a:noFill/>
        </p:spPr>
        <p:txBody>
          <a:bodyPr wrap="square" rtlCol="0">
            <a:spAutoFit/>
          </a:bodyPr>
          <a:lstStyle/>
          <a:p>
            <a:r>
              <a:rPr lang="es-MX" sz="2500" b="1" dirty="0" smtClean="0"/>
              <a:t>No Shock                      </a:t>
            </a:r>
            <a:r>
              <a:rPr lang="es-MX" sz="2500" b="1" dirty="0" err="1" smtClean="0"/>
              <a:t>Shock</a:t>
            </a:r>
            <a:r>
              <a:rPr lang="es-MX" sz="2500" b="1" dirty="0" smtClean="0"/>
              <a:t>             </a:t>
            </a:r>
            <a:endParaRPr lang="es-MX" sz="2500" b="1" dirty="0"/>
          </a:p>
        </p:txBody>
      </p:sp>
      <p:sp>
        <p:nvSpPr>
          <p:cNvPr id="10" name="9 CuadroTexto"/>
          <p:cNvSpPr txBox="1"/>
          <p:nvPr/>
        </p:nvSpPr>
        <p:spPr>
          <a:xfrm rot="16200000">
            <a:off x="1128300" y="2998791"/>
            <a:ext cx="4272164" cy="477054"/>
          </a:xfrm>
          <a:prstGeom prst="rect">
            <a:avLst/>
          </a:prstGeom>
          <a:noFill/>
        </p:spPr>
        <p:txBody>
          <a:bodyPr wrap="square" rtlCol="0">
            <a:spAutoFit/>
          </a:bodyPr>
          <a:lstStyle/>
          <a:p>
            <a:r>
              <a:rPr lang="es-MX" sz="2500" b="1" dirty="0" smtClean="0"/>
              <a:t>Luz             No Luz      </a:t>
            </a:r>
            <a:endParaRPr lang="es-MX" sz="2500" b="1" dirty="0"/>
          </a:p>
        </p:txBody>
      </p:sp>
      <p:sp>
        <p:nvSpPr>
          <p:cNvPr id="11" name="10 CuadroTexto"/>
          <p:cNvSpPr txBox="1"/>
          <p:nvPr/>
        </p:nvSpPr>
        <p:spPr>
          <a:xfrm>
            <a:off x="9276735" y="1832733"/>
            <a:ext cx="2374491" cy="4770537"/>
          </a:xfrm>
          <a:prstGeom prst="rect">
            <a:avLst/>
          </a:prstGeom>
          <a:noFill/>
        </p:spPr>
        <p:txBody>
          <a:bodyPr wrap="square" rtlCol="0">
            <a:spAutoFit/>
          </a:bodyPr>
          <a:lstStyle/>
          <a:p>
            <a:endParaRPr lang="es-MX" b="1" dirty="0" smtClean="0"/>
          </a:p>
          <a:p>
            <a:endParaRPr lang="es-MX" b="1" dirty="0"/>
          </a:p>
          <a:p>
            <a:endParaRPr lang="es-MX" b="1" dirty="0"/>
          </a:p>
          <a:p>
            <a:endParaRPr lang="es-MX" sz="2500" b="1" dirty="0"/>
          </a:p>
          <a:p>
            <a:r>
              <a:rPr lang="es-MX" sz="2500" b="1" dirty="0" smtClean="0"/>
              <a:t>20 segundos sin luz</a:t>
            </a:r>
            <a:endParaRPr lang="es-MX" sz="2500" b="1" dirty="0"/>
          </a:p>
          <a:p>
            <a:endParaRPr lang="es-MX" sz="2500" b="1" dirty="0" smtClean="0"/>
          </a:p>
          <a:p>
            <a:r>
              <a:rPr lang="es-MX" sz="2500" b="1" dirty="0" smtClean="0"/>
              <a:t/>
            </a:r>
            <a:br>
              <a:rPr lang="es-MX" sz="2500" b="1" dirty="0" smtClean="0"/>
            </a:br>
            <a:r>
              <a:rPr lang="es-MX" sz="2500" b="1" dirty="0" smtClean="0"/>
              <a:t>20 segundos con luz</a:t>
            </a:r>
          </a:p>
          <a:p>
            <a:endParaRPr lang="es-MX" sz="2500" b="1" dirty="0"/>
          </a:p>
          <a:p>
            <a:endParaRPr lang="es-MX" sz="2500" b="1" dirty="0" smtClean="0"/>
          </a:p>
          <a:p>
            <a:r>
              <a:rPr lang="es-MX" sz="2500" b="1" dirty="0" smtClean="0"/>
              <a:t>TOTALES</a:t>
            </a:r>
            <a:endParaRPr lang="es-MX" sz="2500" b="1" dirty="0"/>
          </a:p>
        </p:txBody>
      </p:sp>
      <p:sp>
        <p:nvSpPr>
          <p:cNvPr id="12" name="11 Flecha derecha"/>
          <p:cNvSpPr/>
          <p:nvPr/>
        </p:nvSpPr>
        <p:spPr>
          <a:xfrm>
            <a:off x="8790039" y="3237317"/>
            <a:ext cx="486696" cy="2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12 Flecha derecha"/>
          <p:cNvSpPr/>
          <p:nvPr/>
        </p:nvSpPr>
        <p:spPr>
          <a:xfrm>
            <a:off x="8790039" y="4692489"/>
            <a:ext cx="486696" cy="2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13 CuadroTexto"/>
          <p:cNvSpPr txBox="1"/>
          <p:nvPr/>
        </p:nvSpPr>
        <p:spPr>
          <a:xfrm>
            <a:off x="71237" y="120649"/>
            <a:ext cx="2760453" cy="6632585"/>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sz="1700" dirty="0" smtClean="0">
                <a:solidFill>
                  <a:srgbClr val="FF0000"/>
                </a:solidFill>
              </a:rPr>
              <a:t>Imaginemos el caso de un animal que se encuentra en una caja experimental.</a:t>
            </a:r>
          </a:p>
          <a:p>
            <a:pPr algn="ctr"/>
            <a:endParaRPr lang="es-MX" sz="1700" dirty="0">
              <a:solidFill>
                <a:srgbClr val="FF0000"/>
              </a:solidFill>
            </a:endParaRPr>
          </a:p>
          <a:p>
            <a:pPr algn="ctr"/>
            <a:r>
              <a:rPr lang="es-MX" sz="1700" dirty="0" smtClean="0">
                <a:solidFill>
                  <a:srgbClr val="FF0000"/>
                </a:solidFill>
              </a:rPr>
              <a:t>El animal está expuesto a un estímulo: Una luz. Y de vez en cuando el animal recibe shocks eléctricos.</a:t>
            </a:r>
          </a:p>
          <a:p>
            <a:pPr algn="ctr"/>
            <a:endParaRPr lang="es-MX" sz="1700" dirty="0">
              <a:solidFill>
                <a:srgbClr val="FF0000"/>
              </a:solidFill>
            </a:endParaRPr>
          </a:p>
          <a:p>
            <a:pPr algn="ctr"/>
            <a:r>
              <a:rPr lang="es-MX" sz="1700" dirty="0" smtClean="0">
                <a:solidFill>
                  <a:srgbClr val="FF0000"/>
                </a:solidFill>
              </a:rPr>
              <a:t>El animal realiza el cómputo de si existe alguna correlación entre la ocurrencia de la Luz y el Shock (¿Qué tan bien predice la Luz la ocurrencia del Shock?)</a:t>
            </a:r>
          </a:p>
          <a:p>
            <a:pPr algn="ctr"/>
            <a:endParaRPr lang="es-MX" sz="1700" dirty="0">
              <a:solidFill>
                <a:srgbClr val="FF0000"/>
              </a:solidFill>
            </a:endParaRPr>
          </a:p>
          <a:p>
            <a:pPr algn="ctr"/>
            <a:r>
              <a:rPr lang="es-MX" sz="1700" dirty="0" smtClean="0">
                <a:solidFill>
                  <a:srgbClr val="FF0000"/>
                </a:solidFill>
              </a:rPr>
              <a:t>El animal empieza a hacer un conteo. (Esto es hipotético, las ratas no cuentan). Y registra cuántos segundos la Luz está presente o ausente, y en cuántos de estos casos se presentó el Shock eléctrico o no.</a:t>
            </a:r>
          </a:p>
        </p:txBody>
      </p:sp>
      <p:sp>
        <p:nvSpPr>
          <p:cNvPr id="15" name="14 CuadroTexto"/>
          <p:cNvSpPr txBox="1"/>
          <p:nvPr/>
        </p:nvSpPr>
        <p:spPr>
          <a:xfrm>
            <a:off x="3502910" y="5577324"/>
            <a:ext cx="6550766" cy="1246495"/>
          </a:xfrm>
          <a:prstGeom prst="rect">
            <a:avLst/>
          </a:prstGeom>
          <a:noFill/>
        </p:spPr>
        <p:txBody>
          <a:bodyPr wrap="square" rtlCol="0">
            <a:spAutoFit/>
          </a:bodyPr>
          <a:lstStyle/>
          <a:p>
            <a:r>
              <a:rPr lang="es-MX" sz="2500" b="1" dirty="0" smtClean="0"/>
              <a:t>10 segundos              30 segundos</a:t>
            </a:r>
          </a:p>
          <a:p>
            <a:r>
              <a:rPr lang="es-MX" sz="2500" b="1" dirty="0" smtClean="0"/>
              <a:t>SIN shock                       de Shock</a:t>
            </a:r>
          </a:p>
          <a:p>
            <a:endParaRPr lang="es-MX" sz="2500" b="1" dirty="0"/>
          </a:p>
        </p:txBody>
      </p:sp>
    </p:spTree>
    <p:extLst>
      <p:ext uri="{BB962C8B-B14F-4D97-AF65-F5344CB8AC3E}">
        <p14:creationId xmlns:p14="http://schemas.microsoft.com/office/powerpoint/2010/main" val="40219433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Espacio de Contingencia</a:t>
            </a:r>
            <a:endParaRPr lang="es-MX" b="1" dirty="0">
              <a:effectLst>
                <a:outerShdw blurRad="38100" dist="38100" dir="2700000" algn="tl">
                  <a:srgbClr val="000000">
                    <a:alpha val="43137"/>
                  </a:srgbClr>
                </a:outerShdw>
              </a:effectLst>
            </a:endParaRPr>
          </a:p>
        </p:txBody>
      </p:sp>
      <p:sp>
        <p:nvSpPr>
          <p:cNvPr id="7" name="6 Marcador de contenido"/>
          <p:cNvSpPr>
            <a:spLocks noGrp="1"/>
          </p:cNvSpPr>
          <p:nvPr>
            <p:ph idx="1"/>
          </p:nvPr>
        </p:nvSpPr>
        <p:spPr/>
        <p:txBody>
          <a:bodyPr/>
          <a:lstStyle/>
          <a:p>
            <a:endParaRPr lang="es-MX" dirty="0" smtClean="0"/>
          </a:p>
          <a:p>
            <a:endParaRPr lang="es-MX" dirty="0" smtClean="0"/>
          </a:p>
          <a:p>
            <a:endParaRPr lang="es-MX" dirty="0"/>
          </a:p>
        </p:txBody>
      </p:sp>
      <p:sp>
        <p:nvSpPr>
          <p:cNvPr id="5" name="4 Rectángulo redondeado"/>
          <p:cNvSpPr/>
          <p:nvPr/>
        </p:nvSpPr>
        <p:spPr>
          <a:xfrm rot="18019219">
            <a:off x="531971" y="965746"/>
            <a:ext cx="2358882" cy="166590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b="1" dirty="0" smtClean="0">
                <a:solidFill>
                  <a:schemeClr val="bg1"/>
                </a:solidFill>
                <a:effectLst>
                  <a:outerShdw blurRad="38100" dist="38100" dir="2700000" algn="tl">
                    <a:srgbClr val="000000">
                      <a:alpha val="43137"/>
                    </a:srgbClr>
                  </a:outerShdw>
                </a:effectLst>
              </a:rPr>
              <a:t>Probabilidades condicionales</a:t>
            </a:r>
            <a:endParaRPr lang="es-MX" sz="2500" b="1" dirty="0">
              <a:solidFill>
                <a:schemeClr val="bg1"/>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graphicFrame>
            <p:nvGraphicFramePr>
              <p:cNvPr id="15" name="14 Tabla"/>
              <p:cNvGraphicFramePr>
                <a:graphicFrameLocks noGrp="1"/>
              </p:cNvGraphicFramePr>
              <p:nvPr>
                <p:extLst>
                  <p:ext uri="{D42A27DB-BD31-4B8C-83A1-F6EECF244321}">
                    <p14:modId xmlns:p14="http://schemas.microsoft.com/office/powerpoint/2010/main" val="2646512283"/>
                  </p:ext>
                </p:extLst>
              </p:nvPr>
            </p:nvGraphicFramePr>
            <p:xfrm>
              <a:off x="3583857" y="2533717"/>
              <a:ext cx="5206182" cy="3011677"/>
            </p:xfrm>
            <a:graphic>
              <a:graphicData uri="http://schemas.openxmlformats.org/drawingml/2006/table">
                <a:tbl>
                  <a:tblPr firstRow="1" bandRow="1">
                    <a:tableStyleId>{5940675A-B579-460E-94D1-54222C63F5DA}</a:tableStyleId>
                  </a:tblPr>
                  <a:tblGrid>
                    <a:gridCol w="2603091"/>
                    <a:gridCol w="2603091"/>
                  </a:tblGrid>
                  <a:tr h="1743315">
                    <a:tc>
                      <a:txBody>
                        <a:bodyPr/>
                        <a:lstStyle/>
                        <a:p>
                          <a:endParaRPr lang="es-MX" sz="1400" dirty="0" smtClean="0"/>
                        </a:p>
                        <a:p>
                          <a:endParaRPr lang="es-MX" sz="1400" dirty="0" smtClean="0"/>
                        </a:p>
                        <a:p>
                          <a:r>
                            <a:rPr lang="es-MX" sz="1400" dirty="0" smtClean="0">
                              <a:solidFill>
                                <a:srgbClr val="FF0000"/>
                              </a:solidFill>
                            </a:rPr>
                            <a:t>    </a:t>
                          </a:r>
                          <a14:m>
                            <m:oMath xmlns:m="http://schemas.openxmlformats.org/officeDocument/2006/math">
                              <m:f>
                                <m:fPr>
                                  <m:ctrlPr>
                                    <a:rPr lang="es-MX" sz="1400" i="1" smtClean="0">
                                      <a:solidFill>
                                        <a:srgbClr val="FF0000"/>
                                      </a:solidFill>
                                      <a:latin typeface="Cambria Math"/>
                                    </a:rPr>
                                  </m:ctrlPr>
                                </m:fPr>
                                <m:num>
                                  <m:r>
                                    <a:rPr lang="es-MX" sz="1400" b="0" i="1" smtClean="0">
                                      <a:solidFill>
                                        <a:srgbClr val="FF0000"/>
                                      </a:solidFill>
                                      <a:latin typeface="Cambria Math"/>
                                    </a:rPr>
                                    <m:t>10 </m:t>
                                  </m:r>
                                  <m:r>
                                    <a:rPr lang="es-MX" sz="1400" b="0" i="1" smtClean="0">
                                      <a:solidFill>
                                        <a:srgbClr val="FF0000"/>
                                      </a:solidFill>
                                      <a:latin typeface="Cambria Math"/>
                                    </a:rPr>
                                    <m:t>𝑠𝑒𝑔𝑢𝑛𝑑𝑜𝑠</m:t>
                                  </m:r>
                                  <m:r>
                                    <a:rPr lang="es-MX" sz="1400" b="0" i="1" smtClean="0">
                                      <a:solidFill>
                                        <a:srgbClr val="FF0000"/>
                                      </a:solidFill>
                                      <a:latin typeface="Cambria Math"/>
                                    </a:rPr>
                                    <m:t> </m:t>
                                  </m:r>
                                  <m:r>
                                    <a:rPr lang="es-MX" sz="1400" b="0" i="1" smtClean="0">
                                      <a:solidFill>
                                        <a:srgbClr val="FF0000"/>
                                      </a:solidFill>
                                      <a:latin typeface="Cambria Math"/>
                                    </a:rPr>
                                    <m:t>𝑠𝑖𝑛</m:t>
                                  </m:r>
                                  <m:r>
                                    <a:rPr lang="es-MX" sz="1400" b="0" i="1" smtClean="0">
                                      <a:solidFill>
                                        <a:srgbClr val="FF0000"/>
                                      </a:solidFill>
                                      <a:latin typeface="Cambria Math"/>
                                    </a:rPr>
                                    <m:t> </m:t>
                                  </m:r>
                                  <m:r>
                                    <a:rPr lang="es-MX" sz="1400" b="0" i="1" smtClean="0">
                                      <a:solidFill>
                                        <a:srgbClr val="FF0000"/>
                                      </a:solidFill>
                                      <a:latin typeface="Cambria Math"/>
                                    </a:rPr>
                                    <m:t>𝑆h𝑜𝑐𝑘</m:t>
                                  </m:r>
                                  <m:func>
                                    <m:funcPr>
                                      <m:ctrlPr>
                                        <a:rPr lang="es-MX" sz="1400" b="0" i="1" smtClean="0">
                                          <a:solidFill>
                                            <a:srgbClr val="FF0000"/>
                                          </a:solidFill>
                                          <a:latin typeface="Cambria Math"/>
                                        </a:rPr>
                                      </m:ctrlPr>
                                    </m:funcPr>
                                    <m:fName>
                                      <m:r>
                                        <a:rPr lang="es-MX" sz="1400" b="0" i="1" smtClean="0">
                                          <a:solidFill>
                                            <a:srgbClr val="FF0000"/>
                                          </a:solidFill>
                                          <a:latin typeface="Cambria Math"/>
                                        </a:rPr>
                                        <m:t>𝑛𝑖</m:t>
                                      </m:r>
                                    </m:fName>
                                    <m:e>
                                      <m:r>
                                        <a:rPr lang="es-MX" sz="1400" b="0" i="1" smtClean="0">
                                          <a:solidFill>
                                            <a:srgbClr val="FF0000"/>
                                          </a:solidFill>
                                          <a:latin typeface="Cambria Math"/>
                                        </a:rPr>
                                        <m:t>𝑙𝑢𝑧</m:t>
                                      </m:r>
                                    </m:e>
                                  </m:func>
                                </m:num>
                                <m:den>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func>
                                    <m:funcPr>
                                      <m:ctrlPr>
                                        <a:rPr lang="es-MX" sz="1400" b="0" i="1" smtClean="0">
                                          <a:solidFill>
                                            <a:srgbClr val="FF0000"/>
                                          </a:solidFill>
                                          <a:latin typeface="Cambria Math"/>
                                        </a:rPr>
                                      </m:ctrlPr>
                                    </m:funcPr>
                                    <m:fName>
                                      <m:r>
                                        <m:rPr>
                                          <m:sty m:val="p"/>
                                        </m:rPr>
                                        <a:rPr lang="es-MX" sz="1400" b="0" i="0" smtClean="0">
                                          <a:solidFill>
                                            <a:srgbClr val="FF0000"/>
                                          </a:solidFill>
                                          <a:latin typeface="Cambria Math"/>
                                        </a:rPr>
                                        <m:t>sin</m:t>
                                      </m:r>
                                    </m:fName>
                                    <m:e>
                                      <m:r>
                                        <a:rPr lang="es-MX" sz="1400" b="0" i="1" smtClean="0">
                                          <a:solidFill>
                                            <a:srgbClr val="FF0000"/>
                                          </a:solidFill>
                                          <a:latin typeface="Cambria Math"/>
                                        </a:rPr>
                                        <m:t>𝑙𝑢𝑧</m:t>
                                      </m:r>
                                    </m:e>
                                  </m:func>
                                </m:den>
                              </m:f>
                            </m:oMath>
                          </a14:m>
                          <a:endParaRPr lang="es-MX" sz="1400" dirty="0" smtClean="0">
                            <a:solidFill>
                              <a:srgbClr val="FF0000"/>
                            </a:solidFill>
                          </a:endParaRPr>
                        </a:p>
                        <a:p>
                          <a:endParaRPr lang="es-MX" sz="1400" dirty="0" smtClean="0"/>
                        </a:p>
                        <a:p>
                          <a:endParaRPr lang="es-MX" sz="1400" dirty="0"/>
                        </a:p>
                      </a:txBody>
                      <a:tcPr/>
                    </a:tc>
                    <a:tc>
                      <a:txBody>
                        <a:bodyPr/>
                        <a:lstStyle/>
                        <a:p>
                          <a:endParaRPr lang="es-MX" sz="1400" dirty="0" smtClean="0"/>
                        </a:p>
                        <a:p>
                          <a:endParaRPr lang="es-MX" sz="1400" dirty="0" smtClean="0"/>
                        </a:p>
                        <a:p>
                          <a:r>
                            <a:rPr lang="es-MX" sz="1400" dirty="0" smtClean="0"/>
                            <a:t>   </a:t>
                          </a:r>
                          <a14:m>
                            <m:oMath xmlns:m="http://schemas.openxmlformats.org/officeDocument/2006/math">
                              <m:f>
                                <m:fPr>
                                  <m:ctrlPr>
                                    <a:rPr lang="es-MX" sz="1400" i="1" smtClean="0">
                                      <a:solidFill>
                                        <a:srgbClr val="FF0000"/>
                                      </a:solidFill>
                                      <a:latin typeface="Cambria Math"/>
                                    </a:rPr>
                                  </m:ctrlPr>
                                </m:fPr>
                                <m:num>
                                  <m:r>
                                    <a:rPr lang="es-MX" sz="1400" b="0" i="1" smtClean="0">
                                      <a:solidFill>
                                        <a:srgbClr val="FF0000"/>
                                      </a:solidFill>
                                      <a:latin typeface="Cambria Math"/>
                                    </a:rPr>
                                    <m:t>10 </m:t>
                                  </m:r>
                                  <m:r>
                                    <a:rPr lang="es-MX" sz="1400" b="0" i="1" smtClean="0">
                                      <a:solidFill>
                                        <a:srgbClr val="FF0000"/>
                                      </a:solidFill>
                                      <a:latin typeface="Cambria Math"/>
                                    </a:rPr>
                                    <m:t>𝑠𝑒𝑔𝑢𝑛𝑑𝑜𝑠</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𝑆h𝑜𝑐𝑘</m:t>
                                  </m:r>
                                  <m:func>
                                    <m:funcPr>
                                      <m:ctrlPr>
                                        <a:rPr lang="es-MX" sz="1400" b="0" i="1" smtClean="0">
                                          <a:solidFill>
                                            <a:srgbClr val="FF0000"/>
                                          </a:solidFill>
                                          <a:latin typeface="Cambria Math"/>
                                        </a:rPr>
                                      </m:ctrlPr>
                                    </m:funcPr>
                                    <m:fName>
                                      <m:r>
                                        <a:rPr lang="es-MX" sz="1400" b="0" i="1" smtClean="0">
                                          <a:solidFill>
                                            <a:srgbClr val="FF0000"/>
                                          </a:solidFill>
                                          <a:latin typeface="Cambria Math"/>
                                        </a:rPr>
                                        <m:t>𝑠𝑖𝑛</m:t>
                                      </m:r>
                                    </m:fName>
                                    <m:e>
                                      <m:r>
                                        <a:rPr lang="es-MX" sz="1400" b="0" i="1" smtClean="0">
                                          <a:solidFill>
                                            <a:srgbClr val="FF0000"/>
                                          </a:solidFill>
                                          <a:latin typeface="Cambria Math"/>
                                        </a:rPr>
                                        <m:t>𝑙𝑢𝑧</m:t>
                                      </m:r>
                                    </m:e>
                                  </m:func>
                                </m:num>
                                <m:den>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func>
                                    <m:funcPr>
                                      <m:ctrlPr>
                                        <a:rPr lang="es-MX" sz="1400" b="0" i="1" smtClean="0">
                                          <a:solidFill>
                                            <a:srgbClr val="FF0000"/>
                                          </a:solidFill>
                                          <a:latin typeface="Cambria Math"/>
                                        </a:rPr>
                                      </m:ctrlPr>
                                    </m:funcPr>
                                    <m:fName>
                                      <m:r>
                                        <m:rPr>
                                          <m:sty m:val="p"/>
                                        </m:rPr>
                                        <a:rPr lang="es-MX" sz="1400" b="0" i="0" smtClean="0">
                                          <a:solidFill>
                                            <a:srgbClr val="FF0000"/>
                                          </a:solidFill>
                                          <a:latin typeface="Cambria Math"/>
                                        </a:rPr>
                                        <m:t>sin</m:t>
                                      </m:r>
                                    </m:fName>
                                    <m:e>
                                      <m:r>
                                        <a:rPr lang="es-MX" sz="1400" b="0" i="1" smtClean="0">
                                          <a:solidFill>
                                            <a:srgbClr val="FF0000"/>
                                          </a:solidFill>
                                          <a:latin typeface="Cambria Math"/>
                                        </a:rPr>
                                        <m:t>𝑙𝑢𝑧</m:t>
                                      </m:r>
                                    </m:e>
                                  </m:func>
                                </m:den>
                              </m:f>
                            </m:oMath>
                          </a14:m>
                          <a:endParaRPr lang="es-MX" sz="1400" dirty="0" smtClean="0">
                            <a:solidFill>
                              <a:srgbClr val="FF0000"/>
                            </a:solidFill>
                          </a:endParaRPr>
                        </a:p>
                        <a:p>
                          <a:endParaRPr lang="es-MX" sz="1400" dirty="0" smtClean="0"/>
                        </a:p>
                        <a:p>
                          <a:endParaRPr lang="es-MX" sz="1400" dirty="0"/>
                        </a:p>
                      </a:txBody>
                      <a:tcPr/>
                    </a:tc>
                  </a:tr>
                  <a:tr h="1268362">
                    <a:tc>
                      <a:txBody>
                        <a:bodyPr/>
                        <a:lstStyle/>
                        <a:p>
                          <a:endParaRPr lang="es-MX" sz="1400" dirty="0" smtClean="0"/>
                        </a:p>
                        <a:p>
                          <a:pPr/>
                          <a14:m>
                            <m:oMathPara xmlns:m="http://schemas.openxmlformats.org/officeDocument/2006/math">
                              <m:oMathParaPr>
                                <m:jc m:val="centerGroup"/>
                              </m:oMathParaPr>
                              <m:oMath xmlns:m="http://schemas.openxmlformats.org/officeDocument/2006/math">
                                <m:f>
                                  <m:fPr>
                                    <m:ctrlPr>
                                      <a:rPr lang="es-MX" sz="1400" i="1" smtClean="0">
                                        <a:solidFill>
                                          <a:srgbClr val="FF0000"/>
                                        </a:solidFill>
                                        <a:latin typeface="Cambria Math"/>
                                      </a:rPr>
                                    </m:ctrlPr>
                                  </m:fPr>
                                  <m:num>
                                    <m:r>
                                      <a:rPr lang="es-MX" sz="1400" b="0" i="1" smtClean="0">
                                        <a:solidFill>
                                          <a:srgbClr val="FF0000"/>
                                        </a:solidFill>
                                        <a:latin typeface="Cambria Math"/>
                                      </a:rPr>
                                      <m:t>0 </m:t>
                                    </m:r>
                                    <m:r>
                                      <a:rPr lang="es-MX" sz="1400" b="0" i="1" smtClean="0">
                                        <a:solidFill>
                                          <a:srgbClr val="FF0000"/>
                                        </a:solidFill>
                                        <a:latin typeface="Cambria Math"/>
                                      </a:rPr>
                                      <m:t>𝑠𝑒𝑔𝑢𝑛𝑑𝑜𝑠</m:t>
                                    </m:r>
                                    <m:func>
                                      <m:funcPr>
                                        <m:ctrlPr>
                                          <a:rPr lang="es-MX" sz="1400" b="0" i="1" smtClean="0">
                                            <a:solidFill>
                                              <a:srgbClr val="FF0000"/>
                                            </a:solidFill>
                                            <a:latin typeface="Cambria Math"/>
                                          </a:rPr>
                                        </m:ctrlPr>
                                      </m:funcPr>
                                      <m:fName>
                                        <m:r>
                                          <m:rPr>
                                            <m:sty m:val="p"/>
                                          </m:rPr>
                                          <a:rPr lang="es-MX" sz="1400" b="0" i="0" smtClean="0">
                                            <a:solidFill>
                                              <a:srgbClr val="FF0000"/>
                                            </a:solidFill>
                                            <a:latin typeface="Cambria Math"/>
                                          </a:rPr>
                                          <m:t>sin</m:t>
                                        </m:r>
                                      </m:fName>
                                      <m:e>
                                        <m:r>
                                          <a:rPr lang="es-MX" sz="1400" b="0" i="1" smtClean="0">
                                            <a:solidFill>
                                              <a:srgbClr val="FF0000"/>
                                            </a:solidFill>
                                            <a:latin typeface="Cambria Math"/>
                                          </a:rPr>
                                          <m:t>𝑆h𝑜𝑐𝑘</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𝑙𝑢𝑧</m:t>
                                        </m:r>
                                      </m:e>
                                    </m:func>
                                  </m:num>
                                  <m:den>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𝑙𝑢𝑧</m:t>
                                    </m:r>
                                  </m:den>
                                </m:f>
                              </m:oMath>
                            </m:oMathPara>
                          </a14:m>
                          <a:endParaRPr lang="es-MX" sz="1400" dirty="0" smtClean="0"/>
                        </a:p>
                        <a:p>
                          <a:endParaRPr lang="es-MX" sz="1400" dirty="0"/>
                        </a:p>
                      </a:txBody>
                      <a:tcPr/>
                    </a:tc>
                    <a:tc>
                      <a:txBody>
                        <a:bodyPr/>
                        <a:lstStyle/>
                        <a:p>
                          <a:endParaRPr lang="es-MX" sz="1400" dirty="0" smtClean="0"/>
                        </a:p>
                        <a:p>
                          <a:pPr/>
                          <a14:m>
                            <m:oMathPara xmlns:m="http://schemas.openxmlformats.org/officeDocument/2006/math">
                              <m:oMathParaPr>
                                <m:jc m:val="centerGroup"/>
                              </m:oMathParaPr>
                              <m:oMath xmlns:m="http://schemas.openxmlformats.org/officeDocument/2006/math">
                                <m:f>
                                  <m:fPr>
                                    <m:ctrlPr>
                                      <a:rPr lang="es-MX" sz="1400" i="1" smtClean="0">
                                        <a:solidFill>
                                          <a:srgbClr val="FF0000"/>
                                        </a:solidFill>
                                        <a:latin typeface="Cambria Math"/>
                                      </a:rPr>
                                    </m:ctrlPr>
                                  </m:fPr>
                                  <m:num>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func>
                                      <m:funcPr>
                                        <m:ctrlPr>
                                          <a:rPr lang="es-MX" sz="1400" b="0" i="1" smtClean="0">
                                            <a:solidFill>
                                              <a:srgbClr val="FF0000"/>
                                            </a:solidFill>
                                            <a:latin typeface="Cambria Math"/>
                                          </a:rPr>
                                        </m:ctrlPr>
                                      </m:funcPr>
                                      <m:fName>
                                        <m:r>
                                          <m:rPr>
                                            <m:sty m:val="p"/>
                                          </m:rPr>
                                          <a:rPr lang="es-MX" sz="1400" b="0" i="0" smtClean="0">
                                            <a:solidFill>
                                              <a:srgbClr val="FF0000"/>
                                            </a:solidFill>
                                            <a:latin typeface="Cambria Math"/>
                                          </a:rPr>
                                          <m:t>sin</m:t>
                                        </m:r>
                                      </m:fName>
                                      <m:e>
                                        <m:r>
                                          <a:rPr lang="es-MX" sz="1400" b="0" i="1" smtClean="0">
                                            <a:solidFill>
                                              <a:srgbClr val="FF0000"/>
                                            </a:solidFill>
                                            <a:latin typeface="Cambria Math"/>
                                          </a:rPr>
                                          <m:t>𝑆h𝑜𝑐𝑘</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𝑙𝑢𝑧</m:t>
                                        </m:r>
                                      </m:e>
                                    </m:func>
                                  </m:num>
                                  <m:den>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𝑙𝑢𝑧</m:t>
                                    </m:r>
                                  </m:den>
                                </m:f>
                              </m:oMath>
                            </m:oMathPara>
                          </a14:m>
                          <a:endParaRPr lang="es-MX" sz="1400" dirty="0" smtClean="0"/>
                        </a:p>
                      </a:txBody>
                      <a:tcPr/>
                    </a:tc>
                  </a:tr>
                </a:tbl>
              </a:graphicData>
            </a:graphic>
          </p:graphicFrame>
        </mc:Choice>
        <mc:Fallback xmlns="">
          <p:graphicFrame>
            <p:nvGraphicFramePr>
              <p:cNvPr id="15" name="14 Tabla"/>
              <p:cNvGraphicFramePr>
                <a:graphicFrameLocks noGrp="1"/>
              </p:cNvGraphicFramePr>
              <p:nvPr>
                <p:extLst>
                  <p:ext uri="{D42A27DB-BD31-4B8C-83A1-F6EECF244321}">
                    <p14:modId xmlns:p14="http://schemas.microsoft.com/office/powerpoint/2010/main" val="2646512283"/>
                  </p:ext>
                </p:extLst>
              </p:nvPr>
            </p:nvGraphicFramePr>
            <p:xfrm>
              <a:off x="3583857" y="2533717"/>
              <a:ext cx="5206182" cy="3011677"/>
            </p:xfrm>
            <a:graphic>
              <a:graphicData uri="http://schemas.openxmlformats.org/drawingml/2006/table">
                <a:tbl>
                  <a:tblPr firstRow="1" bandRow="1">
                    <a:tableStyleId>{5940675A-B579-460E-94D1-54222C63F5DA}</a:tableStyleId>
                  </a:tblPr>
                  <a:tblGrid>
                    <a:gridCol w="2603091"/>
                    <a:gridCol w="2603091"/>
                  </a:tblGrid>
                  <a:tr h="1743315">
                    <a:tc>
                      <a:txBody>
                        <a:bodyPr/>
                        <a:lstStyle/>
                        <a:p>
                          <a:endParaRPr lang="es-MX"/>
                        </a:p>
                      </a:txBody>
                      <a:tcPr>
                        <a:blipFill rotWithShape="1">
                          <a:blip r:embed="rId2"/>
                          <a:stretch>
                            <a:fillRect l="-234" t="-350" r="-100000" b="-72727"/>
                          </a:stretch>
                        </a:blipFill>
                      </a:tcPr>
                    </a:tc>
                    <a:tc>
                      <a:txBody>
                        <a:bodyPr/>
                        <a:lstStyle/>
                        <a:p>
                          <a:endParaRPr lang="es-MX"/>
                        </a:p>
                      </a:txBody>
                      <a:tcPr>
                        <a:blipFill rotWithShape="1">
                          <a:blip r:embed="rId2"/>
                          <a:stretch>
                            <a:fillRect l="-100234" t="-350" b="-72727"/>
                          </a:stretch>
                        </a:blipFill>
                      </a:tcPr>
                    </a:tc>
                  </a:tr>
                  <a:tr h="1268362">
                    <a:tc>
                      <a:txBody>
                        <a:bodyPr/>
                        <a:lstStyle/>
                        <a:p>
                          <a:endParaRPr lang="es-MX"/>
                        </a:p>
                      </a:txBody>
                      <a:tcPr>
                        <a:blipFill rotWithShape="1">
                          <a:blip r:embed="rId2"/>
                          <a:stretch>
                            <a:fillRect l="-234" t="-137981" r="-100000"/>
                          </a:stretch>
                        </a:blipFill>
                      </a:tcPr>
                    </a:tc>
                    <a:tc>
                      <a:txBody>
                        <a:bodyPr/>
                        <a:lstStyle/>
                        <a:p>
                          <a:endParaRPr lang="es-MX"/>
                        </a:p>
                      </a:txBody>
                      <a:tcPr>
                        <a:blipFill rotWithShape="1">
                          <a:blip r:embed="rId2"/>
                          <a:stretch>
                            <a:fillRect l="-100234" t="-137981"/>
                          </a:stretch>
                        </a:blipFill>
                      </a:tcPr>
                    </a:tc>
                  </a:tr>
                </a:tbl>
              </a:graphicData>
            </a:graphic>
          </p:graphicFrame>
        </mc:Fallback>
      </mc:AlternateContent>
      <p:sp>
        <p:nvSpPr>
          <p:cNvPr id="16" name="15 CuadroTexto"/>
          <p:cNvSpPr txBox="1"/>
          <p:nvPr/>
        </p:nvSpPr>
        <p:spPr>
          <a:xfrm>
            <a:off x="4173794" y="2005781"/>
            <a:ext cx="4852219" cy="477054"/>
          </a:xfrm>
          <a:prstGeom prst="rect">
            <a:avLst/>
          </a:prstGeom>
          <a:noFill/>
        </p:spPr>
        <p:txBody>
          <a:bodyPr wrap="square" rtlCol="0">
            <a:spAutoFit/>
          </a:bodyPr>
          <a:lstStyle/>
          <a:p>
            <a:r>
              <a:rPr lang="es-MX" sz="2500" b="1" dirty="0" smtClean="0"/>
              <a:t>No Shock                      </a:t>
            </a:r>
            <a:r>
              <a:rPr lang="es-MX" sz="2500" b="1" dirty="0" err="1" smtClean="0"/>
              <a:t>Shock</a:t>
            </a:r>
            <a:r>
              <a:rPr lang="es-MX" sz="2500" b="1" dirty="0" smtClean="0"/>
              <a:t>             </a:t>
            </a:r>
            <a:endParaRPr lang="es-MX" sz="2500" b="1" dirty="0"/>
          </a:p>
        </p:txBody>
      </p:sp>
      <p:sp>
        <p:nvSpPr>
          <p:cNvPr id="17" name="16 CuadroTexto"/>
          <p:cNvSpPr txBox="1"/>
          <p:nvPr/>
        </p:nvSpPr>
        <p:spPr>
          <a:xfrm rot="16200000">
            <a:off x="1128300" y="2998791"/>
            <a:ext cx="4272164" cy="477054"/>
          </a:xfrm>
          <a:prstGeom prst="rect">
            <a:avLst/>
          </a:prstGeom>
          <a:noFill/>
        </p:spPr>
        <p:txBody>
          <a:bodyPr wrap="square" rtlCol="0">
            <a:spAutoFit/>
          </a:bodyPr>
          <a:lstStyle/>
          <a:p>
            <a:r>
              <a:rPr lang="es-MX" sz="2500" b="1" dirty="0" smtClean="0"/>
              <a:t>Luz             No Luz      </a:t>
            </a:r>
            <a:endParaRPr lang="es-MX" sz="2500" b="1" dirty="0"/>
          </a:p>
        </p:txBody>
      </p:sp>
      <p:sp>
        <p:nvSpPr>
          <p:cNvPr id="18" name="17 CuadroTexto"/>
          <p:cNvSpPr txBox="1"/>
          <p:nvPr/>
        </p:nvSpPr>
        <p:spPr>
          <a:xfrm>
            <a:off x="9276735" y="1832733"/>
            <a:ext cx="2374491" cy="4770537"/>
          </a:xfrm>
          <a:prstGeom prst="rect">
            <a:avLst/>
          </a:prstGeom>
          <a:noFill/>
        </p:spPr>
        <p:txBody>
          <a:bodyPr wrap="square" rtlCol="0">
            <a:spAutoFit/>
          </a:bodyPr>
          <a:lstStyle/>
          <a:p>
            <a:endParaRPr lang="es-MX" b="1" dirty="0" smtClean="0"/>
          </a:p>
          <a:p>
            <a:endParaRPr lang="es-MX" b="1" dirty="0"/>
          </a:p>
          <a:p>
            <a:endParaRPr lang="es-MX" b="1" dirty="0"/>
          </a:p>
          <a:p>
            <a:endParaRPr lang="es-MX" sz="2500" b="1" dirty="0"/>
          </a:p>
          <a:p>
            <a:r>
              <a:rPr lang="es-MX" sz="2500" b="1" dirty="0" smtClean="0"/>
              <a:t>20 segundos sin luz</a:t>
            </a:r>
            <a:endParaRPr lang="es-MX" sz="2500" b="1" dirty="0"/>
          </a:p>
          <a:p>
            <a:endParaRPr lang="es-MX" sz="2500" b="1" dirty="0" smtClean="0"/>
          </a:p>
          <a:p>
            <a:r>
              <a:rPr lang="es-MX" sz="2500" b="1" dirty="0" smtClean="0"/>
              <a:t/>
            </a:r>
            <a:br>
              <a:rPr lang="es-MX" sz="2500" b="1" dirty="0" smtClean="0"/>
            </a:br>
            <a:r>
              <a:rPr lang="es-MX" sz="2500" b="1" dirty="0" smtClean="0"/>
              <a:t>20 segundos con luz</a:t>
            </a:r>
          </a:p>
          <a:p>
            <a:endParaRPr lang="es-MX" sz="2500" b="1" dirty="0"/>
          </a:p>
          <a:p>
            <a:endParaRPr lang="es-MX" sz="2500" b="1" dirty="0" smtClean="0"/>
          </a:p>
          <a:p>
            <a:r>
              <a:rPr lang="es-MX" sz="2500" b="1" dirty="0" smtClean="0"/>
              <a:t>TOTALES</a:t>
            </a:r>
            <a:endParaRPr lang="es-MX" sz="2500" b="1" dirty="0"/>
          </a:p>
        </p:txBody>
      </p:sp>
      <p:sp>
        <p:nvSpPr>
          <p:cNvPr id="19" name="18 Flecha derecha"/>
          <p:cNvSpPr/>
          <p:nvPr/>
        </p:nvSpPr>
        <p:spPr>
          <a:xfrm>
            <a:off x="8790039" y="3237317"/>
            <a:ext cx="486696" cy="2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Flecha derecha"/>
          <p:cNvSpPr/>
          <p:nvPr/>
        </p:nvSpPr>
        <p:spPr>
          <a:xfrm>
            <a:off x="8790039" y="4692489"/>
            <a:ext cx="486696" cy="2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20 CuadroTexto"/>
          <p:cNvSpPr txBox="1"/>
          <p:nvPr/>
        </p:nvSpPr>
        <p:spPr>
          <a:xfrm>
            <a:off x="3502910" y="5618430"/>
            <a:ext cx="6550766" cy="1246495"/>
          </a:xfrm>
          <a:prstGeom prst="rect">
            <a:avLst/>
          </a:prstGeom>
          <a:noFill/>
        </p:spPr>
        <p:txBody>
          <a:bodyPr wrap="square" rtlCol="0">
            <a:spAutoFit/>
          </a:bodyPr>
          <a:lstStyle/>
          <a:p>
            <a:r>
              <a:rPr lang="es-MX" sz="2500" b="1" dirty="0" smtClean="0"/>
              <a:t>10 segundos              30 segundos</a:t>
            </a:r>
          </a:p>
          <a:p>
            <a:r>
              <a:rPr lang="es-MX" sz="2500" b="1" dirty="0" smtClean="0"/>
              <a:t>SIN shock                       de Shock</a:t>
            </a:r>
          </a:p>
          <a:p>
            <a:endParaRPr lang="es-MX" sz="2500" b="1" dirty="0"/>
          </a:p>
        </p:txBody>
      </p:sp>
    </p:spTree>
    <p:extLst>
      <p:ext uri="{BB962C8B-B14F-4D97-AF65-F5344CB8AC3E}">
        <p14:creationId xmlns:p14="http://schemas.microsoft.com/office/powerpoint/2010/main" val="384165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Espacio de Contingencia</a:t>
            </a:r>
            <a:endParaRPr lang="es-MX" b="1" dirty="0">
              <a:effectLst>
                <a:outerShdw blurRad="38100" dist="38100" dir="2700000" algn="tl">
                  <a:srgbClr val="000000">
                    <a:alpha val="43137"/>
                  </a:srgbClr>
                </a:outerShdw>
              </a:effectLst>
            </a:endParaRPr>
          </a:p>
        </p:txBody>
      </p:sp>
      <p:sp>
        <p:nvSpPr>
          <p:cNvPr id="7" name="6 Marcador de contenido"/>
          <p:cNvSpPr>
            <a:spLocks noGrp="1"/>
          </p:cNvSpPr>
          <p:nvPr>
            <p:ph idx="1"/>
          </p:nvPr>
        </p:nvSpPr>
        <p:spPr/>
        <p:txBody>
          <a:bodyPr/>
          <a:lstStyle/>
          <a:p>
            <a:endParaRPr lang="es-MX" dirty="0" smtClean="0"/>
          </a:p>
          <a:p>
            <a:endParaRPr lang="es-MX" dirty="0" smtClean="0"/>
          </a:p>
          <a:p>
            <a:endParaRPr lang="es-MX" dirty="0"/>
          </a:p>
        </p:txBody>
      </p:sp>
      <p:sp>
        <p:nvSpPr>
          <p:cNvPr id="5" name="4 Rectángulo redondeado"/>
          <p:cNvSpPr/>
          <p:nvPr/>
        </p:nvSpPr>
        <p:spPr>
          <a:xfrm rot="18019219">
            <a:off x="531971" y="965746"/>
            <a:ext cx="2358882" cy="166590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b="1" dirty="0" smtClean="0">
                <a:solidFill>
                  <a:schemeClr val="bg1"/>
                </a:solidFill>
                <a:effectLst>
                  <a:outerShdw blurRad="38100" dist="38100" dir="2700000" algn="tl">
                    <a:srgbClr val="000000">
                      <a:alpha val="43137"/>
                    </a:srgbClr>
                  </a:outerShdw>
                </a:effectLst>
              </a:rPr>
              <a:t>Probabilidades condicionales</a:t>
            </a:r>
            <a:endParaRPr lang="es-MX" sz="2500" b="1" dirty="0">
              <a:solidFill>
                <a:schemeClr val="bg1"/>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graphicFrame>
            <p:nvGraphicFramePr>
              <p:cNvPr id="15" name="14 Tabla"/>
              <p:cNvGraphicFramePr>
                <a:graphicFrameLocks noGrp="1"/>
              </p:cNvGraphicFramePr>
              <p:nvPr>
                <p:extLst>
                  <p:ext uri="{D42A27DB-BD31-4B8C-83A1-F6EECF244321}">
                    <p14:modId xmlns:p14="http://schemas.microsoft.com/office/powerpoint/2010/main" val="2068614659"/>
                  </p:ext>
                </p:extLst>
              </p:nvPr>
            </p:nvGraphicFramePr>
            <p:xfrm>
              <a:off x="3583857" y="2533717"/>
              <a:ext cx="5206182" cy="3011677"/>
            </p:xfrm>
            <a:graphic>
              <a:graphicData uri="http://schemas.openxmlformats.org/drawingml/2006/table">
                <a:tbl>
                  <a:tblPr firstRow="1" bandRow="1">
                    <a:tableStyleId>{5940675A-B579-460E-94D1-54222C63F5DA}</a:tableStyleId>
                  </a:tblPr>
                  <a:tblGrid>
                    <a:gridCol w="2603091"/>
                    <a:gridCol w="2603091"/>
                  </a:tblGrid>
                  <a:tr h="1743315">
                    <a:tc>
                      <a:txBody>
                        <a:bodyPr/>
                        <a:lstStyle/>
                        <a:p>
                          <a:endParaRPr lang="es-MX" sz="1400" dirty="0" smtClean="0"/>
                        </a:p>
                        <a:p>
                          <a:endParaRPr lang="es-MX" sz="1400" dirty="0" smtClean="0"/>
                        </a:p>
                        <a:p>
                          <a:r>
                            <a:rPr lang="es-MX" sz="1400" dirty="0" smtClean="0">
                              <a:solidFill>
                                <a:srgbClr val="FF0000"/>
                              </a:solidFill>
                            </a:rPr>
                            <a:t>    </a:t>
                          </a:r>
                          <a14:m>
                            <m:oMath xmlns:m="http://schemas.openxmlformats.org/officeDocument/2006/math">
                              <m:f>
                                <m:fPr>
                                  <m:ctrlPr>
                                    <a:rPr lang="es-MX" sz="1400" i="1" smtClean="0">
                                      <a:solidFill>
                                        <a:srgbClr val="FF0000"/>
                                      </a:solidFill>
                                      <a:latin typeface="Cambria Math"/>
                                    </a:rPr>
                                  </m:ctrlPr>
                                </m:fPr>
                                <m:num>
                                  <m:r>
                                    <a:rPr lang="es-MX" sz="1400" b="0" i="1" smtClean="0">
                                      <a:solidFill>
                                        <a:srgbClr val="FF0000"/>
                                      </a:solidFill>
                                      <a:latin typeface="Cambria Math"/>
                                    </a:rPr>
                                    <m:t>10 </m:t>
                                  </m:r>
                                  <m:r>
                                    <a:rPr lang="es-MX" sz="1400" b="0" i="1" smtClean="0">
                                      <a:solidFill>
                                        <a:srgbClr val="FF0000"/>
                                      </a:solidFill>
                                      <a:latin typeface="Cambria Math"/>
                                    </a:rPr>
                                    <m:t>𝑠𝑒𝑔𝑢𝑛𝑑𝑜𝑠</m:t>
                                  </m:r>
                                  <m:r>
                                    <a:rPr lang="es-MX" sz="1400" b="0" i="1" smtClean="0">
                                      <a:solidFill>
                                        <a:srgbClr val="FF0000"/>
                                      </a:solidFill>
                                      <a:latin typeface="Cambria Math"/>
                                    </a:rPr>
                                    <m:t> </m:t>
                                  </m:r>
                                  <m:r>
                                    <a:rPr lang="es-MX" sz="1400" b="0" i="1" smtClean="0">
                                      <a:solidFill>
                                        <a:srgbClr val="FF0000"/>
                                      </a:solidFill>
                                      <a:latin typeface="Cambria Math"/>
                                    </a:rPr>
                                    <m:t>𝑠𝑖𝑛</m:t>
                                  </m:r>
                                  <m:r>
                                    <a:rPr lang="es-MX" sz="1400" b="0" i="1" smtClean="0">
                                      <a:solidFill>
                                        <a:srgbClr val="FF0000"/>
                                      </a:solidFill>
                                      <a:latin typeface="Cambria Math"/>
                                    </a:rPr>
                                    <m:t> </m:t>
                                  </m:r>
                                  <m:r>
                                    <a:rPr lang="es-MX" sz="1400" b="0" i="1" smtClean="0">
                                      <a:solidFill>
                                        <a:srgbClr val="FF0000"/>
                                      </a:solidFill>
                                      <a:latin typeface="Cambria Math"/>
                                    </a:rPr>
                                    <m:t>𝑆h𝑜𝑐𝑘</m:t>
                                  </m:r>
                                  <m:func>
                                    <m:funcPr>
                                      <m:ctrlPr>
                                        <a:rPr lang="es-MX" sz="1400" b="0" i="1" smtClean="0">
                                          <a:solidFill>
                                            <a:srgbClr val="FF0000"/>
                                          </a:solidFill>
                                          <a:latin typeface="Cambria Math"/>
                                        </a:rPr>
                                      </m:ctrlPr>
                                    </m:funcPr>
                                    <m:fName>
                                      <m:r>
                                        <a:rPr lang="es-MX" sz="1400" b="0" i="1" smtClean="0">
                                          <a:solidFill>
                                            <a:srgbClr val="FF0000"/>
                                          </a:solidFill>
                                          <a:latin typeface="Cambria Math"/>
                                        </a:rPr>
                                        <m:t>𝑛𝑖</m:t>
                                      </m:r>
                                    </m:fName>
                                    <m:e>
                                      <m:r>
                                        <a:rPr lang="es-MX" sz="1400" b="0" i="1" smtClean="0">
                                          <a:solidFill>
                                            <a:srgbClr val="FF0000"/>
                                          </a:solidFill>
                                          <a:latin typeface="Cambria Math"/>
                                        </a:rPr>
                                        <m:t>𝑙𝑢𝑧</m:t>
                                      </m:r>
                                    </m:e>
                                  </m:func>
                                </m:num>
                                <m:den>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func>
                                    <m:funcPr>
                                      <m:ctrlPr>
                                        <a:rPr lang="es-MX" sz="1400" b="0" i="1" smtClean="0">
                                          <a:solidFill>
                                            <a:srgbClr val="FF0000"/>
                                          </a:solidFill>
                                          <a:latin typeface="Cambria Math"/>
                                        </a:rPr>
                                      </m:ctrlPr>
                                    </m:funcPr>
                                    <m:fName>
                                      <m:r>
                                        <m:rPr>
                                          <m:sty m:val="p"/>
                                        </m:rPr>
                                        <a:rPr lang="es-MX" sz="1400" b="0" i="0" smtClean="0">
                                          <a:solidFill>
                                            <a:srgbClr val="FF0000"/>
                                          </a:solidFill>
                                          <a:latin typeface="Cambria Math"/>
                                        </a:rPr>
                                        <m:t>sin</m:t>
                                      </m:r>
                                    </m:fName>
                                    <m:e>
                                      <m:r>
                                        <a:rPr lang="es-MX" sz="1400" b="0" i="1" smtClean="0">
                                          <a:solidFill>
                                            <a:srgbClr val="FF0000"/>
                                          </a:solidFill>
                                          <a:latin typeface="Cambria Math"/>
                                        </a:rPr>
                                        <m:t>𝑙𝑢𝑧</m:t>
                                      </m:r>
                                    </m:e>
                                  </m:func>
                                </m:den>
                              </m:f>
                            </m:oMath>
                          </a14:m>
                          <a:endParaRPr lang="es-MX" sz="1400" dirty="0" smtClean="0">
                            <a:solidFill>
                              <a:srgbClr val="FF0000"/>
                            </a:solidFill>
                          </a:endParaRPr>
                        </a:p>
                        <a:p>
                          <a:endParaRPr lang="es-MX" sz="1400" dirty="0" smtClean="0"/>
                        </a:p>
                        <a:p>
                          <a:endParaRPr lang="es-MX" sz="1400" dirty="0"/>
                        </a:p>
                      </a:txBody>
                      <a:tcPr/>
                    </a:tc>
                    <a:tc>
                      <a:txBody>
                        <a:bodyPr/>
                        <a:lstStyle/>
                        <a:p>
                          <a:endParaRPr lang="es-MX" sz="1400" dirty="0" smtClean="0"/>
                        </a:p>
                        <a:p>
                          <a:endParaRPr lang="es-MX" sz="1400" dirty="0" smtClean="0"/>
                        </a:p>
                        <a:p>
                          <a:r>
                            <a:rPr lang="es-MX" sz="1400" dirty="0" smtClean="0"/>
                            <a:t>   </a:t>
                          </a:r>
                          <a14:m>
                            <m:oMath xmlns:m="http://schemas.openxmlformats.org/officeDocument/2006/math">
                              <m:f>
                                <m:fPr>
                                  <m:ctrlPr>
                                    <a:rPr lang="es-MX" sz="1400" i="1" smtClean="0">
                                      <a:solidFill>
                                        <a:srgbClr val="FF0000"/>
                                      </a:solidFill>
                                      <a:latin typeface="Cambria Math"/>
                                    </a:rPr>
                                  </m:ctrlPr>
                                </m:fPr>
                                <m:num>
                                  <m:r>
                                    <a:rPr lang="es-MX" sz="1400" b="0" i="1" smtClean="0">
                                      <a:solidFill>
                                        <a:srgbClr val="FF0000"/>
                                      </a:solidFill>
                                      <a:latin typeface="Cambria Math"/>
                                    </a:rPr>
                                    <m:t>10 </m:t>
                                  </m:r>
                                  <m:r>
                                    <a:rPr lang="es-MX" sz="1400" b="0" i="1" smtClean="0">
                                      <a:solidFill>
                                        <a:srgbClr val="FF0000"/>
                                      </a:solidFill>
                                      <a:latin typeface="Cambria Math"/>
                                    </a:rPr>
                                    <m:t>𝑠𝑒𝑔𝑢𝑛𝑑𝑜𝑠</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𝑆h𝑜𝑐𝑘</m:t>
                                  </m:r>
                                  <m:func>
                                    <m:funcPr>
                                      <m:ctrlPr>
                                        <a:rPr lang="es-MX" sz="1400" b="0" i="1" smtClean="0">
                                          <a:solidFill>
                                            <a:srgbClr val="FF0000"/>
                                          </a:solidFill>
                                          <a:latin typeface="Cambria Math"/>
                                        </a:rPr>
                                      </m:ctrlPr>
                                    </m:funcPr>
                                    <m:fName>
                                      <m:r>
                                        <a:rPr lang="es-MX" sz="1400" b="0" i="1" smtClean="0">
                                          <a:solidFill>
                                            <a:srgbClr val="FF0000"/>
                                          </a:solidFill>
                                          <a:latin typeface="Cambria Math"/>
                                        </a:rPr>
                                        <m:t>𝑠𝑖𝑛</m:t>
                                      </m:r>
                                    </m:fName>
                                    <m:e>
                                      <m:r>
                                        <a:rPr lang="es-MX" sz="1400" b="0" i="1" smtClean="0">
                                          <a:solidFill>
                                            <a:srgbClr val="FF0000"/>
                                          </a:solidFill>
                                          <a:latin typeface="Cambria Math"/>
                                        </a:rPr>
                                        <m:t>𝑙𝑢𝑧</m:t>
                                      </m:r>
                                    </m:e>
                                  </m:func>
                                </m:num>
                                <m:den>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func>
                                    <m:funcPr>
                                      <m:ctrlPr>
                                        <a:rPr lang="es-MX" sz="1400" b="0" i="1" smtClean="0">
                                          <a:solidFill>
                                            <a:srgbClr val="FF0000"/>
                                          </a:solidFill>
                                          <a:latin typeface="Cambria Math"/>
                                        </a:rPr>
                                      </m:ctrlPr>
                                    </m:funcPr>
                                    <m:fName>
                                      <m:r>
                                        <m:rPr>
                                          <m:sty m:val="p"/>
                                        </m:rPr>
                                        <a:rPr lang="es-MX" sz="1400" b="0" i="0" smtClean="0">
                                          <a:solidFill>
                                            <a:srgbClr val="FF0000"/>
                                          </a:solidFill>
                                          <a:latin typeface="Cambria Math"/>
                                        </a:rPr>
                                        <m:t>sin</m:t>
                                      </m:r>
                                    </m:fName>
                                    <m:e>
                                      <m:r>
                                        <a:rPr lang="es-MX" sz="1400" b="0" i="1" smtClean="0">
                                          <a:solidFill>
                                            <a:srgbClr val="FF0000"/>
                                          </a:solidFill>
                                          <a:latin typeface="Cambria Math"/>
                                        </a:rPr>
                                        <m:t>𝑙𝑢𝑧</m:t>
                                      </m:r>
                                    </m:e>
                                  </m:func>
                                </m:den>
                              </m:f>
                            </m:oMath>
                          </a14:m>
                          <a:endParaRPr lang="es-MX" sz="1400" dirty="0" smtClean="0">
                            <a:solidFill>
                              <a:srgbClr val="FF0000"/>
                            </a:solidFill>
                          </a:endParaRPr>
                        </a:p>
                        <a:p>
                          <a:endParaRPr lang="es-MX" sz="1400" dirty="0" smtClean="0"/>
                        </a:p>
                        <a:p>
                          <a:endParaRPr lang="es-MX" sz="1400" dirty="0"/>
                        </a:p>
                      </a:txBody>
                      <a:tcPr/>
                    </a:tc>
                  </a:tr>
                  <a:tr h="1268362">
                    <a:tc>
                      <a:txBody>
                        <a:bodyPr/>
                        <a:lstStyle/>
                        <a:p>
                          <a:endParaRPr lang="es-MX" sz="1400" dirty="0" smtClean="0"/>
                        </a:p>
                        <a:p>
                          <a:pPr/>
                          <a14:m>
                            <m:oMathPara xmlns:m="http://schemas.openxmlformats.org/officeDocument/2006/math">
                              <m:oMathParaPr>
                                <m:jc m:val="centerGroup"/>
                              </m:oMathParaPr>
                              <m:oMath xmlns:m="http://schemas.openxmlformats.org/officeDocument/2006/math">
                                <m:f>
                                  <m:fPr>
                                    <m:ctrlPr>
                                      <a:rPr lang="es-MX" sz="1400" i="1" smtClean="0">
                                        <a:solidFill>
                                          <a:srgbClr val="FF0000"/>
                                        </a:solidFill>
                                        <a:latin typeface="Cambria Math"/>
                                      </a:rPr>
                                    </m:ctrlPr>
                                  </m:fPr>
                                  <m:num>
                                    <m:r>
                                      <a:rPr lang="es-MX" sz="1400" b="0" i="1" smtClean="0">
                                        <a:solidFill>
                                          <a:srgbClr val="FF0000"/>
                                        </a:solidFill>
                                        <a:latin typeface="Cambria Math"/>
                                      </a:rPr>
                                      <m:t>0 </m:t>
                                    </m:r>
                                    <m:r>
                                      <a:rPr lang="es-MX" sz="1400" b="0" i="1" smtClean="0">
                                        <a:solidFill>
                                          <a:srgbClr val="FF0000"/>
                                        </a:solidFill>
                                        <a:latin typeface="Cambria Math"/>
                                      </a:rPr>
                                      <m:t>𝑠𝑒𝑔𝑢𝑛𝑑𝑜𝑠</m:t>
                                    </m:r>
                                    <m:func>
                                      <m:funcPr>
                                        <m:ctrlPr>
                                          <a:rPr lang="es-MX" sz="1400" b="0" i="1" smtClean="0">
                                            <a:solidFill>
                                              <a:srgbClr val="FF0000"/>
                                            </a:solidFill>
                                            <a:latin typeface="Cambria Math"/>
                                          </a:rPr>
                                        </m:ctrlPr>
                                      </m:funcPr>
                                      <m:fName>
                                        <m:r>
                                          <m:rPr>
                                            <m:sty m:val="p"/>
                                          </m:rPr>
                                          <a:rPr lang="es-MX" sz="1400" b="0" i="0" smtClean="0">
                                            <a:solidFill>
                                              <a:srgbClr val="FF0000"/>
                                            </a:solidFill>
                                            <a:latin typeface="Cambria Math"/>
                                          </a:rPr>
                                          <m:t>sin</m:t>
                                        </m:r>
                                      </m:fName>
                                      <m:e>
                                        <m:r>
                                          <a:rPr lang="es-MX" sz="1400" b="0" i="1" smtClean="0">
                                            <a:solidFill>
                                              <a:srgbClr val="FF0000"/>
                                            </a:solidFill>
                                            <a:latin typeface="Cambria Math"/>
                                          </a:rPr>
                                          <m:t>𝑆h𝑜𝑐𝑘</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𝑙𝑢𝑧</m:t>
                                        </m:r>
                                      </m:e>
                                    </m:func>
                                  </m:num>
                                  <m:den>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𝑙𝑢𝑧</m:t>
                                    </m:r>
                                  </m:den>
                                </m:f>
                              </m:oMath>
                            </m:oMathPara>
                          </a14:m>
                          <a:endParaRPr lang="es-MX" sz="1400" dirty="0" smtClean="0"/>
                        </a:p>
                        <a:p>
                          <a:endParaRPr lang="es-MX" sz="1400" dirty="0"/>
                        </a:p>
                      </a:txBody>
                      <a:tcPr/>
                    </a:tc>
                    <a:tc>
                      <a:txBody>
                        <a:bodyPr/>
                        <a:lstStyle/>
                        <a:p>
                          <a:endParaRPr lang="es-MX" sz="1400" dirty="0" smtClean="0"/>
                        </a:p>
                        <a:p>
                          <a:pPr/>
                          <a14:m>
                            <m:oMathPara xmlns:m="http://schemas.openxmlformats.org/officeDocument/2006/math">
                              <m:oMathParaPr>
                                <m:jc m:val="centerGroup"/>
                              </m:oMathParaPr>
                              <m:oMath xmlns:m="http://schemas.openxmlformats.org/officeDocument/2006/math">
                                <m:f>
                                  <m:fPr>
                                    <m:ctrlPr>
                                      <a:rPr lang="es-MX" sz="1400" i="1" smtClean="0">
                                        <a:solidFill>
                                          <a:srgbClr val="FF0000"/>
                                        </a:solidFill>
                                        <a:latin typeface="Cambria Math"/>
                                      </a:rPr>
                                    </m:ctrlPr>
                                  </m:fPr>
                                  <m:num>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func>
                                      <m:funcPr>
                                        <m:ctrlPr>
                                          <a:rPr lang="es-MX" sz="1400" b="0" i="1" smtClean="0">
                                            <a:solidFill>
                                              <a:srgbClr val="FF0000"/>
                                            </a:solidFill>
                                            <a:latin typeface="Cambria Math"/>
                                          </a:rPr>
                                        </m:ctrlPr>
                                      </m:funcPr>
                                      <m:fName>
                                        <m:r>
                                          <m:rPr>
                                            <m:sty m:val="p"/>
                                          </m:rPr>
                                          <a:rPr lang="es-MX" sz="1400" b="0" i="0" smtClean="0">
                                            <a:solidFill>
                                              <a:srgbClr val="FF0000"/>
                                            </a:solidFill>
                                            <a:latin typeface="Cambria Math"/>
                                          </a:rPr>
                                          <m:t>sin</m:t>
                                        </m:r>
                                      </m:fName>
                                      <m:e>
                                        <m:r>
                                          <a:rPr lang="es-MX" sz="1400" b="0" i="1" smtClean="0">
                                            <a:solidFill>
                                              <a:srgbClr val="FF0000"/>
                                            </a:solidFill>
                                            <a:latin typeface="Cambria Math"/>
                                          </a:rPr>
                                          <m:t>𝑆h𝑜𝑐𝑘</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𝑙𝑢𝑧</m:t>
                                        </m:r>
                                      </m:e>
                                    </m:func>
                                  </m:num>
                                  <m:den>
                                    <m:r>
                                      <a:rPr lang="es-MX" sz="1400" b="0" i="1" smtClean="0">
                                        <a:solidFill>
                                          <a:srgbClr val="FF0000"/>
                                        </a:solidFill>
                                        <a:latin typeface="Cambria Math"/>
                                      </a:rPr>
                                      <m:t>20 </m:t>
                                    </m:r>
                                    <m:r>
                                      <a:rPr lang="es-MX" sz="1400" b="0" i="1" smtClean="0">
                                        <a:solidFill>
                                          <a:srgbClr val="FF0000"/>
                                        </a:solidFill>
                                        <a:latin typeface="Cambria Math"/>
                                      </a:rPr>
                                      <m:t>𝑠𝑒𝑔𝑢𝑛𝑑𝑜𝑠</m:t>
                                    </m:r>
                                    <m:r>
                                      <a:rPr lang="es-MX" sz="1400" b="0" i="1" smtClean="0">
                                        <a:solidFill>
                                          <a:srgbClr val="FF0000"/>
                                        </a:solidFill>
                                        <a:latin typeface="Cambria Math"/>
                                      </a:rPr>
                                      <m:t> </m:t>
                                    </m:r>
                                    <m:r>
                                      <a:rPr lang="es-MX" sz="1400" b="0" i="1" smtClean="0">
                                        <a:solidFill>
                                          <a:srgbClr val="FF0000"/>
                                        </a:solidFill>
                                        <a:latin typeface="Cambria Math"/>
                                      </a:rPr>
                                      <m:t>𝑐𝑜𝑛</m:t>
                                    </m:r>
                                    <m:r>
                                      <a:rPr lang="es-MX" sz="1400" b="0" i="1" smtClean="0">
                                        <a:solidFill>
                                          <a:srgbClr val="FF0000"/>
                                        </a:solidFill>
                                        <a:latin typeface="Cambria Math"/>
                                      </a:rPr>
                                      <m:t> </m:t>
                                    </m:r>
                                    <m:r>
                                      <a:rPr lang="es-MX" sz="1400" b="0" i="1" smtClean="0">
                                        <a:solidFill>
                                          <a:srgbClr val="FF0000"/>
                                        </a:solidFill>
                                        <a:latin typeface="Cambria Math"/>
                                      </a:rPr>
                                      <m:t>𝑙𝑢𝑧</m:t>
                                    </m:r>
                                  </m:den>
                                </m:f>
                              </m:oMath>
                            </m:oMathPara>
                          </a14:m>
                          <a:endParaRPr lang="es-MX" sz="1400" dirty="0" smtClean="0"/>
                        </a:p>
                      </a:txBody>
                      <a:tcPr/>
                    </a:tc>
                  </a:tr>
                </a:tbl>
              </a:graphicData>
            </a:graphic>
          </p:graphicFrame>
        </mc:Choice>
        <mc:Fallback xmlns="">
          <p:graphicFrame>
            <p:nvGraphicFramePr>
              <p:cNvPr id="15" name="14 Tabla"/>
              <p:cNvGraphicFramePr>
                <a:graphicFrameLocks noGrp="1"/>
              </p:cNvGraphicFramePr>
              <p:nvPr>
                <p:extLst>
                  <p:ext uri="{D42A27DB-BD31-4B8C-83A1-F6EECF244321}">
                    <p14:modId xmlns:p14="http://schemas.microsoft.com/office/powerpoint/2010/main" val="2068614659"/>
                  </p:ext>
                </p:extLst>
              </p:nvPr>
            </p:nvGraphicFramePr>
            <p:xfrm>
              <a:off x="3583857" y="2533717"/>
              <a:ext cx="5206182" cy="3011677"/>
            </p:xfrm>
            <a:graphic>
              <a:graphicData uri="http://schemas.openxmlformats.org/drawingml/2006/table">
                <a:tbl>
                  <a:tblPr firstRow="1" bandRow="1">
                    <a:tableStyleId>{5940675A-B579-460E-94D1-54222C63F5DA}</a:tableStyleId>
                  </a:tblPr>
                  <a:tblGrid>
                    <a:gridCol w="2603091"/>
                    <a:gridCol w="2603091"/>
                  </a:tblGrid>
                  <a:tr h="1743315">
                    <a:tc>
                      <a:txBody>
                        <a:bodyPr/>
                        <a:lstStyle/>
                        <a:p>
                          <a:endParaRPr lang="es-MX"/>
                        </a:p>
                      </a:txBody>
                      <a:tcPr>
                        <a:blipFill rotWithShape="1">
                          <a:blip r:embed="rId2"/>
                          <a:stretch>
                            <a:fillRect l="-234" t="-350" r="-100000" b="-72727"/>
                          </a:stretch>
                        </a:blipFill>
                      </a:tcPr>
                    </a:tc>
                    <a:tc>
                      <a:txBody>
                        <a:bodyPr/>
                        <a:lstStyle/>
                        <a:p>
                          <a:endParaRPr lang="es-MX"/>
                        </a:p>
                      </a:txBody>
                      <a:tcPr>
                        <a:blipFill rotWithShape="1">
                          <a:blip r:embed="rId2"/>
                          <a:stretch>
                            <a:fillRect l="-100234" t="-350" b="-72727"/>
                          </a:stretch>
                        </a:blipFill>
                      </a:tcPr>
                    </a:tc>
                  </a:tr>
                  <a:tr h="1268362">
                    <a:tc>
                      <a:txBody>
                        <a:bodyPr/>
                        <a:lstStyle/>
                        <a:p>
                          <a:endParaRPr lang="es-MX"/>
                        </a:p>
                      </a:txBody>
                      <a:tcPr>
                        <a:blipFill rotWithShape="1">
                          <a:blip r:embed="rId2"/>
                          <a:stretch>
                            <a:fillRect l="-234" t="-137981" r="-100000"/>
                          </a:stretch>
                        </a:blipFill>
                      </a:tcPr>
                    </a:tc>
                    <a:tc>
                      <a:txBody>
                        <a:bodyPr/>
                        <a:lstStyle/>
                        <a:p>
                          <a:endParaRPr lang="es-MX"/>
                        </a:p>
                      </a:txBody>
                      <a:tcPr>
                        <a:blipFill rotWithShape="1">
                          <a:blip r:embed="rId2"/>
                          <a:stretch>
                            <a:fillRect l="-100234" t="-137981"/>
                          </a:stretch>
                        </a:blipFill>
                      </a:tcPr>
                    </a:tc>
                  </a:tr>
                </a:tbl>
              </a:graphicData>
            </a:graphic>
          </p:graphicFrame>
        </mc:Fallback>
      </mc:AlternateContent>
      <p:sp>
        <p:nvSpPr>
          <p:cNvPr id="16" name="15 CuadroTexto"/>
          <p:cNvSpPr txBox="1"/>
          <p:nvPr/>
        </p:nvSpPr>
        <p:spPr>
          <a:xfrm>
            <a:off x="4173794" y="2005781"/>
            <a:ext cx="4852219" cy="477054"/>
          </a:xfrm>
          <a:prstGeom prst="rect">
            <a:avLst/>
          </a:prstGeom>
          <a:noFill/>
        </p:spPr>
        <p:txBody>
          <a:bodyPr wrap="square" rtlCol="0">
            <a:spAutoFit/>
          </a:bodyPr>
          <a:lstStyle/>
          <a:p>
            <a:r>
              <a:rPr lang="es-MX" sz="2500" b="1" dirty="0" smtClean="0"/>
              <a:t>No Shock                      </a:t>
            </a:r>
            <a:r>
              <a:rPr lang="es-MX" sz="2500" b="1" dirty="0" err="1" smtClean="0"/>
              <a:t>Shock</a:t>
            </a:r>
            <a:r>
              <a:rPr lang="es-MX" sz="2500" b="1" dirty="0" smtClean="0"/>
              <a:t>             </a:t>
            </a:r>
            <a:endParaRPr lang="es-MX" sz="2500" b="1" dirty="0"/>
          </a:p>
        </p:txBody>
      </p:sp>
      <p:sp>
        <p:nvSpPr>
          <p:cNvPr id="17" name="16 CuadroTexto"/>
          <p:cNvSpPr txBox="1"/>
          <p:nvPr/>
        </p:nvSpPr>
        <p:spPr>
          <a:xfrm rot="16200000">
            <a:off x="1128300" y="2998791"/>
            <a:ext cx="4272164" cy="477054"/>
          </a:xfrm>
          <a:prstGeom prst="rect">
            <a:avLst/>
          </a:prstGeom>
          <a:noFill/>
        </p:spPr>
        <p:txBody>
          <a:bodyPr wrap="square" rtlCol="0">
            <a:spAutoFit/>
          </a:bodyPr>
          <a:lstStyle/>
          <a:p>
            <a:r>
              <a:rPr lang="es-MX" sz="2500" b="1" dirty="0" smtClean="0"/>
              <a:t>Luz             No Luz      </a:t>
            </a:r>
            <a:endParaRPr lang="es-MX" sz="2500" b="1" dirty="0"/>
          </a:p>
        </p:txBody>
      </p:sp>
      <p:sp>
        <p:nvSpPr>
          <p:cNvPr id="18" name="17 CuadroTexto"/>
          <p:cNvSpPr txBox="1"/>
          <p:nvPr/>
        </p:nvSpPr>
        <p:spPr>
          <a:xfrm>
            <a:off x="9276735" y="1832733"/>
            <a:ext cx="2374491" cy="4770537"/>
          </a:xfrm>
          <a:prstGeom prst="rect">
            <a:avLst/>
          </a:prstGeom>
          <a:noFill/>
        </p:spPr>
        <p:txBody>
          <a:bodyPr wrap="square" rtlCol="0">
            <a:spAutoFit/>
          </a:bodyPr>
          <a:lstStyle/>
          <a:p>
            <a:endParaRPr lang="es-MX" b="1" dirty="0" smtClean="0"/>
          </a:p>
          <a:p>
            <a:endParaRPr lang="es-MX" b="1" dirty="0"/>
          </a:p>
          <a:p>
            <a:endParaRPr lang="es-MX" b="1" dirty="0"/>
          </a:p>
          <a:p>
            <a:endParaRPr lang="es-MX" sz="2500" b="1" dirty="0"/>
          </a:p>
          <a:p>
            <a:r>
              <a:rPr lang="es-MX" sz="2500" b="1" dirty="0" smtClean="0"/>
              <a:t>20 segundos sin luz</a:t>
            </a:r>
            <a:endParaRPr lang="es-MX" sz="2500" b="1" dirty="0"/>
          </a:p>
          <a:p>
            <a:endParaRPr lang="es-MX" sz="2500" b="1" dirty="0" smtClean="0"/>
          </a:p>
          <a:p>
            <a:r>
              <a:rPr lang="es-MX" sz="2500" b="1" dirty="0" smtClean="0"/>
              <a:t/>
            </a:r>
            <a:br>
              <a:rPr lang="es-MX" sz="2500" b="1" dirty="0" smtClean="0"/>
            </a:br>
            <a:r>
              <a:rPr lang="es-MX" sz="2500" b="1" dirty="0" smtClean="0"/>
              <a:t>20 segundos con luz</a:t>
            </a:r>
          </a:p>
          <a:p>
            <a:endParaRPr lang="es-MX" sz="2500" b="1" dirty="0"/>
          </a:p>
          <a:p>
            <a:endParaRPr lang="es-MX" sz="2500" b="1" dirty="0" smtClean="0"/>
          </a:p>
          <a:p>
            <a:r>
              <a:rPr lang="es-MX" sz="2500" b="1" dirty="0" smtClean="0"/>
              <a:t>TOTALES</a:t>
            </a:r>
            <a:endParaRPr lang="es-MX" sz="2500" b="1" dirty="0"/>
          </a:p>
        </p:txBody>
      </p:sp>
      <p:sp>
        <p:nvSpPr>
          <p:cNvPr id="19" name="18 Flecha derecha"/>
          <p:cNvSpPr/>
          <p:nvPr/>
        </p:nvSpPr>
        <p:spPr>
          <a:xfrm>
            <a:off x="8790039" y="3237317"/>
            <a:ext cx="486696" cy="2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Flecha derecha"/>
          <p:cNvSpPr/>
          <p:nvPr/>
        </p:nvSpPr>
        <p:spPr>
          <a:xfrm>
            <a:off x="8790039" y="4692489"/>
            <a:ext cx="486696" cy="2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20 CuadroTexto"/>
          <p:cNvSpPr txBox="1"/>
          <p:nvPr/>
        </p:nvSpPr>
        <p:spPr>
          <a:xfrm>
            <a:off x="3502910" y="5618430"/>
            <a:ext cx="6550766" cy="1246495"/>
          </a:xfrm>
          <a:prstGeom prst="rect">
            <a:avLst/>
          </a:prstGeom>
          <a:noFill/>
        </p:spPr>
        <p:txBody>
          <a:bodyPr wrap="square" rtlCol="0">
            <a:spAutoFit/>
          </a:bodyPr>
          <a:lstStyle/>
          <a:p>
            <a:r>
              <a:rPr lang="es-MX" sz="2500" b="1" dirty="0" smtClean="0"/>
              <a:t>10 segundos              30 segundos</a:t>
            </a:r>
          </a:p>
          <a:p>
            <a:r>
              <a:rPr lang="es-MX" sz="2500" b="1" dirty="0" smtClean="0"/>
              <a:t>SIN shock                       de Shock</a:t>
            </a:r>
          </a:p>
          <a:p>
            <a:endParaRPr lang="es-MX" sz="2500" b="1" dirty="0"/>
          </a:p>
        </p:txBody>
      </p:sp>
    </p:spTree>
    <p:extLst>
      <p:ext uri="{BB962C8B-B14F-4D97-AF65-F5344CB8AC3E}">
        <p14:creationId xmlns:p14="http://schemas.microsoft.com/office/powerpoint/2010/main" val="184564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Espacio de Contingencia</a:t>
            </a:r>
            <a:endParaRPr lang="es-MX" b="1" dirty="0">
              <a:effectLst>
                <a:outerShdw blurRad="38100" dist="38100" dir="2700000" algn="tl">
                  <a:srgbClr val="000000">
                    <a:alpha val="43137"/>
                  </a:srgbClr>
                </a:outerShdw>
              </a:effectLst>
            </a:endParaRPr>
          </a:p>
        </p:txBody>
      </p:sp>
      <p:sp>
        <p:nvSpPr>
          <p:cNvPr id="7" name="6 Marcador de contenido"/>
          <p:cNvSpPr>
            <a:spLocks noGrp="1"/>
          </p:cNvSpPr>
          <p:nvPr>
            <p:ph idx="1"/>
          </p:nvPr>
        </p:nvSpPr>
        <p:spPr/>
        <p:txBody>
          <a:bodyPr/>
          <a:lstStyle/>
          <a:p>
            <a:endParaRPr lang="es-MX" dirty="0" smtClean="0"/>
          </a:p>
          <a:p>
            <a:endParaRPr lang="es-MX" dirty="0" smtClean="0"/>
          </a:p>
          <a:p>
            <a:endParaRPr lang="es-MX" dirty="0"/>
          </a:p>
        </p:txBody>
      </p:sp>
      <p:sp>
        <p:nvSpPr>
          <p:cNvPr id="5" name="4 Rectángulo redondeado"/>
          <p:cNvSpPr/>
          <p:nvPr/>
        </p:nvSpPr>
        <p:spPr>
          <a:xfrm rot="18019219">
            <a:off x="531971" y="965746"/>
            <a:ext cx="2358882" cy="166590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500" b="1" dirty="0" smtClean="0">
                <a:solidFill>
                  <a:schemeClr val="bg1"/>
                </a:solidFill>
                <a:effectLst>
                  <a:outerShdw blurRad="38100" dist="38100" dir="2700000" algn="tl">
                    <a:srgbClr val="000000">
                      <a:alpha val="43137"/>
                    </a:srgbClr>
                  </a:outerShdw>
                </a:effectLst>
              </a:rPr>
              <a:t>Probabilidades condicionales</a:t>
            </a:r>
            <a:endParaRPr lang="es-MX" sz="2500" b="1" dirty="0">
              <a:solidFill>
                <a:schemeClr val="bg1"/>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graphicFrame>
            <p:nvGraphicFramePr>
              <p:cNvPr id="15" name="14 Tabla"/>
              <p:cNvGraphicFramePr>
                <a:graphicFrameLocks noGrp="1"/>
              </p:cNvGraphicFramePr>
              <p:nvPr>
                <p:extLst>
                  <p:ext uri="{D42A27DB-BD31-4B8C-83A1-F6EECF244321}">
                    <p14:modId xmlns:p14="http://schemas.microsoft.com/office/powerpoint/2010/main" val="2264506700"/>
                  </p:ext>
                </p:extLst>
              </p:nvPr>
            </p:nvGraphicFramePr>
            <p:xfrm>
              <a:off x="3583857" y="2533717"/>
              <a:ext cx="5206182" cy="3011677"/>
            </p:xfrm>
            <a:graphic>
              <a:graphicData uri="http://schemas.openxmlformats.org/drawingml/2006/table">
                <a:tbl>
                  <a:tblPr firstRow="1" bandRow="1">
                    <a:tableStyleId>{5940675A-B579-460E-94D1-54222C63F5DA}</a:tableStyleId>
                  </a:tblPr>
                  <a:tblGrid>
                    <a:gridCol w="2603091"/>
                    <a:gridCol w="2603091"/>
                  </a:tblGrid>
                  <a:tr h="1743315">
                    <a:tc>
                      <a:txBody>
                        <a:bodyPr/>
                        <a:lstStyle/>
                        <a:p>
                          <a:endParaRPr lang="es-MX" sz="1400" dirty="0" smtClean="0"/>
                        </a:p>
                        <a:p>
                          <a:endParaRPr lang="es-MX" sz="1400" dirty="0" smtClean="0"/>
                        </a:p>
                        <a:p>
                          <a:r>
                            <a:rPr lang="es-MX" sz="1400" dirty="0" smtClean="0">
                              <a:solidFill>
                                <a:srgbClr val="FF0000"/>
                              </a:solidFill>
                            </a:rPr>
                            <a:t>P(No shock | No</a:t>
                          </a:r>
                          <a:r>
                            <a:rPr lang="es-MX" sz="1400" baseline="0" dirty="0" smtClean="0">
                              <a:solidFill>
                                <a:srgbClr val="FF0000"/>
                              </a:solidFill>
                            </a:rPr>
                            <a:t> luz) = 0.5</a:t>
                          </a:r>
                          <a:endParaRPr lang="es-MX" sz="1400" dirty="0" smtClean="0">
                            <a:solidFill>
                              <a:srgbClr val="FF0000"/>
                            </a:solidFill>
                          </a:endParaRPr>
                        </a:p>
                        <a:p>
                          <a:endParaRPr lang="es-MX" sz="1400" dirty="0" smtClean="0"/>
                        </a:p>
                        <a:p>
                          <a:endParaRPr lang="es-MX" sz="1400" dirty="0"/>
                        </a:p>
                      </a:txBody>
                      <a:tcPr/>
                    </a:tc>
                    <a:tc>
                      <a:txBody>
                        <a:bodyPr/>
                        <a:lstStyle/>
                        <a:p>
                          <a:endParaRPr lang="es-MX" sz="1400" dirty="0" smtClean="0"/>
                        </a:p>
                        <a:p>
                          <a:endParaRPr lang="es-MX" sz="1400" dirty="0" smtClean="0"/>
                        </a:p>
                        <a:p>
                          <a:r>
                            <a:rPr lang="es-MX" sz="1400" dirty="0" smtClean="0"/>
                            <a:t>   </a:t>
                          </a:r>
                          <a14:m>
                            <m:oMath xmlns:m="http://schemas.openxmlformats.org/officeDocument/2006/math">
                              <m:r>
                                <a:rPr lang="es-MX" sz="1400" i="1" smtClean="0">
                                  <a:solidFill>
                                    <a:srgbClr val="FF0000"/>
                                  </a:solidFill>
                                  <a:latin typeface="Cambria Math"/>
                                </a:rPr>
                                <m:t>𝑝</m:t>
                              </m:r>
                              <m:d>
                                <m:dPr>
                                  <m:endChr m:val="|"/>
                                  <m:ctrlPr>
                                    <a:rPr lang="es-MX" sz="1400" b="0" i="1" smtClean="0">
                                      <a:solidFill>
                                        <a:srgbClr val="FF0000"/>
                                      </a:solidFill>
                                      <a:latin typeface="Cambria Math"/>
                                    </a:rPr>
                                  </m:ctrlPr>
                                </m:dPr>
                                <m:e>
                                  <m:r>
                                    <a:rPr lang="es-MX" sz="1400" b="0" i="1" smtClean="0">
                                      <a:solidFill>
                                        <a:srgbClr val="FF0000"/>
                                      </a:solidFill>
                                      <a:latin typeface="Cambria Math"/>
                                    </a:rPr>
                                    <m:t>𝑆h𝑜𝑐𝑘</m:t>
                                  </m:r>
                                  <m:r>
                                    <a:rPr lang="es-MX" sz="1400" b="0" i="1" smtClean="0">
                                      <a:solidFill>
                                        <a:srgbClr val="FF0000"/>
                                      </a:solidFill>
                                      <a:latin typeface="Cambria Math"/>
                                    </a:rPr>
                                    <m:t> </m:t>
                                  </m:r>
                                </m:e>
                              </m:d>
                              <m:r>
                                <a:rPr lang="es-MX" sz="1400" b="0" i="1" smtClean="0">
                                  <a:solidFill>
                                    <a:srgbClr val="FF0000"/>
                                  </a:solidFill>
                                  <a:latin typeface="Cambria Math"/>
                                </a:rPr>
                                <m:t>𝑁𝑜</m:t>
                              </m:r>
                              <m:r>
                                <a:rPr lang="es-MX" sz="1400" b="0" i="1" smtClean="0">
                                  <a:solidFill>
                                    <a:srgbClr val="FF0000"/>
                                  </a:solidFill>
                                  <a:latin typeface="Cambria Math"/>
                                </a:rPr>
                                <m:t> </m:t>
                              </m:r>
                              <m:r>
                                <a:rPr lang="es-MX" sz="1400" b="0" i="1" smtClean="0">
                                  <a:solidFill>
                                    <a:srgbClr val="FF0000"/>
                                  </a:solidFill>
                                  <a:latin typeface="Cambria Math"/>
                                </a:rPr>
                                <m:t>𝑙𝑢𝑧</m:t>
                              </m:r>
                              <m:r>
                                <a:rPr lang="es-MX" sz="1400" b="0" i="1" smtClean="0">
                                  <a:solidFill>
                                    <a:srgbClr val="FF0000"/>
                                  </a:solidFill>
                                  <a:latin typeface="Cambria Math"/>
                                </a:rPr>
                                <m:t>)=0.5</m:t>
                              </m:r>
                            </m:oMath>
                          </a14:m>
                          <a:endParaRPr lang="es-MX" sz="1400" dirty="0" smtClean="0">
                            <a:solidFill>
                              <a:srgbClr val="FF0000"/>
                            </a:solidFill>
                          </a:endParaRPr>
                        </a:p>
                        <a:p>
                          <a:endParaRPr lang="es-MX" sz="1400" dirty="0" smtClean="0"/>
                        </a:p>
                        <a:p>
                          <a:endParaRPr lang="es-MX" sz="1400" dirty="0"/>
                        </a:p>
                      </a:txBody>
                      <a:tcPr/>
                    </a:tc>
                  </a:tr>
                  <a:tr h="1268362">
                    <a:tc>
                      <a:txBody>
                        <a:bodyPr/>
                        <a:lstStyle/>
                        <a:p>
                          <a:endParaRPr lang="es-MX" sz="1400" dirty="0" smtClean="0"/>
                        </a:p>
                        <a:p>
                          <a:pPr/>
                          <a14:m>
                            <m:oMathPara xmlns:m="http://schemas.openxmlformats.org/officeDocument/2006/math">
                              <m:oMathParaPr>
                                <m:jc m:val="centerGroup"/>
                              </m:oMathParaPr>
                              <m:oMath xmlns:m="http://schemas.openxmlformats.org/officeDocument/2006/math">
                                <m:r>
                                  <a:rPr lang="es-MX" sz="1400" i="1" smtClean="0">
                                    <a:solidFill>
                                      <a:srgbClr val="FF0000"/>
                                    </a:solidFill>
                                    <a:latin typeface="Cambria Math"/>
                                  </a:rPr>
                                  <m:t>𝑝</m:t>
                                </m:r>
                                <m:d>
                                  <m:dPr>
                                    <m:endChr m:val="|"/>
                                    <m:ctrlPr>
                                      <a:rPr lang="es-MX" sz="1400" b="0" i="1" smtClean="0">
                                        <a:solidFill>
                                          <a:srgbClr val="FF0000"/>
                                        </a:solidFill>
                                        <a:latin typeface="Cambria Math"/>
                                      </a:rPr>
                                    </m:ctrlPr>
                                  </m:dPr>
                                  <m:e>
                                    <m:r>
                                      <a:rPr lang="es-MX" sz="1400" b="0" i="1" smtClean="0">
                                        <a:solidFill>
                                          <a:srgbClr val="FF0000"/>
                                        </a:solidFill>
                                        <a:latin typeface="Cambria Math"/>
                                      </a:rPr>
                                      <m:t>𝑁𝑜</m:t>
                                    </m:r>
                                    <m:r>
                                      <a:rPr lang="es-MX" sz="1400" b="0" i="1" smtClean="0">
                                        <a:solidFill>
                                          <a:srgbClr val="FF0000"/>
                                        </a:solidFill>
                                        <a:latin typeface="Cambria Math"/>
                                      </a:rPr>
                                      <m:t> </m:t>
                                    </m:r>
                                    <m:r>
                                      <a:rPr lang="es-MX" sz="1400" b="0" i="1" smtClean="0">
                                        <a:solidFill>
                                          <a:srgbClr val="FF0000"/>
                                        </a:solidFill>
                                        <a:latin typeface="Cambria Math"/>
                                      </a:rPr>
                                      <m:t>𝑆h𝑜𝑐𝑘</m:t>
                                    </m:r>
                                    <m:r>
                                      <a:rPr lang="es-MX" sz="1400" b="0" i="1" smtClean="0">
                                        <a:solidFill>
                                          <a:srgbClr val="FF0000"/>
                                        </a:solidFill>
                                        <a:latin typeface="Cambria Math"/>
                                      </a:rPr>
                                      <m:t> </m:t>
                                    </m:r>
                                  </m:e>
                                </m:d>
                                <m:r>
                                  <a:rPr lang="es-MX" sz="1400" b="0" i="1" smtClean="0">
                                    <a:solidFill>
                                      <a:srgbClr val="FF0000"/>
                                    </a:solidFill>
                                    <a:latin typeface="Cambria Math"/>
                                  </a:rPr>
                                  <m:t>𝐿𝑢𝑧</m:t>
                                </m:r>
                                <m:r>
                                  <a:rPr lang="es-MX" sz="1400" b="0" i="1" smtClean="0">
                                    <a:solidFill>
                                      <a:srgbClr val="FF0000"/>
                                    </a:solidFill>
                                    <a:latin typeface="Cambria Math"/>
                                  </a:rPr>
                                  <m:t>)=0</m:t>
                                </m:r>
                              </m:oMath>
                            </m:oMathPara>
                          </a14:m>
                          <a:endParaRPr lang="es-MX" sz="1400" dirty="0" smtClean="0"/>
                        </a:p>
                        <a:p>
                          <a:endParaRPr lang="es-MX" sz="1400" dirty="0"/>
                        </a:p>
                      </a:txBody>
                      <a:tcPr/>
                    </a:tc>
                    <a:tc>
                      <a:txBody>
                        <a:bodyPr/>
                        <a:lstStyle/>
                        <a:p>
                          <a:endParaRPr lang="es-MX" sz="1400" dirty="0" smtClean="0"/>
                        </a:p>
                        <a:p>
                          <a:pPr/>
                          <a14:m>
                            <m:oMathPara xmlns:m="http://schemas.openxmlformats.org/officeDocument/2006/math">
                              <m:oMathParaPr>
                                <m:jc m:val="centerGroup"/>
                              </m:oMathParaPr>
                              <m:oMath xmlns:m="http://schemas.openxmlformats.org/officeDocument/2006/math">
                                <m:r>
                                  <a:rPr lang="es-MX" sz="1400" b="0" i="1" smtClean="0">
                                    <a:solidFill>
                                      <a:srgbClr val="FF0000"/>
                                    </a:solidFill>
                                    <a:latin typeface="Cambria Math"/>
                                  </a:rPr>
                                  <m:t>𝑝</m:t>
                                </m:r>
                                <m:d>
                                  <m:dPr>
                                    <m:endChr m:val="|"/>
                                    <m:ctrlPr>
                                      <a:rPr lang="es-MX" sz="1400" b="0" i="1" smtClean="0">
                                        <a:solidFill>
                                          <a:srgbClr val="FF0000"/>
                                        </a:solidFill>
                                        <a:latin typeface="Cambria Math"/>
                                      </a:rPr>
                                    </m:ctrlPr>
                                  </m:dPr>
                                  <m:e>
                                    <m:r>
                                      <a:rPr lang="es-MX" sz="1400" b="0" i="1" smtClean="0">
                                        <a:solidFill>
                                          <a:srgbClr val="FF0000"/>
                                        </a:solidFill>
                                        <a:latin typeface="Cambria Math"/>
                                      </a:rPr>
                                      <m:t>𝑆h𝑜𝑐𝑘</m:t>
                                    </m:r>
                                    <m:r>
                                      <a:rPr lang="es-MX" sz="1400" b="0" i="1" smtClean="0">
                                        <a:solidFill>
                                          <a:srgbClr val="FF0000"/>
                                        </a:solidFill>
                                        <a:latin typeface="Cambria Math"/>
                                      </a:rPr>
                                      <m:t> </m:t>
                                    </m:r>
                                    <m:d>
                                      <m:dPr>
                                        <m:begChr m:val="|"/>
                                        <m:ctrlPr>
                                          <a:rPr lang="es-MX" sz="1400" b="0" i="1" smtClean="0">
                                            <a:solidFill>
                                              <a:srgbClr val="FF0000"/>
                                            </a:solidFill>
                                            <a:latin typeface="Cambria Math"/>
                                          </a:rPr>
                                        </m:ctrlPr>
                                      </m:dPr>
                                      <m:e>
                                        <m:r>
                                          <a:rPr lang="es-MX" sz="1400" b="0" i="1" smtClean="0">
                                            <a:solidFill>
                                              <a:srgbClr val="FF0000"/>
                                            </a:solidFill>
                                            <a:latin typeface="Cambria Math"/>
                                          </a:rPr>
                                          <m:t> </m:t>
                                        </m:r>
                                        <m:r>
                                          <a:rPr lang="es-MX" sz="1400" b="0" i="1" smtClean="0">
                                            <a:solidFill>
                                              <a:srgbClr val="FF0000"/>
                                            </a:solidFill>
                                            <a:latin typeface="Cambria Math"/>
                                          </a:rPr>
                                          <m:t>𝐿𝑢𝑧</m:t>
                                        </m:r>
                                      </m:e>
                                    </m:d>
                                    <m:r>
                                      <a:rPr lang="es-MX" sz="1400" b="0" i="1" smtClean="0">
                                        <a:solidFill>
                                          <a:srgbClr val="FF0000"/>
                                        </a:solidFill>
                                        <a:latin typeface="Cambria Math"/>
                                      </a:rPr>
                                      <m:t>=1</m:t>
                                    </m:r>
                                  </m:e>
                                </m:d>
                              </m:oMath>
                            </m:oMathPara>
                          </a14:m>
                          <a:endParaRPr lang="es-MX" sz="1400" dirty="0" smtClean="0"/>
                        </a:p>
                      </a:txBody>
                      <a:tcPr/>
                    </a:tc>
                  </a:tr>
                </a:tbl>
              </a:graphicData>
            </a:graphic>
          </p:graphicFrame>
        </mc:Choice>
        <mc:Fallback xmlns="">
          <p:graphicFrame>
            <p:nvGraphicFramePr>
              <p:cNvPr id="15" name="14 Tabla"/>
              <p:cNvGraphicFramePr>
                <a:graphicFrameLocks noGrp="1"/>
              </p:cNvGraphicFramePr>
              <p:nvPr>
                <p:extLst>
                  <p:ext uri="{D42A27DB-BD31-4B8C-83A1-F6EECF244321}">
                    <p14:modId xmlns:p14="http://schemas.microsoft.com/office/powerpoint/2010/main" val="2264506700"/>
                  </p:ext>
                </p:extLst>
              </p:nvPr>
            </p:nvGraphicFramePr>
            <p:xfrm>
              <a:off x="3583857" y="2533717"/>
              <a:ext cx="5206182" cy="3011677"/>
            </p:xfrm>
            <a:graphic>
              <a:graphicData uri="http://schemas.openxmlformats.org/drawingml/2006/table">
                <a:tbl>
                  <a:tblPr firstRow="1" bandRow="1">
                    <a:tableStyleId>{5940675A-B579-460E-94D1-54222C63F5DA}</a:tableStyleId>
                  </a:tblPr>
                  <a:tblGrid>
                    <a:gridCol w="2603091"/>
                    <a:gridCol w="2603091"/>
                  </a:tblGrid>
                  <a:tr h="1743315">
                    <a:tc>
                      <a:txBody>
                        <a:bodyPr/>
                        <a:lstStyle/>
                        <a:p>
                          <a:endParaRPr lang="es-MX" sz="1400" dirty="0" smtClean="0"/>
                        </a:p>
                        <a:p>
                          <a:endParaRPr lang="es-MX" sz="1400" dirty="0" smtClean="0"/>
                        </a:p>
                        <a:p>
                          <a:r>
                            <a:rPr lang="es-MX" sz="1400" dirty="0" smtClean="0">
                              <a:solidFill>
                                <a:srgbClr val="FF0000"/>
                              </a:solidFill>
                            </a:rPr>
                            <a:t>P(No shock | No</a:t>
                          </a:r>
                          <a:r>
                            <a:rPr lang="es-MX" sz="1400" baseline="0" dirty="0" smtClean="0">
                              <a:solidFill>
                                <a:srgbClr val="FF0000"/>
                              </a:solidFill>
                            </a:rPr>
                            <a:t> luz) = 0.5</a:t>
                          </a:r>
                          <a:endParaRPr lang="es-MX" sz="1400" dirty="0" smtClean="0">
                            <a:solidFill>
                              <a:srgbClr val="FF0000"/>
                            </a:solidFill>
                          </a:endParaRPr>
                        </a:p>
                        <a:p>
                          <a:endParaRPr lang="es-MX" sz="1400" dirty="0" smtClean="0"/>
                        </a:p>
                        <a:p>
                          <a:endParaRPr lang="es-MX" sz="1400" dirty="0"/>
                        </a:p>
                      </a:txBody>
                      <a:tcPr/>
                    </a:tc>
                    <a:tc>
                      <a:txBody>
                        <a:bodyPr/>
                        <a:lstStyle/>
                        <a:p>
                          <a:endParaRPr lang="es-MX"/>
                        </a:p>
                      </a:txBody>
                      <a:tcPr>
                        <a:blipFill rotWithShape="1">
                          <a:blip r:embed="rId2"/>
                          <a:stretch>
                            <a:fillRect l="-100234" t="-350" b="-72727"/>
                          </a:stretch>
                        </a:blipFill>
                      </a:tcPr>
                    </a:tc>
                  </a:tr>
                  <a:tr h="1268362">
                    <a:tc>
                      <a:txBody>
                        <a:bodyPr/>
                        <a:lstStyle/>
                        <a:p>
                          <a:endParaRPr lang="es-MX"/>
                        </a:p>
                      </a:txBody>
                      <a:tcPr>
                        <a:blipFill rotWithShape="1">
                          <a:blip r:embed="rId2"/>
                          <a:stretch>
                            <a:fillRect l="-234" t="-137981" r="-100000"/>
                          </a:stretch>
                        </a:blipFill>
                      </a:tcPr>
                    </a:tc>
                    <a:tc>
                      <a:txBody>
                        <a:bodyPr/>
                        <a:lstStyle/>
                        <a:p>
                          <a:endParaRPr lang="es-MX"/>
                        </a:p>
                      </a:txBody>
                      <a:tcPr>
                        <a:blipFill rotWithShape="1">
                          <a:blip r:embed="rId2"/>
                          <a:stretch>
                            <a:fillRect l="-100234" t="-137981"/>
                          </a:stretch>
                        </a:blipFill>
                      </a:tcPr>
                    </a:tc>
                  </a:tr>
                </a:tbl>
              </a:graphicData>
            </a:graphic>
          </p:graphicFrame>
        </mc:Fallback>
      </mc:AlternateContent>
      <p:sp>
        <p:nvSpPr>
          <p:cNvPr id="16" name="15 CuadroTexto"/>
          <p:cNvSpPr txBox="1"/>
          <p:nvPr/>
        </p:nvSpPr>
        <p:spPr>
          <a:xfrm>
            <a:off x="4173794" y="2005781"/>
            <a:ext cx="4852219" cy="477054"/>
          </a:xfrm>
          <a:prstGeom prst="rect">
            <a:avLst/>
          </a:prstGeom>
          <a:noFill/>
        </p:spPr>
        <p:txBody>
          <a:bodyPr wrap="square" rtlCol="0">
            <a:spAutoFit/>
          </a:bodyPr>
          <a:lstStyle/>
          <a:p>
            <a:r>
              <a:rPr lang="es-MX" sz="2500" b="1" dirty="0" smtClean="0"/>
              <a:t>No Shock                      </a:t>
            </a:r>
            <a:r>
              <a:rPr lang="es-MX" sz="2500" b="1" dirty="0" err="1" smtClean="0"/>
              <a:t>Shock</a:t>
            </a:r>
            <a:r>
              <a:rPr lang="es-MX" sz="2500" b="1" dirty="0" smtClean="0"/>
              <a:t>             </a:t>
            </a:r>
            <a:endParaRPr lang="es-MX" sz="2500" b="1" dirty="0"/>
          </a:p>
        </p:txBody>
      </p:sp>
      <p:sp>
        <p:nvSpPr>
          <p:cNvPr id="17" name="16 CuadroTexto"/>
          <p:cNvSpPr txBox="1"/>
          <p:nvPr/>
        </p:nvSpPr>
        <p:spPr>
          <a:xfrm rot="16200000">
            <a:off x="1128300" y="2998791"/>
            <a:ext cx="4272164" cy="477054"/>
          </a:xfrm>
          <a:prstGeom prst="rect">
            <a:avLst/>
          </a:prstGeom>
          <a:noFill/>
        </p:spPr>
        <p:txBody>
          <a:bodyPr wrap="square" rtlCol="0">
            <a:spAutoFit/>
          </a:bodyPr>
          <a:lstStyle/>
          <a:p>
            <a:r>
              <a:rPr lang="es-MX" sz="2500" b="1" dirty="0" smtClean="0"/>
              <a:t>Luz             No Luz      </a:t>
            </a:r>
            <a:endParaRPr lang="es-MX" sz="2500" b="1" dirty="0"/>
          </a:p>
        </p:txBody>
      </p:sp>
      <p:sp>
        <p:nvSpPr>
          <p:cNvPr id="18" name="17 CuadroTexto"/>
          <p:cNvSpPr txBox="1"/>
          <p:nvPr/>
        </p:nvSpPr>
        <p:spPr>
          <a:xfrm>
            <a:off x="9276735" y="1832733"/>
            <a:ext cx="2374491" cy="4770537"/>
          </a:xfrm>
          <a:prstGeom prst="rect">
            <a:avLst/>
          </a:prstGeom>
          <a:noFill/>
        </p:spPr>
        <p:txBody>
          <a:bodyPr wrap="square" rtlCol="0">
            <a:spAutoFit/>
          </a:bodyPr>
          <a:lstStyle/>
          <a:p>
            <a:endParaRPr lang="es-MX" b="1" dirty="0" smtClean="0"/>
          </a:p>
          <a:p>
            <a:endParaRPr lang="es-MX" b="1" dirty="0"/>
          </a:p>
          <a:p>
            <a:endParaRPr lang="es-MX" b="1" dirty="0"/>
          </a:p>
          <a:p>
            <a:endParaRPr lang="es-MX" sz="2500" b="1" dirty="0"/>
          </a:p>
          <a:p>
            <a:r>
              <a:rPr lang="es-MX" sz="2500" b="1" dirty="0" smtClean="0"/>
              <a:t>20 segundos sin luz</a:t>
            </a:r>
            <a:endParaRPr lang="es-MX" sz="2500" b="1" dirty="0"/>
          </a:p>
          <a:p>
            <a:endParaRPr lang="es-MX" sz="2500" b="1" dirty="0" smtClean="0"/>
          </a:p>
          <a:p>
            <a:r>
              <a:rPr lang="es-MX" sz="2500" b="1" dirty="0" smtClean="0"/>
              <a:t/>
            </a:r>
            <a:br>
              <a:rPr lang="es-MX" sz="2500" b="1" dirty="0" smtClean="0"/>
            </a:br>
            <a:r>
              <a:rPr lang="es-MX" sz="2500" b="1" dirty="0" smtClean="0"/>
              <a:t>20 segundos con luz</a:t>
            </a:r>
          </a:p>
          <a:p>
            <a:endParaRPr lang="es-MX" sz="2500" b="1" dirty="0"/>
          </a:p>
          <a:p>
            <a:endParaRPr lang="es-MX" sz="2500" b="1" dirty="0" smtClean="0"/>
          </a:p>
          <a:p>
            <a:r>
              <a:rPr lang="es-MX" sz="2500" b="1" dirty="0" smtClean="0"/>
              <a:t>TOTALES</a:t>
            </a:r>
            <a:endParaRPr lang="es-MX" sz="2500" b="1" dirty="0"/>
          </a:p>
        </p:txBody>
      </p:sp>
      <p:sp>
        <p:nvSpPr>
          <p:cNvPr id="19" name="18 Flecha derecha"/>
          <p:cNvSpPr/>
          <p:nvPr/>
        </p:nvSpPr>
        <p:spPr>
          <a:xfrm>
            <a:off x="8790039" y="3237317"/>
            <a:ext cx="486696" cy="2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Flecha derecha"/>
          <p:cNvSpPr/>
          <p:nvPr/>
        </p:nvSpPr>
        <p:spPr>
          <a:xfrm>
            <a:off x="8790039" y="4692489"/>
            <a:ext cx="486696" cy="2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20 CuadroTexto"/>
          <p:cNvSpPr txBox="1"/>
          <p:nvPr/>
        </p:nvSpPr>
        <p:spPr>
          <a:xfrm>
            <a:off x="3502910" y="5618430"/>
            <a:ext cx="6550766" cy="1246495"/>
          </a:xfrm>
          <a:prstGeom prst="rect">
            <a:avLst/>
          </a:prstGeom>
          <a:noFill/>
        </p:spPr>
        <p:txBody>
          <a:bodyPr wrap="square" rtlCol="0">
            <a:spAutoFit/>
          </a:bodyPr>
          <a:lstStyle/>
          <a:p>
            <a:r>
              <a:rPr lang="es-MX" sz="2500" b="1" dirty="0" smtClean="0"/>
              <a:t>10 segundos              30 segundos</a:t>
            </a:r>
          </a:p>
          <a:p>
            <a:r>
              <a:rPr lang="es-MX" sz="2500" b="1" dirty="0" smtClean="0"/>
              <a:t>SIN shock                       de Shock</a:t>
            </a:r>
          </a:p>
          <a:p>
            <a:endParaRPr lang="es-MX" sz="2500" b="1" dirty="0"/>
          </a:p>
        </p:txBody>
      </p:sp>
      <p:sp>
        <p:nvSpPr>
          <p:cNvPr id="3" name="2 CuadroTexto"/>
          <p:cNvSpPr txBox="1"/>
          <p:nvPr/>
        </p:nvSpPr>
        <p:spPr>
          <a:xfrm>
            <a:off x="3805084" y="3373716"/>
            <a:ext cx="4793226" cy="923330"/>
          </a:xfrm>
          <a:prstGeom prst="rect">
            <a:avLst/>
          </a:prstGeom>
          <a:solidFill>
            <a:schemeClr val="accent4">
              <a:lumMod val="20000"/>
              <a:lumOff val="80000"/>
            </a:schemeClr>
          </a:solidFill>
          <a:ln>
            <a:solidFill>
              <a:schemeClr val="tx1"/>
            </a:solidFill>
          </a:ln>
        </p:spPr>
        <p:txBody>
          <a:bodyPr wrap="square" rtlCol="0">
            <a:spAutoFit/>
          </a:bodyPr>
          <a:lstStyle/>
          <a:p>
            <a:pPr algn="ctr"/>
            <a:r>
              <a:rPr lang="es-MX" dirty="0" smtClean="0">
                <a:solidFill>
                  <a:srgbClr val="FF0000"/>
                </a:solidFill>
              </a:rPr>
              <a:t>La ausencia de Luz no es </a:t>
            </a:r>
            <a:r>
              <a:rPr lang="es-MX" dirty="0" err="1" smtClean="0">
                <a:solidFill>
                  <a:srgbClr val="FF0000"/>
                </a:solidFill>
              </a:rPr>
              <a:t>predictora</a:t>
            </a:r>
            <a:r>
              <a:rPr lang="es-MX" dirty="0" smtClean="0">
                <a:solidFill>
                  <a:srgbClr val="FF0000"/>
                </a:solidFill>
              </a:rPr>
              <a:t> de nada. La mitad de las veces que no tengo luz me electrocutan y la otra mitad, no.</a:t>
            </a:r>
            <a:endParaRPr lang="es-MX" dirty="0">
              <a:solidFill>
                <a:srgbClr val="FF0000"/>
              </a:solidFill>
            </a:endParaRPr>
          </a:p>
        </p:txBody>
      </p:sp>
      <p:sp>
        <p:nvSpPr>
          <p:cNvPr id="13" name="12 CuadroTexto"/>
          <p:cNvSpPr txBox="1"/>
          <p:nvPr/>
        </p:nvSpPr>
        <p:spPr>
          <a:xfrm>
            <a:off x="3805084" y="4828888"/>
            <a:ext cx="4793226" cy="646331"/>
          </a:xfrm>
          <a:prstGeom prst="rect">
            <a:avLst/>
          </a:prstGeom>
          <a:solidFill>
            <a:schemeClr val="accent4">
              <a:lumMod val="20000"/>
              <a:lumOff val="80000"/>
            </a:schemeClr>
          </a:solidFill>
          <a:ln>
            <a:solidFill>
              <a:schemeClr val="tx1"/>
            </a:solidFill>
          </a:ln>
        </p:spPr>
        <p:txBody>
          <a:bodyPr wrap="square" rtlCol="0">
            <a:spAutoFit/>
          </a:bodyPr>
          <a:lstStyle/>
          <a:p>
            <a:pPr algn="ctr"/>
            <a:r>
              <a:rPr lang="es-MX" dirty="0" smtClean="0">
                <a:solidFill>
                  <a:srgbClr val="FF0000"/>
                </a:solidFill>
              </a:rPr>
              <a:t>La Luz es </a:t>
            </a:r>
            <a:r>
              <a:rPr lang="es-MX" dirty="0" err="1" smtClean="0">
                <a:solidFill>
                  <a:srgbClr val="FF0000"/>
                </a:solidFill>
              </a:rPr>
              <a:t>predictora</a:t>
            </a:r>
            <a:r>
              <a:rPr lang="es-MX" dirty="0" smtClean="0">
                <a:solidFill>
                  <a:srgbClr val="FF0000"/>
                </a:solidFill>
              </a:rPr>
              <a:t> de peligro. Siempre que hay Luz, me electrocutan!</a:t>
            </a:r>
            <a:endParaRPr lang="es-MX" dirty="0">
              <a:solidFill>
                <a:srgbClr val="FF0000"/>
              </a:solidFill>
            </a:endParaRPr>
          </a:p>
        </p:txBody>
      </p:sp>
    </p:spTree>
    <p:extLst>
      <p:ext uri="{BB962C8B-B14F-4D97-AF65-F5344CB8AC3E}">
        <p14:creationId xmlns:p14="http://schemas.microsoft.com/office/powerpoint/2010/main" val="184564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7484" y="176981"/>
            <a:ext cx="11872451" cy="64302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normAutofit fontScale="62500" lnSpcReduction="20000"/>
          </a:bodyPr>
          <a:lstStyle/>
          <a:p>
            <a:endParaRPr lang="es-MX" dirty="0" smtClean="0"/>
          </a:p>
          <a:p>
            <a:endParaRPr lang="es-MX" dirty="0"/>
          </a:p>
        </p:txBody>
      </p:sp>
      <mc:AlternateContent xmlns:mc="http://schemas.openxmlformats.org/markup-compatibility/2006" xmlns:a14="http://schemas.microsoft.com/office/drawing/2010/main">
        <mc:Choice Requires="a14">
          <p:sp>
            <p:nvSpPr>
              <p:cNvPr id="12" name="11 Marcador de contenido"/>
              <p:cNvSpPr>
                <a:spLocks noGrp="1"/>
              </p:cNvSpPr>
              <p:nvPr>
                <p:ph sz="half" idx="2"/>
              </p:nvPr>
            </p:nvSpPr>
            <p:spPr>
              <a:xfrm>
                <a:off x="4562475" y="1825625"/>
                <a:ext cx="6791325" cy="4351338"/>
              </a:xfrm>
            </p:spPr>
            <p:txBody>
              <a:bodyPr>
                <a:normAutofit fontScale="62500" lnSpcReduction="20000"/>
              </a:bodyPr>
              <a:lstStyle/>
              <a:p>
                <a:r>
                  <a:rPr lang="es-MX" b="1" dirty="0" smtClean="0">
                    <a:solidFill>
                      <a:srgbClr val="00B050"/>
                    </a:solidFill>
                    <a:effectLst>
                      <a:outerShdw blurRad="38100" dist="38100" dir="2700000" algn="tl">
                        <a:srgbClr val="000000">
                          <a:alpha val="43137"/>
                        </a:srgbClr>
                      </a:outerShdw>
                    </a:effectLst>
                  </a:rPr>
                  <a:t>P(A|B) = ?</a:t>
                </a:r>
              </a:p>
              <a:p>
                <a:pPr lvl="1"/>
                <a:r>
                  <a:rPr lang="es-MX" dirty="0" smtClean="0">
                    <a:solidFill>
                      <a:srgbClr val="00B050"/>
                    </a:solidFill>
                    <a:effectLst>
                      <a:outerShdw blurRad="38100" dist="38100" dir="2700000" algn="tl">
                        <a:srgbClr val="000000">
                          <a:alpha val="43137"/>
                        </a:srgbClr>
                      </a:outerShdw>
                    </a:effectLst>
                  </a:rPr>
                  <a:t>La probabilidad de que Shock dado que veo la Luz</a:t>
                </a:r>
                <a:endParaRPr lang="es-MX" b="1" dirty="0">
                  <a:solidFill>
                    <a:srgbClr val="00B050"/>
                  </a:solidFill>
                  <a:effectLst>
                    <a:outerShdw blurRad="38100" dist="38100" dir="2700000" algn="tl">
                      <a:srgbClr val="000000">
                        <a:alpha val="43137"/>
                      </a:srgbClr>
                    </a:outerShdw>
                  </a:effectLst>
                </a:endParaRPr>
              </a:p>
              <a:p>
                <a:r>
                  <a:rPr lang="es-MX" b="1" dirty="0" smtClean="0">
                    <a:solidFill>
                      <a:srgbClr val="FF0000"/>
                    </a:solidFill>
                    <a:effectLst>
                      <a:outerShdw blurRad="38100" dist="38100" dir="2700000" algn="tl">
                        <a:srgbClr val="000000">
                          <a:alpha val="43137"/>
                        </a:srgbClr>
                      </a:outerShdw>
                    </a:effectLst>
                  </a:rPr>
                  <a:t>P(A) = </a:t>
                </a:r>
                <a14:m>
                  <m:oMath xmlns:m="http://schemas.openxmlformats.org/officeDocument/2006/math">
                    <m:f>
                      <m:fPr>
                        <m:ctrlPr>
                          <a:rPr lang="es-MX" b="1" i="1" smtClean="0">
                            <a:solidFill>
                              <a:srgbClr val="FF0000"/>
                            </a:solidFill>
                            <a:effectLst>
                              <a:outerShdw blurRad="38100" dist="38100" dir="2700000" algn="tl">
                                <a:srgbClr val="000000">
                                  <a:alpha val="43137"/>
                                </a:srgbClr>
                              </a:outerShdw>
                            </a:effectLst>
                            <a:latin typeface="Cambria Math"/>
                          </a:rPr>
                        </m:ctrlPr>
                      </m:fPr>
                      <m:num>
                        <m:r>
                          <a:rPr lang="es-MX" b="1" i="1" smtClean="0">
                            <a:solidFill>
                              <a:srgbClr val="FF0000"/>
                            </a:solidFill>
                            <a:effectLst>
                              <a:outerShdw blurRad="38100" dist="38100" dir="2700000" algn="tl">
                                <a:srgbClr val="000000">
                                  <a:alpha val="43137"/>
                                </a:srgbClr>
                              </a:outerShdw>
                            </a:effectLst>
                            <a:latin typeface="Cambria Math"/>
                          </a:rPr>
                          <m:t>𝟑𝟎</m:t>
                        </m:r>
                      </m:num>
                      <m:den>
                        <m:r>
                          <a:rPr lang="es-MX" b="1" i="1" smtClean="0">
                            <a:solidFill>
                              <a:srgbClr val="FF0000"/>
                            </a:solidFill>
                            <a:effectLst>
                              <a:outerShdw blurRad="38100" dist="38100" dir="2700000" algn="tl">
                                <a:srgbClr val="000000">
                                  <a:alpha val="43137"/>
                                </a:srgbClr>
                              </a:outerShdw>
                            </a:effectLst>
                            <a:latin typeface="Cambria Math"/>
                          </a:rPr>
                          <m:t>𝟒𝟎</m:t>
                        </m:r>
                      </m:den>
                    </m:f>
                  </m:oMath>
                </a14:m>
                <a:r>
                  <a:rPr lang="es-MX" b="1" dirty="0" smtClean="0">
                    <a:solidFill>
                      <a:srgbClr val="FF0000"/>
                    </a:solidFill>
                    <a:effectLst>
                      <a:outerShdw blurRad="38100" dist="38100" dir="2700000" algn="tl">
                        <a:srgbClr val="000000">
                          <a:alpha val="43137"/>
                        </a:srgbClr>
                      </a:outerShdw>
                    </a:effectLst>
                  </a:rPr>
                  <a:t> = .75</a:t>
                </a:r>
              </a:p>
              <a:p>
                <a:pPr lvl="1"/>
                <a:r>
                  <a:rPr lang="es-MX" dirty="0" smtClean="0">
                    <a:solidFill>
                      <a:srgbClr val="FF0000"/>
                    </a:solidFill>
                    <a:effectLst>
                      <a:outerShdw blurRad="38100" dist="38100" dir="2700000" algn="tl">
                        <a:srgbClr val="000000">
                          <a:alpha val="43137"/>
                        </a:srgbClr>
                      </a:outerShdw>
                    </a:effectLst>
                  </a:rPr>
                  <a:t>La probabilidad de que haya Shock</a:t>
                </a:r>
              </a:p>
              <a:p>
                <a:pPr lvl="1"/>
                <a:r>
                  <a:rPr lang="es-MX" dirty="0" smtClean="0">
                    <a:solidFill>
                      <a:srgbClr val="FF0000"/>
                    </a:solidFill>
                    <a:effectLst>
                      <a:outerShdw blurRad="38100" dist="38100" dir="2700000" algn="tl">
                        <a:srgbClr val="000000">
                          <a:alpha val="43137"/>
                        </a:srgbClr>
                      </a:outerShdw>
                    </a:effectLst>
                  </a:rPr>
                  <a:t>Sin haberme fijado en la Luz, de los 40 segundos que estuve en la caja, 30 de ellos recibí descargas.</a:t>
                </a:r>
              </a:p>
              <a:p>
                <a:endParaRPr lang="es-MX" b="1" dirty="0">
                  <a:solidFill>
                    <a:srgbClr val="FF0000"/>
                  </a:solidFill>
                  <a:effectLst>
                    <a:outerShdw blurRad="38100" dist="38100" dir="2700000" algn="tl">
                      <a:srgbClr val="000000">
                        <a:alpha val="43137"/>
                      </a:srgbClr>
                    </a:outerShdw>
                  </a:effectLst>
                </a:endParaRPr>
              </a:p>
              <a:p>
                <a:r>
                  <a:rPr lang="es-MX" b="1" dirty="0" smtClean="0">
                    <a:solidFill>
                      <a:schemeClr val="accent1">
                        <a:lumMod val="75000"/>
                      </a:schemeClr>
                    </a:solidFill>
                    <a:effectLst>
                      <a:outerShdw blurRad="38100" dist="38100" dir="2700000" algn="tl">
                        <a:srgbClr val="000000">
                          <a:alpha val="43137"/>
                        </a:srgbClr>
                      </a:outerShdw>
                    </a:effectLst>
                  </a:rPr>
                  <a:t>P(B|A) = </a:t>
                </a:r>
                <a14:m>
                  <m:oMath xmlns:m="http://schemas.openxmlformats.org/officeDocument/2006/math">
                    <m:f>
                      <m:fPr>
                        <m:ctrlPr>
                          <a:rPr lang="es-MX" b="1" i="1" smtClean="0">
                            <a:solidFill>
                              <a:schemeClr val="accent1">
                                <a:lumMod val="75000"/>
                              </a:schemeClr>
                            </a:solidFill>
                            <a:effectLst>
                              <a:outerShdw blurRad="38100" dist="38100" dir="2700000" algn="tl">
                                <a:srgbClr val="000000">
                                  <a:alpha val="43137"/>
                                </a:srgbClr>
                              </a:outerShdw>
                            </a:effectLst>
                            <a:latin typeface="Cambria Math"/>
                          </a:rPr>
                        </m:ctrlPr>
                      </m:fPr>
                      <m:num>
                        <m:r>
                          <a:rPr lang="es-MX" b="1" i="1" smtClean="0">
                            <a:solidFill>
                              <a:schemeClr val="accent1">
                                <a:lumMod val="75000"/>
                              </a:schemeClr>
                            </a:solidFill>
                            <a:effectLst>
                              <a:outerShdw blurRad="38100" dist="38100" dir="2700000" algn="tl">
                                <a:srgbClr val="000000">
                                  <a:alpha val="43137"/>
                                </a:srgbClr>
                              </a:outerShdw>
                            </a:effectLst>
                            <a:latin typeface="Cambria Math"/>
                          </a:rPr>
                          <m:t>𝟐𝟎</m:t>
                        </m:r>
                      </m:num>
                      <m:den>
                        <m:r>
                          <a:rPr lang="es-MX" b="1" i="1" smtClean="0">
                            <a:solidFill>
                              <a:schemeClr val="accent1">
                                <a:lumMod val="75000"/>
                              </a:schemeClr>
                            </a:solidFill>
                            <a:effectLst>
                              <a:outerShdw blurRad="38100" dist="38100" dir="2700000" algn="tl">
                                <a:srgbClr val="000000">
                                  <a:alpha val="43137"/>
                                </a:srgbClr>
                              </a:outerShdw>
                            </a:effectLst>
                            <a:latin typeface="Cambria Math"/>
                          </a:rPr>
                          <m:t>𝟑𝟎</m:t>
                        </m:r>
                      </m:den>
                    </m:f>
                  </m:oMath>
                </a14:m>
                <a:r>
                  <a:rPr lang="es-MX" b="1" dirty="0" smtClean="0">
                    <a:solidFill>
                      <a:schemeClr val="accent1">
                        <a:lumMod val="75000"/>
                      </a:schemeClr>
                    </a:solidFill>
                    <a:effectLst>
                      <a:outerShdw blurRad="38100" dist="38100" dir="2700000" algn="tl">
                        <a:srgbClr val="000000">
                          <a:alpha val="43137"/>
                        </a:srgbClr>
                      </a:outerShdw>
                    </a:effectLst>
                  </a:rPr>
                  <a:t> = 0.66</a:t>
                </a:r>
              </a:p>
              <a:p>
                <a:pPr lvl="1"/>
                <a:r>
                  <a:rPr lang="es-MX" dirty="0" smtClean="0">
                    <a:solidFill>
                      <a:schemeClr val="accent1">
                        <a:lumMod val="75000"/>
                      </a:schemeClr>
                    </a:solidFill>
                    <a:effectLst>
                      <a:outerShdw blurRad="38100" dist="38100" dir="2700000" algn="tl">
                        <a:srgbClr val="000000">
                          <a:alpha val="43137"/>
                        </a:srgbClr>
                      </a:outerShdw>
                    </a:effectLst>
                  </a:rPr>
                  <a:t>La probabilidad de que haya Luz cuando me den Shocks</a:t>
                </a:r>
              </a:p>
              <a:p>
                <a:pPr lvl="1"/>
                <a:r>
                  <a:rPr lang="es-MX" dirty="0" smtClean="0">
                    <a:solidFill>
                      <a:schemeClr val="accent1">
                        <a:lumMod val="75000"/>
                      </a:schemeClr>
                    </a:solidFill>
                    <a:effectLst>
                      <a:outerShdw blurRad="38100" dist="38100" dir="2700000" algn="tl">
                        <a:srgbClr val="000000">
                          <a:alpha val="43137"/>
                        </a:srgbClr>
                      </a:outerShdw>
                    </a:effectLst>
                  </a:rPr>
                  <a:t>De los 30 segundos en que hubieron descargas, 20 de ellos la Luz estuvo encendida.</a:t>
                </a:r>
              </a:p>
              <a:p>
                <a:endParaRPr lang="es-MX" b="1" dirty="0">
                  <a:solidFill>
                    <a:schemeClr val="accent1">
                      <a:lumMod val="75000"/>
                    </a:schemeClr>
                  </a:solidFill>
                  <a:effectLst>
                    <a:outerShdw blurRad="38100" dist="38100" dir="2700000" algn="tl">
                      <a:srgbClr val="000000">
                        <a:alpha val="43137"/>
                      </a:srgbClr>
                    </a:outerShdw>
                  </a:effectLst>
                </a:endParaRPr>
              </a:p>
              <a:p>
                <a:r>
                  <a:rPr lang="es-MX" b="1" dirty="0" smtClean="0">
                    <a:solidFill>
                      <a:schemeClr val="accent4">
                        <a:lumMod val="75000"/>
                      </a:schemeClr>
                    </a:solidFill>
                    <a:effectLst>
                      <a:outerShdw blurRad="38100" dist="38100" dir="2700000" algn="tl">
                        <a:srgbClr val="000000">
                          <a:alpha val="43137"/>
                        </a:srgbClr>
                      </a:outerShdw>
                    </a:effectLst>
                  </a:rPr>
                  <a:t>P(B) = </a:t>
                </a:r>
                <a14:m>
                  <m:oMath xmlns:m="http://schemas.openxmlformats.org/officeDocument/2006/math">
                    <m:f>
                      <m:fPr>
                        <m:ctrlPr>
                          <a:rPr lang="es-MX" b="1" i="1" smtClean="0">
                            <a:solidFill>
                              <a:schemeClr val="accent4">
                                <a:lumMod val="75000"/>
                              </a:schemeClr>
                            </a:solidFill>
                            <a:effectLst>
                              <a:outerShdw blurRad="38100" dist="38100" dir="2700000" algn="tl">
                                <a:srgbClr val="000000">
                                  <a:alpha val="43137"/>
                                </a:srgbClr>
                              </a:outerShdw>
                            </a:effectLst>
                            <a:latin typeface="Cambria Math"/>
                          </a:rPr>
                        </m:ctrlPr>
                      </m:fPr>
                      <m:num>
                        <m:r>
                          <a:rPr lang="es-MX" b="1" i="1" smtClean="0">
                            <a:solidFill>
                              <a:schemeClr val="accent4">
                                <a:lumMod val="75000"/>
                              </a:schemeClr>
                            </a:solidFill>
                            <a:effectLst>
                              <a:outerShdw blurRad="38100" dist="38100" dir="2700000" algn="tl">
                                <a:srgbClr val="000000">
                                  <a:alpha val="43137"/>
                                </a:srgbClr>
                              </a:outerShdw>
                            </a:effectLst>
                            <a:latin typeface="Cambria Math"/>
                          </a:rPr>
                          <m:t>𝟐𝟎</m:t>
                        </m:r>
                      </m:num>
                      <m:den>
                        <m:r>
                          <a:rPr lang="es-MX" b="1" i="1" smtClean="0">
                            <a:solidFill>
                              <a:schemeClr val="accent4">
                                <a:lumMod val="75000"/>
                              </a:schemeClr>
                            </a:solidFill>
                            <a:effectLst>
                              <a:outerShdw blurRad="38100" dist="38100" dir="2700000" algn="tl">
                                <a:srgbClr val="000000">
                                  <a:alpha val="43137"/>
                                </a:srgbClr>
                              </a:outerShdw>
                            </a:effectLst>
                            <a:latin typeface="Cambria Math"/>
                          </a:rPr>
                          <m:t>𝟒𝟎</m:t>
                        </m:r>
                      </m:den>
                    </m:f>
                    <m:r>
                      <a:rPr lang="es-MX" b="1" i="1" smtClean="0">
                        <a:solidFill>
                          <a:schemeClr val="accent4">
                            <a:lumMod val="75000"/>
                          </a:schemeClr>
                        </a:solidFill>
                        <a:effectLst>
                          <a:outerShdw blurRad="38100" dist="38100" dir="2700000" algn="tl">
                            <a:srgbClr val="000000">
                              <a:alpha val="43137"/>
                            </a:srgbClr>
                          </a:outerShdw>
                        </a:effectLst>
                        <a:latin typeface="Cambria Math"/>
                      </a:rPr>
                      <m:t>=</m:t>
                    </m:r>
                    <m:r>
                      <a:rPr lang="es-MX" b="1" i="1" smtClean="0">
                        <a:solidFill>
                          <a:schemeClr val="accent4">
                            <a:lumMod val="75000"/>
                          </a:schemeClr>
                        </a:solidFill>
                        <a:effectLst>
                          <a:outerShdw blurRad="38100" dist="38100" dir="2700000" algn="tl">
                            <a:srgbClr val="000000">
                              <a:alpha val="43137"/>
                            </a:srgbClr>
                          </a:outerShdw>
                        </a:effectLst>
                        <a:latin typeface="Cambria Math"/>
                      </a:rPr>
                      <m:t>𝟎</m:t>
                    </m:r>
                    <m:r>
                      <a:rPr lang="es-MX" b="1" i="1" smtClean="0">
                        <a:solidFill>
                          <a:schemeClr val="accent4">
                            <a:lumMod val="75000"/>
                          </a:schemeClr>
                        </a:solidFill>
                        <a:effectLst>
                          <a:outerShdw blurRad="38100" dist="38100" dir="2700000" algn="tl">
                            <a:srgbClr val="000000">
                              <a:alpha val="43137"/>
                            </a:srgbClr>
                          </a:outerShdw>
                        </a:effectLst>
                        <a:latin typeface="Cambria Math"/>
                      </a:rPr>
                      <m:t>.</m:t>
                    </m:r>
                    <m:r>
                      <a:rPr lang="es-MX" b="1" i="1" smtClean="0">
                        <a:solidFill>
                          <a:schemeClr val="accent4">
                            <a:lumMod val="75000"/>
                          </a:schemeClr>
                        </a:solidFill>
                        <a:effectLst>
                          <a:outerShdw blurRad="38100" dist="38100" dir="2700000" algn="tl">
                            <a:srgbClr val="000000">
                              <a:alpha val="43137"/>
                            </a:srgbClr>
                          </a:outerShdw>
                        </a:effectLst>
                        <a:latin typeface="Cambria Math"/>
                      </a:rPr>
                      <m:t>𝟓</m:t>
                    </m:r>
                  </m:oMath>
                </a14:m>
                <a:endParaRPr lang="es-MX" b="1" dirty="0" smtClean="0">
                  <a:solidFill>
                    <a:schemeClr val="accent4">
                      <a:lumMod val="75000"/>
                    </a:schemeClr>
                  </a:solidFill>
                  <a:effectLst>
                    <a:outerShdw blurRad="38100" dist="38100" dir="2700000" algn="tl">
                      <a:srgbClr val="000000">
                        <a:alpha val="43137"/>
                      </a:srgbClr>
                    </a:outerShdw>
                  </a:effectLst>
                </a:endParaRPr>
              </a:p>
              <a:p>
                <a:pPr lvl="1"/>
                <a:r>
                  <a:rPr lang="es-MX" dirty="0" smtClean="0">
                    <a:solidFill>
                      <a:schemeClr val="accent4">
                        <a:lumMod val="75000"/>
                      </a:schemeClr>
                    </a:solidFill>
                    <a:effectLst>
                      <a:outerShdw blurRad="38100" dist="38100" dir="2700000" algn="tl">
                        <a:srgbClr val="000000">
                          <a:alpha val="43137"/>
                        </a:srgbClr>
                      </a:outerShdw>
                    </a:effectLst>
                  </a:rPr>
                  <a:t>La probabilidad de que la luz esté encendida, con independencia de su correspondencia con los Shocks</a:t>
                </a:r>
              </a:p>
              <a:p>
                <a:pPr lvl="1"/>
                <a:r>
                  <a:rPr lang="es-MX" dirty="0" smtClean="0">
                    <a:solidFill>
                      <a:schemeClr val="accent4">
                        <a:lumMod val="75000"/>
                      </a:schemeClr>
                    </a:solidFill>
                    <a:effectLst>
                      <a:outerShdw blurRad="38100" dist="38100" dir="2700000" algn="tl">
                        <a:srgbClr val="000000">
                          <a:alpha val="43137"/>
                        </a:srgbClr>
                      </a:outerShdw>
                    </a:effectLst>
                  </a:rPr>
                  <a:t>De los 40 segundos que duró el experimento, la mitad hubo luz.</a:t>
                </a: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mc:Choice>
        <mc:Fallback xmlns="">
          <p:sp>
            <p:nvSpPr>
              <p:cNvPr id="12" name="11 Marcador de contenido"/>
              <p:cNvSpPr>
                <a:spLocks noGrp="1" noRot="1" noChangeAspect="1" noMove="1" noResize="1" noEditPoints="1" noAdjustHandles="1" noChangeArrowheads="1" noChangeShapeType="1" noTextEdit="1"/>
              </p:cNvSpPr>
              <p:nvPr>
                <p:ph sz="half" idx="2"/>
              </p:nvPr>
            </p:nvSpPr>
            <p:spPr>
              <a:xfrm>
                <a:off x="4562475" y="1825625"/>
                <a:ext cx="6791325" cy="4351338"/>
              </a:xfrm>
              <a:blipFill rotWithShape="1">
                <a:blip r:embed="rId2"/>
                <a:stretch>
                  <a:fillRect l="-628" t="-2241" r="-1166"/>
                </a:stretch>
              </a:blipFill>
            </p:spPr>
            <p:txBody>
              <a:bodyPr/>
              <a:lstStyle/>
              <a:p>
                <a:r>
                  <a:rPr lang="es-MX">
                    <a:noFill/>
                  </a:rPr>
                  <a:t> </a:t>
                </a:r>
              </a:p>
            </p:txBody>
          </p:sp>
        </mc:Fallback>
      </mc:AlternateContent>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smtClean="0">
                <a:effectLst>
                  <a:outerShdw blurRad="38100" dist="38100" dir="2700000" algn="tl">
                    <a:srgbClr val="000000">
                      <a:alpha val="43137"/>
                    </a:srgbClr>
                  </a:outerShdw>
                </a:effectLst>
              </a:rPr>
              <a:t>¿Habrá descarga?</a:t>
            </a:r>
            <a:endParaRPr lang="es-MX" b="1" dirty="0">
              <a:effectLst>
                <a:outerShdw blurRad="38100" dist="38100" dir="2700000" algn="tl">
                  <a:srgbClr val="000000">
                    <a:alpha val="43137"/>
                  </a:srgbClr>
                </a:outerShdw>
              </a:effectLst>
            </a:endParaRPr>
          </a:p>
        </p:txBody>
      </p:sp>
      <p:sp>
        <p:nvSpPr>
          <p:cNvPr id="14" name="13 Elipse"/>
          <p:cNvSpPr/>
          <p:nvPr/>
        </p:nvSpPr>
        <p:spPr>
          <a:xfrm>
            <a:off x="2281237" y="3482615"/>
            <a:ext cx="1381125" cy="617437"/>
          </a:xfrm>
          <a:prstGeom prst="ellipse">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5" name="14 Elipse"/>
          <p:cNvSpPr/>
          <p:nvPr/>
        </p:nvSpPr>
        <p:spPr>
          <a:xfrm>
            <a:off x="147484" y="2979174"/>
            <a:ext cx="1297858" cy="82591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6" name="15 Elipse"/>
          <p:cNvSpPr/>
          <p:nvPr/>
        </p:nvSpPr>
        <p:spPr>
          <a:xfrm>
            <a:off x="3264617" y="2671454"/>
            <a:ext cx="864931" cy="691177"/>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7" name="16 Elipse"/>
          <p:cNvSpPr/>
          <p:nvPr/>
        </p:nvSpPr>
        <p:spPr>
          <a:xfrm>
            <a:off x="1907764" y="2671454"/>
            <a:ext cx="1381125" cy="757545"/>
          </a:xfrm>
          <a:prstGeom prst="ellipse">
            <a:avLst/>
          </a:prstGeom>
          <a:noFill/>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920680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51200"/>
          </a:xfrm>
        </p:spPr>
        <p:txBody>
          <a:bodyPr/>
          <a:lstStyle/>
          <a:p>
            <a:pPr algn="ctr"/>
            <a:r>
              <a:rPr lang="es-MX" b="1" dirty="0" smtClean="0">
                <a:effectLst>
                  <a:outerShdw blurRad="38100" dist="38100" dir="2700000" algn="tl">
                    <a:srgbClr val="000000">
                      <a:alpha val="43137"/>
                    </a:srgbClr>
                  </a:outerShdw>
                </a:effectLst>
              </a:rPr>
              <a:t>Inferencia Probabilística</a:t>
            </a:r>
            <a:endParaRPr lang="es-MX" dirty="0"/>
          </a:p>
        </p:txBody>
      </p:sp>
      <p:sp>
        <p:nvSpPr>
          <p:cNvPr id="3" name="Marcador de contenido 2"/>
          <p:cNvSpPr>
            <a:spLocks noGrp="1"/>
          </p:cNvSpPr>
          <p:nvPr>
            <p:ph idx="1"/>
          </p:nvPr>
        </p:nvSpPr>
        <p:spPr>
          <a:xfrm>
            <a:off x="838200" y="1216326"/>
            <a:ext cx="10515600" cy="5305244"/>
          </a:xfrm>
        </p:spPr>
        <p:txBody>
          <a:bodyPr/>
          <a:lstStyle/>
          <a:p>
            <a:endParaRPr lang="es-MX" dirty="0" smtClean="0"/>
          </a:p>
          <a:p>
            <a:r>
              <a:rPr lang="es-MX" b="1" u="sng" dirty="0" smtClean="0"/>
              <a:t>Determinar qué tan </a:t>
            </a:r>
            <a:r>
              <a:rPr lang="es-MX" b="1" u="sng" dirty="0" smtClean="0">
                <a:solidFill>
                  <a:srgbClr val="FF0000"/>
                </a:solidFill>
              </a:rPr>
              <a:t>probable</a:t>
            </a:r>
            <a:r>
              <a:rPr lang="es-MX" b="1" u="sng" dirty="0" smtClean="0"/>
              <a:t> es que ocurra un evento X</a:t>
            </a:r>
          </a:p>
          <a:p>
            <a:endParaRPr lang="es-MX" dirty="0"/>
          </a:p>
          <a:p>
            <a:pPr lvl="1"/>
            <a:r>
              <a:rPr lang="es-MX" dirty="0" smtClean="0"/>
              <a:t>Lidiar contra la incertidumbre</a:t>
            </a:r>
          </a:p>
          <a:p>
            <a:pPr lvl="1"/>
            <a:endParaRPr lang="es-MX" dirty="0"/>
          </a:p>
          <a:p>
            <a:pPr lvl="1"/>
            <a:r>
              <a:rPr lang="es-MX" dirty="0" smtClean="0"/>
              <a:t>Resolver el problema de la Asignación de Crédito</a:t>
            </a:r>
            <a:endParaRPr lang="es-MX" dirty="0"/>
          </a:p>
        </p:txBody>
      </p:sp>
    </p:spTree>
    <p:extLst>
      <p:ext uri="{BB962C8B-B14F-4D97-AF65-F5344CB8AC3E}">
        <p14:creationId xmlns:p14="http://schemas.microsoft.com/office/powerpoint/2010/main" val="3557534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7484" y="176981"/>
            <a:ext cx="11872451" cy="64302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Título"/>
          <p:cNvSpPr>
            <a:spLocks noGrp="1"/>
          </p:cNvSpPr>
          <p:nvPr>
            <p:ph type="title"/>
          </p:nvPr>
        </p:nvSpPr>
        <p:spPr/>
        <p:txBody>
          <a:bodyPr/>
          <a:lstStyle/>
          <a:p>
            <a:r>
              <a:rPr lang="es-MX" dirty="0" smtClean="0"/>
              <a:t/>
            </a:r>
            <a:br>
              <a:rPr lang="es-MX" dirty="0" smtClean="0"/>
            </a:br>
            <a:endParaRPr lang="es-MX" dirty="0"/>
          </a:p>
        </p:txBody>
      </p:sp>
      <p:sp>
        <p:nvSpPr>
          <p:cNvPr id="8" name="7 Marcador de contenido"/>
          <p:cNvSpPr>
            <a:spLocks noGrp="1"/>
          </p:cNvSpPr>
          <p:nvPr>
            <p:ph sz="half" idx="1"/>
          </p:nvPr>
        </p:nvSpPr>
        <p:spPr/>
        <p:txBody>
          <a:bodyPr>
            <a:normAutofit fontScale="92500" lnSpcReduction="10000"/>
          </a:bodyPr>
          <a:lstStyle/>
          <a:p>
            <a:endParaRPr lang="es-MX" dirty="0" smtClean="0"/>
          </a:p>
          <a:p>
            <a:endParaRPr lang="es-MX" dirty="0"/>
          </a:p>
        </p:txBody>
      </p:sp>
      <mc:AlternateContent xmlns:mc="http://schemas.openxmlformats.org/markup-compatibility/2006" xmlns:a14="http://schemas.microsoft.com/office/drawing/2010/main">
        <mc:Choice Requires="a14">
          <p:sp>
            <p:nvSpPr>
              <p:cNvPr id="12" name="11 Marcador de contenido"/>
              <p:cNvSpPr>
                <a:spLocks noGrp="1"/>
              </p:cNvSpPr>
              <p:nvPr>
                <p:ph sz="half" idx="2"/>
              </p:nvPr>
            </p:nvSpPr>
            <p:spPr>
              <a:xfrm>
                <a:off x="4562475" y="1306946"/>
                <a:ext cx="6791325" cy="4351338"/>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s-MX" sz="4000" b="1" i="1" smtClean="0">
                          <a:solidFill>
                            <a:srgbClr val="00B050"/>
                          </a:solidFill>
                          <a:effectLst>
                            <a:outerShdw blurRad="38100" dist="38100" dir="2700000" algn="tl">
                              <a:srgbClr val="000000">
                                <a:alpha val="43137"/>
                              </a:srgbClr>
                            </a:outerShdw>
                          </a:effectLst>
                          <a:latin typeface="Cambria Math"/>
                        </a:rPr>
                        <m:t>𝒑</m:t>
                      </m:r>
                      <m:d>
                        <m:dPr>
                          <m:ctrlPr>
                            <a:rPr lang="es-MX" sz="4000" b="1" i="1" smtClean="0">
                              <a:solidFill>
                                <a:srgbClr val="00B050"/>
                              </a:solidFill>
                              <a:effectLst>
                                <a:outerShdw blurRad="38100" dist="38100" dir="2700000" algn="tl">
                                  <a:srgbClr val="000000">
                                    <a:alpha val="43137"/>
                                  </a:srgbClr>
                                </a:outerShdw>
                              </a:effectLst>
                              <a:latin typeface="Cambria Math"/>
                            </a:rPr>
                          </m:ctrlPr>
                        </m:dPr>
                        <m:e>
                          <m:r>
                            <a:rPr lang="es-MX" sz="4000" b="1" i="1" smtClean="0">
                              <a:solidFill>
                                <a:srgbClr val="00B050"/>
                              </a:solidFill>
                              <a:effectLst>
                                <a:outerShdw blurRad="38100" dist="38100" dir="2700000" algn="tl">
                                  <a:srgbClr val="000000">
                                    <a:alpha val="43137"/>
                                  </a:srgbClr>
                                </a:outerShdw>
                              </a:effectLst>
                              <a:latin typeface="Cambria Math"/>
                            </a:rPr>
                            <m:t>𝑨</m:t>
                          </m:r>
                        </m:e>
                        <m:e>
                          <m:r>
                            <a:rPr lang="es-MX" sz="4000" b="1" i="1" smtClean="0">
                              <a:solidFill>
                                <a:srgbClr val="00B050"/>
                              </a:solidFill>
                              <a:effectLst>
                                <a:outerShdw blurRad="38100" dist="38100" dir="2700000" algn="tl">
                                  <a:srgbClr val="000000">
                                    <a:alpha val="43137"/>
                                  </a:srgbClr>
                                </a:outerShdw>
                              </a:effectLst>
                              <a:latin typeface="Cambria Math"/>
                            </a:rPr>
                            <m:t>𝑩</m:t>
                          </m:r>
                        </m:e>
                      </m:d>
                      <m:r>
                        <a:rPr lang="es-MX" sz="4000" b="1" i="1" smtClean="0">
                          <a:solidFill>
                            <a:srgbClr val="00B050"/>
                          </a:solidFill>
                          <a:effectLst>
                            <a:outerShdw blurRad="38100" dist="38100" dir="2700000" algn="tl">
                              <a:srgbClr val="000000">
                                <a:alpha val="43137"/>
                              </a:srgbClr>
                            </a:outerShdw>
                          </a:effectLst>
                          <a:latin typeface="Cambria Math"/>
                        </a:rPr>
                        <m:t>=</m:t>
                      </m:r>
                      <m:f>
                        <m:fPr>
                          <m:ctrlPr>
                            <a:rPr lang="es-MX" sz="4000" b="1" i="1" smtClean="0">
                              <a:solidFill>
                                <a:srgbClr val="00B050"/>
                              </a:solidFill>
                              <a:effectLst>
                                <a:outerShdw blurRad="38100" dist="38100" dir="2700000" algn="tl">
                                  <a:srgbClr val="000000">
                                    <a:alpha val="43137"/>
                                  </a:srgbClr>
                                </a:outerShdw>
                              </a:effectLst>
                              <a:latin typeface="Cambria Math"/>
                            </a:rPr>
                          </m:ctrlPr>
                        </m:fPr>
                        <m:num>
                          <m:d>
                            <m:dPr>
                              <m:ctrlPr>
                                <a:rPr lang="es-MX" sz="4000" b="1" i="1" smtClean="0">
                                  <a:solidFill>
                                    <a:srgbClr val="00B050"/>
                                  </a:solidFill>
                                  <a:effectLst>
                                    <a:outerShdw blurRad="38100" dist="38100" dir="2700000" algn="tl">
                                      <a:srgbClr val="000000">
                                        <a:alpha val="43137"/>
                                      </a:srgbClr>
                                    </a:outerShdw>
                                  </a:effectLst>
                                  <a:latin typeface="Cambria Math"/>
                                </a:rPr>
                              </m:ctrlPr>
                            </m:dPr>
                            <m:e>
                              <m:r>
                                <a:rPr lang="es-MX" sz="4000" b="1" i="1" smtClean="0">
                                  <a:solidFill>
                                    <a:srgbClr val="FF0000"/>
                                  </a:solidFill>
                                  <a:effectLst>
                                    <a:outerShdw blurRad="38100" dist="38100" dir="2700000" algn="tl">
                                      <a:srgbClr val="000000">
                                        <a:alpha val="43137"/>
                                      </a:srgbClr>
                                    </a:outerShdw>
                                  </a:effectLst>
                                  <a:latin typeface="Cambria Math"/>
                                </a:rPr>
                                <m:t>.</m:t>
                              </m:r>
                              <m:r>
                                <a:rPr lang="es-MX" sz="4000" b="1" i="1" smtClean="0">
                                  <a:solidFill>
                                    <a:srgbClr val="FF0000"/>
                                  </a:solidFill>
                                  <a:effectLst>
                                    <a:outerShdw blurRad="38100" dist="38100" dir="2700000" algn="tl">
                                      <a:srgbClr val="000000">
                                        <a:alpha val="43137"/>
                                      </a:srgbClr>
                                    </a:outerShdw>
                                  </a:effectLst>
                                  <a:latin typeface="Cambria Math"/>
                                </a:rPr>
                                <m:t>𝟕𝟓</m:t>
                              </m:r>
                            </m:e>
                          </m:d>
                          <m:r>
                            <a:rPr lang="es-MX" sz="4000" b="1" i="1" smtClean="0">
                              <a:solidFill>
                                <a:srgbClr val="00B050"/>
                              </a:solidFill>
                              <a:effectLst>
                                <a:outerShdw blurRad="38100" dist="38100" dir="2700000" algn="tl">
                                  <a:srgbClr val="000000">
                                    <a:alpha val="43137"/>
                                  </a:srgbClr>
                                </a:outerShdw>
                              </a:effectLst>
                              <a:latin typeface="Cambria Math"/>
                            </a:rPr>
                            <m:t>(</m:t>
                          </m:r>
                          <m:r>
                            <a:rPr lang="es-MX" sz="4000" b="1" i="1" smtClean="0">
                              <a:solidFill>
                                <a:schemeClr val="accent5">
                                  <a:lumMod val="60000"/>
                                  <a:lumOff val="40000"/>
                                </a:schemeClr>
                              </a:solidFill>
                              <a:effectLst>
                                <a:outerShdw blurRad="38100" dist="38100" dir="2700000" algn="tl">
                                  <a:srgbClr val="000000">
                                    <a:alpha val="43137"/>
                                  </a:srgbClr>
                                </a:outerShdw>
                              </a:effectLst>
                              <a:latin typeface="Cambria Math"/>
                            </a:rPr>
                            <m:t>𝟎</m:t>
                          </m:r>
                          <m:r>
                            <a:rPr lang="es-MX" sz="4000" b="1" i="1" smtClean="0">
                              <a:solidFill>
                                <a:schemeClr val="accent5">
                                  <a:lumMod val="60000"/>
                                  <a:lumOff val="40000"/>
                                </a:schemeClr>
                              </a:solidFill>
                              <a:effectLst>
                                <a:outerShdw blurRad="38100" dist="38100" dir="2700000" algn="tl">
                                  <a:srgbClr val="000000">
                                    <a:alpha val="43137"/>
                                  </a:srgbClr>
                                </a:outerShdw>
                              </a:effectLst>
                              <a:latin typeface="Cambria Math"/>
                            </a:rPr>
                            <m:t>.</m:t>
                          </m:r>
                          <m:r>
                            <a:rPr lang="es-MX" sz="4000" b="1" i="1" smtClean="0">
                              <a:solidFill>
                                <a:schemeClr val="accent5">
                                  <a:lumMod val="60000"/>
                                  <a:lumOff val="40000"/>
                                </a:schemeClr>
                              </a:solidFill>
                              <a:effectLst>
                                <a:outerShdw blurRad="38100" dist="38100" dir="2700000" algn="tl">
                                  <a:srgbClr val="000000">
                                    <a:alpha val="43137"/>
                                  </a:srgbClr>
                                </a:outerShdw>
                              </a:effectLst>
                              <a:latin typeface="Cambria Math"/>
                            </a:rPr>
                            <m:t>𝟔𝟔</m:t>
                          </m:r>
                          <m:r>
                            <a:rPr lang="es-MX" sz="4000" b="1" i="1" smtClean="0">
                              <a:solidFill>
                                <a:srgbClr val="00B050"/>
                              </a:solidFill>
                              <a:effectLst>
                                <a:outerShdw blurRad="38100" dist="38100" dir="2700000" algn="tl">
                                  <a:srgbClr val="000000">
                                    <a:alpha val="43137"/>
                                  </a:srgbClr>
                                </a:outerShdw>
                              </a:effectLst>
                              <a:latin typeface="Cambria Math"/>
                            </a:rPr>
                            <m:t>)</m:t>
                          </m:r>
                        </m:num>
                        <m:den>
                          <m:r>
                            <a:rPr lang="es-MX" sz="4000" b="1" i="1" smtClean="0">
                              <a:solidFill>
                                <a:schemeClr val="accent4">
                                  <a:lumMod val="75000"/>
                                </a:schemeClr>
                              </a:solidFill>
                              <a:effectLst>
                                <a:outerShdw blurRad="38100" dist="38100" dir="2700000" algn="tl">
                                  <a:srgbClr val="000000">
                                    <a:alpha val="43137"/>
                                  </a:srgbClr>
                                </a:outerShdw>
                              </a:effectLst>
                              <a:latin typeface="Cambria Math"/>
                            </a:rPr>
                            <m:t>𝟎</m:t>
                          </m:r>
                          <m:r>
                            <a:rPr lang="es-MX" sz="4000" b="1" i="1" smtClean="0">
                              <a:solidFill>
                                <a:schemeClr val="accent4">
                                  <a:lumMod val="75000"/>
                                </a:schemeClr>
                              </a:solidFill>
                              <a:effectLst>
                                <a:outerShdw blurRad="38100" dist="38100" dir="2700000" algn="tl">
                                  <a:srgbClr val="000000">
                                    <a:alpha val="43137"/>
                                  </a:srgbClr>
                                </a:outerShdw>
                              </a:effectLst>
                              <a:latin typeface="Cambria Math"/>
                            </a:rPr>
                            <m:t>.</m:t>
                          </m:r>
                          <m:r>
                            <a:rPr lang="es-MX" sz="4000" b="1" i="1" smtClean="0">
                              <a:solidFill>
                                <a:schemeClr val="accent4">
                                  <a:lumMod val="75000"/>
                                </a:schemeClr>
                              </a:solidFill>
                              <a:effectLst>
                                <a:outerShdw blurRad="38100" dist="38100" dir="2700000" algn="tl">
                                  <a:srgbClr val="000000">
                                    <a:alpha val="43137"/>
                                  </a:srgbClr>
                                </a:outerShdw>
                              </a:effectLst>
                              <a:latin typeface="Cambria Math"/>
                            </a:rPr>
                            <m:t>𝟓</m:t>
                          </m:r>
                        </m:den>
                      </m:f>
                    </m:oMath>
                  </m:oMathPara>
                </a14:m>
                <a:endParaRPr lang="es-MX" sz="4000" b="1" dirty="0" smtClean="0">
                  <a:solidFill>
                    <a:srgbClr val="00B050"/>
                  </a:solidFill>
                  <a:effectLst>
                    <a:outerShdw blurRad="38100" dist="38100" dir="2700000" algn="tl">
                      <a:srgbClr val="000000">
                        <a:alpha val="43137"/>
                      </a:srgbClr>
                    </a:outerShdw>
                  </a:effectLst>
                </a:endParaRPr>
              </a:p>
              <a:p>
                <a:pPr marL="0" indent="0">
                  <a:buNone/>
                </a:pPr>
                <a:endParaRPr lang="es-MX" sz="4000" b="1" dirty="0" smtClean="0">
                  <a:solidFill>
                    <a:srgbClr val="00B050"/>
                  </a:solidFill>
                  <a:effectLst>
                    <a:outerShdw blurRad="38100" dist="38100" dir="2700000" algn="tl">
                      <a:srgbClr val="000000">
                        <a:alpha val="43137"/>
                      </a:srgbClr>
                    </a:outerShdw>
                  </a:effectLst>
                </a:endParaRPr>
              </a:p>
              <a:p>
                <a:pPr marL="0" indent="0">
                  <a:buNone/>
                </a:pPr>
                <a14:m>
                  <m:oMathPara xmlns:m="http://schemas.openxmlformats.org/officeDocument/2006/math">
                    <m:oMathParaPr>
                      <m:jc m:val="centerGroup"/>
                    </m:oMathParaPr>
                    <m:oMath xmlns:m="http://schemas.openxmlformats.org/officeDocument/2006/math">
                      <m:r>
                        <a:rPr lang="es-MX" sz="4000" b="1" i="1">
                          <a:solidFill>
                            <a:srgbClr val="00B050"/>
                          </a:solidFill>
                          <a:effectLst>
                            <a:outerShdw blurRad="38100" dist="38100" dir="2700000" algn="tl">
                              <a:srgbClr val="000000">
                                <a:alpha val="43137"/>
                              </a:srgbClr>
                            </a:outerShdw>
                          </a:effectLst>
                          <a:latin typeface="Cambria Math"/>
                        </a:rPr>
                        <m:t>𝒑</m:t>
                      </m:r>
                      <m:d>
                        <m:dPr>
                          <m:ctrlPr>
                            <a:rPr lang="es-MX" sz="4000" b="1" i="1">
                              <a:solidFill>
                                <a:srgbClr val="00B050"/>
                              </a:solidFill>
                              <a:effectLst>
                                <a:outerShdw blurRad="38100" dist="38100" dir="2700000" algn="tl">
                                  <a:srgbClr val="000000">
                                    <a:alpha val="43137"/>
                                  </a:srgbClr>
                                </a:outerShdw>
                              </a:effectLst>
                              <a:latin typeface="Cambria Math"/>
                            </a:rPr>
                          </m:ctrlPr>
                        </m:dPr>
                        <m:e>
                          <m:r>
                            <a:rPr lang="es-MX" sz="4000" b="1" i="1">
                              <a:solidFill>
                                <a:srgbClr val="00B050"/>
                              </a:solidFill>
                              <a:effectLst>
                                <a:outerShdw blurRad="38100" dist="38100" dir="2700000" algn="tl">
                                  <a:srgbClr val="000000">
                                    <a:alpha val="43137"/>
                                  </a:srgbClr>
                                </a:outerShdw>
                              </a:effectLst>
                              <a:latin typeface="Cambria Math"/>
                            </a:rPr>
                            <m:t>𝑨</m:t>
                          </m:r>
                        </m:e>
                        <m:e>
                          <m:r>
                            <a:rPr lang="es-MX" sz="4000" b="1" i="1">
                              <a:solidFill>
                                <a:srgbClr val="00B050"/>
                              </a:solidFill>
                              <a:effectLst>
                                <a:outerShdw blurRad="38100" dist="38100" dir="2700000" algn="tl">
                                  <a:srgbClr val="000000">
                                    <a:alpha val="43137"/>
                                  </a:srgbClr>
                                </a:outerShdw>
                              </a:effectLst>
                              <a:latin typeface="Cambria Math"/>
                            </a:rPr>
                            <m:t>𝑩</m:t>
                          </m:r>
                        </m:e>
                      </m:d>
                      <m:r>
                        <a:rPr lang="es-MX" sz="4000" b="1" i="1">
                          <a:solidFill>
                            <a:srgbClr val="00B050"/>
                          </a:solidFill>
                          <a:effectLst>
                            <a:outerShdw blurRad="38100" dist="38100" dir="2700000" algn="tl">
                              <a:srgbClr val="000000">
                                <a:alpha val="43137"/>
                              </a:srgbClr>
                            </a:outerShdw>
                          </a:effectLst>
                          <a:latin typeface="Cambria Math"/>
                        </a:rPr>
                        <m:t>=</m:t>
                      </m:r>
                      <m:f>
                        <m:fPr>
                          <m:ctrlPr>
                            <a:rPr lang="es-MX" sz="4000" b="1" i="1" smtClean="0">
                              <a:solidFill>
                                <a:srgbClr val="00B050"/>
                              </a:solidFill>
                              <a:effectLst>
                                <a:outerShdw blurRad="38100" dist="38100" dir="2700000" algn="tl">
                                  <a:srgbClr val="000000">
                                    <a:alpha val="43137"/>
                                  </a:srgbClr>
                                </a:outerShdw>
                              </a:effectLst>
                              <a:latin typeface="Cambria Math"/>
                            </a:rPr>
                          </m:ctrlPr>
                        </m:fPr>
                        <m:num>
                          <m:d>
                            <m:dPr>
                              <m:ctrlPr>
                                <a:rPr lang="es-MX" sz="4000" b="1" i="1" smtClean="0">
                                  <a:solidFill>
                                    <a:srgbClr val="00B050"/>
                                  </a:solidFill>
                                  <a:effectLst>
                                    <a:outerShdw blurRad="38100" dist="38100" dir="2700000" algn="tl">
                                      <a:srgbClr val="000000">
                                        <a:alpha val="43137"/>
                                      </a:srgbClr>
                                    </a:outerShdw>
                                  </a:effectLst>
                                  <a:latin typeface="Cambria Math"/>
                                </a:rPr>
                              </m:ctrlPr>
                            </m:dPr>
                            <m:e>
                              <m:r>
                                <a:rPr lang="es-MX" sz="4000" b="1" i="1" smtClean="0">
                                  <a:solidFill>
                                    <a:srgbClr val="FF0000"/>
                                  </a:solidFill>
                                  <a:effectLst>
                                    <a:outerShdw blurRad="38100" dist="38100" dir="2700000" algn="tl">
                                      <a:srgbClr val="000000">
                                        <a:alpha val="43137"/>
                                      </a:srgbClr>
                                    </a:outerShdw>
                                  </a:effectLst>
                                  <a:latin typeface="Cambria Math"/>
                                </a:rPr>
                                <m:t>.</m:t>
                              </m:r>
                              <m:r>
                                <a:rPr lang="es-MX" sz="4000" b="1" i="1" smtClean="0">
                                  <a:solidFill>
                                    <a:srgbClr val="00B050"/>
                                  </a:solidFill>
                                  <a:effectLst>
                                    <a:outerShdw blurRad="38100" dist="38100" dir="2700000" algn="tl">
                                      <a:srgbClr val="000000">
                                        <a:alpha val="43137"/>
                                      </a:srgbClr>
                                    </a:outerShdw>
                                  </a:effectLst>
                                  <a:latin typeface="Cambria Math"/>
                                </a:rPr>
                                <m:t>𝟒𝟗𝟓</m:t>
                              </m:r>
                            </m:e>
                          </m:d>
                        </m:num>
                        <m:den>
                          <m:r>
                            <a:rPr lang="es-MX" sz="4000" b="1" i="1">
                              <a:solidFill>
                                <a:schemeClr val="accent4">
                                  <a:lumMod val="75000"/>
                                </a:schemeClr>
                              </a:solidFill>
                              <a:effectLst>
                                <a:outerShdw blurRad="38100" dist="38100" dir="2700000" algn="tl">
                                  <a:srgbClr val="000000">
                                    <a:alpha val="43137"/>
                                  </a:srgbClr>
                                </a:outerShdw>
                              </a:effectLst>
                              <a:latin typeface="Cambria Math"/>
                            </a:rPr>
                            <m:t>𝟎</m:t>
                          </m:r>
                          <m:r>
                            <a:rPr lang="es-MX" sz="4000" b="1" i="1">
                              <a:solidFill>
                                <a:schemeClr val="accent4">
                                  <a:lumMod val="75000"/>
                                </a:schemeClr>
                              </a:solidFill>
                              <a:effectLst>
                                <a:outerShdw blurRad="38100" dist="38100" dir="2700000" algn="tl">
                                  <a:srgbClr val="000000">
                                    <a:alpha val="43137"/>
                                  </a:srgbClr>
                                </a:outerShdw>
                              </a:effectLst>
                              <a:latin typeface="Cambria Math"/>
                            </a:rPr>
                            <m:t>.</m:t>
                          </m:r>
                          <m:r>
                            <a:rPr lang="es-MX" sz="4000" b="1" i="1">
                              <a:solidFill>
                                <a:schemeClr val="accent4">
                                  <a:lumMod val="75000"/>
                                </a:schemeClr>
                              </a:solidFill>
                              <a:effectLst>
                                <a:outerShdw blurRad="38100" dist="38100" dir="2700000" algn="tl">
                                  <a:srgbClr val="000000">
                                    <a:alpha val="43137"/>
                                  </a:srgbClr>
                                </a:outerShdw>
                              </a:effectLst>
                              <a:latin typeface="Cambria Math"/>
                            </a:rPr>
                            <m:t>𝟓</m:t>
                          </m:r>
                        </m:den>
                      </m:f>
                    </m:oMath>
                  </m:oMathPara>
                </a14:m>
                <a:endParaRPr lang="es-MX" sz="4000" b="1" dirty="0" smtClean="0">
                  <a:solidFill>
                    <a:schemeClr val="accent4">
                      <a:lumMod val="75000"/>
                    </a:schemeClr>
                  </a:solidFill>
                  <a:effectLst>
                    <a:outerShdw blurRad="38100" dist="38100" dir="2700000" algn="tl">
                      <a:srgbClr val="000000">
                        <a:alpha val="43137"/>
                      </a:srgbClr>
                    </a:outerShdw>
                  </a:effectLst>
                </a:endParaRPr>
              </a:p>
              <a:p>
                <a:pPr marL="0" indent="0">
                  <a:buNone/>
                </a:pPr>
                <a:endParaRPr lang="es-MX" sz="4000" b="1" dirty="0" smtClean="0">
                  <a:solidFill>
                    <a:srgbClr val="00B050"/>
                  </a:solidFill>
                  <a:effectLst>
                    <a:outerShdw blurRad="38100" dist="38100" dir="2700000" algn="tl">
                      <a:srgbClr val="000000">
                        <a:alpha val="43137"/>
                      </a:srgbClr>
                    </a:outerShdw>
                  </a:effectLst>
                </a:endParaRPr>
              </a:p>
              <a:p>
                <a:pPr marL="0" indent="0">
                  <a:buNone/>
                </a:pPr>
                <a14:m>
                  <m:oMathPara xmlns:m="http://schemas.openxmlformats.org/officeDocument/2006/math">
                    <m:oMathParaPr>
                      <m:jc m:val="centerGroup"/>
                    </m:oMathParaPr>
                    <m:oMath xmlns:m="http://schemas.openxmlformats.org/officeDocument/2006/math">
                      <m:r>
                        <a:rPr lang="es-MX" sz="4000" b="1" i="1">
                          <a:solidFill>
                            <a:srgbClr val="00B050"/>
                          </a:solidFill>
                          <a:effectLst>
                            <a:outerShdw blurRad="38100" dist="38100" dir="2700000" algn="tl">
                              <a:srgbClr val="000000">
                                <a:alpha val="43137"/>
                              </a:srgbClr>
                            </a:outerShdw>
                          </a:effectLst>
                          <a:latin typeface="Cambria Math"/>
                        </a:rPr>
                        <m:t>𝒑</m:t>
                      </m:r>
                      <m:d>
                        <m:dPr>
                          <m:ctrlPr>
                            <a:rPr lang="es-MX" sz="4000" b="1" i="1">
                              <a:solidFill>
                                <a:srgbClr val="00B050"/>
                              </a:solidFill>
                              <a:effectLst>
                                <a:outerShdw blurRad="38100" dist="38100" dir="2700000" algn="tl">
                                  <a:srgbClr val="000000">
                                    <a:alpha val="43137"/>
                                  </a:srgbClr>
                                </a:outerShdw>
                              </a:effectLst>
                              <a:latin typeface="Cambria Math"/>
                            </a:rPr>
                          </m:ctrlPr>
                        </m:dPr>
                        <m:e>
                          <m:r>
                            <a:rPr lang="es-MX" sz="4000" b="1" i="1">
                              <a:solidFill>
                                <a:srgbClr val="00B050"/>
                              </a:solidFill>
                              <a:effectLst>
                                <a:outerShdw blurRad="38100" dist="38100" dir="2700000" algn="tl">
                                  <a:srgbClr val="000000">
                                    <a:alpha val="43137"/>
                                  </a:srgbClr>
                                </a:outerShdw>
                              </a:effectLst>
                              <a:latin typeface="Cambria Math"/>
                            </a:rPr>
                            <m:t>𝑨</m:t>
                          </m:r>
                        </m:e>
                        <m:e>
                          <m:r>
                            <a:rPr lang="es-MX" sz="4000" b="1" i="1">
                              <a:solidFill>
                                <a:srgbClr val="00B050"/>
                              </a:solidFill>
                              <a:effectLst>
                                <a:outerShdw blurRad="38100" dist="38100" dir="2700000" algn="tl">
                                  <a:srgbClr val="000000">
                                    <a:alpha val="43137"/>
                                  </a:srgbClr>
                                </a:outerShdw>
                              </a:effectLst>
                              <a:latin typeface="Cambria Math"/>
                            </a:rPr>
                            <m:t>𝑩</m:t>
                          </m:r>
                        </m:e>
                      </m:d>
                      <m:r>
                        <a:rPr lang="es-MX" sz="4000" b="1" i="1">
                          <a:solidFill>
                            <a:srgbClr val="00B050"/>
                          </a:solidFill>
                          <a:effectLst>
                            <a:outerShdw blurRad="38100" dist="38100" dir="2700000" algn="tl">
                              <a:srgbClr val="000000">
                                <a:alpha val="43137"/>
                              </a:srgbClr>
                            </a:outerShdw>
                          </a:effectLst>
                          <a:latin typeface="Cambria Math"/>
                        </a:rPr>
                        <m:t>=</m:t>
                      </m:r>
                      <m:r>
                        <a:rPr lang="es-MX" sz="4000" b="1" i="1" smtClean="0">
                          <a:solidFill>
                            <a:srgbClr val="00B050"/>
                          </a:solidFill>
                          <a:effectLst>
                            <a:outerShdw blurRad="38100" dist="38100" dir="2700000" algn="tl">
                              <a:srgbClr val="000000">
                                <a:alpha val="43137"/>
                              </a:srgbClr>
                            </a:outerShdw>
                          </a:effectLst>
                          <a:latin typeface="Cambria Math"/>
                        </a:rPr>
                        <m:t>.</m:t>
                      </m:r>
                      <m:r>
                        <a:rPr lang="es-MX" sz="4000" b="1" i="1" smtClean="0">
                          <a:solidFill>
                            <a:srgbClr val="00B050"/>
                          </a:solidFill>
                          <a:effectLst>
                            <a:outerShdw blurRad="38100" dist="38100" dir="2700000" algn="tl">
                              <a:srgbClr val="000000">
                                <a:alpha val="43137"/>
                              </a:srgbClr>
                            </a:outerShdw>
                          </a:effectLst>
                          <a:latin typeface="Cambria Math"/>
                        </a:rPr>
                        <m:t>𝟗𝟗𝟗𝟗</m:t>
                      </m:r>
                    </m:oMath>
                  </m:oMathPara>
                </a14:m>
                <a:endParaRPr lang="es-MX" sz="4000" b="1" dirty="0" smtClean="0">
                  <a:solidFill>
                    <a:srgbClr val="00B050"/>
                  </a:solidFill>
                  <a:effectLst>
                    <a:outerShdw blurRad="38100" dist="38100" dir="2700000" algn="tl">
                      <a:srgbClr val="000000">
                        <a:alpha val="43137"/>
                      </a:srgbClr>
                    </a:outerShdw>
                  </a:effectLst>
                </a:endParaRPr>
              </a:p>
              <a:p>
                <a:pPr marL="0" indent="0" algn="ctr">
                  <a:buNone/>
                </a:pPr>
                <a:r>
                  <a:rPr lang="es-MX" sz="2000" b="1" dirty="0" smtClean="0">
                    <a:solidFill>
                      <a:srgbClr val="00B050"/>
                    </a:solidFill>
                    <a:effectLst>
                      <a:outerShdw blurRad="38100" dist="38100" dir="2700000" algn="tl">
                        <a:srgbClr val="000000">
                          <a:alpha val="43137"/>
                        </a:srgbClr>
                      </a:outerShdw>
                    </a:effectLst>
                  </a:rPr>
                  <a:t>La probabilidad de que haya un Shock dado que la Luz está encendida.</a:t>
                </a:r>
              </a:p>
              <a:p>
                <a:pPr marL="0" indent="0">
                  <a:buNone/>
                </a:pPr>
                <a:endParaRPr lang="es-MX" sz="4000" b="1" dirty="0" smtClean="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smtClean="0">
                  <a:solidFill>
                    <a:srgbClr val="00B050"/>
                  </a:solidFill>
                  <a:effectLst>
                    <a:outerShdw blurRad="38100" dist="38100" dir="2700000" algn="tl">
                      <a:srgbClr val="000000">
                        <a:alpha val="43137"/>
                      </a:srgbClr>
                    </a:outerShdw>
                  </a:effectLst>
                </a:endParaRPr>
              </a:p>
              <a:p>
                <a:pPr lvl="1"/>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a:p>
                <a:endParaRPr lang="es-MX" b="1" dirty="0">
                  <a:solidFill>
                    <a:srgbClr val="00B050"/>
                  </a:solidFill>
                  <a:effectLst>
                    <a:outerShdw blurRad="38100" dist="38100" dir="2700000" algn="tl">
                      <a:srgbClr val="000000">
                        <a:alpha val="43137"/>
                      </a:srgbClr>
                    </a:outerShdw>
                  </a:effectLst>
                </a:endParaRPr>
              </a:p>
            </p:txBody>
          </p:sp>
        </mc:Choice>
        <mc:Fallback xmlns="">
          <p:sp>
            <p:nvSpPr>
              <p:cNvPr id="12" name="11 Marcador de contenido"/>
              <p:cNvSpPr>
                <a:spLocks noGrp="1" noRot="1" noChangeAspect="1" noMove="1" noResize="1" noEditPoints="1" noAdjustHandles="1" noChangeArrowheads="1" noChangeShapeType="1" noTextEdit="1"/>
              </p:cNvSpPr>
              <p:nvPr>
                <p:ph sz="half" idx="2"/>
              </p:nvPr>
            </p:nvSpPr>
            <p:spPr>
              <a:xfrm>
                <a:off x="4562475" y="1306946"/>
                <a:ext cx="6791325" cy="4351338"/>
              </a:xfrm>
              <a:blipFill rotWithShape="1">
                <a:blip r:embed="rId2"/>
                <a:stretch>
                  <a:fillRect b="-2381"/>
                </a:stretch>
              </a:blipFill>
            </p:spPr>
            <p:txBody>
              <a:bodyPr/>
              <a:lstStyle/>
              <a:p>
                <a:r>
                  <a:rPr lang="es-MX">
                    <a:noFill/>
                  </a:rPr>
                  <a:t> </a:t>
                </a:r>
              </a:p>
            </p:txBody>
          </p:sp>
        </mc:Fallback>
      </mc:AlternateContent>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5087"/>
            <a:ext cx="45624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0 Título"/>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smtClean="0">
                <a:effectLst>
                  <a:outerShdw blurRad="38100" dist="38100" dir="2700000" algn="tl">
                    <a:srgbClr val="000000">
                      <a:alpha val="43137"/>
                    </a:srgbClr>
                  </a:outerShdw>
                </a:effectLst>
              </a:rPr>
              <a:t>¿Habrá descarga?</a:t>
            </a:r>
            <a:endParaRPr lang="es-MX" b="1" dirty="0">
              <a:effectLst>
                <a:outerShdw blurRad="38100" dist="38100" dir="2700000" algn="tl">
                  <a:srgbClr val="000000">
                    <a:alpha val="43137"/>
                  </a:srgbClr>
                </a:outerShdw>
              </a:effectLst>
            </a:endParaRPr>
          </a:p>
        </p:txBody>
      </p:sp>
      <p:sp>
        <p:nvSpPr>
          <p:cNvPr id="14" name="13 Elipse"/>
          <p:cNvSpPr/>
          <p:nvPr/>
        </p:nvSpPr>
        <p:spPr>
          <a:xfrm>
            <a:off x="2281237" y="3482615"/>
            <a:ext cx="1381125" cy="617437"/>
          </a:xfrm>
          <a:prstGeom prst="ellipse">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5" name="14 Elipse"/>
          <p:cNvSpPr/>
          <p:nvPr/>
        </p:nvSpPr>
        <p:spPr>
          <a:xfrm>
            <a:off x="147484" y="2979174"/>
            <a:ext cx="1297858" cy="82591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6" name="15 Elipse"/>
          <p:cNvSpPr/>
          <p:nvPr/>
        </p:nvSpPr>
        <p:spPr>
          <a:xfrm>
            <a:off x="3264617" y="2671454"/>
            <a:ext cx="864931" cy="691177"/>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7" name="16 Elipse"/>
          <p:cNvSpPr/>
          <p:nvPr/>
        </p:nvSpPr>
        <p:spPr>
          <a:xfrm>
            <a:off x="1907764" y="2671454"/>
            <a:ext cx="1381125" cy="757545"/>
          </a:xfrm>
          <a:prstGeom prst="ellipse">
            <a:avLst/>
          </a:prstGeom>
          <a:noFill/>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84495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t>Probabilidad</a:t>
            </a:r>
            <a:endParaRPr lang="es-MX" b="1" dirty="0"/>
          </a:p>
        </p:txBody>
      </p:sp>
      <p:sp>
        <p:nvSpPr>
          <p:cNvPr id="3" name="Marcador de contenido 2"/>
          <p:cNvSpPr>
            <a:spLocks noGrp="1"/>
          </p:cNvSpPr>
          <p:nvPr>
            <p:ph idx="1"/>
          </p:nvPr>
        </p:nvSpPr>
        <p:spPr/>
        <p:txBody>
          <a:bodyPr/>
          <a:lstStyle/>
          <a:p>
            <a:r>
              <a:rPr lang="es-MX" dirty="0" smtClean="0"/>
              <a:t>Un </a:t>
            </a:r>
            <a:r>
              <a:rPr lang="es-MX" u="sng" dirty="0" smtClean="0">
                <a:solidFill>
                  <a:srgbClr val="FF0000"/>
                </a:solidFill>
              </a:rPr>
              <a:t>número</a:t>
            </a:r>
            <a:r>
              <a:rPr lang="es-MX" dirty="0" smtClean="0"/>
              <a:t> del 0 al 1 que representa la certidumbre que se tiene respecto de la ocurrencia de un evento.</a:t>
            </a:r>
          </a:p>
          <a:p>
            <a:pPr lvl="2"/>
            <a:endParaRPr lang="es-MX" dirty="0"/>
          </a:p>
          <a:p>
            <a:pPr lvl="2"/>
            <a:endParaRPr lang="es-MX" dirty="0" smtClean="0"/>
          </a:p>
          <a:p>
            <a:pPr lvl="2"/>
            <a:r>
              <a:rPr lang="es-MX" dirty="0" smtClean="0"/>
              <a:t>‘La probabilidad de que mañana salga el Sol’	 		</a:t>
            </a:r>
          </a:p>
          <a:p>
            <a:pPr lvl="2"/>
            <a:endParaRPr lang="es-MX" dirty="0"/>
          </a:p>
          <a:p>
            <a:pPr lvl="2"/>
            <a:r>
              <a:rPr lang="es-MX" dirty="0" smtClean="0"/>
              <a:t>‘La probabilidad de que el Sol salga por el Oeste ’</a:t>
            </a:r>
          </a:p>
          <a:p>
            <a:pPr lvl="2"/>
            <a:endParaRPr lang="es-MX" dirty="0"/>
          </a:p>
          <a:p>
            <a:pPr lvl="2"/>
            <a:r>
              <a:rPr lang="es-MX" dirty="0" smtClean="0"/>
              <a:t>‘La probabilidad de que me salga águila en un volado’</a:t>
            </a:r>
          </a:p>
          <a:p>
            <a:pPr lvl="2"/>
            <a:endParaRPr lang="es-MX" dirty="0" smtClean="0"/>
          </a:p>
          <a:p>
            <a:pPr lvl="2"/>
            <a:r>
              <a:rPr lang="es-MX" dirty="0" smtClean="0"/>
              <a:t>‘La probabilidad de que me salga un 2 en un dado’</a:t>
            </a:r>
          </a:p>
        </p:txBody>
      </p:sp>
      <p:sp>
        <p:nvSpPr>
          <p:cNvPr id="4" name="3 CuadroTexto"/>
          <p:cNvSpPr txBox="1"/>
          <p:nvPr/>
        </p:nvSpPr>
        <p:spPr>
          <a:xfrm>
            <a:off x="1917290" y="811161"/>
            <a:ext cx="1519084" cy="646331"/>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Un número REAL </a:t>
            </a:r>
            <a:endParaRPr lang="es-MX" dirty="0">
              <a:solidFill>
                <a:srgbClr val="FF0000"/>
              </a:solidFill>
            </a:endParaRPr>
          </a:p>
        </p:txBody>
      </p:sp>
      <p:sp>
        <p:nvSpPr>
          <p:cNvPr id="5" name="4 CuadroTexto"/>
          <p:cNvSpPr txBox="1"/>
          <p:nvPr/>
        </p:nvSpPr>
        <p:spPr>
          <a:xfrm>
            <a:off x="6921909" y="3102077"/>
            <a:ext cx="4714568" cy="646331"/>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Cercano a 1 porque ‘todos los días que he vivido, he visto el Sol salir’</a:t>
            </a:r>
            <a:endParaRPr lang="es-MX" dirty="0">
              <a:solidFill>
                <a:srgbClr val="FF0000"/>
              </a:solidFill>
            </a:endParaRPr>
          </a:p>
        </p:txBody>
      </p:sp>
      <p:sp>
        <p:nvSpPr>
          <p:cNvPr id="6" name="5 CuadroTexto"/>
          <p:cNvSpPr txBox="1"/>
          <p:nvPr/>
        </p:nvSpPr>
        <p:spPr>
          <a:xfrm>
            <a:off x="7236542" y="3755642"/>
            <a:ext cx="4714568" cy="646331"/>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Cercano a 0 porque ‘NUNCA nadie ha vito salir el Sol por el Oeste’</a:t>
            </a:r>
            <a:endParaRPr lang="es-MX" dirty="0">
              <a:solidFill>
                <a:srgbClr val="FF0000"/>
              </a:solidFill>
            </a:endParaRPr>
          </a:p>
        </p:txBody>
      </p:sp>
      <mc:AlternateContent xmlns:mc="http://schemas.openxmlformats.org/markup-compatibility/2006" xmlns:a14="http://schemas.microsoft.com/office/drawing/2010/main">
        <mc:Choice Requires="a14">
          <p:sp>
            <p:nvSpPr>
              <p:cNvPr id="7" name="6 CuadroTexto"/>
              <p:cNvSpPr txBox="1"/>
              <p:nvPr/>
            </p:nvSpPr>
            <p:spPr>
              <a:xfrm>
                <a:off x="7666703" y="4581832"/>
                <a:ext cx="3854246" cy="659411"/>
              </a:xfrm>
              <a:prstGeom prst="rect">
                <a:avLst/>
              </a:prstGeom>
              <a:solidFill>
                <a:schemeClr val="accent4">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s-MX" i="1" smtClean="0">
                              <a:solidFill>
                                <a:srgbClr val="FF0000"/>
                              </a:solidFill>
                              <a:latin typeface="Cambria Math"/>
                            </a:rPr>
                          </m:ctrlPr>
                        </m:fPr>
                        <m:num>
                          <m:r>
                            <a:rPr lang="es-MX" b="0" i="1" smtClean="0">
                              <a:solidFill>
                                <a:srgbClr val="FF0000"/>
                              </a:solidFill>
                              <a:latin typeface="Cambria Math"/>
                            </a:rPr>
                            <m:t>1</m:t>
                          </m:r>
                        </m:num>
                        <m:den>
                          <m:r>
                            <a:rPr lang="es-MX" b="0" i="1" smtClean="0">
                              <a:solidFill>
                                <a:srgbClr val="FF0000"/>
                              </a:solidFill>
                              <a:latin typeface="Cambria Math"/>
                            </a:rPr>
                            <m:t>2</m:t>
                          </m:r>
                        </m:den>
                      </m:f>
                      <m:r>
                        <a:rPr lang="es-MX" b="0" i="1" smtClean="0">
                          <a:solidFill>
                            <a:srgbClr val="FF0000"/>
                          </a:solidFill>
                          <a:latin typeface="Cambria Math"/>
                        </a:rPr>
                        <m:t>=</m:t>
                      </m:r>
                      <m:f>
                        <m:fPr>
                          <m:ctrlPr>
                            <a:rPr lang="es-MX" b="0" i="1" smtClean="0">
                              <a:solidFill>
                                <a:srgbClr val="FF0000"/>
                              </a:solidFill>
                              <a:latin typeface="Cambria Math"/>
                            </a:rPr>
                          </m:ctrlPr>
                        </m:fPr>
                        <m:num>
                          <m:r>
                            <a:rPr lang="es-MX" b="0" i="1" smtClean="0">
                              <a:solidFill>
                                <a:srgbClr val="FF0000"/>
                              </a:solidFill>
                              <a:latin typeface="Cambria Math"/>
                            </a:rPr>
                            <m:t>𝑈𝑛</m:t>
                          </m:r>
                          <m:r>
                            <a:rPr lang="es-MX" b="0" i="1" smtClean="0">
                              <a:solidFill>
                                <a:srgbClr val="FF0000"/>
                              </a:solidFill>
                              <a:latin typeface="Cambria Math"/>
                            </a:rPr>
                            <m:t> </m:t>
                          </m:r>
                          <m:r>
                            <a:rPr lang="es-MX" b="0" i="1" smtClean="0">
                              <a:solidFill>
                                <a:srgbClr val="FF0000"/>
                              </a:solidFill>
                              <a:latin typeface="Cambria Math"/>
                            </a:rPr>
                            <m:t>𝑐𝑎𝑠𝑜</m:t>
                          </m:r>
                        </m:num>
                        <m:den>
                          <m:r>
                            <a:rPr lang="es-MX" b="0" i="1" smtClean="0">
                              <a:solidFill>
                                <a:srgbClr val="FF0000"/>
                              </a:solidFill>
                              <a:latin typeface="Cambria Math"/>
                            </a:rPr>
                            <m:t>𝐷𝑜𝑠</m:t>
                          </m:r>
                          <m:r>
                            <a:rPr lang="es-MX" b="0" i="1" smtClean="0">
                              <a:solidFill>
                                <a:srgbClr val="FF0000"/>
                              </a:solidFill>
                              <a:latin typeface="Cambria Math"/>
                            </a:rPr>
                            <m:t> </m:t>
                          </m:r>
                          <m:r>
                            <a:rPr lang="es-MX" b="0" i="1" smtClean="0">
                              <a:solidFill>
                                <a:srgbClr val="FF0000"/>
                              </a:solidFill>
                              <a:latin typeface="Cambria Math"/>
                            </a:rPr>
                            <m:t>𝑐𝑎𝑠𝑜𝑠</m:t>
                          </m:r>
                          <m:r>
                            <a:rPr lang="es-MX" b="0" i="1" smtClean="0">
                              <a:solidFill>
                                <a:srgbClr val="FF0000"/>
                              </a:solidFill>
                              <a:latin typeface="Cambria Math"/>
                            </a:rPr>
                            <m:t> </m:t>
                          </m:r>
                          <m:r>
                            <a:rPr lang="es-MX" b="0" i="1" smtClean="0">
                              <a:solidFill>
                                <a:srgbClr val="FF0000"/>
                              </a:solidFill>
                              <a:latin typeface="Cambria Math"/>
                            </a:rPr>
                            <m:t>𝑝𝑜𝑠𝑖𝑏𝑙𝑒𝑠</m:t>
                          </m:r>
                        </m:den>
                      </m:f>
                    </m:oMath>
                  </m:oMathPara>
                </a14:m>
                <a:endParaRPr lang="es-MX" dirty="0">
                  <a:solidFill>
                    <a:srgbClr val="FF0000"/>
                  </a:solidFill>
                </a:endParaRPr>
              </a:p>
            </p:txBody>
          </p:sp>
        </mc:Choice>
        <mc:Fallback xmlns="">
          <p:sp>
            <p:nvSpPr>
              <p:cNvPr id="7" name="6 CuadroTexto"/>
              <p:cNvSpPr txBox="1">
                <a:spLocks noRot="1" noChangeAspect="1" noMove="1" noResize="1" noEditPoints="1" noAdjustHandles="1" noChangeArrowheads="1" noChangeShapeType="1" noTextEdit="1"/>
              </p:cNvSpPr>
              <p:nvPr/>
            </p:nvSpPr>
            <p:spPr>
              <a:xfrm>
                <a:off x="7666703" y="4581832"/>
                <a:ext cx="3854246" cy="659411"/>
              </a:xfrm>
              <a:prstGeom prst="rect">
                <a:avLst/>
              </a:prstGeom>
              <a:blipFill rotWithShape="1">
                <a:blip r:embed="rId3"/>
                <a:stretch>
                  <a:fillRect/>
                </a:stretch>
              </a:blipFill>
              <a:ln>
                <a:solidFill>
                  <a:schemeClr val="tx1"/>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7352070" y="5369021"/>
                <a:ext cx="3854246" cy="634789"/>
              </a:xfrm>
              <a:prstGeom prst="rect">
                <a:avLst/>
              </a:prstGeom>
              <a:solidFill>
                <a:schemeClr val="accent4">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s-MX" i="1" smtClean="0">
                              <a:solidFill>
                                <a:srgbClr val="FF0000"/>
                              </a:solidFill>
                              <a:latin typeface="Cambria Math"/>
                            </a:rPr>
                          </m:ctrlPr>
                        </m:fPr>
                        <m:num>
                          <m:r>
                            <a:rPr lang="es-MX" b="0" i="1" smtClean="0">
                              <a:solidFill>
                                <a:srgbClr val="FF0000"/>
                              </a:solidFill>
                              <a:latin typeface="Cambria Math"/>
                            </a:rPr>
                            <m:t>1</m:t>
                          </m:r>
                        </m:num>
                        <m:den>
                          <m:r>
                            <a:rPr lang="es-MX" b="0" i="1" smtClean="0">
                              <a:solidFill>
                                <a:srgbClr val="FF0000"/>
                              </a:solidFill>
                              <a:latin typeface="Cambria Math"/>
                            </a:rPr>
                            <m:t>6</m:t>
                          </m:r>
                        </m:den>
                      </m:f>
                      <m:r>
                        <a:rPr lang="es-MX" b="0" i="1" smtClean="0">
                          <a:solidFill>
                            <a:srgbClr val="FF0000"/>
                          </a:solidFill>
                          <a:latin typeface="Cambria Math"/>
                        </a:rPr>
                        <m:t>=</m:t>
                      </m:r>
                      <m:f>
                        <m:fPr>
                          <m:ctrlPr>
                            <a:rPr lang="es-MX" b="0" i="1" smtClean="0">
                              <a:solidFill>
                                <a:srgbClr val="FF0000"/>
                              </a:solidFill>
                              <a:latin typeface="Cambria Math"/>
                            </a:rPr>
                          </m:ctrlPr>
                        </m:fPr>
                        <m:num>
                          <m:r>
                            <a:rPr lang="es-MX" b="0" i="1" smtClean="0">
                              <a:solidFill>
                                <a:srgbClr val="FF0000"/>
                              </a:solidFill>
                              <a:latin typeface="Cambria Math"/>
                            </a:rPr>
                            <m:t>𝑈𝑛𝑎</m:t>
                          </m:r>
                          <m:r>
                            <a:rPr lang="es-MX" b="0" i="1" smtClean="0">
                              <a:solidFill>
                                <a:srgbClr val="FF0000"/>
                              </a:solidFill>
                              <a:latin typeface="Cambria Math"/>
                            </a:rPr>
                            <m:t> </m:t>
                          </m:r>
                          <m:r>
                            <a:rPr lang="es-MX" b="0" i="1" smtClean="0">
                              <a:solidFill>
                                <a:srgbClr val="FF0000"/>
                              </a:solidFill>
                              <a:latin typeface="Cambria Math"/>
                            </a:rPr>
                            <m:t>𝑐𝑎𝑟𝑎</m:t>
                          </m:r>
                        </m:num>
                        <m:den>
                          <m:r>
                            <a:rPr lang="es-MX" b="0" i="1" smtClean="0">
                              <a:solidFill>
                                <a:srgbClr val="FF0000"/>
                              </a:solidFill>
                              <a:latin typeface="Cambria Math"/>
                            </a:rPr>
                            <m:t>𝑆𝑒𝑖𝑠</m:t>
                          </m:r>
                          <m:r>
                            <a:rPr lang="es-MX" b="0" i="1" smtClean="0">
                              <a:solidFill>
                                <a:srgbClr val="FF0000"/>
                              </a:solidFill>
                              <a:latin typeface="Cambria Math"/>
                            </a:rPr>
                            <m:t> </m:t>
                          </m:r>
                          <m:r>
                            <a:rPr lang="es-MX" b="0" i="1" smtClean="0">
                              <a:solidFill>
                                <a:srgbClr val="FF0000"/>
                              </a:solidFill>
                              <a:latin typeface="Cambria Math"/>
                            </a:rPr>
                            <m:t>𝑐𝑎𝑟𝑎𝑠</m:t>
                          </m:r>
                          <m:r>
                            <a:rPr lang="es-MX" b="0" i="1" smtClean="0">
                              <a:solidFill>
                                <a:srgbClr val="FF0000"/>
                              </a:solidFill>
                              <a:latin typeface="Cambria Math"/>
                            </a:rPr>
                            <m:t> </m:t>
                          </m:r>
                          <m:r>
                            <a:rPr lang="es-MX" b="0" i="1" smtClean="0">
                              <a:solidFill>
                                <a:srgbClr val="FF0000"/>
                              </a:solidFill>
                              <a:latin typeface="Cambria Math"/>
                            </a:rPr>
                            <m:t>𝑑𝑒𝑙</m:t>
                          </m:r>
                          <m:r>
                            <a:rPr lang="es-MX" b="0" i="1" smtClean="0">
                              <a:solidFill>
                                <a:srgbClr val="FF0000"/>
                              </a:solidFill>
                              <a:latin typeface="Cambria Math"/>
                            </a:rPr>
                            <m:t> </m:t>
                          </m:r>
                          <m:r>
                            <a:rPr lang="es-MX" b="0" i="1" smtClean="0">
                              <a:solidFill>
                                <a:srgbClr val="FF0000"/>
                              </a:solidFill>
                              <a:latin typeface="Cambria Math"/>
                            </a:rPr>
                            <m:t>𝑑𝑎𝑑𝑜</m:t>
                          </m:r>
                        </m:den>
                      </m:f>
                    </m:oMath>
                  </m:oMathPara>
                </a14:m>
                <a:endParaRPr lang="es-MX" dirty="0">
                  <a:solidFill>
                    <a:srgbClr val="FF0000"/>
                  </a:solidFill>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7352070" y="5369021"/>
                <a:ext cx="3854246" cy="634789"/>
              </a:xfrm>
              <a:prstGeom prst="rect">
                <a:avLst/>
              </a:prstGeom>
              <a:blipFill rotWithShape="1">
                <a:blip r:embed="rId4"/>
                <a:stretch>
                  <a:fillRect/>
                </a:stretch>
              </a:blipFill>
              <a:ln>
                <a:solidFill>
                  <a:schemeClr val="tx1"/>
                </a:solidFill>
              </a:ln>
            </p:spPr>
            <p:txBody>
              <a:bodyPr/>
              <a:lstStyle/>
              <a:p>
                <a:r>
                  <a:rPr lang="es-MX">
                    <a:noFill/>
                  </a:rPr>
                  <a:t> </a:t>
                </a:r>
              </a:p>
            </p:txBody>
          </p:sp>
        </mc:Fallback>
      </mc:AlternateContent>
    </p:spTree>
    <p:extLst>
      <p:ext uri="{BB962C8B-B14F-4D97-AF65-F5344CB8AC3E}">
        <p14:creationId xmlns:p14="http://schemas.microsoft.com/office/powerpoint/2010/main" val="350416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MX" b="1" dirty="0" smtClean="0"/>
              <a:t>Estimando probabilidades</a:t>
            </a:r>
            <a:endParaRPr lang="es-MX" b="1" dirty="0"/>
          </a:p>
        </p:txBody>
      </p:sp>
      <p:sp>
        <p:nvSpPr>
          <p:cNvPr id="5" name="Marcador de texto 4"/>
          <p:cNvSpPr>
            <a:spLocks noGrp="1"/>
          </p:cNvSpPr>
          <p:nvPr>
            <p:ph type="body" idx="1"/>
          </p:nvPr>
        </p:nvSpPr>
        <p:spPr>
          <a:xfrm>
            <a:off x="839788" y="1681163"/>
            <a:ext cx="5157787" cy="518573"/>
          </a:xfrm>
        </p:spPr>
        <p:txBody>
          <a:bodyPr/>
          <a:lstStyle/>
          <a:p>
            <a:r>
              <a:rPr lang="es-MX" dirty="0" smtClean="0"/>
              <a:t>Previo a cualquier observación</a:t>
            </a:r>
            <a:endParaRPr lang="es-MX" dirty="0"/>
          </a:p>
        </p:txBody>
      </p:sp>
      <mc:AlternateContent xmlns:mc="http://schemas.openxmlformats.org/markup-compatibility/2006" xmlns:a14="http://schemas.microsoft.com/office/drawing/2010/main">
        <mc:Choice Requires="a14">
          <p:sp>
            <p:nvSpPr>
              <p:cNvPr id="6" name="Marcador de contenido 5"/>
              <p:cNvSpPr>
                <a:spLocks noGrp="1"/>
              </p:cNvSpPr>
              <p:nvPr>
                <p:ph sz="half" idx="2"/>
              </p:nvPr>
            </p:nvSpPr>
            <p:spPr>
              <a:xfrm>
                <a:off x="839788" y="2199736"/>
                <a:ext cx="5157787" cy="3989927"/>
              </a:xfrm>
            </p:spPr>
            <p:txBody>
              <a:bodyPr/>
              <a:lstStyle/>
              <a:p>
                <a:r>
                  <a:rPr lang="es-MX" dirty="0" smtClean="0"/>
                  <a:t>Dado que asumimos que todos los eventos posibles son igualmente probables…</a:t>
                </a:r>
              </a:p>
              <a:p>
                <a:pPr marL="0" indent="0" algn="ctr">
                  <a:buNone/>
                </a:pPr>
                <a:r>
                  <a:rPr lang="es-MX" i="1" dirty="0" smtClean="0">
                    <a:latin typeface="Cambria Math" panose="02040503050406030204" pitchFamily="18" charset="0"/>
                  </a:rPr>
                  <a:t/>
                </a:r>
                <a:br>
                  <a:rPr lang="es-MX" i="1" dirty="0" smtClean="0">
                    <a:latin typeface="Cambria Math" panose="02040503050406030204" pitchFamily="18" charset="0"/>
                  </a:rPr>
                </a:br>
                <a14:m>
                  <m:oMath xmlns:m="http://schemas.openxmlformats.org/officeDocument/2006/math">
                    <m:f>
                      <m:fPr>
                        <m:ctrlPr>
                          <a:rPr lang="es-MX" i="1" smtClean="0">
                            <a:latin typeface="Cambria Math"/>
                          </a:rPr>
                        </m:ctrlPr>
                      </m:fPr>
                      <m:num>
                        <m:r>
                          <a:rPr lang="es-MX" b="0" i="1" smtClean="0">
                            <a:latin typeface="Cambria Math" panose="02040503050406030204" pitchFamily="18" charset="0"/>
                          </a:rPr>
                          <m:t>#</m:t>
                        </m:r>
                        <m:r>
                          <a:rPr lang="es-MX" b="0" i="1" smtClean="0">
                            <a:latin typeface="Cambria Math" panose="02040503050406030204" pitchFamily="18" charset="0"/>
                          </a:rPr>
                          <m:t>𝐸𝑣𝑒𝑛𝑡𝑜</m:t>
                        </m:r>
                        <m:r>
                          <a:rPr lang="es-MX" b="0" i="1" smtClean="0">
                            <a:latin typeface="Cambria Math" panose="02040503050406030204" pitchFamily="18" charset="0"/>
                          </a:rPr>
                          <m:t> </m:t>
                        </m:r>
                        <m:r>
                          <a:rPr lang="es-MX" b="0" i="1" smtClean="0">
                            <a:latin typeface="Cambria Math" panose="02040503050406030204" pitchFamily="18" charset="0"/>
                          </a:rPr>
                          <m:t>𝑝𝑎𝑟𝑡𝑖𝑐𝑢𝑙𝑎𝑟</m:t>
                        </m:r>
                      </m:num>
                      <m:den>
                        <m:r>
                          <a:rPr lang="es-MX" b="0" i="1" smtClean="0">
                            <a:latin typeface="Cambria Math" panose="02040503050406030204" pitchFamily="18" charset="0"/>
                          </a:rPr>
                          <m:t># </m:t>
                        </m:r>
                        <m:r>
                          <a:rPr lang="es-MX" b="0" i="1" smtClean="0">
                            <a:latin typeface="Cambria Math" panose="02040503050406030204" pitchFamily="18" charset="0"/>
                          </a:rPr>
                          <m:t>𝑇𝑂𝑇𝐴𝐿</m:t>
                        </m:r>
                        <m:r>
                          <a:rPr lang="es-MX" b="0" i="1" smtClean="0">
                            <a:latin typeface="Cambria Math" panose="02040503050406030204" pitchFamily="18" charset="0"/>
                          </a:rPr>
                          <m:t> </m:t>
                        </m:r>
                        <m:r>
                          <a:rPr lang="es-MX" b="0" i="1" smtClean="0">
                            <a:latin typeface="Cambria Math" panose="02040503050406030204" pitchFamily="18" charset="0"/>
                          </a:rPr>
                          <m:t>𝐸𝑣𝑒𝑛𝑡𝑜𝑠</m:t>
                        </m:r>
                        <m:r>
                          <a:rPr lang="es-MX" b="0" i="1" smtClean="0">
                            <a:latin typeface="Cambria Math" panose="02040503050406030204" pitchFamily="18" charset="0"/>
                          </a:rPr>
                          <m:t> </m:t>
                        </m:r>
                        <m:r>
                          <a:rPr lang="es-MX" b="0" i="1" smtClean="0">
                            <a:latin typeface="Cambria Math" panose="02040503050406030204" pitchFamily="18" charset="0"/>
                          </a:rPr>
                          <m:t>𝑝𝑜𝑠𝑖𝑏𝑙𝑒𝑠</m:t>
                        </m:r>
                      </m:den>
                    </m:f>
                  </m:oMath>
                </a14:m>
                <a:r>
                  <a:rPr lang="es-MX" dirty="0" smtClean="0"/>
                  <a:t> </a:t>
                </a:r>
              </a:p>
              <a:p>
                <a:pPr marL="0" indent="0" algn="ctr">
                  <a:buNone/>
                </a:pPr>
                <a:endParaRPr lang="es-MX" dirty="0" smtClean="0"/>
              </a:p>
              <a:p>
                <a:pPr algn="just"/>
                <a:endParaRPr lang="es-MX" dirty="0"/>
              </a:p>
            </p:txBody>
          </p:sp>
        </mc:Choice>
        <mc:Fallback xmlns="">
          <p:sp>
            <p:nvSpPr>
              <p:cNvPr id="6" name="Marcador de contenido 5"/>
              <p:cNvSpPr>
                <a:spLocks noGrp="1" noRot="1" noChangeAspect="1" noMove="1" noResize="1" noEditPoints="1" noAdjustHandles="1" noChangeArrowheads="1" noChangeShapeType="1" noTextEdit="1"/>
              </p:cNvSpPr>
              <p:nvPr>
                <p:ph sz="half" idx="2"/>
              </p:nvPr>
            </p:nvSpPr>
            <p:spPr>
              <a:xfrm>
                <a:off x="839788" y="2199736"/>
                <a:ext cx="5157787" cy="3989927"/>
              </a:xfrm>
              <a:blipFill rotWithShape="1">
                <a:blip r:embed="rId2"/>
                <a:stretch>
                  <a:fillRect l="-2128" t="-2446"/>
                </a:stretch>
              </a:blipFill>
            </p:spPr>
            <p:txBody>
              <a:bodyPr/>
              <a:lstStyle/>
              <a:p>
                <a:r>
                  <a:rPr lang="es-MX">
                    <a:noFill/>
                  </a:rPr>
                  <a:t> </a:t>
                </a:r>
              </a:p>
            </p:txBody>
          </p:sp>
        </mc:Fallback>
      </mc:AlternateContent>
      <p:sp>
        <p:nvSpPr>
          <p:cNvPr id="7" name="Marcador de texto 6"/>
          <p:cNvSpPr>
            <a:spLocks noGrp="1"/>
          </p:cNvSpPr>
          <p:nvPr>
            <p:ph type="body" sz="quarter" idx="3"/>
          </p:nvPr>
        </p:nvSpPr>
        <p:spPr>
          <a:xfrm>
            <a:off x="6172200" y="1681163"/>
            <a:ext cx="5183188" cy="518573"/>
          </a:xfrm>
        </p:spPr>
        <p:txBody>
          <a:bodyPr/>
          <a:lstStyle/>
          <a:p>
            <a:r>
              <a:rPr lang="es-MX" dirty="0" smtClean="0"/>
              <a:t>Después de observar varios eventos</a:t>
            </a:r>
            <a:endParaRPr lang="es-MX" dirty="0"/>
          </a:p>
        </p:txBody>
      </p:sp>
      <mc:AlternateContent xmlns:mc="http://schemas.openxmlformats.org/markup-compatibility/2006" xmlns:a14="http://schemas.microsoft.com/office/drawing/2010/main">
        <mc:Choice Requires="a14">
          <p:sp>
            <p:nvSpPr>
              <p:cNvPr id="8" name="Marcador de contenido 7"/>
              <p:cNvSpPr>
                <a:spLocks noGrp="1"/>
              </p:cNvSpPr>
              <p:nvPr>
                <p:ph sz="quarter" idx="4"/>
              </p:nvPr>
            </p:nvSpPr>
            <p:spPr>
              <a:xfrm>
                <a:off x="6172200" y="2199736"/>
                <a:ext cx="5183188" cy="3989927"/>
              </a:xfrm>
            </p:spPr>
            <p:txBody>
              <a:bodyPr/>
              <a:lstStyle/>
              <a:p>
                <a:pPr marL="0" indent="0">
                  <a:buNone/>
                </a:pPr>
                <a:endParaRPr lang="es-MX" dirty="0" smtClean="0"/>
              </a:p>
              <a:p>
                <a:pPr marL="0" indent="0">
                  <a:buNone/>
                </a:pPr>
                <a:endParaRPr lang="es-MX" dirty="0"/>
              </a:p>
              <a:p>
                <a:pPr marL="0" indent="0">
                  <a:buNone/>
                </a:pPr>
                <a14:m>
                  <m:oMathPara xmlns:m="http://schemas.openxmlformats.org/officeDocument/2006/math">
                    <m:oMathParaPr>
                      <m:jc m:val="centerGroup"/>
                    </m:oMathParaPr>
                    <m:oMath xmlns:m="http://schemas.openxmlformats.org/officeDocument/2006/math">
                      <m:f>
                        <m:fPr>
                          <m:ctrlPr>
                            <a:rPr lang="es-MX" i="1" smtClean="0">
                              <a:latin typeface="Cambria Math"/>
                            </a:rPr>
                          </m:ctrlPr>
                        </m:fPr>
                        <m:num>
                          <m:r>
                            <a:rPr lang="es-MX" b="0" i="1" smtClean="0">
                              <a:latin typeface="Cambria Math" panose="02040503050406030204" pitchFamily="18" charset="0"/>
                            </a:rPr>
                            <m:t>#</m:t>
                          </m:r>
                          <m:r>
                            <a:rPr lang="es-MX" b="0" i="1" smtClean="0">
                              <a:latin typeface="Cambria Math" panose="02040503050406030204" pitchFamily="18" charset="0"/>
                            </a:rPr>
                            <m:t>𝑉𝑒𝑐𝑒𝑠</m:t>
                          </m:r>
                          <m:r>
                            <a:rPr lang="es-MX" b="0" i="1" smtClean="0">
                              <a:latin typeface="Cambria Math" panose="02040503050406030204" pitchFamily="18" charset="0"/>
                            </a:rPr>
                            <m:t> </m:t>
                          </m:r>
                          <m:r>
                            <a:rPr lang="es-MX" b="0" i="1" smtClean="0">
                              <a:latin typeface="Cambria Math" panose="02040503050406030204" pitchFamily="18" charset="0"/>
                            </a:rPr>
                            <m:t>𝑞𝑢𝑒</m:t>
                          </m:r>
                          <m:r>
                            <a:rPr lang="es-MX" b="0" i="1" smtClean="0">
                              <a:latin typeface="Cambria Math" panose="02040503050406030204" pitchFamily="18" charset="0"/>
                            </a:rPr>
                            <m:t> </m:t>
                          </m:r>
                          <m:r>
                            <a:rPr lang="es-MX" b="0" i="1" smtClean="0">
                              <a:latin typeface="Cambria Math" panose="02040503050406030204" pitchFamily="18" charset="0"/>
                            </a:rPr>
                            <m:t>𝑎𝑝𝑎𝑟𝑒𝑐𝑖</m:t>
                          </m:r>
                          <m:r>
                            <a:rPr lang="es-MX" b="0" i="1" smtClean="0">
                              <a:latin typeface="Cambria Math" panose="02040503050406030204" pitchFamily="18" charset="0"/>
                            </a:rPr>
                            <m:t>ó </m:t>
                          </m:r>
                          <m:r>
                            <a:rPr lang="es-MX" b="0" i="1" smtClean="0">
                              <a:latin typeface="Cambria Math" panose="02040503050406030204" pitchFamily="18" charset="0"/>
                            </a:rPr>
                            <m:t>𝑒𝑙</m:t>
                          </m:r>
                          <m:r>
                            <a:rPr lang="es-MX" b="0" i="1" smtClean="0">
                              <a:latin typeface="Cambria Math" panose="02040503050406030204" pitchFamily="18" charset="0"/>
                            </a:rPr>
                            <m:t> </m:t>
                          </m:r>
                          <m:r>
                            <a:rPr lang="es-MX" b="0" i="1" smtClean="0">
                              <a:latin typeface="Cambria Math" panose="02040503050406030204" pitchFamily="18" charset="0"/>
                            </a:rPr>
                            <m:t>𝑒𝑣𝑒𝑛𝑡𝑜</m:t>
                          </m:r>
                        </m:num>
                        <m:den>
                          <m:r>
                            <a:rPr lang="es-MX" b="0" i="1" smtClean="0">
                              <a:latin typeface="Cambria Math" panose="02040503050406030204" pitchFamily="18" charset="0"/>
                            </a:rPr>
                            <m:t># </m:t>
                          </m:r>
                          <m:r>
                            <a:rPr lang="es-MX" b="0" i="1" smtClean="0">
                              <a:latin typeface="Cambria Math" panose="02040503050406030204" pitchFamily="18" charset="0"/>
                            </a:rPr>
                            <m:t>𝑇𝑜𝑡𝑎𝑙</m:t>
                          </m:r>
                          <m:r>
                            <a:rPr lang="es-MX" b="0" i="1" smtClean="0">
                              <a:latin typeface="Cambria Math" panose="02040503050406030204" pitchFamily="18" charset="0"/>
                            </a:rPr>
                            <m:t> </m:t>
                          </m:r>
                          <m:r>
                            <a:rPr lang="es-MX" b="0" i="1" smtClean="0">
                              <a:latin typeface="Cambria Math" panose="02040503050406030204" pitchFamily="18" charset="0"/>
                            </a:rPr>
                            <m:t>𝑑𝑒</m:t>
                          </m:r>
                          <m:r>
                            <a:rPr lang="es-MX" b="0" i="1" smtClean="0">
                              <a:latin typeface="Cambria Math" panose="02040503050406030204" pitchFamily="18" charset="0"/>
                            </a:rPr>
                            <m:t> </m:t>
                          </m:r>
                          <m:r>
                            <a:rPr lang="es-MX" b="0" i="1" smtClean="0">
                              <a:latin typeface="Cambria Math" panose="02040503050406030204" pitchFamily="18" charset="0"/>
                            </a:rPr>
                            <m:t>𝑜𝑏𝑠𝑒𝑟𝑣𝑎𝑐𝑖𝑜𝑛𝑒𝑠</m:t>
                          </m:r>
                        </m:den>
                      </m:f>
                    </m:oMath>
                  </m:oMathPara>
                </a14:m>
                <a:endParaRPr lang="es-MX" dirty="0"/>
              </a:p>
            </p:txBody>
          </p:sp>
        </mc:Choice>
        <mc:Fallback xmlns="">
          <p:sp>
            <p:nvSpPr>
              <p:cNvPr id="8" name="Marcador de contenido 7"/>
              <p:cNvSpPr>
                <a:spLocks noGrp="1" noRot="1" noChangeAspect="1" noMove="1" noResize="1" noEditPoints="1" noAdjustHandles="1" noChangeArrowheads="1" noChangeShapeType="1" noTextEdit="1"/>
              </p:cNvSpPr>
              <p:nvPr>
                <p:ph sz="quarter" idx="4"/>
              </p:nvPr>
            </p:nvSpPr>
            <p:spPr>
              <a:xfrm>
                <a:off x="6172200" y="2199736"/>
                <a:ext cx="5183188" cy="3989927"/>
              </a:xfrm>
              <a:blipFill rotWithShape="0">
                <a:blip r:embed="rId3"/>
                <a:stretch>
                  <a:fillRect/>
                </a:stretch>
              </a:blipFill>
            </p:spPr>
            <p:txBody>
              <a:bodyPr/>
              <a:lstStyle/>
              <a:p>
                <a:r>
                  <a:rPr lang="es-MX">
                    <a:noFill/>
                  </a:rPr>
                  <a:t> </a:t>
                </a:r>
              </a:p>
            </p:txBody>
          </p:sp>
        </mc:Fallback>
      </mc:AlternateContent>
      <p:sp>
        <p:nvSpPr>
          <p:cNvPr id="9" name="8 CuadroTexto"/>
          <p:cNvSpPr txBox="1"/>
          <p:nvPr/>
        </p:nvSpPr>
        <p:spPr>
          <a:xfrm>
            <a:off x="1401098" y="4734232"/>
            <a:ext cx="10087896" cy="1754326"/>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Si el supuesto de </a:t>
            </a:r>
            <a:r>
              <a:rPr lang="es-MX" dirty="0" err="1" smtClean="0">
                <a:solidFill>
                  <a:srgbClr val="FF0000"/>
                </a:solidFill>
              </a:rPr>
              <a:t>equiprobabilidad</a:t>
            </a:r>
            <a:r>
              <a:rPr lang="es-MX" dirty="0" smtClean="0">
                <a:solidFill>
                  <a:srgbClr val="FF0000"/>
                </a:solidFill>
              </a:rPr>
              <a:t> entre los resultados posibles es cierto, deberíamos observar una proporción similar al replicar el suceso n veces.</a:t>
            </a:r>
            <a:br>
              <a:rPr lang="es-MX" dirty="0" smtClean="0">
                <a:solidFill>
                  <a:srgbClr val="FF0000"/>
                </a:solidFill>
              </a:rPr>
            </a:br>
            <a:r>
              <a:rPr lang="es-MX" dirty="0" smtClean="0">
                <a:solidFill>
                  <a:srgbClr val="FF0000"/>
                </a:solidFill>
              </a:rPr>
              <a:t/>
            </a:r>
            <a:br>
              <a:rPr lang="es-MX" dirty="0" smtClean="0">
                <a:solidFill>
                  <a:srgbClr val="FF0000"/>
                </a:solidFill>
              </a:rPr>
            </a:br>
            <a:r>
              <a:rPr lang="es-MX" dirty="0" smtClean="0">
                <a:solidFill>
                  <a:srgbClr val="FF0000"/>
                </a:solidFill>
              </a:rPr>
              <a:t>Por ejemplo: </a:t>
            </a:r>
            <a:br>
              <a:rPr lang="es-MX" dirty="0" smtClean="0">
                <a:solidFill>
                  <a:srgbClr val="FF0000"/>
                </a:solidFill>
              </a:rPr>
            </a:br>
            <a:r>
              <a:rPr lang="es-MX" dirty="0" smtClean="0">
                <a:solidFill>
                  <a:srgbClr val="FF0000"/>
                </a:solidFill>
              </a:rPr>
              <a:t>Si una moneda efectivamente tiene probabilidad de .5 de caer águila o sol, entonces, si yo tiro la moneda 100 veces, observaré alrededor de 50 águilas-soles…</a:t>
            </a:r>
            <a:endParaRPr lang="es-MX" dirty="0">
              <a:solidFill>
                <a:srgbClr val="FF0000"/>
              </a:solidFill>
            </a:endParaRPr>
          </a:p>
        </p:txBody>
      </p:sp>
    </p:spTree>
    <p:extLst>
      <p:ext uri="{BB962C8B-B14F-4D97-AF65-F5344CB8AC3E}">
        <p14:creationId xmlns:p14="http://schemas.microsoft.com/office/powerpoint/2010/main" val="156084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9788" y="365126"/>
            <a:ext cx="10515600" cy="730430"/>
          </a:xfrm>
        </p:spPr>
        <p:txBody>
          <a:bodyPr/>
          <a:lstStyle/>
          <a:p>
            <a:pPr algn="ctr"/>
            <a:r>
              <a:rPr lang="es-MX" b="1" dirty="0" smtClean="0">
                <a:effectLst>
                  <a:outerShdw blurRad="38100" dist="38100" dir="2700000" algn="tl">
                    <a:srgbClr val="000000">
                      <a:alpha val="43137"/>
                    </a:srgbClr>
                  </a:outerShdw>
                </a:effectLst>
              </a:rPr>
              <a:t>¿Qué tan probable es...?</a:t>
            </a:r>
            <a:endParaRPr lang="es-MX" b="1" dirty="0">
              <a:effectLst>
                <a:outerShdw blurRad="38100" dist="38100" dir="2700000" algn="tl">
                  <a:srgbClr val="000000">
                    <a:alpha val="43137"/>
                  </a:srgbClr>
                </a:outerShdw>
              </a:effectLst>
            </a:endParaRPr>
          </a:p>
        </p:txBody>
      </p:sp>
      <p:sp>
        <p:nvSpPr>
          <p:cNvPr id="5" name="Marcador de texto 4"/>
          <p:cNvSpPr>
            <a:spLocks noGrp="1"/>
          </p:cNvSpPr>
          <p:nvPr>
            <p:ph type="body" idx="1"/>
          </p:nvPr>
        </p:nvSpPr>
        <p:spPr/>
        <p:txBody>
          <a:bodyPr/>
          <a:lstStyle/>
          <a:p>
            <a:endParaRPr lang="es-MX" dirty="0" smtClean="0"/>
          </a:p>
          <a:p>
            <a:endParaRPr lang="es-MX" dirty="0"/>
          </a:p>
        </p:txBody>
      </p:sp>
      <p:sp>
        <p:nvSpPr>
          <p:cNvPr id="6" name="Marcador de contenido 5"/>
          <p:cNvSpPr>
            <a:spLocks noGrp="1"/>
          </p:cNvSpPr>
          <p:nvPr>
            <p:ph sz="half" idx="2"/>
          </p:nvPr>
        </p:nvSpPr>
        <p:spPr/>
        <p:txBody>
          <a:bodyPr/>
          <a:lstStyle/>
          <a:p>
            <a:endParaRPr lang="es-MX" dirty="0" smtClean="0"/>
          </a:p>
          <a:p>
            <a:endParaRPr lang="es-MX" dirty="0"/>
          </a:p>
        </p:txBody>
      </p:sp>
      <p:sp>
        <p:nvSpPr>
          <p:cNvPr id="7" name="Marcador de texto 6"/>
          <p:cNvSpPr>
            <a:spLocks noGrp="1"/>
          </p:cNvSpPr>
          <p:nvPr>
            <p:ph type="body" sz="quarter" idx="3"/>
          </p:nvPr>
        </p:nvSpPr>
        <p:spPr/>
        <p:txBody>
          <a:bodyPr/>
          <a:lstStyle/>
          <a:p>
            <a:endParaRPr lang="es-MX" dirty="0" smtClean="0"/>
          </a:p>
          <a:p>
            <a:endParaRPr lang="es-MX" dirty="0"/>
          </a:p>
        </p:txBody>
      </p:sp>
      <p:sp>
        <p:nvSpPr>
          <p:cNvPr id="8" name="Marcador de contenido 7"/>
          <p:cNvSpPr>
            <a:spLocks noGrp="1"/>
          </p:cNvSpPr>
          <p:nvPr>
            <p:ph sz="quarter" idx="4"/>
          </p:nvPr>
        </p:nvSpPr>
        <p:spPr/>
        <p:txBody>
          <a:bodyPr/>
          <a:lstStyle/>
          <a:p>
            <a:endParaRPr lang="es-MX" dirty="0" smtClean="0"/>
          </a:p>
          <a:p>
            <a:endParaRPr lang="es-MX" dirty="0"/>
          </a:p>
        </p:txBody>
      </p:sp>
      <p:sp>
        <p:nvSpPr>
          <p:cNvPr id="9" name="Rectángulo 8"/>
          <p:cNvSpPr/>
          <p:nvPr/>
        </p:nvSpPr>
        <p:spPr>
          <a:xfrm>
            <a:off x="665163" y="1794294"/>
            <a:ext cx="1224951" cy="9230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dirty="0" smtClean="0"/>
              <a:t>Sacar un As</a:t>
            </a:r>
            <a:endParaRPr lang="es-MX" dirty="0"/>
          </a:p>
        </p:txBody>
      </p:sp>
      <mc:AlternateContent xmlns:mc="http://schemas.openxmlformats.org/markup-compatibility/2006" xmlns:a14="http://schemas.microsoft.com/office/drawing/2010/main">
        <mc:Choice Requires="a14">
          <p:sp>
            <p:nvSpPr>
              <p:cNvPr id="10" name="Rectángulo 9"/>
              <p:cNvSpPr/>
              <p:nvPr/>
            </p:nvSpPr>
            <p:spPr>
              <a:xfrm>
                <a:off x="1890114" y="1794294"/>
                <a:ext cx="1190446" cy="923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f>
                      <m:fPr>
                        <m:ctrlPr>
                          <a:rPr lang="es-MX" i="1" smtClean="0">
                            <a:latin typeface="Cambria Math"/>
                          </a:rPr>
                        </m:ctrlPr>
                      </m:fPr>
                      <m:num>
                        <m:r>
                          <a:rPr lang="es-MX" b="0" i="1" smtClean="0">
                            <a:latin typeface="Cambria Math" panose="02040503050406030204" pitchFamily="18" charset="0"/>
                          </a:rPr>
                          <m:t>4</m:t>
                        </m:r>
                      </m:num>
                      <m:den>
                        <m:r>
                          <a:rPr lang="es-MX" b="0" i="1" smtClean="0">
                            <a:latin typeface="Cambria Math" panose="02040503050406030204" pitchFamily="18" charset="0"/>
                          </a:rPr>
                          <m:t>52</m:t>
                        </m:r>
                      </m:den>
                    </m:f>
                  </m:oMath>
                </a14:m>
                <a:r>
                  <a:rPr lang="es-MX" dirty="0" smtClean="0"/>
                  <a:t> = .076</a:t>
                </a:r>
                <a:endParaRPr lang="es-MX" dirty="0"/>
              </a:p>
            </p:txBody>
          </p:sp>
        </mc:Choice>
        <mc:Fallback xmlns="">
          <p:sp>
            <p:nvSpPr>
              <p:cNvPr id="10" name="Rectángulo 9"/>
              <p:cNvSpPr>
                <a:spLocks noRot="1" noChangeAspect="1" noMove="1" noResize="1" noEditPoints="1" noAdjustHandles="1" noChangeArrowheads="1" noChangeShapeType="1" noTextEdit="1"/>
              </p:cNvSpPr>
              <p:nvPr/>
            </p:nvSpPr>
            <p:spPr>
              <a:xfrm>
                <a:off x="1890114" y="1794294"/>
                <a:ext cx="1190446" cy="923027"/>
              </a:xfrm>
              <a:prstGeom prst="rect">
                <a:avLst/>
              </a:prstGeom>
              <a:blipFill rotWithShape="0">
                <a:blip r:embed="rId2"/>
                <a:stretch>
                  <a:fillRect/>
                </a:stretch>
              </a:blipFill>
            </p:spPr>
            <p:txBody>
              <a:bodyPr/>
              <a:lstStyle/>
              <a:p>
                <a:r>
                  <a:rPr lang="es-MX">
                    <a:noFill/>
                  </a:rPr>
                  <a:t> </a:t>
                </a:r>
              </a:p>
            </p:txBody>
          </p:sp>
        </mc:Fallback>
      </mc:AlternateContent>
      <p:sp>
        <p:nvSpPr>
          <p:cNvPr id="11" name="Rectángulo 10"/>
          <p:cNvSpPr/>
          <p:nvPr/>
        </p:nvSpPr>
        <p:spPr>
          <a:xfrm>
            <a:off x="3080559" y="1794294"/>
            <a:ext cx="1362973" cy="9230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MX"/>
          </a:p>
        </p:txBody>
      </p:sp>
      <p:sp>
        <p:nvSpPr>
          <p:cNvPr id="12" name="Rectángulo 11"/>
          <p:cNvSpPr/>
          <p:nvPr/>
        </p:nvSpPr>
        <p:spPr>
          <a:xfrm>
            <a:off x="665162" y="3414263"/>
            <a:ext cx="1224951" cy="923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Entrar a la UNAM</a:t>
            </a:r>
            <a:endParaRPr lang="es-MX" dirty="0"/>
          </a:p>
        </p:txBody>
      </p:sp>
      <mc:AlternateContent xmlns:mc="http://schemas.openxmlformats.org/markup-compatibility/2006" xmlns:a14="http://schemas.microsoft.com/office/drawing/2010/main">
        <mc:Choice Requires="a14">
          <p:sp>
            <p:nvSpPr>
              <p:cNvPr id="13" name="Rectángulo 12"/>
              <p:cNvSpPr/>
              <p:nvPr/>
            </p:nvSpPr>
            <p:spPr>
              <a:xfrm>
                <a:off x="1890113" y="3414263"/>
                <a:ext cx="1190446" cy="9230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MX" dirty="0" smtClean="0"/>
                  <a:t>8% = </a:t>
                </a:r>
                <a14:m>
                  <m:oMath xmlns:m="http://schemas.openxmlformats.org/officeDocument/2006/math">
                    <m:f>
                      <m:fPr>
                        <m:ctrlPr>
                          <a:rPr lang="es-MX" i="1" smtClean="0">
                            <a:latin typeface="Cambria Math"/>
                          </a:rPr>
                        </m:ctrlPr>
                      </m:fPr>
                      <m:num>
                        <m:r>
                          <a:rPr lang="es-MX" b="0" i="1" smtClean="0">
                            <a:latin typeface="Cambria Math" panose="02040503050406030204" pitchFamily="18" charset="0"/>
                          </a:rPr>
                          <m:t>8</m:t>
                        </m:r>
                      </m:num>
                      <m:den>
                        <m:r>
                          <a:rPr lang="es-MX" b="0" i="1" smtClean="0">
                            <a:latin typeface="Cambria Math" panose="02040503050406030204" pitchFamily="18" charset="0"/>
                          </a:rPr>
                          <m:t>100</m:t>
                        </m:r>
                      </m:den>
                    </m:f>
                  </m:oMath>
                </a14:m>
                <a:endParaRPr lang="es-MX" dirty="0"/>
              </a:p>
            </p:txBody>
          </p:sp>
        </mc:Choice>
        <mc:Fallback xmlns="">
          <p:sp>
            <p:nvSpPr>
              <p:cNvPr id="13" name="Rectángulo 12"/>
              <p:cNvSpPr>
                <a:spLocks noRot="1" noChangeAspect="1" noMove="1" noResize="1" noEditPoints="1" noAdjustHandles="1" noChangeArrowheads="1" noChangeShapeType="1" noTextEdit="1"/>
              </p:cNvSpPr>
              <p:nvPr/>
            </p:nvSpPr>
            <p:spPr>
              <a:xfrm>
                <a:off x="1890113" y="3414263"/>
                <a:ext cx="1190446" cy="923027"/>
              </a:xfrm>
              <a:prstGeom prst="rect">
                <a:avLst/>
              </a:prstGeom>
              <a:blipFill rotWithShape="0">
                <a:blip r:embed="rId3"/>
                <a:stretch>
                  <a:fillRect/>
                </a:stretch>
              </a:blipFill>
            </p:spPr>
            <p:txBody>
              <a:bodyPr/>
              <a:lstStyle/>
              <a:p>
                <a:r>
                  <a:rPr lang="es-MX">
                    <a:noFill/>
                  </a:rPr>
                  <a:t> </a:t>
                </a:r>
              </a:p>
            </p:txBody>
          </p:sp>
        </mc:Fallback>
      </mc:AlternateContent>
      <p:sp>
        <p:nvSpPr>
          <p:cNvPr id="14" name="Rectángulo 13"/>
          <p:cNvSpPr/>
          <p:nvPr/>
        </p:nvSpPr>
        <p:spPr>
          <a:xfrm>
            <a:off x="3080558" y="3414263"/>
            <a:ext cx="1362973" cy="92302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MX"/>
          </a:p>
        </p:txBody>
      </p:sp>
      <p:sp>
        <p:nvSpPr>
          <p:cNvPr id="15" name="Rectángulo 14"/>
          <p:cNvSpPr/>
          <p:nvPr/>
        </p:nvSpPr>
        <p:spPr>
          <a:xfrm>
            <a:off x="665161" y="4914181"/>
            <a:ext cx="1224951" cy="923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sz="1400" dirty="0" smtClean="0"/>
              <a:t>Encontrar a </a:t>
            </a:r>
            <a:r>
              <a:rPr lang="es-MX" sz="1400" dirty="0" err="1" smtClean="0"/>
              <a:t>Jhonny</a:t>
            </a:r>
            <a:r>
              <a:rPr lang="es-MX" sz="1400" dirty="0" smtClean="0"/>
              <a:t> </a:t>
            </a:r>
            <a:r>
              <a:rPr lang="es-MX" sz="1400" dirty="0" err="1" smtClean="0"/>
              <a:t>Depp</a:t>
            </a:r>
            <a:r>
              <a:rPr lang="es-MX" sz="1400" dirty="0" smtClean="0"/>
              <a:t> en Iztapalapa</a:t>
            </a:r>
            <a:endParaRPr lang="es-MX" sz="1400" dirty="0"/>
          </a:p>
        </p:txBody>
      </p:sp>
      <p:sp>
        <p:nvSpPr>
          <p:cNvPr id="16" name="Rectángulo 15"/>
          <p:cNvSpPr/>
          <p:nvPr/>
        </p:nvSpPr>
        <p:spPr>
          <a:xfrm>
            <a:off x="1890112" y="4914181"/>
            <a:ext cx="1190446" cy="9230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dirty="0" smtClean="0"/>
              <a:t>0.000</a:t>
            </a:r>
            <a:r>
              <a:rPr lang="es-MX" dirty="0" smtClean="0">
                <a:solidFill>
                  <a:srgbClr val="FF0000"/>
                </a:solidFill>
              </a:rPr>
              <a:t>(…)</a:t>
            </a:r>
            <a:r>
              <a:rPr lang="es-MX" dirty="0" smtClean="0"/>
              <a:t>1</a:t>
            </a:r>
            <a:endParaRPr lang="es-MX" dirty="0"/>
          </a:p>
        </p:txBody>
      </p:sp>
      <p:sp>
        <p:nvSpPr>
          <p:cNvPr id="17" name="Rectángulo 16"/>
          <p:cNvSpPr/>
          <p:nvPr/>
        </p:nvSpPr>
        <p:spPr>
          <a:xfrm>
            <a:off x="3080557" y="4914181"/>
            <a:ext cx="1362973" cy="9230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sp>
        <p:nvSpPr>
          <p:cNvPr id="18" name="17 CuadroTexto"/>
          <p:cNvSpPr txBox="1"/>
          <p:nvPr/>
        </p:nvSpPr>
        <p:spPr>
          <a:xfrm>
            <a:off x="5132439" y="1932641"/>
            <a:ext cx="5515897" cy="646331"/>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Podemos preguntarnos por eventos </a:t>
            </a:r>
            <a:r>
              <a:rPr lang="es-MX" dirty="0" err="1" smtClean="0">
                <a:solidFill>
                  <a:srgbClr val="FF0000"/>
                </a:solidFill>
              </a:rPr>
              <a:t>suuuuuper</a:t>
            </a:r>
            <a:r>
              <a:rPr lang="es-MX" dirty="0" smtClean="0">
                <a:solidFill>
                  <a:srgbClr val="FF0000"/>
                </a:solidFill>
              </a:rPr>
              <a:t> concretos (como los que aparecen en los libros de texto)</a:t>
            </a:r>
            <a:endParaRPr lang="es-MX" dirty="0">
              <a:solidFill>
                <a:srgbClr val="FF0000"/>
              </a:solidFill>
            </a:endParaRPr>
          </a:p>
        </p:txBody>
      </p:sp>
      <p:sp>
        <p:nvSpPr>
          <p:cNvPr id="19" name="18 CuadroTexto"/>
          <p:cNvSpPr txBox="1"/>
          <p:nvPr/>
        </p:nvSpPr>
        <p:spPr>
          <a:xfrm>
            <a:off x="5132439" y="3554361"/>
            <a:ext cx="5678129" cy="923330"/>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Podemos preguntarnos sobre eventos al respecto de los cuales ‘las estadísticas’ (conteos de observaciones previas) nos proporcionan un buen estimado de probabilidad</a:t>
            </a:r>
            <a:endParaRPr lang="es-MX" dirty="0">
              <a:solidFill>
                <a:srgbClr val="FF0000"/>
              </a:solidFill>
            </a:endParaRPr>
          </a:p>
        </p:txBody>
      </p:sp>
      <p:sp>
        <p:nvSpPr>
          <p:cNvPr id="20" name="19 CuadroTexto"/>
          <p:cNvSpPr txBox="1"/>
          <p:nvPr/>
        </p:nvSpPr>
        <p:spPr>
          <a:xfrm>
            <a:off x="5132438" y="4914181"/>
            <a:ext cx="5678129" cy="1477328"/>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Podemos preguntarnos por eventos tan poco probables, que seguramente no encontraremos en ninguna de nuestras observaciones… Sin embargo; nunca podremos estar seguros de ‘qué tal que simplemente no he hecho el número suficiente de observaciones’</a:t>
            </a:r>
            <a:endParaRPr lang="es-MX" dirty="0">
              <a:solidFill>
                <a:srgbClr val="FF0000"/>
              </a:solidFill>
            </a:endParaRPr>
          </a:p>
        </p:txBody>
      </p:sp>
    </p:spTree>
    <p:extLst>
      <p:ext uri="{BB962C8B-B14F-4D97-AF65-F5344CB8AC3E}">
        <p14:creationId xmlns:p14="http://schemas.microsoft.com/office/powerpoint/2010/main" val="219319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MX" dirty="0" smtClean="0"/>
              <a:t>¿Qué tan probable es…</a:t>
            </a:r>
            <a:endParaRPr lang="es-MX" dirty="0"/>
          </a:p>
        </p:txBody>
      </p:sp>
      <p:sp>
        <p:nvSpPr>
          <p:cNvPr id="2" name="Marcador de contenido 1"/>
          <p:cNvSpPr>
            <a:spLocks noGrp="1"/>
          </p:cNvSpPr>
          <p:nvPr>
            <p:ph idx="1"/>
          </p:nvPr>
        </p:nvSpPr>
        <p:spPr/>
        <p:txBody>
          <a:bodyPr/>
          <a:lstStyle/>
          <a:p>
            <a:pPr marL="0" indent="0" algn="r">
              <a:buNone/>
            </a:pPr>
            <a:r>
              <a:rPr lang="es-MX" dirty="0" smtClean="0"/>
              <a:t>… que un individuo X sea zurdo?</a:t>
            </a:r>
          </a:p>
          <a:p>
            <a:pPr marL="0" indent="0" algn="r">
              <a:buNone/>
            </a:pPr>
            <a:endParaRPr lang="es-MX" dirty="0"/>
          </a:p>
          <a:p>
            <a:pPr marL="0" indent="0" algn="r">
              <a:buNone/>
            </a:pPr>
            <a:endParaRPr lang="es-MX" dirty="0" smtClean="0"/>
          </a:p>
          <a:p>
            <a:pPr marL="0" indent="0" algn="r">
              <a:buNone/>
            </a:pPr>
            <a:endParaRPr lang="es-MX" dirty="0"/>
          </a:p>
          <a:p>
            <a:pPr marL="0" indent="0" algn="r">
              <a:buNone/>
            </a:pPr>
            <a:endParaRPr lang="es-MX" dirty="0"/>
          </a:p>
        </p:txBody>
      </p:sp>
      <p:sp>
        <p:nvSpPr>
          <p:cNvPr id="4" name="3 CuadroTexto"/>
          <p:cNvSpPr txBox="1"/>
          <p:nvPr/>
        </p:nvSpPr>
        <p:spPr>
          <a:xfrm>
            <a:off x="3060291" y="2816941"/>
            <a:ext cx="5353664" cy="2585323"/>
          </a:xfrm>
          <a:prstGeom prst="rect">
            <a:avLst/>
          </a:prstGeom>
          <a:solidFill>
            <a:schemeClr val="accent4">
              <a:lumMod val="40000"/>
              <a:lumOff val="60000"/>
            </a:schemeClr>
          </a:solidFill>
          <a:ln>
            <a:solidFill>
              <a:schemeClr val="tx1"/>
            </a:solidFill>
          </a:ln>
        </p:spPr>
        <p:txBody>
          <a:bodyPr wrap="square" rtlCol="0">
            <a:spAutoFit/>
          </a:bodyPr>
          <a:lstStyle/>
          <a:p>
            <a:pPr algn="ctr"/>
            <a:r>
              <a:rPr lang="es-MX" dirty="0" smtClean="0">
                <a:solidFill>
                  <a:srgbClr val="FF0000"/>
                </a:solidFill>
              </a:rPr>
              <a:t>Nuestros estimados de probabilidad varían conforme obtenemos información.</a:t>
            </a:r>
          </a:p>
          <a:p>
            <a:pPr algn="ctr"/>
            <a:endParaRPr lang="es-MX" dirty="0">
              <a:solidFill>
                <a:srgbClr val="FF0000"/>
              </a:solidFill>
            </a:endParaRPr>
          </a:p>
          <a:p>
            <a:pPr algn="ctr"/>
            <a:r>
              <a:rPr lang="es-MX" dirty="0" smtClean="0">
                <a:solidFill>
                  <a:srgbClr val="FF0000"/>
                </a:solidFill>
              </a:rPr>
              <a:t>Recuerda:</a:t>
            </a:r>
          </a:p>
          <a:p>
            <a:pPr algn="ctr"/>
            <a:endParaRPr lang="es-MX" dirty="0">
              <a:solidFill>
                <a:srgbClr val="FF0000"/>
              </a:solidFill>
            </a:endParaRPr>
          </a:p>
          <a:p>
            <a:pPr algn="ctr"/>
            <a:r>
              <a:rPr lang="es-MX" dirty="0" smtClean="0">
                <a:solidFill>
                  <a:srgbClr val="FF0000"/>
                </a:solidFill>
              </a:rPr>
              <a:t>Su estimado sobre la probabilidad de que un chico ‘que está esperando fuera de la habitación’ (y al cual no pueden ver) es diferente de la estimación que harían una vez que pudieran observarlo.</a:t>
            </a:r>
            <a:endParaRPr lang="es-MX" dirty="0">
              <a:solidFill>
                <a:srgbClr val="FF0000"/>
              </a:solidFill>
            </a:endParaRPr>
          </a:p>
        </p:txBody>
      </p:sp>
    </p:spTree>
    <p:extLst>
      <p:ext uri="{BB962C8B-B14F-4D97-AF65-F5344CB8AC3E}">
        <p14:creationId xmlns:p14="http://schemas.microsoft.com/office/powerpoint/2010/main" val="2150416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820174" y="3856009"/>
            <a:ext cx="2631056" cy="1992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6"/>
          <p:cNvSpPr>
            <a:spLocks noGrp="1"/>
          </p:cNvSpPr>
          <p:nvPr>
            <p:ph type="title"/>
          </p:nvPr>
        </p:nvSpPr>
        <p:spPr/>
        <p:txBody>
          <a:bodyPr/>
          <a:lstStyle/>
          <a:p>
            <a:r>
              <a:rPr lang="es-MX" dirty="0" smtClean="0"/>
              <a:t>¿Qué tan probable es…?</a:t>
            </a:r>
            <a:endParaRPr lang="es-MX" dirty="0"/>
          </a:p>
        </p:txBody>
      </p:sp>
      <p:pic>
        <p:nvPicPr>
          <p:cNvPr id="1026" name="Picture 2" descr="Imagen relacionad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19091" y="1860132"/>
            <a:ext cx="227312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do de imagen para chico escuel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435" y="1860132"/>
            <a:ext cx="2587626" cy="388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21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2585</Words>
  <Application>Microsoft Office PowerPoint</Application>
  <PresentationFormat>Personalizado</PresentationFormat>
  <Paragraphs>594</Paragraphs>
  <Slides>40</Slides>
  <Notes>1</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Tema de Office</vt:lpstr>
      <vt:lpstr>Bayes: Inferencia Probabilística</vt:lpstr>
      <vt:lpstr>Inferencia Probabilística</vt:lpstr>
      <vt:lpstr>Inferencia Probabilística</vt:lpstr>
      <vt:lpstr>Inferencia Probabilística</vt:lpstr>
      <vt:lpstr>Probabilidad</vt:lpstr>
      <vt:lpstr>Estimando probabilidades</vt:lpstr>
      <vt:lpstr>¿Qué tan probable es...?</vt:lpstr>
      <vt:lpstr>¿Qué tan probable es…</vt:lpstr>
      <vt:lpstr>¿Qué tan probable es…?</vt:lpstr>
      <vt:lpstr>Probabilidad Condicional</vt:lpstr>
      <vt:lpstr>Probabilidad Condicional</vt:lpstr>
      <vt:lpstr>Probabilidad Condicional</vt:lpstr>
      <vt:lpstr> </vt:lpstr>
      <vt:lpstr> </vt:lpstr>
      <vt:lpstr> </vt:lpstr>
      <vt:lpstr> </vt:lpstr>
      <vt:lpstr> </vt:lpstr>
      <vt:lpstr> </vt:lpstr>
      <vt:lpstr> </vt:lpstr>
      <vt:lpstr>¿Qué implica decir ‘Bayesiano’?</vt:lpstr>
      <vt:lpstr>Inferencia Probabilística</vt:lpstr>
      <vt:lpstr>Inferencia Probabilística</vt:lpstr>
      <vt:lpstr>Presentación de PowerPoint</vt:lpstr>
      <vt:lpstr> </vt:lpstr>
      <vt:lpstr>Presentación de PowerPoint</vt:lpstr>
      <vt:lpstr> </vt:lpstr>
      <vt:lpstr> </vt:lpstr>
      <vt:lpstr> </vt:lpstr>
      <vt:lpstr> </vt:lpstr>
      <vt:lpstr>Inferencia Probabilística</vt:lpstr>
      <vt:lpstr>Inferencia Probabilística</vt:lpstr>
      <vt:lpstr>Asignación de crédito</vt:lpstr>
      <vt:lpstr>La asignación de crédito como un cómputo de probabilidades condicionales.</vt:lpstr>
      <vt:lpstr>Contigüidad vs Contingencia</vt:lpstr>
      <vt:lpstr>Espacio de Contingencia</vt:lpstr>
      <vt:lpstr>Espacio de Contingencia</vt:lpstr>
      <vt:lpstr>Espacio de Contingencia</vt:lpstr>
      <vt:lpstr>Espacio de Contingencia</vt:lpstr>
      <vt:lpstr> </vt:lpstr>
      <vt:lpstr>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Inferencia Probabilística Bayesiana</dc:title>
  <dc:creator>Alejandro</dc:creator>
  <cp:lastModifiedBy>Adrifelcha</cp:lastModifiedBy>
  <cp:revision>84</cp:revision>
  <dcterms:created xsi:type="dcterms:W3CDTF">2017-03-28T22:38:11Z</dcterms:created>
  <dcterms:modified xsi:type="dcterms:W3CDTF">2017-04-04T05:35:58Z</dcterms:modified>
</cp:coreProperties>
</file>