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4" r:id="rId3"/>
    <p:sldId id="257" r:id="rId4"/>
    <p:sldId id="258" r:id="rId5"/>
    <p:sldId id="261" r:id="rId6"/>
    <p:sldId id="262" r:id="rId7"/>
    <p:sldId id="263" r:id="rId8"/>
    <p:sldId id="268" r:id="rId9"/>
    <p:sldId id="264" r:id="rId10"/>
    <p:sldId id="269" r:id="rId11"/>
    <p:sldId id="265" r:id="rId12"/>
    <p:sldId id="271" r:id="rId13"/>
    <p:sldId id="273" r:id="rId14"/>
    <p:sldId id="274" r:id="rId15"/>
    <p:sldId id="275" r:id="rId16"/>
    <p:sldId id="277" r:id="rId17"/>
    <p:sldId id="278" r:id="rId18"/>
    <p:sldId id="280" r:id="rId19"/>
    <p:sldId id="279" r:id="rId20"/>
    <p:sldId id="281" r:id="rId21"/>
    <p:sldId id="284" r:id="rId22"/>
    <p:sldId id="311" r:id="rId23"/>
    <p:sldId id="282" r:id="rId24"/>
    <p:sldId id="308" r:id="rId25"/>
    <p:sldId id="312" r:id="rId26"/>
    <p:sldId id="286" r:id="rId27"/>
    <p:sldId id="313" r:id="rId28"/>
    <p:sldId id="287" r:id="rId29"/>
    <p:sldId id="314" r:id="rId30"/>
    <p:sldId id="305" r:id="rId31"/>
    <p:sldId id="288" r:id="rId32"/>
    <p:sldId id="289" r:id="rId33"/>
    <p:sldId id="290" r:id="rId34"/>
    <p:sldId id="291" r:id="rId35"/>
    <p:sldId id="292" r:id="rId36"/>
    <p:sldId id="306" r:id="rId37"/>
    <p:sldId id="293" r:id="rId38"/>
    <p:sldId id="294" r:id="rId39"/>
    <p:sldId id="295" r:id="rId40"/>
    <p:sldId id="296" r:id="rId41"/>
    <p:sldId id="324" r:id="rId42"/>
    <p:sldId id="297" r:id="rId43"/>
    <p:sldId id="298" r:id="rId44"/>
    <p:sldId id="299" r:id="rId45"/>
    <p:sldId id="300" r:id="rId46"/>
    <p:sldId id="301" r:id="rId47"/>
    <p:sldId id="309" r:id="rId48"/>
    <p:sldId id="320" r:id="rId49"/>
    <p:sldId id="321" r:id="rId50"/>
    <p:sldId id="322" r:id="rId51"/>
    <p:sldId id="323" r:id="rId52"/>
    <p:sldId id="316" r:id="rId53"/>
    <p:sldId id="325" r:id="rId54"/>
    <p:sldId id="310" r:id="rId55"/>
    <p:sldId id="302" r:id="rId56"/>
    <p:sldId id="318" r:id="rId57"/>
    <p:sldId id="303" r:id="rId58"/>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MX"/>
          </a:p>
        </p:txBody>
      </p:sp>
      <p:sp>
        <p:nvSpPr>
          <p:cNvPr id="4" name="Marcador de fecha 3"/>
          <p:cNvSpPr>
            <a:spLocks noGrp="1"/>
          </p:cNvSpPr>
          <p:nvPr>
            <p:ph type="dt" sz="half" idx="10"/>
          </p:nvPr>
        </p:nvSpPr>
        <p:spPr/>
        <p:txBody>
          <a:bodyPr/>
          <a:lstStyle/>
          <a:p>
            <a:fld id="{CFA7C8EE-915B-494D-892E-1894E2A93FCC}" type="datetimeFigureOut">
              <a:rPr lang="es-MX" smtClean="0"/>
              <a:t>01/03/2018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7D41209-3B97-4AF6-8A73-88DECEFBFAEE}" type="slidenum">
              <a:rPr lang="es-MX" smtClean="0"/>
              <a:t>‹Nº›</a:t>
            </a:fld>
            <a:endParaRPr lang="es-MX"/>
          </a:p>
        </p:txBody>
      </p:sp>
    </p:spTree>
    <p:extLst>
      <p:ext uri="{BB962C8B-B14F-4D97-AF65-F5344CB8AC3E}">
        <p14:creationId xmlns:p14="http://schemas.microsoft.com/office/powerpoint/2010/main" val="3243277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CFA7C8EE-915B-494D-892E-1894E2A93FCC}" type="datetimeFigureOut">
              <a:rPr lang="es-MX" smtClean="0"/>
              <a:t>01/03/2018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7D41209-3B97-4AF6-8A73-88DECEFBFAEE}" type="slidenum">
              <a:rPr lang="es-MX" smtClean="0"/>
              <a:t>‹Nº›</a:t>
            </a:fld>
            <a:endParaRPr lang="es-MX"/>
          </a:p>
        </p:txBody>
      </p:sp>
    </p:spTree>
    <p:extLst>
      <p:ext uri="{BB962C8B-B14F-4D97-AF65-F5344CB8AC3E}">
        <p14:creationId xmlns:p14="http://schemas.microsoft.com/office/powerpoint/2010/main" val="3033039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CFA7C8EE-915B-494D-892E-1894E2A93FCC}" type="datetimeFigureOut">
              <a:rPr lang="es-MX" smtClean="0"/>
              <a:t>01/03/2018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7D41209-3B97-4AF6-8A73-88DECEFBFAEE}" type="slidenum">
              <a:rPr lang="es-MX" smtClean="0"/>
              <a:t>‹Nº›</a:t>
            </a:fld>
            <a:endParaRPr lang="es-MX"/>
          </a:p>
        </p:txBody>
      </p:sp>
    </p:spTree>
    <p:extLst>
      <p:ext uri="{BB962C8B-B14F-4D97-AF65-F5344CB8AC3E}">
        <p14:creationId xmlns:p14="http://schemas.microsoft.com/office/powerpoint/2010/main" val="393947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CFA7C8EE-915B-494D-892E-1894E2A93FCC}" type="datetimeFigureOut">
              <a:rPr lang="es-MX" smtClean="0"/>
              <a:t>01/03/2018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7D41209-3B97-4AF6-8A73-88DECEFBFAEE}" type="slidenum">
              <a:rPr lang="es-MX" smtClean="0"/>
              <a:t>‹Nº›</a:t>
            </a:fld>
            <a:endParaRPr lang="es-MX"/>
          </a:p>
        </p:txBody>
      </p:sp>
    </p:spTree>
    <p:extLst>
      <p:ext uri="{BB962C8B-B14F-4D97-AF65-F5344CB8AC3E}">
        <p14:creationId xmlns:p14="http://schemas.microsoft.com/office/powerpoint/2010/main" val="4042469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CFA7C8EE-915B-494D-892E-1894E2A93FCC}" type="datetimeFigureOut">
              <a:rPr lang="es-MX" smtClean="0"/>
              <a:t>01/03/2018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7D41209-3B97-4AF6-8A73-88DECEFBFAEE}" type="slidenum">
              <a:rPr lang="es-MX" smtClean="0"/>
              <a:t>‹Nº›</a:t>
            </a:fld>
            <a:endParaRPr lang="es-MX"/>
          </a:p>
        </p:txBody>
      </p:sp>
    </p:spTree>
    <p:extLst>
      <p:ext uri="{BB962C8B-B14F-4D97-AF65-F5344CB8AC3E}">
        <p14:creationId xmlns:p14="http://schemas.microsoft.com/office/powerpoint/2010/main" val="3067656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CFA7C8EE-915B-494D-892E-1894E2A93FCC}" type="datetimeFigureOut">
              <a:rPr lang="es-MX" smtClean="0"/>
              <a:t>01/03/2018</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97D41209-3B97-4AF6-8A73-88DECEFBFAEE}" type="slidenum">
              <a:rPr lang="es-MX" smtClean="0"/>
              <a:t>‹Nº›</a:t>
            </a:fld>
            <a:endParaRPr lang="es-MX"/>
          </a:p>
        </p:txBody>
      </p:sp>
    </p:spTree>
    <p:extLst>
      <p:ext uri="{BB962C8B-B14F-4D97-AF65-F5344CB8AC3E}">
        <p14:creationId xmlns:p14="http://schemas.microsoft.com/office/powerpoint/2010/main" val="3210110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CFA7C8EE-915B-494D-892E-1894E2A93FCC}" type="datetimeFigureOut">
              <a:rPr lang="es-MX" smtClean="0"/>
              <a:t>01/03/2018</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97D41209-3B97-4AF6-8A73-88DECEFBFAEE}" type="slidenum">
              <a:rPr lang="es-MX" smtClean="0"/>
              <a:t>‹Nº›</a:t>
            </a:fld>
            <a:endParaRPr lang="es-MX"/>
          </a:p>
        </p:txBody>
      </p:sp>
    </p:spTree>
    <p:extLst>
      <p:ext uri="{BB962C8B-B14F-4D97-AF65-F5344CB8AC3E}">
        <p14:creationId xmlns:p14="http://schemas.microsoft.com/office/powerpoint/2010/main" val="952452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CFA7C8EE-915B-494D-892E-1894E2A93FCC}" type="datetimeFigureOut">
              <a:rPr lang="es-MX" smtClean="0"/>
              <a:t>01/03/2018</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97D41209-3B97-4AF6-8A73-88DECEFBFAEE}" type="slidenum">
              <a:rPr lang="es-MX" smtClean="0"/>
              <a:t>‹Nº›</a:t>
            </a:fld>
            <a:endParaRPr lang="es-MX"/>
          </a:p>
        </p:txBody>
      </p:sp>
    </p:spTree>
    <p:extLst>
      <p:ext uri="{BB962C8B-B14F-4D97-AF65-F5344CB8AC3E}">
        <p14:creationId xmlns:p14="http://schemas.microsoft.com/office/powerpoint/2010/main" val="310665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FA7C8EE-915B-494D-892E-1894E2A93FCC}" type="datetimeFigureOut">
              <a:rPr lang="es-MX" smtClean="0"/>
              <a:t>01/03/2018</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97D41209-3B97-4AF6-8A73-88DECEFBFAEE}" type="slidenum">
              <a:rPr lang="es-MX" smtClean="0"/>
              <a:t>‹Nº›</a:t>
            </a:fld>
            <a:endParaRPr lang="es-MX"/>
          </a:p>
        </p:txBody>
      </p:sp>
    </p:spTree>
    <p:extLst>
      <p:ext uri="{BB962C8B-B14F-4D97-AF65-F5344CB8AC3E}">
        <p14:creationId xmlns:p14="http://schemas.microsoft.com/office/powerpoint/2010/main" val="1796914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CFA7C8EE-915B-494D-892E-1894E2A93FCC}" type="datetimeFigureOut">
              <a:rPr lang="es-MX" smtClean="0"/>
              <a:t>01/03/2018</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97D41209-3B97-4AF6-8A73-88DECEFBFAEE}" type="slidenum">
              <a:rPr lang="es-MX" smtClean="0"/>
              <a:t>‹Nº›</a:t>
            </a:fld>
            <a:endParaRPr lang="es-MX"/>
          </a:p>
        </p:txBody>
      </p:sp>
    </p:spTree>
    <p:extLst>
      <p:ext uri="{BB962C8B-B14F-4D97-AF65-F5344CB8AC3E}">
        <p14:creationId xmlns:p14="http://schemas.microsoft.com/office/powerpoint/2010/main" val="8056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CFA7C8EE-915B-494D-892E-1894E2A93FCC}" type="datetimeFigureOut">
              <a:rPr lang="es-MX" smtClean="0"/>
              <a:t>01/03/2018</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97D41209-3B97-4AF6-8A73-88DECEFBFAEE}" type="slidenum">
              <a:rPr lang="es-MX" smtClean="0"/>
              <a:t>‹Nº›</a:t>
            </a:fld>
            <a:endParaRPr lang="es-MX"/>
          </a:p>
        </p:txBody>
      </p:sp>
    </p:spTree>
    <p:extLst>
      <p:ext uri="{BB962C8B-B14F-4D97-AF65-F5344CB8AC3E}">
        <p14:creationId xmlns:p14="http://schemas.microsoft.com/office/powerpoint/2010/main" val="3511657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A7C8EE-915B-494D-892E-1894E2A93FCC}" type="datetimeFigureOut">
              <a:rPr lang="es-MX" smtClean="0"/>
              <a:t>01/03/2018</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D41209-3B97-4AF6-8A73-88DECEFBFAEE}" type="slidenum">
              <a:rPr lang="es-MX" smtClean="0"/>
              <a:t>‹Nº›</a:t>
            </a:fld>
            <a:endParaRPr lang="es-MX"/>
          </a:p>
        </p:txBody>
      </p:sp>
    </p:spTree>
    <p:extLst>
      <p:ext uri="{BB962C8B-B14F-4D97-AF65-F5344CB8AC3E}">
        <p14:creationId xmlns:p14="http://schemas.microsoft.com/office/powerpoint/2010/main" val="1136434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mailto:adrifelcha@gmail.com"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3999" y="3979571"/>
            <a:ext cx="9144000" cy="1682911"/>
          </a:xfrm>
        </p:spPr>
        <p:txBody>
          <a:bodyPr>
            <a:normAutofit fontScale="90000"/>
          </a:bodyPr>
          <a:lstStyle/>
          <a:p>
            <a:r>
              <a:rPr lang="es-MX" b="1" dirty="0" smtClean="0"/>
              <a:t>Estudios con Detección de Señales</a:t>
            </a:r>
            <a:endParaRPr lang="es-MX" b="1" dirty="0"/>
          </a:p>
        </p:txBody>
      </p:sp>
      <p:sp>
        <p:nvSpPr>
          <p:cNvPr id="3" name="Subtítulo 2"/>
          <p:cNvSpPr>
            <a:spLocks noGrp="1"/>
          </p:cNvSpPr>
          <p:nvPr>
            <p:ph type="subTitle" idx="1"/>
          </p:nvPr>
        </p:nvSpPr>
        <p:spPr>
          <a:xfrm>
            <a:off x="1523999" y="5763622"/>
            <a:ext cx="9144000" cy="792349"/>
          </a:xfrm>
        </p:spPr>
        <p:txBody>
          <a:bodyPr/>
          <a:lstStyle/>
          <a:p>
            <a:r>
              <a:rPr lang="es-MX" dirty="0" smtClean="0"/>
              <a:t>por Adriana Felisa Chávez De la Peña</a:t>
            </a:r>
            <a:endParaRPr lang="es-MX" dirty="0"/>
          </a:p>
        </p:txBody>
      </p:sp>
      <p:pic>
        <p:nvPicPr>
          <p:cNvPr id="4" name="Picture 4" descr="Resultado de imagen para UNA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76" y="160346"/>
            <a:ext cx="3502025" cy="12552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Imagen relacionad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40160" y="162247"/>
            <a:ext cx="1485675" cy="1409782"/>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4"/>
          <a:stretch>
            <a:fillRect/>
          </a:stretch>
        </p:blipFill>
        <p:spPr>
          <a:xfrm>
            <a:off x="4466822" y="951899"/>
            <a:ext cx="3258355" cy="2604101"/>
          </a:xfrm>
          <a:prstGeom prst="rect">
            <a:avLst/>
          </a:prstGeom>
        </p:spPr>
      </p:pic>
    </p:spTree>
    <p:extLst>
      <p:ext uri="{BB962C8B-B14F-4D97-AF65-F5344CB8AC3E}">
        <p14:creationId xmlns:p14="http://schemas.microsoft.com/office/powerpoint/2010/main" val="14322500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7439" y="296068"/>
            <a:ext cx="10515600" cy="1325563"/>
          </a:xfrm>
        </p:spPr>
        <p:txBody>
          <a:bodyPr/>
          <a:lstStyle/>
          <a:p>
            <a:r>
              <a:rPr lang="es-MX" dirty="0" smtClean="0"/>
              <a:t>Los aciertos pagan y los errores cuestan….</a:t>
            </a:r>
            <a:br>
              <a:rPr lang="es-MX" dirty="0" smtClean="0"/>
            </a:br>
            <a:endParaRPr lang="es-MX" sz="2500" i="1" dirty="0"/>
          </a:p>
        </p:txBody>
      </p:sp>
      <p:sp>
        <p:nvSpPr>
          <p:cNvPr id="3" name="Marcador de contenido 2"/>
          <p:cNvSpPr>
            <a:spLocks noGrp="1"/>
          </p:cNvSpPr>
          <p:nvPr>
            <p:ph idx="1"/>
          </p:nvPr>
        </p:nvSpPr>
        <p:spPr/>
        <p:txBody>
          <a:bodyPr/>
          <a:lstStyle/>
          <a:p>
            <a:endParaRPr lang="es-MX" dirty="0" smtClean="0"/>
          </a:p>
          <a:p>
            <a:endParaRPr lang="es-MX" dirty="0"/>
          </a:p>
        </p:txBody>
      </p:sp>
      <p:pic>
        <p:nvPicPr>
          <p:cNvPr id="1026" name="Picture 2" descr="Resultado de imagen para conejo blanco y negro dibuj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43200"/>
            <a:ext cx="2820651" cy="2118864"/>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p:cNvPicPr>
            <a:picLocks noChangeAspect="1"/>
          </p:cNvPicPr>
          <p:nvPr/>
        </p:nvPicPr>
        <p:blipFill>
          <a:blip r:embed="rId3"/>
          <a:stretch>
            <a:fillRect/>
          </a:stretch>
        </p:blipFill>
        <p:spPr>
          <a:xfrm>
            <a:off x="4883172" y="1054669"/>
            <a:ext cx="6315075" cy="5495925"/>
          </a:xfrm>
          <a:prstGeom prst="rect">
            <a:avLst/>
          </a:prstGeom>
        </p:spPr>
      </p:pic>
    </p:spTree>
    <p:extLst>
      <p:ext uri="{BB962C8B-B14F-4D97-AF65-F5344CB8AC3E}">
        <p14:creationId xmlns:p14="http://schemas.microsoft.com/office/powerpoint/2010/main" val="11625283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593501" y="133305"/>
            <a:ext cx="10515600" cy="1325563"/>
          </a:xfrm>
        </p:spPr>
        <p:txBody>
          <a:bodyPr/>
          <a:lstStyle/>
          <a:p>
            <a:pPr algn="ctr"/>
            <a:r>
              <a:rPr lang="es-MX" b="1" dirty="0" smtClean="0">
                <a:effectLst>
                  <a:outerShdw blurRad="38100" dist="38100" dir="2700000" algn="tl">
                    <a:srgbClr val="000000">
                      <a:alpha val="43137"/>
                    </a:srgbClr>
                  </a:outerShdw>
                </a:effectLst>
              </a:rPr>
              <a:t>Teoría de Detección de Señales</a:t>
            </a:r>
            <a:endParaRPr lang="es-MX" b="1" dirty="0">
              <a:effectLst>
                <a:outerShdw blurRad="38100" dist="38100" dir="2700000" algn="tl">
                  <a:srgbClr val="000000">
                    <a:alpha val="43137"/>
                  </a:srgbClr>
                </a:outerShdw>
              </a:effectLst>
            </a:endParaRPr>
          </a:p>
        </p:txBody>
      </p:sp>
      <p:sp>
        <p:nvSpPr>
          <p:cNvPr id="7" name="Marcador de contenido 6"/>
          <p:cNvSpPr>
            <a:spLocks noGrp="1"/>
          </p:cNvSpPr>
          <p:nvPr>
            <p:ph sz="half" idx="1"/>
          </p:nvPr>
        </p:nvSpPr>
        <p:spPr/>
        <p:txBody>
          <a:bodyPr/>
          <a:lstStyle/>
          <a:p>
            <a:endParaRPr lang="es-MX" dirty="0" smtClean="0"/>
          </a:p>
          <a:p>
            <a:endParaRPr lang="es-MX" dirty="0"/>
          </a:p>
        </p:txBody>
      </p:sp>
      <p:sp>
        <p:nvSpPr>
          <p:cNvPr id="8" name="Marcador de contenido 7"/>
          <p:cNvSpPr>
            <a:spLocks noGrp="1"/>
          </p:cNvSpPr>
          <p:nvPr>
            <p:ph sz="half" idx="2"/>
          </p:nvPr>
        </p:nvSpPr>
        <p:spPr/>
        <p:txBody>
          <a:bodyPr/>
          <a:lstStyle/>
          <a:p>
            <a:endParaRPr lang="es-MX" dirty="0" smtClean="0"/>
          </a:p>
          <a:p>
            <a:endParaRPr lang="es-MX" dirty="0"/>
          </a:p>
        </p:txBody>
      </p:sp>
      <p:pic>
        <p:nvPicPr>
          <p:cNvPr id="9" name="Imagen 8"/>
          <p:cNvPicPr>
            <a:picLocks noChangeAspect="1"/>
          </p:cNvPicPr>
          <p:nvPr/>
        </p:nvPicPr>
        <p:blipFill>
          <a:blip r:embed="rId2"/>
          <a:stretch>
            <a:fillRect/>
          </a:stretch>
        </p:blipFill>
        <p:spPr>
          <a:xfrm>
            <a:off x="2693764" y="1362075"/>
            <a:ext cx="6315075" cy="5495925"/>
          </a:xfrm>
          <a:prstGeom prst="rect">
            <a:avLst/>
          </a:prstGeom>
        </p:spPr>
      </p:pic>
    </p:spTree>
    <p:extLst>
      <p:ext uri="{BB962C8B-B14F-4D97-AF65-F5344CB8AC3E}">
        <p14:creationId xmlns:p14="http://schemas.microsoft.com/office/powerpoint/2010/main" val="25600571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709411" y="0"/>
            <a:ext cx="10515600" cy="1325563"/>
          </a:xfrm>
        </p:spPr>
        <p:txBody>
          <a:bodyPr/>
          <a:lstStyle/>
          <a:p>
            <a:pPr algn="ctr"/>
            <a:r>
              <a:rPr lang="es-MX" b="1" dirty="0" smtClean="0">
                <a:effectLst>
                  <a:outerShdw blurRad="38100" dist="38100" dir="2700000" algn="tl">
                    <a:srgbClr val="000000">
                      <a:alpha val="43137"/>
                    </a:srgbClr>
                  </a:outerShdw>
                </a:effectLst>
              </a:rPr>
              <a:t>Teoría de Detección de Señales</a:t>
            </a:r>
            <a:endParaRPr lang="es-MX" b="1" dirty="0">
              <a:effectLst>
                <a:outerShdw blurRad="38100" dist="38100" dir="2700000" algn="tl">
                  <a:srgbClr val="000000">
                    <a:alpha val="43137"/>
                  </a:srgbClr>
                </a:outerShdw>
              </a:effectLst>
            </a:endParaRPr>
          </a:p>
        </p:txBody>
      </p:sp>
      <p:sp>
        <p:nvSpPr>
          <p:cNvPr id="5" name="Marcador de contenido 4"/>
          <p:cNvSpPr>
            <a:spLocks noGrp="1"/>
          </p:cNvSpPr>
          <p:nvPr>
            <p:ph sz="half" idx="1"/>
          </p:nvPr>
        </p:nvSpPr>
        <p:spPr>
          <a:xfrm>
            <a:off x="284409" y="1220318"/>
            <a:ext cx="5575478" cy="4351338"/>
          </a:xfrm>
        </p:spPr>
        <p:txBody>
          <a:bodyPr/>
          <a:lstStyle/>
          <a:p>
            <a:pPr marL="0" indent="0">
              <a:buNone/>
            </a:pPr>
            <a:r>
              <a:rPr lang="es-MX" dirty="0" smtClean="0"/>
              <a:t>1.- Hay variabilidad (incertidumbre)</a:t>
            </a:r>
            <a:endParaRPr lang="es-MX" b="1" dirty="0">
              <a:effectLst>
                <a:outerShdw blurRad="38100" dist="38100" dir="2700000" algn="tl">
                  <a:srgbClr val="000000">
                    <a:alpha val="43137"/>
                  </a:srgbClr>
                </a:outerShdw>
              </a:effectLst>
            </a:endParaRPr>
          </a:p>
        </p:txBody>
      </p:sp>
      <p:sp>
        <p:nvSpPr>
          <p:cNvPr id="6" name="Marcador de contenido 5"/>
          <p:cNvSpPr>
            <a:spLocks noGrp="1"/>
          </p:cNvSpPr>
          <p:nvPr>
            <p:ph sz="half" idx="2"/>
          </p:nvPr>
        </p:nvSpPr>
        <p:spPr>
          <a:xfrm>
            <a:off x="6172199" y="1220318"/>
            <a:ext cx="6019801" cy="4351338"/>
          </a:xfrm>
        </p:spPr>
        <p:txBody>
          <a:bodyPr/>
          <a:lstStyle/>
          <a:p>
            <a:pPr marL="0" indent="0">
              <a:buNone/>
            </a:pPr>
            <a:r>
              <a:rPr lang="es-MX" dirty="0" smtClean="0"/>
              <a:t>2.- Las consecuencias importan</a:t>
            </a:r>
            <a:endParaRPr lang="es-MX"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071688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709411" y="0"/>
            <a:ext cx="10515600" cy="1325563"/>
          </a:xfrm>
        </p:spPr>
        <p:txBody>
          <a:bodyPr/>
          <a:lstStyle/>
          <a:p>
            <a:pPr algn="ctr"/>
            <a:r>
              <a:rPr lang="es-MX" b="1" dirty="0" smtClean="0">
                <a:effectLst>
                  <a:outerShdw blurRad="38100" dist="38100" dir="2700000" algn="tl">
                    <a:srgbClr val="000000">
                      <a:alpha val="43137"/>
                    </a:srgbClr>
                  </a:outerShdw>
                </a:effectLst>
              </a:rPr>
              <a:t>Teoría de Detección de Señales</a:t>
            </a:r>
            <a:endParaRPr lang="es-MX" b="1" dirty="0">
              <a:effectLst>
                <a:outerShdw blurRad="38100" dist="38100" dir="2700000" algn="tl">
                  <a:srgbClr val="000000">
                    <a:alpha val="43137"/>
                  </a:srgbClr>
                </a:outerShdw>
              </a:effectLst>
            </a:endParaRPr>
          </a:p>
        </p:txBody>
      </p:sp>
      <p:sp>
        <p:nvSpPr>
          <p:cNvPr id="5" name="Marcador de contenido 4"/>
          <p:cNvSpPr>
            <a:spLocks noGrp="1"/>
          </p:cNvSpPr>
          <p:nvPr>
            <p:ph sz="half" idx="1"/>
          </p:nvPr>
        </p:nvSpPr>
        <p:spPr>
          <a:xfrm>
            <a:off x="284409" y="1220318"/>
            <a:ext cx="5575478" cy="4351338"/>
          </a:xfrm>
        </p:spPr>
        <p:txBody>
          <a:bodyPr/>
          <a:lstStyle/>
          <a:p>
            <a:pPr marL="0" indent="0">
              <a:buNone/>
            </a:pPr>
            <a:r>
              <a:rPr lang="es-MX" dirty="0" smtClean="0"/>
              <a:t>1.- Hay variabilidad (incertidumbre)</a:t>
            </a:r>
            <a:endParaRPr lang="es-MX" b="1" dirty="0">
              <a:effectLst>
                <a:outerShdw blurRad="38100" dist="38100" dir="2700000" algn="tl">
                  <a:srgbClr val="000000">
                    <a:alpha val="43137"/>
                  </a:srgbClr>
                </a:outerShdw>
              </a:effectLst>
            </a:endParaRPr>
          </a:p>
        </p:txBody>
      </p:sp>
      <p:sp>
        <p:nvSpPr>
          <p:cNvPr id="6" name="Marcador de contenido 5"/>
          <p:cNvSpPr>
            <a:spLocks noGrp="1"/>
          </p:cNvSpPr>
          <p:nvPr>
            <p:ph sz="half" idx="2"/>
          </p:nvPr>
        </p:nvSpPr>
        <p:spPr>
          <a:xfrm>
            <a:off x="6172199" y="1220318"/>
            <a:ext cx="6019801" cy="4351338"/>
          </a:xfrm>
        </p:spPr>
        <p:txBody>
          <a:bodyPr/>
          <a:lstStyle/>
          <a:p>
            <a:pPr marL="0" indent="0">
              <a:buNone/>
            </a:pPr>
            <a:r>
              <a:rPr lang="es-MX" dirty="0" smtClean="0"/>
              <a:t>2.- Las consecuencias importan</a:t>
            </a:r>
            <a:endParaRPr lang="es-MX" b="1" dirty="0">
              <a:effectLst>
                <a:outerShdw blurRad="38100" dist="38100" dir="2700000" algn="tl">
                  <a:srgbClr val="000000">
                    <a:alpha val="43137"/>
                  </a:srgbClr>
                </a:outerShdw>
              </a:effectLst>
            </a:endParaRPr>
          </a:p>
        </p:txBody>
      </p:sp>
      <p:pic>
        <p:nvPicPr>
          <p:cNvPr id="7" name="Imagen 6"/>
          <p:cNvPicPr>
            <a:picLocks noChangeAspect="1"/>
          </p:cNvPicPr>
          <p:nvPr/>
        </p:nvPicPr>
        <p:blipFill>
          <a:blip r:embed="rId2"/>
          <a:stretch>
            <a:fillRect/>
          </a:stretch>
        </p:blipFill>
        <p:spPr>
          <a:xfrm>
            <a:off x="709411" y="1772708"/>
            <a:ext cx="4274713" cy="4929114"/>
          </a:xfrm>
          <a:prstGeom prst="rect">
            <a:avLst/>
          </a:prstGeom>
        </p:spPr>
      </p:pic>
    </p:spTree>
    <p:extLst>
      <p:ext uri="{BB962C8B-B14F-4D97-AF65-F5344CB8AC3E}">
        <p14:creationId xmlns:p14="http://schemas.microsoft.com/office/powerpoint/2010/main" val="22268001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709411" y="0"/>
            <a:ext cx="10515600" cy="1325563"/>
          </a:xfrm>
        </p:spPr>
        <p:txBody>
          <a:bodyPr/>
          <a:lstStyle/>
          <a:p>
            <a:pPr algn="ctr"/>
            <a:r>
              <a:rPr lang="es-MX" b="1" dirty="0" smtClean="0">
                <a:effectLst>
                  <a:outerShdw blurRad="38100" dist="38100" dir="2700000" algn="tl">
                    <a:srgbClr val="000000">
                      <a:alpha val="43137"/>
                    </a:srgbClr>
                  </a:outerShdw>
                </a:effectLst>
              </a:rPr>
              <a:t>Teoría de Detección de Señales</a:t>
            </a:r>
            <a:endParaRPr lang="es-MX" b="1" dirty="0">
              <a:effectLst>
                <a:outerShdw blurRad="38100" dist="38100" dir="2700000" algn="tl">
                  <a:srgbClr val="000000">
                    <a:alpha val="43137"/>
                  </a:srgbClr>
                </a:outerShdw>
              </a:effectLst>
            </a:endParaRPr>
          </a:p>
        </p:txBody>
      </p:sp>
      <p:sp>
        <p:nvSpPr>
          <p:cNvPr id="5" name="Marcador de contenido 4"/>
          <p:cNvSpPr>
            <a:spLocks noGrp="1"/>
          </p:cNvSpPr>
          <p:nvPr>
            <p:ph sz="half" idx="1"/>
          </p:nvPr>
        </p:nvSpPr>
        <p:spPr>
          <a:xfrm>
            <a:off x="284409" y="1220318"/>
            <a:ext cx="5575478" cy="4351338"/>
          </a:xfrm>
        </p:spPr>
        <p:txBody>
          <a:bodyPr/>
          <a:lstStyle/>
          <a:p>
            <a:pPr marL="0" indent="0">
              <a:buNone/>
            </a:pPr>
            <a:r>
              <a:rPr lang="es-MX" dirty="0" smtClean="0"/>
              <a:t>1.- Hay variabilidad (incertidumbre)</a:t>
            </a:r>
            <a:endParaRPr lang="es-MX" b="1" dirty="0">
              <a:effectLst>
                <a:outerShdw blurRad="38100" dist="38100" dir="2700000" algn="tl">
                  <a:srgbClr val="000000">
                    <a:alpha val="43137"/>
                  </a:srgbClr>
                </a:outerShdw>
              </a:effectLst>
            </a:endParaRPr>
          </a:p>
        </p:txBody>
      </p:sp>
      <p:sp>
        <p:nvSpPr>
          <p:cNvPr id="6" name="Marcador de contenido 5"/>
          <p:cNvSpPr>
            <a:spLocks noGrp="1"/>
          </p:cNvSpPr>
          <p:nvPr>
            <p:ph sz="half" idx="2"/>
          </p:nvPr>
        </p:nvSpPr>
        <p:spPr>
          <a:xfrm>
            <a:off x="6172199" y="1220318"/>
            <a:ext cx="6019801" cy="4351338"/>
          </a:xfrm>
        </p:spPr>
        <p:txBody>
          <a:bodyPr/>
          <a:lstStyle/>
          <a:p>
            <a:pPr marL="0" indent="0">
              <a:buNone/>
            </a:pPr>
            <a:r>
              <a:rPr lang="es-MX" dirty="0" smtClean="0"/>
              <a:t>2.- Las consecuencias importan</a:t>
            </a:r>
            <a:endParaRPr lang="es-MX" b="1" dirty="0">
              <a:effectLst>
                <a:outerShdw blurRad="38100" dist="38100" dir="2700000" algn="tl">
                  <a:srgbClr val="000000">
                    <a:alpha val="43137"/>
                  </a:srgbClr>
                </a:outerShdw>
              </a:effectLst>
            </a:endParaRPr>
          </a:p>
        </p:txBody>
      </p:sp>
      <p:pic>
        <p:nvPicPr>
          <p:cNvPr id="7" name="Imagen 6"/>
          <p:cNvPicPr>
            <a:picLocks noChangeAspect="1"/>
          </p:cNvPicPr>
          <p:nvPr/>
        </p:nvPicPr>
        <p:blipFill>
          <a:blip r:embed="rId2"/>
          <a:stretch>
            <a:fillRect/>
          </a:stretch>
        </p:blipFill>
        <p:spPr>
          <a:xfrm>
            <a:off x="709411" y="1772708"/>
            <a:ext cx="4274713" cy="4929114"/>
          </a:xfrm>
          <a:prstGeom prst="rect">
            <a:avLst/>
          </a:prstGeom>
        </p:spPr>
      </p:pic>
      <p:pic>
        <p:nvPicPr>
          <p:cNvPr id="2" name="Imagen 1"/>
          <p:cNvPicPr>
            <a:picLocks noChangeAspect="1"/>
          </p:cNvPicPr>
          <p:nvPr/>
        </p:nvPicPr>
        <p:blipFill>
          <a:blip r:embed="rId3"/>
          <a:stretch>
            <a:fillRect/>
          </a:stretch>
        </p:blipFill>
        <p:spPr>
          <a:xfrm>
            <a:off x="5859887" y="2125014"/>
            <a:ext cx="5996490" cy="3662721"/>
          </a:xfrm>
          <a:prstGeom prst="rect">
            <a:avLst/>
          </a:prstGeom>
        </p:spPr>
      </p:pic>
    </p:spTree>
    <p:extLst>
      <p:ext uri="{BB962C8B-B14F-4D97-AF65-F5344CB8AC3E}">
        <p14:creationId xmlns:p14="http://schemas.microsoft.com/office/powerpoint/2010/main" val="23239145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sz="half" idx="1"/>
          </p:nvPr>
        </p:nvSpPr>
        <p:spPr/>
        <p:txBody>
          <a:bodyPr/>
          <a:lstStyle/>
          <a:p>
            <a:endParaRPr lang="es-MX" dirty="0" smtClean="0"/>
          </a:p>
          <a:p>
            <a:endParaRPr lang="es-MX" dirty="0"/>
          </a:p>
        </p:txBody>
      </p:sp>
      <p:sp>
        <p:nvSpPr>
          <p:cNvPr id="4" name="Marcador de contenido 3"/>
          <p:cNvSpPr>
            <a:spLocks noGrp="1"/>
          </p:cNvSpPr>
          <p:nvPr>
            <p:ph sz="half" idx="2"/>
          </p:nvPr>
        </p:nvSpPr>
        <p:spPr/>
        <p:txBody>
          <a:bodyPr/>
          <a:lstStyle/>
          <a:p>
            <a:endParaRPr lang="es-MX" dirty="0" smtClean="0"/>
          </a:p>
          <a:p>
            <a:endParaRPr lang="es-MX" dirty="0"/>
          </a:p>
        </p:txBody>
      </p:sp>
      <p:sp>
        <p:nvSpPr>
          <p:cNvPr id="5" name="Título 3"/>
          <p:cNvSpPr txBox="1">
            <a:spLocks/>
          </p:cNvSpPr>
          <p:nvPr/>
        </p:nvSpPr>
        <p:spPr>
          <a:xfrm>
            <a:off x="709411"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b="1" smtClean="0">
                <a:effectLst>
                  <a:outerShdw blurRad="38100" dist="38100" dir="2700000" algn="tl">
                    <a:srgbClr val="000000">
                      <a:alpha val="43137"/>
                    </a:srgbClr>
                  </a:outerShdw>
                </a:effectLst>
              </a:rPr>
              <a:t>Teoría de Detección de Señales</a:t>
            </a:r>
            <a:endParaRPr lang="es-MX" b="1" dirty="0">
              <a:effectLst>
                <a:outerShdw blurRad="38100" dist="38100" dir="2700000" algn="tl">
                  <a:srgbClr val="000000">
                    <a:alpha val="43137"/>
                  </a:srgbClr>
                </a:outerShdw>
              </a:effectLst>
            </a:endParaRPr>
          </a:p>
        </p:txBody>
      </p:sp>
      <p:pic>
        <p:nvPicPr>
          <p:cNvPr id="6" name="Imagen 5"/>
          <p:cNvPicPr>
            <a:picLocks noChangeAspect="1"/>
          </p:cNvPicPr>
          <p:nvPr/>
        </p:nvPicPr>
        <p:blipFill>
          <a:blip r:embed="rId2"/>
          <a:stretch>
            <a:fillRect/>
          </a:stretch>
        </p:blipFill>
        <p:spPr>
          <a:xfrm>
            <a:off x="567444" y="2055813"/>
            <a:ext cx="5133975" cy="3248025"/>
          </a:xfrm>
          <a:prstGeom prst="rect">
            <a:avLst/>
          </a:prstGeom>
        </p:spPr>
      </p:pic>
    </p:spTree>
    <p:extLst>
      <p:ext uri="{BB962C8B-B14F-4D97-AF65-F5344CB8AC3E}">
        <p14:creationId xmlns:p14="http://schemas.microsoft.com/office/powerpoint/2010/main" val="3414678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sz="half" idx="1"/>
          </p:nvPr>
        </p:nvSpPr>
        <p:spPr/>
        <p:txBody>
          <a:bodyPr/>
          <a:lstStyle/>
          <a:p>
            <a:endParaRPr lang="es-MX" dirty="0" smtClean="0"/>
          </a:p>
          <a:p>
            <a:endParaRPr lang="es-MX" dirty="0"/>
          </a:p>
        </p:txBody>
      </p:sp>
      <p:sp>
        <p:nvSpPr>
          <p:cNvPr id="4" name="Marcador de contenido 3"/>
          <p:cNvSpPr>
            <a:spLocks noGrp="1"/>
          </p:cNvSpPr>
          <p:nvPr>
            <p:ph sz="half" idx="2"/>
          </p:nvPr>
        </p:nvSpPr>
        <p:spPr/>
        <p:txBody>
          <a:bodyPr/>
          <a:lstStyle/>
          <a:p>
            <a:endParaRPr lang="es-MX" dirty="0" smtClean="0"/>
          </a:p>
          <a:p>
            <a:endParaRPr lang="es-MX" dirty="0"/>
          </a:p>
        </p:txBody>
      </p:sp>
      <p:sp>
        <p:nvSpPr>
          <p:cNvPr id="5" name="Título 3"/>
          <p:cNvSpPr txBox="1">
            <a:spLocks/>
          </p:cNvSpPr>
          <p:nvPr/>
        </p:nvSpPr>
        <p:spPr>
          <a:xfrm>
            <a:off x="709411"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b="1" smtClean="0">
                <a:effectLst>
                  <a:outerShdw blurRad="38100" dist="38100" dir="2700000" algn="tl">
                    <a:srgbClr val="000000">
                      <a:alpha val="43137"/>
                    </a:srgbClr>
                  </a:outerShdw>
                </a:effectLst>
              </a:rPr>
              <a:t>Teoría de Detección de Señales</a:t>
            </a:r>
            <a:endParaRPr lang="es-MX" b="1" dirty="0">
              <a:effectLst>
                <a:outerShdw blurRad="38100" dist="38100" dir="2700000" algn="tl">
                  <a:srgbClr val="000000">
                    <a:alpha val="43137"/>
                  </a:srgbClr>
                </a:outerShdw>
              </a:effectLst>
            </a:endParaRPr>
          </a:p>
        </p:txBody>
      </p:sp>
      <p:pic>
        <p:nvPicPr>
          <p:cNvPr id="6" name="Imagen 5"/>
          <p:cNvPicPr>
            <a:picLocks noChangeAspect="1"/>
          </p:cNvPicPr>
          <p:nvPr/>
        </p:nvPicPr>
        <p:blipFill>
          <a:blip r:embed="rId2"/>
          <a:stretch>
            <a:fillRect/>
          </a:stretch>
        </p:blipFill>
        <p:spPr>
          <a:xfrm>
            <a:off x="567444" y="2055813"/>
            <a:ext cx="5133975" cy="3248025"/>
          </a:xfrm>
          <a:prstGeom prst="rect">
            <a:avLst/>
          </a:prstGeom>
        </p:spPr>
      </p:pic>
      <p:pic>
        <p:nvPicPr>
          <p:cNvPr id="8" name="Imagen 7"/>
          <p:cNvPicPr>
            <a:picLocks noChangeAspect="1"/>
          </p:cNvPicPr>
          <p:nvPr/>
        </p:nvPicPr>
        <p:blipFill>
          <a:blip r:embed="rId3"/>
          <a:stretch>
            <a:fillRect/>
          </a:stretch>
        </p:blipFill>
        <p:spPr>
          <a:xfrm>
            <a:off x="5859887" y="2125014"/>
            <a:ext cx="5996490" cy="3662721"/>
          </a:xfrm>
          <a:prstGeom prst="rect">
            <a:avLst/>
          </a:prstGeom>
        </p:spPr>
      </p:pic>
    </p:spTree>
    <p:extLst>
      <p:ext uri="{BB962C8B-B14F-4D97-AF65-F5344CB8AC3E}">
        <p14:creationId xmlns:p14="http://schemas.microsoft.com/office/powerpoint/2010/main" val="29590710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709411" y="0"/>
            <a:ext cx="10515600" cy="1325563"/>
          </a:xfrm>
        </p:spPr>
        <p:txBody>
          <a:bodyPr/>
          <a:lstStyle/>
          <a:p>
            <a:pPr algn="ctr"/>
            <a:r>
              <a:rPr lang="es-MX" b="1" dirty="0" smtClean="0">
                <a:effectLst>
                  <a:outerShdw blurRad="38100" dist="38100" dir="2700000" algn="tl">
                    <a:srgbClr val="000000">
                      <a:alpha val="43137"/>
                    </a:srgbClr>
                  </a:outerShdw>
                </a:effectLst>
              </a:rPr>
              <a:t>Teoría de Detección de Señales</a:t>
            </a:r>
            <a:endParaRPr lang="es-MX" b="1" dirty="0">
              <a:effectLst>
                <a:outerShdw blurRad="38100" dist="38100" dir="2700000" algn="tl">
                  <a:srgbClr val="000000">
                    <a:alpha val="43137"/>
                  </a:srgbClr>
                </a:outerShdw>
              </a:effectLst>
            </a:endParaRPr>
          </a:p>
        </p:txBody>
      </p:sp>
      <p:sp>
        <p:nvSpPr>
          <p:cNvPr id="5" name="Marcador de contenido 4"/>
          <p:cNvSpPr>
            <a:spLocks noGrp="1"/>
          </p:cNvSpPr>
          <p:nvPr>
            <p:ph sz="half" idx="1"/>
          </p:nvPr>
        </p:nvSpPr>
        <p:spPr>
          <a:xfrm>
            <a:off x="284409" y="1220318"/>
            <a:ext cx="5575478" cy="4351338"/>
          </a:xfrm>
        </p:spPr>
        <p:txBody>
          <a:bodyPr/>
          <a:lstStyle/>
          <a:p>
            <a:pPr marL="0" indent="0">
              <a:buNone/>
            </a:pPr>
            <a:r>
              <a:rPr lang="es-MX" dirty="0" smtClean="0"/>
              <a:t>1.- </a:t>
            </a:r>
            <a:r>
              <a:rPr lang="es-MX" b="1" dirty="0" err="1" smtClean="0"/>
              <a:t>Discriminabilidad</a:t>
            </a:r>
            <a:r>
              <a:rPr lang="es-MX" b="1" dirty="0" smtClean="0">
                <a:effectLst>
                  <a:outerShdw blurRad="38100" dist="38100" dir="2700000" algn="tl">
                    <a:srgbClr val="000000">
                      <a:alpha val="43137"/>
                    </a:srgbClr>
                  </a:outerShdw>
                </a:effectLst>
              </a:rPr>
              <a:t>  (</a:t>
            </a:r>
            <a:r>
              <a:rPr lang="es-MX" b="1" dirty="0" smtClean="0"/>
              <a:t>d’)</a:t>
            </a:r>
            <a:endParaRPr lang="es-MX" b="1" dirty="0">
              <a:effectLst>
                <a:outerShdw blurRad="38100" dist="38100" dir="2700000" algn="tl">
                  <a:srgbClr val="000000">
                    <a:alpha val="43137"/>
                  </a:srgbClr>
                </a:outerShdw>
              </a:effectLst>
            </a:endParaRPr>
          </a:p>
        </p:txBody>
      </p:sp>
      <p:sp>
        <p:nvSpPr>
          <p:cNvPr id="6" name="Marcador de contenido 5"/>
          <p:cNvSpPr>
            <a:spLocks noGrp="1"/>
          </p:cNvSpPr>
          <p:nvPr>
            <p:ph sz="half" idx="2"/>
          </p:nvPr>
        </p:nvSpPr>
        <p:spPr>
          <a:xfrm>
            <a:off x="6172199" y="1220318"/>
            <a:ext cx="6019801" cy="4351338"/>
          </a:xfrm>
        </p:spPr>
        <p:txBody>
          <a:bodyPr/>
          <a:lstStyle/>
          <a:p>
            <a:pPr marL="0" indent="0">
              <a:buNone/>
            </a:pPr>
            <a:r>
              <a:rPr lang="es-MX" dirty="0" smtClean="0"/>
              <a:t>2.- </a:t>
            </a:r>
            <a:r>
              <a:rPr lang="es-MX" b="1" dirty="0" smtClean="0"/>
              <a:t>Criterio </a:t>
            </a:r>
            <a:r>
              <a:rPr lang="es-MX" b="1" dirty="0" smtClean="0">
                <a:effectLst>
                  <a:outerShdw blurRad="38100" dist="38100" dir="2700000" algn="tl">
                    <a:srgbClr val="000000">
                      <a:alpha val="43137"/>
                    </a:srgbClr>
                  </a:outerShdw>
                </a:effectLst>
              </a:rPr>
              <a:t>(K)</a:t>
            </a:r>
            <a:r>
              <a:rPr lang="es-MX" b="1" dirty="0" smtClean="0"/>
              <a:t> y sesgo </a:t>
            </a:r>
            <a:r>
              <a:rPr lang="es-MX" b="1" dirty="0" smtClean="0">
                <a:effectLst>
                  <a:outerShdw blurRad="38100" dist="38100" dir="2700000" algn="tl">
                    <a:srgbClr val="000000">
                      <a:alpha val="43137"/>
                    </a:srgbClr>
                  </a:outerShdw>
                </a:effectLst>
              </a:rPr>
              <a:t>(Beta y C)</a:t>
            </a:r>
            <a:endParaRPr lang="es-MX" b="1" dirty="0"/>
          </a:p>
        </p:txBody>
      </p:sp>
      <p:pic>
        <p:nvPicPr>
          <p:cNvPr id="3" name="Imagen 2"/>
          <p:cNvPicPr>
            <a:picLocks noChangeAspect="1"/>
          </p:cNvPicPr>
          <p:nvPr/>
        </p:nvPicPr>
        <p:blipFill>
          <a:blip r:embed="rId2"/>
          <a:stretch>
            <a:fillRect/>
          </a:stretch>
        </p:blipFill>
        <p:spPr>
          <a:xfrm>
            <a:off x="1515481" y="1720469"/>
            <a:ext cx="3000375" cy="4962525"/>
          </a:xfrm>
          <a:prstGeom prst="rect">
            <a:avLst/>
          </a:prstGeom>
        </p:spPr>
      </p:pic>
      <p:pic>
        <p:nvPicPr>
          <p:cNvPr id="7" name="Imagen 6"/>
          <p:cNvPicPr>
            <a:picLocks noChangeAspect="1"/>
          </p:cNvPicPr>
          <p:nvPr/>
        </p:nvPicPr>
        <p:blipFill>
          <a:blip r:embed="rId3"/>
          <a:stretch>
            <a:fillRect/>
          </a:stretch>
        </p:blipFill>
        <p:spPr>
          <a:xfrm>
            <a:off x="6821711" y="1848900"/>
            <a:ext cx="3932149" cy="4660631"/>
          </a:xfrm>
          <a:prstGeom prst="rect">
            <a:avLst/>
          </a:prstGeom>
        </p:spPr>
      </p:pic>
    </p:spTree>
    <p:extLst>
      <p:ext uri="{BB962C8B-B14F-4D97-AF65-F5344CB8AC3E}">
        <p14:creationId xmlns:p14="http://schemas.microsoft.com/office/powerpoint/2010/main" val="19000373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6591836" y="1029884"/>
            <a:ext cx="4633175" cy="5942819"/>
          </a:xfrm>
          <a:prstGeom prst="rect">
            <a:avLst/>
          </a:prstGeom>
        </p:spPr>
      </p:pic>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sz="half" idx="1"/>
          </p:nvPr>
        </p:nvSpPr>
        <p:spPr/>
        <p:txBody>
          <a:bodyPr/>
          <a:lstStyle/>
          <a:p>
            <a:endParaRPr lang="es-MX" dirty="0" smtClean="0"/>
          </a:p>
          <a:p>
            <a:endParaRPr lang="es-MX" dirty="0"/>
          </a:p>
        </p:txBody>
      </p:sp>
      <p:sp>
        <p:nvSpPr>
          <p:cNvPr id="4" name="Marcador de contenido 3"/>
          <p:cNvSpPr>
            <a:spLocks noGrp="1"/>
          </p:cNvSpPr>
          <p:nvPr>
            <p:ph sz="half" idx="2"/>
          </p:nvPr>
        </p:nvSpPr>
        <p:spPr/>
        <p:txBody>
          <a:bodyPr/>
          <a:lstStyle/>
          <a:p>
            <a:endParaRPr lang="es-MX" dirty="0" smtClean="0"/>
          </a:p>
          <a:p>
            <a:endParaRPr lang="es-MX" dirty="0"/>
          </a:p>
        </p:txBody>
      </p:sp>
      <p:sp>
        <p:nvSpPr>
          <p:cNvPr id="5" name="Título 3"/>
          <p:cNvSpPr txBox="1">
            <a:spLocks/>
          </p:cNvSpPr>
          <p:nvPr/>
        </p:nvSpPr>
        <p:spPr>
          <a:xfrm>
            <a:off x="709411"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b="1" smtClean="0">
                <a:effectLst>
                  <a:outerShdw blurRad="38100" dist="38100" dir="2700000" algn="tl">
                    <a:srgbClr val="000000">
                      <a:alpha val="43137"/>
                    </a:srgbClr>
                  </a:outerShdw>
                </a:effectLst>
              </a:rPr>
              <a:t>Teoría de Detección de Señales</a:t>
            </a:r>
            <a:endParaRPr lang="es-MX" b="1" dirty="0">
              <a:effectLst>
                <a:outerShdw blurRad="38100" dist="38100" dir="2700000" algn="tl">
                  <a:srgbClr val="000000">
                    <a:alpha val="43137"/>
                  </a:srgbClr>
                </a:outerShdw>
              </a:effectLst>
            </a:endParaRPr>
          </a:p>
        </p:txBody>
      </p:sp>
      <p:pic>
        <p:nvPicPr>
          <p:cNvPr id="6" name="Imagen 5"/>
          <p:cNvPicPr>
            <a:picLocks noChangeAspect="1"/>
          </p:cNvPicPr>
          <p:nvPr/>
        </p:nvPicPr>
        <p:blipFill>
          <a:blip r:embed="rId3"/>
          <a:stretch>
            <a:fillRect/>
          </a:stretch>
        </p:blipFill>
        <p:spPr>
          <a:xfrm>
            <a:off x="567444" y="2055813"/>
            <a:ext cx="5133975" cy="3248025"/>
          </a:xfrm>
          <a:prstGeom prst="rect">
            <a:avLst/>
          </a:prstGeom>
        </p:spPr>
      </p:pic>
    </p:spTree>
    <p:extLst>
      <p:ext uri="{BB962C8B-B14F-4D97-AF65-F5344CB8AC3E}">
        <p14:creationId xmlns:p14="http://schemas.microsoft.com/office/powerpoint/2010/main" val="15193436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b="1" dirty="0" smtClean="0">
                <a:effectLst>
                  <a:outerShdw blurRad="38100" dist="38100" dir="2700000" algn="tl">
                    <a:srgbClr val="000000">
                      <a:alpha val="43137"/>
                    </a:srgbClr>
                  </a:outerShdw>
                </a:effectLst>
              </a:rPr>
              <a:t>TDS en Memoria de Reconocimiento</a:t>
            </a:r>
            <a:endParaRPr lang="es-MX" b="1" dirty="0">
              <a:effectLst>
                <a:outerShdw blurRad="38100" dist="38100" dir="2700000" algn="tl">
                  <a:srgbClr val="000000">
                    <a:alpha val="43137"/>
                  </a:srgbClr>
                </a:outerShdw>
              </a:effectLst>
            </a:endParaRPr>
          </a:p>
        </p:txBody>
      </p:sp>
      <p:sp>
        <p:nvSpPr>
          <p:cNvPr id="3" name="Marcador de contenido 2"/>
          <p:cNvSpPr>
            <a:spLocks noGrp="1"/>
          </p:cNvSpPr>
          <p:nvPr>
            <p:ph sz="half" idx="1"/>
          </p:nvPr>
        </p:nvSpPr>
        <p:spPr/>
        <p:txBody>
          <a:bodyPr/>
          <a:lstStyle/>
          <a:p>
            <a:endParaRPr lang="es-MX" dirty="0" smtClean="0"/>
          </a:p>
          <a:p>
            <a:endParaRPr lang="es-MX" dirty="0"/>
          </a:p>
        </p:txBody>
      </p:sp>
      <p:sp>
        <p:nvSpPr>
          <p:cNvPr id="4" name="Marcador de contenido 3"/>
          <p:cNvSpPr>
            <a:spLocks noGrp="1"/>
          </p:cNvSpPr>
          <p:nvPr>
            <p:ph sz="half" idx="2"/>
          </p:nvPr>
        </p:nvSpPr>
        <p:spPr/>
        <p:txBody>
          <a:bodyPr/>
          <a:lstStyle/>
          <a:p>
            <a:endParaRPr lang="es-MX" dirty="0" smtClean="0"/>
          </a:p>
          <a:p>
            <a:endParaRPr lang="es-MX" dirty="0"/>
          </a:p>
        </p:txBody>
      </p:sp>
      <p:pic>
        <p:nvPicPr>
          <p:cNvPr id="6" name="Imagen 5"/>
          <p:cNvPicPr>
            <a:picLocks noChangeAspect="1"/>
          </p:cNvPicPr>
          <p:nvPr/>
        </p:nvPicPr>
        <p:blipFill>
          <a:blip r:embed="rId2"/>
          <a:stretch>
            <a:fillRect/>
          </a:stretch>
        </p:blipFill>
        <p:spPr>
          <a:xfrm>
            <a:off x="2687952" y="1690688"/>
            <a:ext cx="7291647" cy="4486275"/>
          </a:xfrm>
          <a:prstGeom prst="rect">
            <a:avLst/>
          </a:prstGeom>
        </p:spPr>
      </p:pic>
    </p:spTree>
    <p:extLst>
      <p:ext uri="{BB962C8B-B14F-4D97-AF65-F5344CB8AC3E}">
        <p14:creationId xmlns:p14="http://schemas.microsoft.com/office/powerpoint/2010/main" val="11694167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2267496"/>
            <a:ext cx="8306873" cy="1480256"/>
          </a:xfrm>
          <a:solidFill>
            <a:schemeClr val="tx1"/>
          </a:solidFill>
        </p:spPr>
        <p:txBody>
          <a:bodyPr>
            <a:normAutofit/>
          </a:bodyPr>
          <a:lstStyle/>
          <a:p>
            <a:r>
              <a:rPr lang="es-MX" sz="6700" b="1" dirty="0" smtClean="0">
                <a:solidFill>
                  <a:schemeClr val="bg1"/>
                </a:solidFill>
              </a:rPr>
              <a:t>Introducción</a:t>
            </a:r>
            <a:endParaRPr lang="es-MX" b="1" dirty="0">
              <a:solidFill>
                <a:schemeClr val="bg1"/>
              </a:solidFill>
            </a:endParaRPr>
          </a:p>
        </p:txBody>
      </p:sp>
      <p:pic>
        <p:nvPicPr>
          <p:cNvPr id="4" name="Picture 4" descr="Resultado de imagen para UNA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76" y="160346"/>
            <a:ext cx="3502025" cy="12552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Imagen relacionad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113" y="5058731"/>
            <a:ext cx="1485675" cy="1409782"/>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4"/>
          <a:stretch>
            <a:fillRect/>
          </a:stretch>
        </p:blipFill>
        <p:spPr>
          <a:xfrm>
            <a:off x="8667480" y="1806901"/>
            <a:ext cx="3258355" cy="2604101"/>
          </a:xfrm>
          <a:prstGeom prst="rect">
            <a:avLst/>
          </a:prstGeom>
        </p:spPr>
      </p:pic>
      <p:sp>
        <p:nvSpPr>
          <p:cNvPr id="7" name="Subtítulo 6"/>
          <p:cNvSpPr>
            <a:spLocks noGrp="1"/>
          </p:cNvSpPr>
          <p:nvPr>
            <p:ph type="subTitle" idx="1"/>
          </p:nvPr>
        </p:nvSpPr>
        <p:spPr/>
        <p:txBody>
          <a:bodyPr/>
          <a:lstStyle/>
          <a:p>
            <a:endParaRPr lang="es-MX" dirty="0" smtClean="0"/>
          </a:p>
          <a:p>
            <a:endParaRPr lang="es-MX" dirty="0"/>
          </a:p>
        </p:txBody>
      </p:sp>
    </p:spTree>
    <p:extLst>
      <p:ext uri="{BB962C8B-B14F-4D97-AF65-F5344CB8AC3E}">
        <p14:creationId xmlns:p14="http://schemas.microsoft.com/office/powerpoint/2010/main" val="13945832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831850" y="447609"/>
            <a:ext cx="10515600" cy="1110735"/>
          </a:xfrm>
        </p:spPr>
        <p:txBody>
          <a:bodyPr/>
          <a:lstStyle/>
          <a:p>
            <a:pPr algn="r"/>
            <a:r>
              <a:rPr lang="es-MX" b="1" dirty="0" smtClean="0"/>
              <a:t>El Efecto Espejo</a:t>
            </a:r>
            <a:endParaRPr lang="es-MX" b="1" dirty="0"/>
          </a:p>
        </p:txBody>
      </p:sp>
      <p:sp>
        <p:nvSpPr>
          <p:cNvPr id="6" name="Marcador de texto 5"/>
          <p:cNvSpPr>
            <a:spLocks noGrp="1"/>
          </p:cNvSpPr>
          <p:nvPr>
            <p:ph type="body" idx="1"/>
          </p:nvPr>
        </p:nvSpPr>
        <p:spPr>
          <a:xfrm>
            <a:off x="922002" y="1756111"/>
            <a:ext cx="10515600" cy="3434075"/>
          </a:xfrm>
        </p:spPr>
        <p:txBody>
          <a:bodyPr>
            <a:noAutofit/>
          </a:bodyPr>
          <a:lstStyle/>
          <a:p>
            <a:pPr algn="just"/>
            <a:r>
              <a:rPr lang="es-MX" sz="4000" dirty="0" smtClean="0">
                <a:solidFill>
                  <a:schemeClr val="tx1"/>
                </a:solidFill>
              </a:rPr>
              <a:t>Hace referencia a un </a:t>
            </a:r>
            <a:r>
              <a:rPr lang="es-MX" sz="4000" b="1" dirty="0" smtClean="0">
                <a:solidFill>
                  <a:schemeClr val="tx1"/>
                </a:solidFill>
                <a:effectLst>
                  <a:outerShdw blurRad="38100" dist="38100" dir="2700000" algn="tl">
                    <a:srgbClr val="000000">
                      <a:alpha val="43137"/>
                    </a:srgbClr>
                  </a:outerShdw>
                </a:effectLst>
              </a:rPr>
              <a:t>patrón de respuestas </a:t>
            </a:r>
            <a:r>
              <a:rPr lang="es-MX" sz="4000" dirty="0" smtClean="0">
                <a:solidFill>
                  <a:schemeClr val="tx1"/>
                </a:solidFill>
              </a:rPr>
              <a:t>consistentemente </a:t>
            </a:r>
            <a:r>
              <a:rPr lang="es-MX" sz="4000" dirty="0" smtClean="0">
                <a:solidFill>
                  <a:schemeClr val="tx1"/>
                </a:solidFill>
              </a:rPr>
              <a:t>reportado en estudios de memoria de reconocimiento donde </a:t>
            </a:r>
            <a:r>
              <a:rPr lang="es-MX" sz="4000" b="1" dirty="0" smtClean="0">
                <a:solidFill>
                  <a:schemeClr val="tx1"/>
                </a:solidFill>
                <a:effectLst>
                  <a:outerShdw blurRad="38100" dist="38100" dir="2700000" algn="tl">
                    <a:srgbClr val="000000">
                      <a:alpha val="43137"/>
                    </a:srgbClr>
                  </a:outerShdw>
                </a:effectLst>
              </a:rPr>
              <a:t>el desempeño de los participantes se compara entre dos clases de estímulos A y B</a:t>
            </a:r>
            <a:r>
              <a:rPr lang="es-MX" sz="4000" dirty="0" smtClean="0">
                <a:solidFill>
                  <a:schemeClr val="tx1"/>
                </a:solidFill>
              </a:rPr>
              <a:t>, mostrand</a:t>
            </a:r>
            <a:r>
              <a:rPr lang="es-MX" sz="4000" dirty="0" smtClean="0">
                <a:solidFill>
                  <a:schemeClr val="tx1"/>
                </a:solidFill>
              </a:rPr>
              <a:t>o que </a:t>
            </a:r>
            <a:r>
              <a:rPr lang="es-MX" sz="4000" b="1" dirty="0" smtClean="0">
                <a:solidFill>
                  <a:schemeClr val="tx1"/>
                </a:solidFill>
                <a:effectLst>
                  <a:outerShdw blurRad="38100" dist="38100" dir="2700000" algn="tl">
                    <a:srgbClr val="000000">
                      <a:alpha val="43137"/>
                    </a:srgbClr>
                  </a:outerShdw>
                </a:effectLst>
              </a:rPr>
              <a:t>no sólo aciertan más en la clase con mayor </a:t>
            </a:r>
            <a:r>
              <a:rPr lang="es-MX" sz="4000" b="1" dirty="0" err="1" smtClean="0">
                <a:solidFill>
                  <a:schemeClr val="tx1"/>
                </a:solidFill>
                <a:effectLst>
                  <a:outerShdw blurRad="38100" dist="38100" dir="2700000" algn="tl">
                    <a:srgbClr val="000000">
                      <a:alpha val="43137"/>
                    </a:srgbClr>
                  </a:outerShdw>
                </a:effectLst>
              </a:rPr>
              <a:t>discriminabilidad</a:t>
            </a:r>
            <a:r>
              <a:rPr lang="es-MX" sz="4000" b="1" dirty="0" smtClean="0">
                <a:solidFill>
                  <a:schemeClr val="tx1"/>
                </a:solidFill>
                <a:effectLst>
                  <a:outerShdw blurRad="38100" dist="38100" dir="2700000" algn="tl">
                    <a:srgbClr val="000000">
                      <a:alpha val="43137"/>
                    </a:srgbClr>
                  </a:outerShdw>
                </a:effectLst>
              </a:rPr>
              <a:t>, sino que también se equivocan menos.</a:t>
            </a:r>
          </a:p>
        </p:txBody>
      </p:sp>
    </p:spTree>
    <p:extLst>
      <p:ext uri="{BB962C8B-B14F-4D97-AF65-F5344CB8AC3E}">
        <p14:creationId xmlns:p14="http://schemas.microsoft.com/office/powerpoint/2010/main" val="8781329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232893" y="246083"/>
            <a:ext cx="10515600" cy="662257"/>
          </a:xfrm>
        </p:spPr>
        <p:txBody>
          <a:bodyPr>
            <a:normAutofit fontScale="90000"/>
          </a:bodyPr>
          <a:lstStyle/>
          <a:p>
            <a:r>
              <a:rPr lang="es-MX" b="1" dirty="0" smtClean="0"/>
              <a:t>Tareas binarias (Sí/No)</a:t>
            </a:r>
            <a:endParaRPr lang="es-MX" b="1" dirty="0"/>
          </a:p>
        </p:txBody>
      </p:sp>
      <p:sp>
        <p:nvSpPr>
          <p:cNvPr id="9" name="Marcador de contenido 8"/>
          <p:cNvSpPr>
            <a:spLocks noGrp="1"/>
          </p:cNvSpPr>
          <p:nvPr>
            <p:ph idx="1"/>
          </p:nvPr>
        </p:nvSpPr>
        <p:spPr>
          <a:xfrm>
            <a:off x="812441" y="1690688"/>
            <a:ext cx="10515600" cy="4351338"/>
          </a:xfrm>
        </p:spPr>
        <p:txBody>
          <a:bodyPr/>
          <a:lstStyle/>
          <a:p>
            <a:endParaRPr lang="es-MX" dirty="0" smtClean="0"/>
          </a:p>
          <a:p>
            <a:endParaRPr lang="es-MX" dirty="0"/>
          </a:p>
        </p:txBody>
      </p:sp>
      <p:sp>
        <p:nvSpPr>
          <p:cNvPr id="7" name="Rectángulo redondeado 6"/>
          <p:cNvSpPr/>
          <p:nvPr/>
        </p:nvSpPr>
        <p:spPr>
          <a:xfrm>
            <a:off x="902593" y="2328115"/>
            <a:ext cx="3283159" cy="1972971"/>
          </a:xfrm>
          <a:prstGeom prst="roundRect">
            <a:avLst/>
          </a:prstGeom>
          <a:solidFill>
            <a:schemeClr val="bg2"/>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s-MX" sz="2000" b="1" dirty="0" smtClean="0">
                <a:solidFill>
                  <a:schemeClr val="tx1"/>
                </a:solidFill>
              </a:rPr>
              <a:t>Tarea:</a:t>
            </a:r>
          </a:p>
          <a:p>
            <a:pPr algn="ctr"/>
            <a:endParaRPr lang="es-MX" sz="1000" b="1" dirty="0">
              <a:solidFill>
                <a:schemeClr val="tx1"/>
              </a:solidFill>
            </a:endParaRPr>
          </a:p>
          <a:p>
            <a:pPr algn="ctr"/>
            <a:r>
              <a:rPr lang="es-MX" sz="2000" b="1" dirty="0" smtClean="0">
                <a:solidFill>
                  <a:schemeClr val="tx1"/>
                </a:solidFill>
              </a:rPr>
              <a:t>¿Este estímulo ya se te había presentado antes?</a:t>
            </a:r>
          </a:p>
          <a:p>
            <a:pPr algn="ctr"/>
            <a:endParaRPr lang="es-MX" sz="1000" b="1" dirty="0">
              <a:solidFill>
                <a:schemeClr val="tx1"/>
              </a:solidFill>
            </a:endParaRPr>
          </a:p>
          <a:p>
            <a:pPr algn="ctr"/>
            <a:r>
              <a:rPr lang="es-MX" sz="2000" b="1" dirty="0" smtClean="0">
                <a:solidFill>
                  <a:schemeClr val="tx1"/>
                </a:solidFill>
              </a:rPr>
              <a:t>Sí / No</a:t>
            </a:r>
            <a:endParaRPr lang="es-MX" sz="2000" b="1" dirty="0">
              <a:solidFill>
                <a:schemeClr val="tx1"/>
              </a:solidFill>
            </a:endParaRPr>
          </a:p>
        </p:txBody>
      </p:sp>
      <p:pic>
        <p:nvPicPr>
          <p:cNvPr id="10" name="Imagen 9"/>
          <p:cNvPicPr>
            <a:picLocks noChangeAspect="1"/>
          </p:cNvPicPr>
          <p:nvPr/>
        </p:nvPicPr>
        <p:blipFill>
          <a:blip r:embed="rId2"/>
          <a:stretch>
            <a:fillRect/>
          </a:stretch>
        </p:blipFill>
        <p:spPr>
          <a:xfrm>
            <a:off x="5635758" y="1361743"/>
            <a:ext cx="6173551" cy="3905716"/>
          </a:xfrm>
          <a:prstGeom prst="rect">
            <a:avLst/>
          </a:prstGeom>
        </p:spPr>
      </p:pic>
    </p:spTree>
    <p:extLst>
      <p:ext uri="{BB962C8B-B14F-4D97-AF65-F5344CB8AC3E}">
        <p14:creationId xmlns:p14="http://schemas.microsoft.com/office/powerpoint/2010/main" val="30794531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1436613" y="1037623"/>
            <a:ext cx="9762639" cy="1555504"/>
          </a:xfrm>
          <a:prstGeom prst="rect">
            <a:avLst/>
          </a:prstGeom>
        </p:spPr>
      </p:pic>
      <p:sp>
        <p:nvSpPr>
          <p:cNvPr id="8" name="Título 7"/>
          <p:cNvSpPr>
            <a:spLocks noGrp="1"/>
          </p:cNvSpPr>
          <p:nvPr>
            <p:ph type="title"/>
          </p:nvPr>
        </p:nvSpPr>
        <p:spPr>
          <a:xfrm>
            <a:off x="232893" y="246083"/>
            <a:ext cx="10515600" cy="662257"/>
          </a:xfrm>
        </p:spPr>
        <p:txBody>
          <a:bodyPr>
            <a:normAutofit fontScale="90000"/>
          </a:bodyPr>
          <a:lstStyle/>
          <a:p>
            <a:r>
              <a:rPr lang="es-MX" b="1" dirty="0" smtClean="0"/>
              <a:t>Tareas binarias (Sí/No)</a:t>
            </a:r>
            <a:endParaRPr lang="es-MX" b="1" dirty="0"/>
          </a:p>
        </p:txBody>
      </p:sp>
      <p:sp>
        <p:nvSpPr>
          <p:cNvPr id="9" name="Marcador de contenido 8"/>
          <p:cNvSpPr>
            <a:spLocks noGrp="1"/>
          </p:cNvSpPr>
          <p:nvPr>
            <p:ph idx="1"/>
          </p:nvPr>
        </p:nvSpPr>
        <p:spPr>
          <a:xfrm>
            <a:off x="812441" y="1690688"/>
            <a:ext cx="10515600" cy="4351338"/>
          </a:xfrm>
        </p:spPr>
        <p:txBody>
          <a:bodyPr/>
          <a:lstStyle/>
          <a:p>
            <a:endParaRPr lang="es-MX" dirty="0" smtClean="0"/>
          </a:p>
          <a:p>
            <a:endParaRPr lang="es-MX" dirty="0"/>
          </a:p>
        </p:txBody>
      </p:sp>
    </p:spTree>
    <p:extLst>
      <p:ext uri="{BB962C8B-B14F-4D97-AF65-F5344CB8AC3E}">
        <p14:creationId xmlns:p14="http://schemas.microsoft.com/office/powerpoint/2010/main" val="18316869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p:cNvPicPr>
            <a:picLocks noChangeAspect="1"/>
          </p:cNvPicPr>
          <p:nvPr/>
        </p:nvPicPr>
        <p:blipFill>
          <a:blip r:embed="rId2"/>
          <a:stretch>
            <a:fillRect/>
          </a:stretch>
        </p:blipFill>
        <p:spPr>
          <a:xfrm>
            <a:off x="3093242" y="2593127"/>
            <a:ext cx="5953998" cy="4455089"/>
          </a:xfrm>
          <a:prstGeom prst="rect">
            <a:avLst/>
          </a:prstGeom>
        </p:spPr>
      </p:pic>
      <p:pic>
        <p:nvPicPr>
          <p:cNvPr id="5" name="Imagen 4"/>
          <p:cNvPicPr>
            <a:picLocks noChangeAspect="1"/>
          </p:cNvPicPr>
          <p:nvPr/>
        </p:nvPicPr>
        <p:blipFill>
          <a:blip r:embed="rId3"/>
          <a:stretch>
            <a:fillRect/>
          </a:stretch>
        </p:blipFill>
        <p:spPr>
          <a:xfrm>
            <a:off x="1436613" y="1037623"/>
            <a:ext cx="9762639" cy="1555504"/>
          </a:xfrm>
          <a:prstGeom prst="rect">
            <a:avLst/>
          </a:prstGeom>
        </p:spPr>
      </p:pic>
      <p:sp>
        <p:nvSpPr>
          <p:cNvPr id="8" name="Título 7"/>
          <p:cNvSpPr>
            <a:spLocks noGrp="1"/>
          </p:cNvSpPr>
          <p:nvPr>
            <p:ph type="title"/>
          </p:nvPr>
        </p:nvSpPr>
        <p:spPr>
          <a:xfrm>
            <a:off x="232893" y="246083"/>
            <a:ext cx="10515600" cy="662257"/>
          </a:xfrm>
        </p:spPr>
        <p:txBody>
          <a:bodyPr>
            <a:normAutofit fontScale="90000"/>
          </a:bodyPr>
          <a:lstStyle/>
          <a:p>
            <a:r>
              <a:rPr lang="es-MX" b="1" dirty="0" smtClean="0"/>
              <a:t>Tareas binarias (Sí/No)</a:t>
            </a:r>
            <a:endParaRPr lang="es-MX" b="1" dirty="0"/>
          </a:p>
        </p:txBody>
      </p:sp>
      <p:sp>
        <p:nvSpPr>
          <p:cNvPr id="9" name="Marcador de contenido 8"/>
          <p:cNvSpPr>
            <a:spLocks noGrp="1"/>
          </p:cNvSpPr>
          <p:nvPr>
            <p:ph idx="1"/>
          </p:nvPr>
        </p:nvSpPr>
        <p:spPr>
          <a:xfrm>
            <a:off x="812441" y="1690688"/>
            <a:ext cx="10515600" cy="4351338"/>
          </a:xfrm>
        </p:spPr>
        <p:txBody>
          <a:bodyPr/>
          <a:lstStyle/>
          <a:p>
            <a:endParaRPr lang="es-MX" dirty="0" smtClean="0"/>
          </a:p>
          <a:p>
            <a:endParaRPr lang="es-MX" dirty="0"/>
          </a:p>
        </p:txBody>
      </p:sp>
    </p:spTree>
    <p:extLst>
      <p:ext uri="{BB962C8B-B14F-4D97-AF65-F5344CB8AC3E}">
        <p14:creationId xmlns:p14="http://schemas.microsoft.com/office/powerpoint/2010/main" val="15380474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7287" y="111113"/>
            <a:ext cx="10515600" cy="1325563"/>
          </a:xfrm>
        </p:spPr>
        <p:txBody>
          <a:bodyPr/>
          <a:lstStyle/>
          <a:p>
            <a:r>
              <a:rPr lang="es-MX" b="1" dirty="0" smtClean="0"/>
              <a:t>Tareas con Escala </a:t>
            </a:r>
            <a:r>
              <a:rPr lang="es-MX" b="1" dirty="0" smtClean="0"/>
              <a:t>de confianza</a:t>
            </a:r>
            <a:endParaRPr lang="es-MX" b="1" dirty="0"/>
          </a:p>
        </p:txBody>
      </p:sp>
      <p:sp>
        <p:nvSpPr>
          <p:cNvPr id="3" name="Marcador de contenido 2"/>
          <p:cNvSpPr>
            <a:spLocks noGrp="1"/>
          </p:cNvSpPr>
          <p:nvPr>
            <p:ph idx="1"/>
          </p:nvPr>
        </p:nvSpPr>
        <p:spPr/>
        <p:txBody>
          <a:bodyPr/>
          <a:lstStyle/>
          <a:p>
            <a:endParaRPr lang="es-MX" dirty="0"/>
          </a:p>
        </p:txBody>
      </p:sp>
      <p:pic>
        <p:nvPicPr>
          <p:cNvPr id="6" name="Imagen 5"/>
          <p:cNvPicPr>
            <a:picLocks noChangeAspect="1"/>
          </p:cNvPicPr>
          <p:nvPr/>
        </p:nvPicPr>
        <p:blipFill>
          <a:blip r:embed="rId2"/>
          <a:stretch>
            <a:fillRect/>
          </a:stretch>
        </p:blipFill>
        <p:spPr>
          <a:xfrm>
            <a:off x="131899" y="3084033"/>
            <a:ext cx="5873521" cy="1470722"/>
          </a:xfrm>
          <a:prstGeom prst="rect">
            <a:avLst/>
          </a:prstGeom>
        </p:spPr>
      </p:pic>
      <p:pic>
        <p:nvPicPr>
          <p:cNvPr id="7" name="Imagen 6"/>
          <p:cNvPicPr>
            <a:picLocks noChangeAspect="1"/>
          </p:cNvPicPr>
          <p:nvPr/>
        </p:nvPicPr>
        <p:blipFill>
          <a:blip r:embed="rId3"/>
          <a:stretch>
            <a:fillRect/>
          </a:stretch>
        </p:blipFill>
        <p:spPr>
          <a:xfrm>
            <a:off x="6632192" y="2059009"/>
            <a:ext cx="5395090" cy="3915113"/>
          </a:xfrm>
          <a:prstGeom prst="rect">
            <a:avLst/>
          </a:prstGeom>
        </p:spPr>
      </p:pic>
    </p:spTree>
    <p:extLst>
      <p:ext uri="{BB962C8B-B14F-4D97-AF65-F5344CB8AC3E}">
        <p14:creationId xmlns:p14="http://schemas.microsoft.com/office/powerpoint/2010/main" val="29463096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endParaRPr lang="es-MX" dirty="0" smtClean="0"/>
          </a:p>
          <a:p>
            <a:endParaRPr lang="es-MX" dirty="0"/>
          </a:p>
        </p:txBody>
      </p:sp>
      <p:pic>
        <p:nvPicPr>
          <p:cNvPr id="4" name="Imagen 3"/>
          <p:cNvPicPr>
            <a:picLocks noChangeAspect="1"/>
          </p:cNvPicPr>
          <p:nvPr/>
        </p:nvPicPr>
        <p:blipFill>
          <a:blip r:embed="rId2"/>
          <a:stretch>
            <a:fillRect/>
          </a:stretch>
        </p:blipFill>
        <p:spPr>
          <a:xfrm>
            <a:off x="2862262" y="1154202"/>
            <a:ext cx="6467475" cy="1819275"/>
          </a:xfrm>
          <a:prstGeom prst="rect">
            <a:avLst/>
          </a:prstGeom>
        </p:spPr>
      </p:pic>
      <p:pic>
        <p:nvPicPr>
          <p:cNvPr id="5" name="Imagen 4"/>
          <p:cNvPicPr>
            <a:picLocks noChangeAspect="1"/>
          </p:cNvPicPr>
          <p:nvPr/>
        </p:nvPicPr>
        <p:blipFill>
          <a:blip r:embed="rId3"/>
          <a:stretch>
            <a:fillRect/>
          </a:stretch>
        </p:blipFill>
        <p:spPr>
          <a:xfrm>
            <a:off x="3209053" y="2842282"/>
            <a:ext cx="5316761" cy="4015718"/>
          </a:xfrm>
          <a:prstGeom prst="rect">
            <a:avLst/>
          </a:prstGeom>
        </p:spPr>
      </p:pic>
      <p:sp>
        <p:nvSpPr>
          <p:cNvPr id="6" name="Título 5"/>
          <p:cNvSpPr>
            <a:spLocks noGrp="1"/>
          </p:cNvSpPr>
          <p:nvPr>
            <p:ph type="title"/>
          </p:nvPr>
        </p:nvSpPr>
        <p:spPr/>
        <p:txBody>
          <a:bodyPr/>
          <a:lstStyle/>
          <a:p>
            <a:r>
              <a:rPr lang="es-MX" dirty="0" smtClean="0"/>
              <a:t/>
            </a:r>
            <a:br>
              <a:rPr lang="es-MX" dirty="0" smtClean="0"/>
            </a:br>
            <a:endParaRPr lang="es-MX" dirty="0"/>
          </a:p>
        </p:txBody>
      </p:sp>
      <p:sp>
        <p:nvSpPr>
          <p:cNvPr id="7" name="Título 1"/>
          <p:cNvSpPr txBox="1">
            <a:spLocks/>
          </p:cNvSpPr>
          <p:nvPr/>
        </p:nvSpPr>
        <p:spPr>
          <a:xfrm>
            <a:off x="297287" y="1111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b="1" smtClean="0"/>
              <a:t>Tareas con Escala de confianza</a:t>
            </a:r>
            <a:endParaRPr lang="es-MX" b="1" dirty="0"/>
          </a:p>
        </p:txBody>
      </p:sp>
    </p:spTree>
    <p:extLst>
      <p:ext uri="{BB962C8B-B14F-4D97-AF65-F5344CB8AC3E}">
        <p14:creationId xmlns:p14="http://schemas.microsoft.com/office/powerpoint/2010/main" val="32729555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b="1" dirty="0" smtClean="0">
                <a:effectLst>
                  <a:outerShdw blurRad="38100" dist="38100" dir="2700000" algn="tl">
                    <a:srgbClr val="000000">
                      <a:alpha val="43137"/>
                    </a:srgbClr>
                  </a:outerShdw>
                </a:effectLst>
              </a:rPr>
              <a:t>Relevancia del Efecto Espejo</a:t>
            </a:r>
            <a:endParaRPr lang="es-MX" b="1" dirty="0">
              <a:effectLst>
                <a:outerShdw blurRad="38100" dist="38100" dir="2700000" algn="tl">
                  <a:srgbClr val="000000">
                    <a:alpha val="43137"/>
                  </a:srgbClr>
                </a:outerShdw>
              </a:effectLst>
            </a:endParaRPr>
          </a:p>
        </p:txBody>
      </p:sp>
      <p:sp>
        <p:nvSpPr>
          <p:cNvPr id="3" name="Marcador de contenido 2"/>
          <p:cNvSpPr>
            <a:spLocks noGrp="1"/>
          </p:cNvSpPr>
          <p:nvPr>
            <p:ph idx="1"/>
          </p:nvPr>
        </p:nvSpPr>
        <p:spPr>
          <a:xfrm>
            <a:off x="838200" y="1604091"/>
            <a:ext cx="10515600" cy="4351338"/>
          </a:xfrm>
        </p:spPr>
        <p:txBody>
          <a:bodyPr/>
          <a:lstStyle/>
          <a:p>
            <a:r>
              <a:rPr lang="es-MX" dirty="0" smtClean="0"/>
              <a:t>¿Por qué tendría que haber más de una distribución representando al ruido?</a:t>
            </a:r>
            <a:endParaRPr lang="es-MX" dirty="0"/>
          </a:p>
        </p:txBody>
      </p:sp>
      <p:pic>
        <p:nvPicPr>
          <p:cNvPr id="4" name="Imagen 3"/>
          <p:cNvPicPr>
            <a:picLocks noChangeAspect="1"/>
          </p:cNvPicPr>
          <p:nvPr/>
        </p:nvPicPr>
        <p:blipFill>
          <a:blip r:embed="rId2"/>
          <a:stretch>
            <a:fillRect/>
          </a:stretch>
        </p:blipFill>
        <p:spPr>
          <a:xfrm>
            <a:off x="339614" y="2337746"/>
            <a:ext cx="6202855" cy="4624829"/>
          </a:xfrm>
          <a:prstGeom prst="rect">
            <a:avLst/>
          </a:prstGeom>
        </p:spPr>
      </p:pic>
    </p:spTree>
    <p:extLst>
      <p:ext uri="{BB962C8B-B14F-4D97-AF65-F5344CB8AC3E}">
        <p14:creationId xmlns:p14="http://schemas.microsoft.com/office/powerpoint/2010/main" val="35263204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b="1" dirty="0" smtClean="0">
                <a:effectLst>
                  <a:outerShdw blurRad="38100" dist="38100" dir="2700000" algn="tl">
                    <a:srgbClr val="000000">
                      <a:alpha val="43137"/>
                    </a:srgbClr>
                  </a:outerShdw>
                </a:effectLst>
              </a:rPr>
              <a:t>Relevancia del Efecto Espejo</a:t>
            </a:r>
            <a:endParaRPr lang="es-MX" b="1" dirty="0">
              <a:effectLst>
                <a:outerShdw blurRad="38100" dist="38100" dir="2700000" algn="tl">
                  <a:srgbClr val="000000">
                    <a:alpha val="43137"/>
                  </a:srgbClr>
                </a:outerShdw>
              </a:effectLst>
            </a:endParaRPr>
          </a:p>
        </p:txBody>
      </p:sp>
      <p:sp>
        <p:nvSpPr>
          <p:cNvPr id="3" name="Marcador de contenido 2"/>
          <p:cNvSpPr>
            <a:spLocks noGrp="1"/>
          </p:cNvSpPr>
          <p:nvPr>
            <p:ph idx="1"/>
          </p:nvPr>
        </p:nvSpPr>
        <p:spPr>
          <a:xfrm>
            <a:off x="838200" y="1604091"/>
            <a:ext cx="10515600" cy="4351338"/>
          </a:xfrm>
        </p:spPr>
        <p:txBody>
          <a:bodyPr/>
          <a:lstStyle/>
          <a:p>
            <a:r>
              <a:rPr lang="es-MX" dirty="0" smtClean="0"/>
              <a:t>¿Por qué tendría que haber más de una distribución representando al ruido?</a:t>
            </a:r>
            <a:endParaRPr lang="es-MX" dirty="0"/>
          </a:p>
        </p:txBody>
      </p:sp>
      <p:pic>
        <p:nvPicPr>
          <p:cNvPr id="4" name="Imagen 3"/>
          <p:cNvPicPr>
            <a:picLocks noChangeAspect="1"/>
          </p:cNvPicPr>
          <p:nvPr/>
        </p:nvPicPr>
        <p:blipFill>
          <a:blip r:embed="rId2"/>
          <a:stretch>
            <a:fillRect/>
          </a:stretch>
        </p:blipFill>
        <p:spPr>
          <a:xfrm>
            <a:off x="339614" y="2337746"/>
            <a:ext cx="6202855" cy="4624829"/>
          </a:xfrm>
          <a:prstGeom prst="rect">
            <a:avLst/>
          </a:prstGeom>
        </p:spPr>
      </p:pic>
      <p:sp>
        <p:nvSpPr>
          <p:cNvPr id="5" name="Marcador de contenido 2"/>
          <p:cNvSpPr txBox="1">
            <a:spLocks/>
          </p:cNvSpPr>
          <p:nvPr/>
        </p:nvSpPr>
        <p:spPr>
          <a:xfrm>
            <a:off x="7041055" y="2251149"/>
            <a:ext cx="459024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MX" dirty="0" smtClean="0"/>
          </a:p>
          <a:p>
            <a:r>
              <a:rPr lang="es-MX" dirty="0" smtClean="0"/>
              <a:t>¿La TDS es apropiada para estudiar memoria?</a:t>
            </a:r>
          </a:p>
          <a:p>
            <a:pPr marL="0" indent="0">
              <a:buNone/>
            </a:pPr>
            <a:endParaRPr lang="es-MX" dirty="0" smtClean="0"/>
          </a:p>
          <a:p>
            <a:r>
              <a:rPr lang="es-MX" dirty="0" smtClean="0"/>
              <a:t>¿Qué sugiere le Efecto Espejo sobre las tareas de reconocimiento?</a:t>
            </a:r>
            <a:endParaRPr lang="es-MX" dirty="0"/>
          </a:p>
        </p:txBody>
      </p:sp>
    </p:spTree>
    <p:extLst>
      <p:ext uri="{BB962C8B-B14F-4D97-AF65-F5344CB8AC3E}">
        <p14:creationId xmlns:p14="http://schemas.microsoft.com/office/powerpoint/2010/main" val="37986047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effectLst>
                  <a:outerShdw blurRad="38100" dist="38100" dir="2700000" algn="tl">
                    <a:srgbClr val="000000">
                      <a:alpha val="43137"/>
                    </a:srgbClr>
                  </a:outerShdw>
                </a:effectLst>
              </a:rPr>
              <a:t>Planteamiento del Problema</a:t>
            </a:r>
            <a:endParaRPr lang="es-MX" dirty="0">
              <a:effectLst>
                <a:outerShdw blurRad="38100" dist="38100" dir="2700000" algn="tl">
                  <a:srgbClr val="000000">
                    <a:alpha val="43137"/>
                  </a:srgbClr>
                </a:outerShdw>
              </a:effectLst>
            </a:endParaRPr>
          </a:p>
        </p:txBody>
      </p:sp>
      <p:sp>
        <p:nvSpPr>
          <p:cNvPr id="3" name="Marcador de contenido 2"/>
          <p:cNvSpPr>
            <a:spLocks noGrp="1"/>
          </p:cNvSpPr>
          <p:nvPr>
            <p:ph idx="1"/>
          </p:nvPr>
        </p:nvSpPr>
        <p:spPr>
          <a:xfrm>
            <a:off x="838200" y="1561574"/>
            <a:ext cx="10515600" cy="4351338"/>
          </a:xfrm>
        </p:spPr>
        <p:txBody>
          <a:bodyPr/>
          <a:lstStyle/>
          <a:p>
            <a:pPr marL="0" indent="0">
              <a:buNone/>
            </a:pPr>
            <a:r>
              <a:rPr lang="es-MX" b="1" dirty="0" smtClean="0"/>
              <a:t>El Efecto Espejo sólo ha sido reportado en estudios de Memoria de Reconocimiento </a:t>
            </a:r>
            <a:r>
              <a:rPr lang="es-MX" dirty="0" smtClean="0"/>
              <a:t>que aplican la TDS para comparar el desempeño de los participantes entre las clases A y B.</a:t>
            </a:r>
          </a:p>
          <a:p>
            <a:pPr marL="0" indent="0">
              <a:buNone/>
            </a:pPr>
            <a:endParaRPr lang="es-MX" dirty="0"/>
          </a:p>
          <a:p>
            <a:pPr marL="0" indent="0">
              <a:buNone/>
            </a:pPr>
            <a:endParaRPr lang="es-MX" dirty="0" smtClean="0"/>
          </a:p>
        </p:txBody>
      </p:sp>
    </p:spTree>
    <p:extLst>
      <p:ext uri="{BB962C8B-B14F-4D97-AF65-F5344CB8AC3E}">
        <p14:creationId xmlns:p14="http://schemas.microsoft.com/office/powerpoint/2010/main" val="41794224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effectLst>
                  <a:outerShdw blurRad="38100" dist="38100" dir="2700000" algn="tl">
                    <a:srgbClr val="000000">
                      <a:alpha val="43137"/>
                    </a:srgbClr>
                  </a:outerShdw>
                </a:effectLst>
              </a:rPr>
              <a:t>Planteamiento del Problema</a:t>
            </a:r>
            <a:endParaRPr lang="es-MX" dirty="0">
              <a:effectLst>
                <a:outerShdw blurRad="38100" dist="38100" dir="2700000" algn="tl">
                  <a:srgbClr val="000000">
                    <a:alpha val="43137"/>
                  </a:srgbClr>
                </a:outerShdw>
              </a:effectLst>
            </a:endParaRPr>
          </a:p>
        </p:txBody>
      </p:sp>
      <p:sp>
        <p:nvSpPr>
          <p:cNvPr id="3" name="Marcador de contenido 2"/>
          <p:cNvSpPr>
            <a:spLocks noGrp="1"/>
          </p:cNvSpPr>
          <p:nvPr>
            <p:ph idx="1"/>
          </p:nvPr>
        </p:nvSpPr>
        <p:spPr>
          <a:xfrm>
            <a:off x="838200" y="1561574"/>
            <a:ext cx="10515600" cy="4351338"/>
          </a:xfrm>
        </p:spPr>
        <p:txBody>
          <a:bodyPr/>
          <a:lstStyle/>
          <a:p>
            <a:pPr marL="0" indent="0">
              <a:buNone/>
            </a:pPr>
            <a:r>
              <a:rPr lang="es-MX" b="1" dirty="0" smtClean="0"/>
              <a:t>El Efecto Espejo sólo ha sido reportado en estudios de Memoria de Reconocimiento </a:t>
            </a:r>
            <a:r>
              <a:rPr lang="es-MX" dirty="0" smtClean="0"/>
              <a:t>que aplican la TDS para comparar el desempeño de los participantes entre las clases A y B.</a:t>
            </a:r>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r>
              <a:rPr lang="es-MX" dirty="0" smtClean="0"/>
              <a:t>Explorar la </a:t>
            </a:r>
            <a:r>
              <a:rPr lang="es-MX" dirty="0" err="1" smtClean="0"/>
              <a:t>generalizabilidad</a:t>
            </a:r>
            <a:r>
              <a:rPr lang="es-MX" dirty="0" smtClean="0"/>
              <a:t> del Efecto Espejo a otras áreas donde se haya aplicado la TDS.</a:t>
            </a:r>
            <a:endParaRPr lang="es-MX" dirty="0"/>
          </a:p>
        </p:txBody>
      </p:sp>
      <p:sp>
        <p:nvSpPr>
          <p:cNvPr id="4" name="Título 1"/>
          <p:cNvSpPr txBox="1">
            <a:spLocks/>
          </p:cNvSpPr>
          <p:nvPr/>
        </p:nvSpPr>
        <p:spPr>
          <a:xfrm>
            <a:off x="838200" y="37372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b="1" dirty="0" smtClean="0"/>
              <a:t>Objetivo</a:t>
            </a:r>
            <a:endParaRPr lang="es-MX" b="1" dirty="0"/>
          </a:p>
        </p:txBody>
      </p:sp>
    </p:spTree>
    <p:extLst>
      <p:ext uri="{BB962C8B-B14F-4D97-AF65-F5344CB8AC3E}">
        <p14:creationId xmlns:p14="http://schemas.microsoft.com/office/powerpoint/2010/main" val="32975113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El mundo está cargado de ruido e incertidumbre….</a:t>
            </a:r>
            <a:endParaRPr lang="es-MX" b="1" dirty="0"/>
          </a:p>
        </p:txBody>
      </p:sp>
      <p:sp>
        <p:nvSpPr>
          <p:cNvPr id="3" name="Marcador de contenido 2"/>
          <p:cNvSpPr>
            <a:spLocks noGrp="1"/>
          </p:cNvSpPr>
          <p:nvPr>
            <p:ph idx="1"/>
          </p:nvPr>
        </p:nvSpPr>
        <p:spPr/>
        <p:txBody>
          <a:bodyPr/>
          <a:lstStyle/>
          <a:p>
            <a:pPr marL="0" indent="0">
              <a:buNone/>
            </a:pPr>
            <a:endParaRPr lang="es-MX" dirty="0" smtClean="0"/>
          </a:p>
          <a:p>
            <a:pPr marL="0" indent="0">
              <a:buNone/>
            </a:pPr>
            <a:endParaRPr lang="es-MX" dirty="0"/>
          </a:p>
          <a:p>
            <a:pPr marL="0" indent="0" algn="r">
              <a:buNone/>
            </a:pPr>
            <a:r>
              <a:rPr lang="es-MX" dirty="0" smtClean="0"/>
              <a:t>Uno de los problemas más frecuentes a los que se enfrentan los organismos es la detección de estados o eventos específicos (</a:t>
            </a:r>
            <a:r>
              <a:rPr lang="es-MX" b="1" dirty="0" smtClean="0"/>
              <a:t>señales</a:t>
            </a:r>
            <a:r>
              <a:rPr lang="es-MX" dirty="0" smtClean="0"/>
              <a:t>) que les proporcionen información relevante sobre el estado del </a:t>
            </a:r>
            <a:r>
              <a:rPr lang="es-MX" dirty="0" smtClean="0"/>
              <a:t>mundo (</a:t>
            </a:r>
            <a:r>
              <a:rPr lang="es-MX" dirty="0" err="1" smtClean="0"/>
              <a:t>McNicol</a:t>
            </a:r>
            <a:r>
              <a:rPr lang="es-MX" dirty="0" smtClean="0"/>
              <a:t>, </a:t>
            </a:r>
            <a:r>
              <a:rPr lang="es-MX" dirty="0" smtClean="0"/>
              <a:t>2005).</a:t>
            </a:r>
            <a:endParaRPr lang="es-MX" dirty="0" smtClean="0"/>
          </a:p>
          <a:p>
            <a:pPr marL="0" indent="0">
              <a:buNone/>
            </a:pPr>
            <a:endParaRPr lang="es-MX" dirty="0" smtClean="0"/>
          </a:p>
        </p:txBody>
      </p:sp>
    </p:spTree>
    <p:extLst>
      <p:ext uri="{BB962C8B-B14F-4D97-AF65-F5344CB8AC3E}">
        <p14:creationId xmlns:p14="http://schemas.microsoft.com/office/powerpoint/2010/main" val="1397904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2267496"/>
            <a:ext cx="8306873" cy="1480256"/>
          </a:xfrm>
          <a:solidFill>
            <a:schemeClr val="tx1"/>
          </a:solidFill>
        </p:spPr>
        <p:txBody>
          <a:bodyPr>
            <a:normAutofit/>
          </a:bodyPr>
          <a:lstStyle/>
          <a:p>
            <a:r>
              <a:rPr lang="es-MX" sz="6700" b="1" dirty="0" smtClean="0">
                <a:solidFill>
                  <a:schemeClr val="bg1"/>
                </a:solidFill>
              </a:rPr>
              <a:t>Método</a:t>
            </a:r>
            <a:endParaRPr lang="es-MX" b="1" dirty="0">
              <a:solidFill>
                <a:schemeClr val="bg1"/>
              </a:solidFill>
            </a:endParaRPr>
          </a:p>
        </p:txBody>
      </p:sp>
      <p:sp>
        <p:nvSpPr>
          <p:cNvPr id="3" name="Subtítulo 2"/>
          <p:cNvSpPr>
            <a:spLocks noGrp="1"/>
          </p:cNvSpPr>
          <p:nvPr>
            <p:ph type="subTitle" idx="1"/>
          </p:nvPr>
        </p:nvSpPr>
        <p:spPr>
          <a:xfrm>
            <a:off x="1523999" y="5763622"/>
            <a:ext cx="9144000" cy="792349"/>
          </a:xfrm>
        </p:spPr>
        <p:txBody>
          <a:bodyPr/>
          <a:lstStyle/>
          <a:p>
            <a:r>
              <a:rPr lang="es-MX" dirty="0" smtClean="0"/>
              <a:t>por Adriana Felisa Chávez De la Peña</a:t>
            </a:r>
            <a:endParaRPr lang="es-MX" dirty="0"/>
          </a:p>
        </p:txBody>
      </p:sp>
      <p:pic>
        <p:nvPicPr>
          <p:cNvPr id="4" name="Picture 4" descr="Resultado de imagen para UNA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76" y="160346"/>
            <a:ext cx="3502025" cy="12552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Imagen relacionad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113" y="5058731"/>
            <a:ext cx="1485675" cy="1409782"/>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4"/>
          <a:stretch>
            <a:fillRect/>
          </a:stretch>
        </p:blipFill>
        <p:spPr>
          <a:xfrm>
            <a:off x="8667480" y="1806901"/>
            <a:ext cx="3258355" cy="2604101"/>
          </a:xfrm>
          <a:prstGeom prst="rect">
            <a:avLst/>
          </a:prstGeom>
        </p:spPr>
      </p:pic>
    </p:spTree>
    <p:extLst>
      <p:ext uri="{BB962C8B-B14F-4D97-AF65-F5344CB8AC3E}">
        <p14:creationId xmlns:p14="http://schemas.microsoft.com/office/powerpoint/2010/main" val="3464966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61682" y="1902899"/>
            <a:ext cx="6180786" cy="4351338"/>
          </a:xfrm>
        </p:spPr>
        <p:txBody>
          <a:bodyPr>
            <a:normAutofit lnSpcReduction="10000"/>
          </a:bodyPr>
          <a:lstStyle/>
          <a:p>
            <a:r>
              <a:rPr lang="es-MX" sz="4800" b="1" dirty="0" smtClean="0"/>
              <a:t>OBJETIVO: </a:t>
            </a:r>
            <a:r>
              <a:rPr lang="es-MX" sz="4800" dirty="0" smtClean="0"/>
              <a:t>Buscar </a:t>
            </a:r>
            <a:r>
              <a:rPr lang="es-MX" sz="4800" dirty="0"/>
              <a:t>evidencia del Efecto Espejo fuera del área de Memoria de </a:t>
            </a:r>
            <a:r>
              <a:rPr lang="es-MX" sz="4800" dirty="0" smtClean="0"/>
              <a:t>Reconocimiento, en una tarea de detección perceptual.</a:t>
            </a:r>
          </a:p>
          <a:p>
            <a:endParaRPr lang="es-MX" sz="4800" dirty="0" smtClean="0"/>
          </a:p>
        </p:txBody>
      </p:sp>
      <p:sp>
        <p:nvSpPr>
          <p:cNvPr id="4" name="Título 1"/>
          <p:cNvSpPr txBox="1">
            <a:spLocks/>
          </p:cNvSpPr>
          <p:nvPr/>
        </p:nvSpPr>
        <p:spPr>
          <a:xfrm>
            <a:off x="5346356" y="739581"/>
            <a:ext cx="6845643" cy="491095"/>
          </a:xfrm>
          <a:prstGeom prst="rect">
            <a:avLst/>
          </a:prstGeom>
          <a:solidFill>
            <a:schemeClr val="accent3">
              <a:lumMod val="40000"/>
              <a:lumOff val="60000"/>
            </a:schemeClr>
          </a:solidFill>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s-MX" dirty="0" smtClean="0"/>
              <a:t>Planteamiento general</a:t>
            </a:r>
            <a:endParaRPr lang="es-MX" dirty="0"/>
          </a:p>
        </p:txBody>
      </p:sp>
      <p:pic>
        <p:nvPicPr>
          <p:cNvPr id="5" name="Picture 2" descr="C:\Users\Adrifelcha\Desktop\Felisa\Tesis\Tesis Template\Figures\Ebbinghau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83888" y="2266682"/>
            <a:ext cx="4981057" cy="3046612"/>
          </a:xfrm>
          <a:prstGeom prst="rect">
            <a:avLst/>
          </a:prstGeom>
          <a:noFill/>
          <a:extLst>
            <a:ext uri="{909E8E84-426E-40DD-AFC4-6F175D3DCCD1}">
              <a14:hiddenFill xmlns:a14="http://schemas.microsoft.com/office/drawing/2010/main">
                <a:solidFill>
                  <a:srgbClr val="FFFFFF"/>
                </a:solidFill>
              </a14:hiddenFill>
            </a:ext>
          </a:extLst>
        </p:spPr>
      </p:pic>
      <p:sp>
        <p:nvSpPr>
          <p:cNvPr id="6" name="Título 5"/>
          <p:cNvSpPr>
            <a:spLocks noGrp="1"/>
          </p:cNvSpPr>
          <p:nvPr>
            <p:ph type="title"/>
          </p:nvPr>
        </p:nvSpPr>
        <p:spPr/>
        <p:txBody>
          <a:bodyPr/>
          <a:lstStyle/>
          <a:p>
            <a:endParaRPr lang="es-MX"/>
          </a:p>
        </p:txBody>
      </p:sp>
    </p:spTree>
    <p:extLst>
      <p:ext uri="{BB962C8B-B14F-4D97-AF65-F5344CB8AC3E}">
        <p14:creationId xmlns:p14="http://schemas.microsoft.com/office/powerpoint/2010/main" val="25277401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815913" y="1825625"/>
            <a:ext cx="5815913" cy="4351338"/>
          </a:xfrm>
        </p:spPr>
        <p:txBody>
          <a:bodyPr/>
          <a:lstStyle/>
          <a:p>
            <a:r>
              <a:rPr lang="es-MX" dirty="0" smtClean="0"/>
              <a:t>Las clases A y B se construyeron de acuerdo a la literatura (</a:t>
            </a:r>
            <a:r>
              <a:rPr lang="es-MX" dirty="0" err="1" smtClean="0"/>
              <a:t>Massaro</a:t>
            </a:r>
            <a:r>
              <a:rPr lang="es-MX" dirty="0" smtClean="0"/>
              <a:t> &amp; Anderson, 1971)</a:t>
            </a:r>
          </a:p>
          <a:p>
            <a:endParaRPr lang="es-MX" dirty="0"/>
          </a:p>
          <a:p>
            <a:r>
              <a:rPr lang="es-MX" dirty="0" smtClean="0"/>
              <a:t>Clase A: “Pocos” círculos externos</a:t>
            </a:r>
          </a:p>
          <a:p>
            <a:pPr lvl="1"/>
            <a:r>
              <a:rPr lang="es-MX" dirty="0" smtClean="0"/>
              <a:t>Dos Niveles : 2 y 3 círculos externos</a:t>
            </a:r>
          </a:p>
          <a:p>
            <a:endParaRPr lang="es-MX" dirty="0"/>
          </a:p>
          <a:p>
            <a:r>
              <a:rPr lang="es-MX" dirty="0" smtClean="0"/>
              <a:t>Clase B: “Muchos” círculos externos</a:t>
            </a:r>
          </a:p>
          <a:p>
            <a:pPr lvl="1"/>
            <a:r>
              <a:rPr lang="es-MX" dirty="0" smtClean="0"/>
              <a:t>Dos Niveles: 7 y 8 círculos externos</a:t>
            </a:r>
            <a:endParaRPr lang="es-MX" dirty="0"/>
          </a:p>
        </p:txBody>
      </p:sp>
      <p:sp>
        <p:nvSpPr>
          <p:cNvPr id="4" name="Título 1"/>
          <p:cNvSpPr txBox="1">
            <a:spLocks/>
          </p:cNvSpPr>
          <p:nvPr/>
        </p:nvSpPr>
        <p:spPr>
          <a:xfrm>
            <a:off x="5346356" y="739581"/>
            <a:ext cx="6845643" cy="491095"/>
          </a:xfrm>
          <a:prstGeom prst="rect">
            <a:avLst/>
          </a:prstGeom>
          <a:solidFill>
            <a:schemeClr val="accent3">
              <a:lumMod val="40000"/>
              <a:lumOff val="60000"/>
            </a:schemeClr>
          </a:solidFill>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s-MX" dirty="0" smtClean="0"/>
              <a:t>Diseño Experimental</a:t>
            </a:r>
            <a:endParaRPr lang="es-MX" dirty="0"/>
          </a:p>
        </p:txBody>
      </p:sp>
      <p:pic>
        <p:nvPicPr>
          <p:cNvPr id="5" name="Imagen 4"/>
          <p:cNvPicPr>
            <a:picLocks noChangeAspect="1"/>
          </p:cNvPicPr>
          <p:nvPr/>
        </p:nvPicPr>
        <p:blipFill>
          <a:blip r:embed="rId2"/>
          <a:stretch>
            <a:fillRect/>
          </a:stretch>
        </p:blipFill>
        <p:spPr>
          <a:xfrm>
            <a:off x="201569" y="1712194"/>
            <a:ext cx="4938842" cy="4464770"/>
          </a:xfrm>
          <a:prstGeom prst="rect">
            <a:avLst/>
          </a:prstGeom>
        </p:spPr>
      </p:pic>
      <p:sp>
        <p:nvSpPr>
          <p:cNvPr id="6" name="Título 5"/>
          <p:cNvSpPr>
            <a:spLocks noGrp="1"/>
          </p:cNvSpPr>
          <p:nvPr>
            <p:ph type="title"/>
          </p:nvPr>
        </p:nvSpPr>
        <p:spPr/>
        <p:txBody>
          <a:bodyPr/>
          <a:lstStyle/>
          <a:p>
            <a:endParaRPr lang="es-MX"/>
          </a:p>
        </p:txBody>
      </p:sp>
    </p:spTree>
    <p:extLst>
      <p:ext uri="{BB962C8B-B14F-4D97-AF65-F5344CB8AC3E}">
        <p14:creationId xmlns:p14="http://schemas.microsoft.com/office/powerpoint/2010/main" val="40254720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r>
              <a:rPr lang="es-MX" sz="3200" dirty="0" smtClean="0"/>
              <a:t>TAREA: Los </a:t>
            </a:r>
            <a:r>
              <a:rPr lang="es-MX" sz="3200" dirty="0"/>
              <a:t>participantes tenían </a:t>
            </a:r>
            <a:r>
              <a:rPr lang="es-MX" sz="3200" dirty="0" smtClean="0"/>
              <a:t>que comparar el </a:t>
            </a:r>
            <a:r>
              <a:rPr lang="es-MX" sz="3200" dirty="0"/>
              <a:t>tamaño de dos círculos mostrados en pantalla y </a:t>
            </a:r>
            <a:r>
              <a:rPr lang="es-MX" sz="3200" b="1" dirty="0" smtClean="0"/>
              <a:t>señalar cuando estos fueran del </a:t>
            </a:r>
            <a:r>
              <a:rPr lang="es-MX" sz="3200" b="1" dirty="0"/>
              <a:t>mismo diámetro (</a:t>
            </a:r>
            <a:r>
              <a:rPr lang="es-MX" sz="3200" b="1" dirty="0" smtClean="0"/>
              <a:t>señal).</a:t>
            </a:r>
          </a:p>
        </p:txBody>
      </p:sp>
      <p:sp>
        <p:nvSpPr>
          <p:cNvPr id="6" name="CuadroTexto 5"/>
          <p:cNvSpPr txBox="1"/>
          <p:nvPr/>
        </p:nvSpPr>
        <p:spPr>
          <a:xfrm>
            <a:off x="609599" y="4001294"/>
            <a:ext cx="4053017" cy="2308324"/>
          </a:xfrm>
          <a:prstGeom prst="rect">
            <a:avLst/>
          </a:prstGeom>
          <a:solidFill>
            <a:schemeClr val="accent5">
              <a:lumMod val="40000"/>
              <a:lumOff val="60000"/>
            </a:schemeClr>
          </a:solidFill>
        </p:spPr>
        <p:txBody>
          <a:bodyPr wrap="square" rtlCol="0">
            <a:spAutoFit/>
          </a:bodyPr>
          <a:lstStyle/>
          <a:p>
            <a:pPr algn="ctr"/>
            <a:r>
              <a:rPr lang="es-MX" dirty="0" smtClean="0"/>
              <a:t>Experimento 1</a:t>
            </a:r>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smtClean="0"/>
          </a:p>
        </p:txBody>
      </p:sp>
      <p:sp>
        <p:nvSpPr>
          <p:cNvPr id="7" name="CuadroTexto 6"/>
          <p:cNvSpPr txBox="1"/>
          <p:nvPr/>
        </p:nvSpPr>
        <p:spPr>
          <a:xfrm>
            <a:off x="6742668" y="3934967"/>
            <a:ext cx="4053017" cy="2308324"/>
          </a:xfrm>
          <a:prstGeom prst="rect">
            <a:avLst/>
          </a:prstGeom>
          <a:solidFill>
            <a:schemeClr val="accent5">
              <a:lumMod val="40000"/>
              <a:lumOff val="60000"/>
            </a:schemeClr>
          </a:solidFill>
        </p:spPr>
        <p:txBody>
          <a:bodyPr wrap="square" rtlCol="0">
            <a:spAutoFit/>
          </a:bodyPr>
          <a:lstStyle/>
          <a:p>
            <a:pPr algn="ctr"/>
            <a:r>
              <a:rPr lang="es-MX" dirty="0" smtClean="0"/>
              <a:t>Experimento 2</a:t>
            </a:r>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smtClean="0"/>
          </a:p>
        </p:txBody>
      </p:sp>
      <p:sp>
        <p:nvSpPr>
          <p:cNvPr id="8" name="Elipse 7"/>
          <p:cNvSpPr/>
          <p:nvPr/>
        </p:nvSpPr>
        <p:spPr>
          <a:xfrm>
            <a:off x="675501" y="4621427"/>
            <a:ext cx="1614617" cy="13510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500" dirty="0" err="1" smtClean="0"/>
              <a:t>Ebbinghaus</a:t>
            </a:r>
            <a:endParaRPr lang="es-MX" sz="1500" dirty="0"/>
          </a:p>
        </p:txBody>
      </p:sp>
      <p:sp>
        <p:nvSpPr>
          <p:cNvPr id="9" name="Elipse 8"/>
          <p:cNvSpPr/>
          <p:nvPr/>
        </p:nvSpPr>
        <p:spPr>
          <a:xfrm>
            <a:off x="6825047" y="4621427"/>
            <a:ext cx="1614617" cy="13510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500" dirty="0" err="1" smtClean="0"/>
              <a:t>Ebbinghaus</a:t>
            </a:r>
            <a:endParaRPr lang="es-MX" sz="1500" dirty="0"/>
          </a:p>
        </p:txBody>
      </p:sp>
      <p:sp>
        <p:nvSpPr>
          <p:cNvPr id="10" name="Elipse 9"/>
          <p:cNvSpPr/>
          <p:nvPr/>
        </p:nvSpPr>
        <p:spPr>
          <a:xfrm>
            <a:off x="9073976" y="4608221"/>
            <a:ext cx="1614617" cy="13510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500" dirty="0" err="1" smtClean="0"/>
              <a:t>Ebbinghaus</a:t>
            </a:r>
            <a:endParaRPr lang="es-MX" sz="1500" dirty="0"/>
          </a:p>
        </p:txBody>
      </p:sp>
      <p:sp>
        <p:nvSpPr>
          <p:cNvPr id="11" name="Elipse 10"/>
          <p:cNvSpPr/>
          <p:nvPr/>
        </p:nvSpPr>
        <p:spPr>
          <a:xfrm>
            <a:off x="3171568" y="4736757"/>
            <a:ext cx="1070917" cy="1029730"/>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500" dirty="0" smtClean="0">
                <a:solidFill>
                  <a:schemeClr val="tx1"/>
                </a:solidFill>
              </a:rPr>
              <a:t>Circulo Aislado</a:t>
            </a:r>
            <a:endParaRPr lang="es-MX" sz="1500" dirty="0">
              <a:solidFill>
                <a:schemeClr val="tx1"/>
              </a:solidFill>
            </a:endParaRPr>
          </a:p>
        </p:txBody>
      </p:sp>
      <p:sp>
        <p:nvSpPr>
          <p:cNvPr id="5" name="Título 4"/>
          <p:cNvSpPr>
            <a:spLocks noGrp="1"/>
          </p:cNvSpPr>
          <p:nvPr>
            <p:ph type="title"/>
          </p:nvPr>
        </p:nvSpPr>
        <p:spPr/>
        <p:txBody>
          <a:bodyPr/>
          <a:lstStyle/>
          <a:p>
            <a:r>
              <a:rPr lang="es-MX" dirty="0" smtClean="0"/>
              <a:t/>
            </a:r>
            <a:br>
              <a:rPr lang="es-MX" dirty="0" smtClean="0"/>
            </a:br>
            <a:endParaRPr lang="es-MX" dirty="0"/>
          </a:p>
        </p:txBody>
      </p:sp>
    </p:spTree>
    <p:extLst>
      <p:ext uri="{BB962C8B-B14F-4D97-AF65-F5344CB8AC3E}">
        <p14:creationId xmlns:p14="http://schemas.microsoft.com/office/powerpoint/2010/main" val="39077689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5346356" y="739581"/>
            <a:ext cx="6845643" cy="491095"/>
          </a:xfrm>
          <a:prstGeom prst="rect">
            <a:avLst/>
          </a:prstGeom>
          <a:solidFill>
            <a:schemeClr val="accent3">
              <a:lumMod val="40000"/>
              <a:lumOff val="60000"/>
            </a:schemeClr>
          </a:solidFill>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s-MX" dirty="0" smtClean="0"/>
              <a:t>Procedimiento</a:t>
            </a:r>
            <a:endParaRPr lang="es-MX" dirty="0"/>
          </a:p>
        </p:txBody>
      </p:sp>
      <p:sp>
        <p:nvSpPr>
          <p:cNvPr id="5" name="Marcador de contenido 4"/>
          <p:cNvSpPr>
            <a:spLocks noGrp="1"/>
          </p:cNvSpPr>
          <p:nvPr>
            <p:ph idx="1"/>
          </p:nvPr>
        </p:nvSpPr>
        <p:spPr>
          <a:xfrm>
            <a:off x="747584" y="1619679"/>
            <a:ext cx="10515600" cy="4351338"/>
          </a:xfrm>
        </p:spPr>
        <p:txBody>
          <a:bodyPr/>
          <a:lstStyle/>
          <a:p>
            <a:pPr marL="0" indent="0">
              <a:buNone/>
            </a:pPr>
            <a:r>
              <a:rPr lang="es-MX" dirty="0" smtClean="0"/>
              <a:t>1.- Tarea de detección binaria</a:t>
            </a:r>
            <a:endParaRPr lang="es-MX" dirty="0"/>
          </a:p>
        </p:txBody>
      </p:sp>
      <p:pic>
        <p:nvPicPr>
          <p:cNvPr id="6" name="Imagen 5"/>
          <p:cNvPicPr>
            <a:picLocks noChangeAspect="1"/>
          </p:cNvPicPr>
          <p:nvPr/>
        </p:nvPicPr>
        <p:blipFill>
          <a:blip r:embed="rId2"/>
          <a:stretch>
            <a:fillRect/>
          </a:stretch>
        </p:blipFill>
        <p:spPr>
          <a:xfrm>
            <a:off x="98081" y="2339932"/>
            <a:ext cx="5248275" cy="3743325"/>
          </a:xfrm>
          <a:prstGeom prst="rect">
            <a:avLst/>
          </a:prstGeom>
        </p:spPr>
      </p:pic>
      <p:pic>
        <p:nvPicPr>
          <p:cNvPr id="7" name="Imagen 6"/>
          <p:cNvPicPr>
            <a:picLocks noChangeAspect="1"/>
          </p:cNvPicPr>
          <p:nvPr/>
        </p:nvPicPr>
        <p:blipFill>
          <a:blip r:embed="rId3"/>
          <a:stretch>
            <a:fillRect/>
          </a:stretch>
        </p:blipFill>
        <p:spPr>
          <a:xfrm>
            <a:off x="6511624" y="2339932"/>
            <a:ext cx="4638675" cy="3762375"/>
          </a:xfrm>
          <a:prstGeom prst="rect">
            <a:avLst/>
          </a:prstGeom>
        </p:spPr>
      </p:pic>
      <p:sp>
        <p:nvSpPr>
          <p:cNvPr id="3" name="Título 2"/>
          <p:cNvSpPr>
            <a:spLocks noGrp="1"/>
          </p:cNvSpPr>
          <p:nvPr>
            <p:ph type="title"/>
          </p:nvPr>
        </p:nvSpPr>
        <p:spPr/>
        <p:txBody>
          <a:bodyPr/>
          <a:lstStyle/>
          <a:p>
            <a:r>
              <a:rPr lang="es-MX" dirty="0" smtClean="0"/>
              <a:t/>
            </a:r>
            <a:br>
              <a:rPr lang="es-MX" dirty="0" smtClean="0"/>
            </a:br>
            <a:endParaRPr lang="es-MX" dirty="0"/>
          </a:p>
        </p:txBody>
      </p:sp>
    </p:spTree>
    <p:extLst>
      <p:ext uri="{BB962C8B-B14F-4D97-AF65-F5344CB8AC3E}">
        <p14:creationId xmlns:p14="http://schemas.microsoft.com/office/powerpoint/2010/main" val="40612399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pPr marL="0" indent="0">
              <a:buNone/>
            </a:pPr>
            <a:r>
              <a:rPr lang="es-MX" dirty="0" smtClean="0"/>
              <a:t>2. Tarea con Escala de Confianza</a:t>
            </a:r>
            <a:endParaRPr lang="es-MX" dirty="0"/>
          </a:p>
        </p:txBody>
      </p:sp>
      <p:pic>
        <p:nvPicPr>
          <p:cNvPr id="4" name="Imagen 3"/>
          <p:cNvPicPr>
            <a:picLocks noChangeAspect="1"/>
          </p:cNvPicPr>
          <p:nvPr/>
        </p:nvPicPr>
        <p:blipFill>
          <a:blip r:embed="rId2"/>
          <a:stretch>
            <a:fillRect/>
          </a:stretch>
        </p:blipFill>
        <p:spPr>
          <a:xfrm>
            <a:off x="3264629" y="2548453"/>
            <a:ext cx="5267325" cy="3095625"/>
          </a:xfrm>
          <a:prstGeom prst="rect">
            <a:avLst/>
          </a:prstGeom>
        </p:spPr>
      </p:pic>
    </p:spTree>
    <p:extLst>
      <p:ext uri="{BB962C8B-B14F-4D97-AF65-F5344CB8AC3E}">
        <p14:creationId xmlns:p14="http://schemas.microsoft.com/office/powerpoint/2010/main" val="5200103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2267496"/>
            <a:ext cx="8306873" cy="1480256"/>
          </a:xfrm>
          <a:solidFill>
            <a:schemeClr val="tx1"/>
          </a:solidFill>
        </p:spPr>
        <p:txBody>
          <a:bodyPr>
            <a:normAutofit/>
          </a:bodyPr>
          <a:lstStyle/>
          <a:p>
            <a:r>
              <a:rPr lang="es-MX" sz="6700" b="1" dirty="0" smtClean="0">
                <a:solidFill>
                  <a:schemeClr val="bg1"/>
                </a:solidFill>
              </a:rPr>
              <a:t>Resultados</a:t>
            </a:r>
            <a:endParaRPr lang="es-MX" b="1" dirty="0">
              <a:solidFill>
                <a:schemeClr val="bg1"/>
              </a:solidFill>
            </a:endParaRPr>
          </a:p>
        </p:txBody>
      </p:sp>
      <p:sp>
        <p:nvSpPr>
          <p:cNvPr id="3" name="Subtítulo 2"/>
          <p:cNvSpPr>
            <a:spLocks noGrp="1"/>
          </p:cNvSpPr>
          <p:nvPr>
            <p:ph type="subTitle" idx="1"/>
          </p:nvPr>
        </p:nvSpPr>
        <p:spPr>
          <a:xfrm>
            <a:off x="1523999" y="5763622"/>
            <a:ext cx="9144000" cy="792349"/>
          </a:xfrm>
        </p:spPr>
        <p:txBody>
          <a:bodyPr/>
          <a:lstStyle/>
          <a:p>
            <a:r>
              <a:rPr lang="es-MX" dirty="0" smtClean="0"/>
              <a:t>por Adriana Felisa Chávez De la Peña</a:t>
            </a:r>
            <a:endParaRPr lang="es-MX" dirty="0"/>
          </a:p>
        </p:txBody>
      </p:sp>
      <p:pic>
        <p:nvPicPr>
          <p:cNvPr id="4" name="Picture 4" descr="Resultado de imagen para UNA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76" y="160346"/>
            <a:ext cx="3502025" cy="12552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Imagen relacionad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113" y="5058731"/>
            <a:ext cx="1485675" cy="1409782"/>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4"/>
          <a:stretch>
            <a:fillRect/>
          </a:stretch>
        </p:blipFill>
        <p:spPr>
          <a:xfrm>
            <a:off x="8667480" y="1806901"/>
            <a:ext cx="3258355" cy="2604101"/>
          </a:xfrm>
          <a:prstGeom prst="rect">
            <a:avLst/>
          </a:prstGeom>
        </p:spPr>
      </p:pic>
    </p:spTree>
    <p:extLst>
      <p:ext uri="{BB962C8B-B14F-4D97-AF65-F5344CB8AC3E}">
        <p14:creationId xmlns:p14="http://schemas.microsoft.com/office/powerpoint/2010/main" val="32518961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endParaRPr lang="es-MX" dirty="0"/>
          </a:p>
        </p:txBody>
      </p:sp>
      <p:pic>
        <p:nvPicPr>
          <p:cNvPr id="7" name="Imagen 6"/>
          <p:cNvPicPr>
            <a:picLocks noChangeAspect="1"/>
          </p:cNvPicPr>
          <p:nvPr/>
        </p:nvPicPr>
        <p:blipFill>
          <a:blip r:embed="rId2"/>
          <a:stretch>
            <a:fillRect/>
          </a:stretch>
        </p:blipFill>
        <p:spPr>
          <a:xfrm>
            <a:off x="482565" y="1518968"/>
            <a:ext cx="11420599" cy="4657995"/>
          </a:xfrm>
          <a:prstGeom prst="rect">
            <a:avLst/>
          </a:prstGeom>
        </p:spPr>
      </p:pic>
      <p:sp>
        <p:nvSpPr>
          <p:cNvPr id="4" name="Título 3"/>
          <p:cNvSpPr>
            <a:spLocks noGrp="1"/>
          </p:cNvSpPr>
          <p:nvPr>
            <p:ph type="title"/>
          </p:nvPr>
        </p:nvSpPr>
        <p:spPr/>
        <p:txBody>
          <a:bodyPr/>
          <a:lstStyle/>
          <a:p>
            <a:r>
              <a:rPr lang="es-MX" b="1" dirty="0" smtClean="0">
                <a:effectLst>
                  <a:outerShdw blurRad="38100" dist="38100" dir="2700000" algn="tl">
                    <a:srgbClr val="000000">
                      <a:alpha val="43137"/>
                    </a:srgbClr>
                  </a:outerShdw>
                </a:effectLst>
              </a:rPr>
              <a:t>Casos encontrados</a:t>
            </a:r>
            <a:endParaRPr lang="es-MX"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179135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664" y="1837461"/>
            <a:ext cx="4962162" cy="4351338"/>
          </a:xfrm>
        </p:spPr>
        <p:txBody>
          <a:bodyPr>
            <a:normAutofit fontScale="92500" lnSpcReduction="10000"/>
          </a:bodyPr>
          <a:lstStyle/>
          <a:p>
            <a:r>
              <a:rPr lang="es-MX" dirty="0" smtClean="0"/>
              <a:t>Réplica de los análisis reportados en Memoria de Reconocimiento.</a:t>
            </a:r>
          </a:p>
          <a:p>
            <a:pPr marL="0" indent="0">
              <a:buNone/>
            </a:pPr>
            <a:r>
              <a:rPr lang="es-MX" dirty="0" smtClean="0"/>
              <a:t>	</a:t>
            </a:r>
            <a:r>
              <a:rPr lang="es-MX" b="1" dirty="0" smtClean="0"/>
              <a:t>1. Verificar que las clases 	A 	y B sean diferentes</a:t>
            </a:r>
          </a:p>
          <a:p>
            <a:pPr marL="0" indent="0">
              <a:buNone/>
            </a:pPr>
            <a:r>
              <a:rPr lang="es-MX" dirty="0"/>
              <a:t>	</a:t>
            </a:r>
            <a:endParaRPr lang="es-MX" dirty="0" smtClean="0"/>
          </a:p>
          <a:p>
            <a:pPr marL="0" indent="0">
              <a:buNone/>
            </a:pPr>
            <a:endParaRPr lang="es-MX" dirty="0"/>
          </a:p>
          <a:p>
            <a:pPr marL="0" indent="0">
              <a:buNone/>
            </a:pPr>
            <a:endParaRPr lang="es-MX" dirty="0" smtClean="0"/>
          </a:p>
          <a:p>
            <a:pPr marL="0" indent="0">
              <a:buNone/>
            </a:pPr>
            <a:endParaRPr lang="es-MX" dirty="0" smtClean="0"/>
          </a:p>
          <a:p>
            <a:pPr marL="0" indent="0">
              <a:buNone/>
            </a:pPr>
            <a:endParaRPr lang="es-MX" dirty="0" smtClean="0"/>
          </a:p>
          <a:p>
            <a:pPr marL="0" indent="0">
              <a:buNone/>
            </a:pPr>
            <a:r>
              <a:rPr lang="es-MX" dirty="0"/>
              <a:t>.</a:t>
            </a:r>
          </a:p>
        </p:txBody>
      </p:sp>
      <p:pic>
        <p:nvPicPr>
          <p:cNvPr id="6" name="Imagen 5"/>
          <p:cNvPicPr>
            <a:picLocks noChangeAspect="1"/>
          </p:cNvPicPr>
          <p:nvPr/>
        </p:nvPicPr>
        <p:blipFill>
          <a:blip r:embed="rId2"/>
          <a:stretch>
            <a:fillRect/>
          </a:stretch>
        </p:blipFill>
        <p:spPr>
          <a:xfrm>
            <a:off x="5076826" y="1402363"/>
            <a:ext cx="7115175" cy="4600575"/>
          </a:xfrm>
          <a:prstGeom prst="rect">
            <a:avLst/>
          </a:prstGeom>
        </p:spPr>
      </p:pic>
      <p:sp>
        <p:nvSpPr>
          <p:cNvPr id="4" name="Título 3"/>
          <p:cNvSpPr>
            <a:spLocks noGrp="1"/>
          </p:cNvSpPr>
          <p:nvPr>
            <p:ph type="title"/>
          </p:nvPr>
        </p:nvSpPr>
        <p:spPr/>
        <p:txBody>
          <a:bodyPr/>
          <a:lstStyle/>
          <a:p>
            <a:endParaRPr lang="es-MX" dirty="0"/>
          </a:p>
        </p:txBody>
      </p:sp>
    </p:spTree>
    <p:extLst>
      <p:ext uri="{BB962C8B-B14F-4D97-AF65-F5344CB8AC3E}">
        <p14:creationId xmlns:p14="http://schemas.microsoft.com/office/powerpoint/2010/main" val="14870458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0" y="1568414"/>
            <a:ext cx="10515600" cy="4351338"/>
          </a:xfrm>
        </p:spPr>
        <p:txBody>
          <a:bodyPr/>
          <a:lstStyle/>
          <a:p>
            <a:pPr marL="0" indent="0">
              <a:buNone/>
            </a:pPr>
            <a:endParaRPr lang="es-MX" dirty="0" smtClean="0"/>
          </a:p>
          <a:p>
            <a:pPr marL="0" indent="0">
              <a:buNone/>
            </a:pPr>
            <a:endParaRPr lang="es-MX" dirty="0"/>
          </a:p>
        </p:txBody>
      </p:sp>
      <p:pic>
        <p:nvPicPr>
          <p:cNvPr id="5" name="Imagen 4"/>
          <p:cNvPicPr>
            <a:picLocks noChangeAspect="1"/>
          </p:cNvPicPr>
          <p:nvPr/>
        </p:nvPicPr>
        <p:blipFill>
          <a:blip r:embed="rId2"/>
          <a:stretch>
            <a:fillRect/>
          </a:stretch>
        </p:blipFill>
        <p:spPr>
          <a:xfrm>
            <a:off x="1495853" y="0"/>
            <a:ext cx="8549173" cy="6697014"/>
          </a:xfrm>
          <a:prstGeom prst="rect">
            <a:avLst/>
          </a:prstGeom>
        </p:spPr>
      </p:pic>
      <p:sp>
        <p:nvSpPr>
          <p:cNvPr id="6" name="Título 5"/>
          <p:cNvSpPr>
            <a:spLocks noGrp="1"/>
          </p:cNvSpPr>
          <p:nvPr>
            <p:ph type="title"/>
          </p:nvPr>
        </p:nvSpPr>
        <p:spPr/>
        <p:txBody>
          <a:bodyPr/>
          <a:lstStyle/>
          <a:p>
            <a:r>
              <a:rPr lang="es-MX" dirty="0" smtClean="0"/>
              <a:t/>
            </a:r>
            <a:br>
              <a:rPr lang="es-MX" dirty="0" smtClean="0"/>
            </a:br>
            <a:endParaRPr lang="es-MX" dirty="0"/>
          </a:p>
        </p:txBody>
      </p:sp>
    </p:spTree>
    <p:extLst>
      <p:ext uri="{BB962C8B-B14F-4D97-AF65-F5344CB8AC3E}">
        <p14:creationId xmlns:p14="http://schemas.microsoft.com/office/powerpoint/2010/main" val="23570847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El mundo está cargado de ruido e incertidumbre….</a:t>
            </a:r>
            <a:endParaRPr lang="es-MX" b="1" dirty="0"/>
          </a:p>
        </p:txBody>
      </p:sp>
      <p:sp>
        <p:nvSpPr>
          <p:cNvPr id="3" name="Marcador de contenido 2"/>
          <p:cNvSpPr>
            <a:spLocks noGrp="1"/>
          </p:cNvSpPr>
          <p:nvPr>
            <p:ph idx="1"/>
          </p:nvPr>
        </p:nvSpPr>
        <p:spPr/>
        <p:txBody>
          <a:bodyPr/>
          <a:lstStyle/>
          <a:p>
            <a:endParaRPr lang="es-MX" dirty="0" smtClean="0"/>
          </a:p>
          <a:p>
            <a:endParaRPr lang="es-MX" dirty="0"/>
          </a:p>
        </p:txBody>
      </p:sp>
      <p:pic>
        <p:nvPicPr>
          <p:cNvPr id="1026" name="Picture 2" descr="Resultado de imagen para conejo blanco y negro dibuj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43200"/>
            <a:ext cx="2820651" cy="2118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49803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dirty="0"/>
          </a:p>
        </p:txBody>
      </p:sp>
      <p:pic>
        <p:nvPicPr>
          <p:cNvPr id="6" name="Imagen 5"/>
          <p:cNvPicPr>
            <a:picLocks noChangeAspect="1"/>
          </p:cNvPicPr>
          <p:nvPr/>
        </p:nvPicPr>
        <p:blipFill>
          <a:blip r:embed="rId2"/>
          <a:stretch>
            <a:fillRect/>
          </a:stretch>
        </p:blipFill>
        <p:spPr>
          <a:xfrm>
            <a:off x="0" y="0"/>
            <a:ext cx="6352354" cy="4154308"/>
          </a:xfrm>
          <a:prstGeom prst="rect">
            <a:avLst/>
          </a:prstGeom>
        </p:spPr>
      </p:pic>
      <p:pic>
        <p:nvPicPr>
          <p:cNvPr id="7" name="Imagen 6"/>
          <p:cNvPicPr>
            <a:picLocks noChangeAspect="1"/>
          </p:cNvPicPr>
          <p:nvPr/>
        </p:nvPicPr>
        <p:blipFill>
          <a:blip r:embed="rId3"/>
          <a:stretch>
            <a:fillRect/>
          </a:stretch>
        </p:blipFill>
        <p:spPr>
          <a:xfrm>
            <a:off x="5955627" y="2588654"/>
            <a:ext cx="6236373" cy="4269346"/>
          </a:xfrm>
          <a:prstGeom prst="rect">
            <a:avLst/>
          </a:prstGeom>
        </p:spPr>
      </p:pic>
    </p:spTree>
    <p:extLst>
      <p:ext uri="{BB962C8B-B14F-4D97-AF65-F5344CB8AC3E}">
        <p14:creationId xmlns:p14="http://schemas.microsoft.com/office/powerpoint/2010/main" val="10903496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dirty="0"/>
          </a:p>
        </p:txBody>
      </p:sp>
      <p:pic>
        <p:nvPicPr>
          <p:cNvPr id="8" name="Imagen 7"/>
          <p:cNvPicPr>
            <a:picLocks noChangeAspect="1"/>
          </p:cNvPicPr>
          <p:nvPr/>
        </p:nvPicPr>
        <p:blipFill>
          <a:blip r:embed="rId2"/>
          <a:stretch>
            <a:fillRect/>
          </a:stretch>
        </p:blipFill>
        <p:spPr>
          <a:xfrm>
            <a:off x="-1" y="0"/>
            <a:ext cx="6110035" cy="4275786"/>
          </a:xfrm>
          <a:prstGeom prst="rect">
            <a:avLst/>
          </a:prstGeom>
        </p:spPr>
      </p:pic>
      <p:pic>
        <p:nvPicPr>
          <p:cNvPr id="9" name="Imagen 8"/>
          <p:cNvPicPr>
            <a:picLocks noChangeAspect="1"/>
          </p:cNvPicPr>
          <p:nvPr/>
        </p:nvPicPr>
        <p:blipFill>
          <a:blip r:embed="rId3"/>
          <a:stretch>
            <a:fillRect/>
          </a:stretch>
        </p:blipFill>
        <p:spPr>
          <a:xfrm>
            <a:off x="5980553" y="2743200"/>
            <a:ext cx="6042455" cy="4114800"/>
          </a:xfrm>
          <a:prstGeom prst="rect">
            <a:avLst/>
          </a:prstGeom>
        </p:spPr>
      </p:pic>
    </p:spTree>
    <p:extLst>
      <p:ext uri="{BB962C8B-B14F-4D97-AF65-F5344CB8AC3E}">
        <p14:creationId xmlns:p14="http://schemas.microsoft.com/office/powerpoint/2010/main" val="37468682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664" y="1837461"/>
            <a:ext cx="4962162" cy="4351338"/>
          </a:xfrm>
        </p:spPr>
        <p:txBody>
          <a:bodyPr>
            <a:normAutofit fontScale="92500"/>
          </a:bodyPr>
          <a:lstStyle/>
          <a:p>
            <a:r>
              <a:rPr lang="es-MX" dirty="0" smtClean="0"/>
              <a:t>Réplica de los análisis reportados en Memoria de Reconocimiento.</a:t>
            </a:r>
          </a:p>
          <a:p>
            <a:pPr marL="0" indent="0">
              <a:buNone/>
            </a:pPr>
            <a:r>
              <a:rPr lang="es-MX" dirty="0" smtClean="0"/>
              <a:t>	1. Verificar que las clases 	A 	y B sean diferentes.</a:t>
            </a:r>
          </a:p>
          <a:p>
            <a:pPr marL="0" indent="0">
              <a:buNone/>
            </a:pPr>
            <a:r>
              <a:rPr lang="es-MX" b="1" dirty="0" smtClean="0"/>
              <a:t>	2</a:t>
            </a:r>
            <a:r>
              <a:rPr lang="es-MX" b="1" dirty="0"/>
              <a:t>. Evaluar las diferencias </a:t>
            </a:r>
            <a:r>
              <a:rPr lang="es-MX" b="1" dirty="0" smtClean="0"/>
              <a:t>	entre  Hits y Falsas 	Alarmas.</a:t>
            </a:r>
          </a:p>
          <a:p>
            <a:pPr marL="0" indent="0">
              <a:buNone/>
            </a:pPr>
            <a:r>
              <a:rPr lang="es-MX" b="1" dirty="0" smtClean="0"/>
              <a:t>	</a:t>
            </a:r>
          </a:p>
          <a:p>
            <a:pPr marL="0" indent="0">
              <a:buNone/>
            </a:pPr>
            <a:endParaRPr lang="es-MX" b="1" dirty="0"/>
          </a:p>
          <a:p>
            <a:pPr marL="0" indent="0">
              <a:buNone/>
            </a:pPr>
            <a:r>
              <a:rPr lang="es-MX" b="1" dirty="0" smtClean="0"/>
              <a:t>.</a:t>
            </a:r>
            <a:endParaRPr lang="es-MX" dirty="0"/>
          </a:p>
        </p:txBody>
      </p:sp>
      <p:pic>
        <p:nvPicPr>
          <p:cNvPr id="10" name="Imagen 9"/>
          <p:cNvPicPr>
            <a:picLocks noChangeAspect="1"/>
          </p:cNvPicPr>
          <p:nvPr/>
        </p:nvPicPr>
        <p:blipFill>
          <a:blip r:embed="rId2"/>
          <a:stretch>
            <a:fillRect/>
          </a:stretch>
        </p:blipFill>
        <p:spPr>
          <a:xfrm>
            <a:off x="5909461" y="1690688"/>
            <a:ext cx="5866666" cy="3358778"/>
          </a:xfrm>
          <a:prstGeom prst="rect">
            <a:avLst/>
          </a:prstGeom>
        </p:spPr>
      </p:pic>
      <p:sp>
        <p:nvSpPr>
          <p:cNvPr id="11" name="Título 10"/>
          <p:cNvSpPr>
            <a:spLocks noGrp="1"/>
          </p:cNvSpPr>
          <p:nvPr>
            <p:ph type="title"/>
          </p:nvPr>
        </p:nvSpPr>
        <p:spPr/>
        <p:txBody>
          <a:bodyPr/>
          <a:lstStyle/>
          <a:p>
            <a:r>
              <a:rPr lang="es-MX" dirty="0" smtClean="0"/>
              <a:t/>
            </a:r>
            <a:br>
              <a:rPr lang="es-MX" dirty="0" smtClean="0"/>
            </a:br>
            <a:endParaRPr lang="es-MX" dirty="0"/>
          </a:p>
        </p:txBody>
      </p:sp>
    </p:spTree>
    <p:extLst>
      <p:ext uri="{BB962C8B-B14F-4D97-AF65-F5344CB8AC3E}">
        <p14:creationId xmlns:p14="http://schemas.microsoft.com/office/powerpoint/2010/main" val="40337962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46222" y="1568414"/>
            <a:ext cx="10515600" cy="4351338"/>
          </a:xfrm>
        </p:spPr>
        <p:txBody>
          <a:bodyPr/>
          <a:lstStyle/>
          <a:p>
            <a:pPr marL="0" indent="0">
              <a:buNone/>
            </a:pPr>
            <a:endParaRPr lang="es-MX" dirty="0" smtClean="0"/>
          </a:p>
          <a:p>
            <a:pPr marL="0" indent="0">
              <a:buNone/>
            </a:pPr>
            <a:endParaRPr lang="es-MX" dirty="0"/>
          </a:p>
        </p:txBody>
      </p:sp>
      <p:pic>
        <p:nvPicPr>
          <p:cNvPr id="6" name="Imagen 5"/>
          <p:cNvPicPr>
            <a:picLocks noChangeAspect="1"/>
          </p:cNvPicPr>
          <p:nvPr/>
        </p:nvPicPr>
        <p:blipFill>
          <a:blip r:embed="rId2"/>
          <a:stretch>
            <a:fillRect/>
          </a:stretch>
        </p:blipFill>
        <p:spPr>
          <a:xfrm>
            <a:off x="1869179" y="365125"/>
            <a:ext cx="8938865" cy="6149431"/>
          </a:xfrm>
          <a:prstGeom prst="rect">
            <a:avLst/>
          </a:prstGeom>
        </p:spPr>
      </p:pic>
      <p:sp>
        <p:nvSpPr>
          <p:cNvPr id="5" name="Título 4"/>
          <p:cNvSpPr>
            <a:spLocks noGrp="1"/>
          </p:cNvSpPr>
          <p:nvPr>
            <p:ph type="title"/>
          </p:nvPr>
        </p:nvSpPr>
        <p:spPr/>
        <p:txBody>
          <a:bodyPr/>
          <a:lstStyle/>
          <a:p>
            <a:r>
              <a:rPr lang="es-MX" dirty="0" smtClean="0"/>
              <a:t/>
            </a:r>
            <a:br>
              <a:rPr lang="es-MX" dirty="0" smtClean="0"/>
            </a:br>
            <a:endParaRPr lang="es-MX" dirty="0"/>
          </a:p>
        </p:txBody>
      </p:sp>
    </p:spTree>
    <p:extLst>
      <p:ext uri="{BB962C8B-B14F-4D97-AF65-F5344CB8AC3E}">
        <p14:creationId xmlns:p14="http://schemas.microsoft.com/office/powerpoint/2010/main" val="205694363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dirty="0"/>
          </a:p>
        </p:txBody>
      </p:sp>
      <p:pic>
        <p:nvPicPr>
          <p:cNvPr id="6" name="Imagen 5"/>
          <p:cNvPicPr>
            <a:picLocks noChangeAspect="1"/>
          </p:cNvPicPr>
          <p:nvPr/>
        </p:nvPicPr>
        <p:blipFill>
          <a:blip r:embed="rId2"/>
          <a:stretch>
            <a:fillRect/>
          </a:stretch>
        </p:blipFill>
        <p:spPr>
          <a:xfrm>
            <a:off x="6433623" y="47625"/>
            <a:ext cx="4695825" cy="6810375"/>
          </a:xfrm>
          <a:prstGeom prst="rect">
            <a:avLst/>
          </a:prstGeom>
        </p:spPr>
      </p:pic>
      <p:pic>
        <p:nvPicPr>
          <p:cNvPr id="7" name="Imagen 6"/>
          <p:cNvPicPr>
            <a:picLocks noChangeAspect="1"/>
          </p:cNvPicPr>
          <p:nvPr/>
        </p:nvPicPr>
        <p:blipFill>
          <a:blip r:embed="rId3"/>
          <a:stretch>
            <a:fillRect/>
          </a:stretch>
        </p:blipFill>
        <p:spPr>
          <a:xfrm>
            <a:off x="676275" y="47625"/>
            <a:ext cx="5419725" cy="6962775"/>
          </a:xfrm>
          <a:prstGeom prst="rect">
            <a:avLst/>
          </a:prstGeom>
        </p:spPr>
      </p:pic>
    </p:spTree>
    <p:extLst>
      <p:ext uri="{BB962C8B-B14F-4D97-AF65-F5344CB8AC3E}">
        <p14:creationId xmlns:p14="http://schemas.microsoft.com/office/powerpoint/2010/main" val="33598623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pic>
        <p:nvPicPr>
          <p:cNvPr id="4" name="Imagen 3"/>
          <p:cNvPicPr>
            <a:picLocks noChangeAspect="1"/>
          </p:cNvPicPr>
          <p:nvPr/>
        </p:nvPicPr>
        <p:blipFill>
          <a:blip r:embed="rId2"/>
          <a:stretch>
            <a:fillRect/>
          </a:stretch>
        </p:blipFill>
        <p:spPr>
          <a:xfrm>
            <a:off x="240406" y="904322"/>
            <a:ext cx="5947467" cy="4778211"/>
          </a:xfrm>
          <a:prstGeom prst="rect">
            <a:avLst/>
          </a:prstGeom>
        </p:spPr>
      </p:pic>
      <p:pic>
        <p:nvPicPr>
          <p:cNvPr id="5" name="Imagen 4"/>
          <p:cNvPicPr>
            <a:picLocks noChangeAspect="1"/>
          </p:cNvPicPr>
          <p:nvPr/>
        </p:nvPicPr>
        <p:blipFill>
          <a:blip r:embed="rId3"/>
          <a:stretch>
            <a:fillRect/>
          </a:stretch>
        </p:blipFill>
        <p:spPr>
          <a:xfrm>
            <a:off x="6195461" y="1007352"/>
            <a:ext cx="5756133" cy="5071475"/>
          </a:xfrm>
          <a:prstGeom prst="rect">
            <a:avLst/>
          </a:prstGeom>
        </p:spPr>
      </p:pic>
    </p:spTree>
    <p:extLst>
      <p:ext uri="{BB962C8B-B14F-4D97-AF65-F5344CB8AC3E}">
        <p14:creationId xmlns:p14="http://schemas.microsoft.com/office/powerpoint/2010/main" val="308014790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664" y="1837461"/>
            <a:ext cx="4962162" cy="4351338"/>
          </a:xfrm>
        </p:spPr>
        <p:txBody>
          <a:bodyPr>
            <a:normAutofit fontScale="92500" lnSpcReduction="10000"/>
          </a:bodyPr>
          <a:lstStyle/>
          <a:p>
            <a:r>
              <a:rPr lang="es-MX" dirty="0" smtClean="0"/>
              <a:t>Réplica de los análisis reportados en Memoria de Reconocimiento.</a:t>
            </a:r>
          </a:p>
          <a:p>
            <a:pPr marL="0" indent="0">
              <a:buNone/>
            </a:pPr>
            <a:r>
              <a:rPr lang="es-MX" dirty="0" smtClean="0"/>
              <a:t>	1. Verificar que las clases 	A 	y B sean diferentes.</a:t>
            </a:r>
          </a:p>
          <a:p>
            <a:pPr marL="0" indent="0">
              <a:buNone/>
            </a:pPr>
            <a:r>
              <a:rPr lang="es-MX" dirty="0" smtClean="0"/>
              <a:t>	2</a:t>
            </a:r>
            <a:r>
              <a:rPr lang="es-MX" dirty="0"/>
              <a:t>. Evaluar las diferencias </a:t>
            </a:r>
            <a:r>
              <a:rPr lang="es-MX" dirty="0" smtClean="0"/>
              <a:t>	entre  Hits y Falsas 	Alarmas.</a:t>
            </a:r>
          </a:p>
          <a:p>
            <a:pPr marL="0" indent="0">
              <a:buNone/>
            </a:pPr>
            <a:r>
              <a:rPr lang="es-MX" b="1" dirty="0" smtClean="0"/>
              <a:t>	3</a:t>
            </a:r>
            <a:r>
              <a:rPr lang="es-MX" b="1" dirty="0"/>
              <a:t>. Comparar el promedio </a:t>
            </a:r>
            <a:r>
              <a:rPr lang="es-MX" b="1" dirty="0" smtClean="0"/>
              <a:t>	de los Puntajes </a:t>
            </a:r>
            <a:r>
              <a:rPr lang="es-MX" b="1" dirty="0"/>
              <a:t>de </a:t>
            </a:r>
            <a:r>
              <a:rPr lang="es-MX" b="1" dirty="0" smtClean="0"/>
              <a:t>	Confianza </a:t>
            </a:r>
            <a:r>
              <a:rPr lang="es-MX" b="1" dirty="0"/>
              <a:t>asignados a 	cada clase.</a:t>
            </a:r>
          </a:p>
          <a:p>
            <a:pPr marL="0" indent="0">
              <a:buNone/>
            </a:pPr>
            <a:endParaRPr lang="es-MX" dirty="0"/>
          </a:p>
        </p:txBody>
      </p:sp>
      <p:pic>
        <p:nvPicPr>
          <p:cNvPr id="6" name="Imagen 5"/>
          <p:cNvPicPr>
            <a:picLocks noChangeAspect="1"/>
          </p:cNvPicPr>
          <p:nvPr/>
        </p:nvPicPr>
        <p:blipFill>
          <a:blip r:embed="rId2"/>
          <a:stretch>
            <a:fillRect/>
          </a:stretch>
        </p:blipFill>
        <p:spPr>
          <a:xfrm>
            <a:off x="6172684" y="155480"/>
            <a:ext cx="5122088" cy="3628544"/>
          </a:xfrm>
          <a:prstGeom prst="rect">
            <a:avLst/>
          </a:prstGeom>
        </p:spPr>
      </p:pic>
      <p:pic>
        <p:nvPicPr>
          <p:cNvPr id="4" name="Imagen 3"/>
          <p:cNvPicPr>
            <a:picLocks noChangeAspect="1"/>
          </p:cNvPicPr>
          <p:nvPr/>
        </p:nvPicPr>
        <p:blipFill>
          <a:blip r:embed="rId3"/>
          <a:stretch>
            <a:fillRect/>
          </a:stretch>
        </p:blipFill>
        <p:spPr>
          <a:xfrm>
            <a:off x="5876470" y="4013130"/>
            <a:ext cx="5305425" cy="2790825"/>
          </a:xfrm>
          <a:prstGeom prst="rect">
            <a:avLst/>
          </a:prstGeom>
        </p:spPr>
      </p:pic>
      <p:sp>
        <p:nvSpPr>
          <p:cNvPr id="7" name="Título 6"/>
          <p:cNvSpPr>
            <a:spLocks noGrp="1"/>
          </p:cNvSpPr>
          <p:nvPr>
            <p:ph type="title"/>
          </p:nvPr>
        </p:nvSpPr>
        <p:spPr/>
        <p:txBody>
          <a:bodyPr/>
          <a:lstStyle/>
          <a:p>
            <a:r>
              <a:rPr lang="es-MX" dirty="0" smtClean="0"/>
              <a:t/>
            </a:r>
            <a:br>
              <a:rPr lang="es-MX" dirty="0" smtClean="0"/>
            </a:br>
            <a:endParaRPr lang="es-MX" dirty="0"/>
          </a:p>
        </p:txBody>
      </p:sp>
    </p:spTree>
    <p:extLst>
      <p:ext uri="{BB962C8B-B14F-4D97-AF65-F5344CB8AC3E}">
        <p14:creationId xmlns:p14="http://schemas.microsoft.com/office/powerpoint/2010/main" val="171516619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2267496"/>
            <a:ext cx="8306873" cy="1480256"/>
          </a:xfrm>
          <a:solidFill>
            <a:schemeClr val="tx1"/>
          </a:solidFill>
        </p:spPr>
        <p:txBody>
          <a:bodyPr>
            <a:normAutofit/>
          </a:bodyPr>
          <a:lstStyle/>
          <a:p>
            <a:r>
              <a:rPr lang="es-MX" sz="6700" b="1" dirty="0" smtClean="0">
                <a:solidFill>
                  <a:schemeClr val="bg1"/>
                </a:solidFill>
              </a:rPr>
              <a:t>Discusión</a:t>
            </a:r>
            <a:endParaRPr lang="es-MX" b="1" dirty="0">
              <a:solidFill>
                <a:schemeClr val="bg1"/>
              </a:solidFill>
            </a:endParaRPr>
          </a:p>
        </p:txBody>
      </p:sp>
      <p:pic>
        <p:nvPicPr>
          <p:cNvPr id="4" name="Picture 4" descr="Resultado de imagen para UNA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76" y="160346"/>
            <a:ext cx="3502025" cy="12552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Imagen relacionad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113" y="5058731"/>
            <a:ext cx="1485675" cy="1409782"/>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4"/>
          <a:stretch>
            <a:fillRect/>
          </a:stretch>
        </p:blipFill>
        <p:spPr>
          <a:xfrm>
            <a:off x="8667480" y="1806901"/>
            <a:ext cx="3258355" cy="2604101"/>
          </a:xfrm>
          <a:prstGeom prst="rect">
            <a:avLst/>
          </a:prstGeom>
        </p:spPr>
      </p:pic>
      <p:sp>
        <p:nvSpPr>
          <p:cNvPr id="7" name="Subtítulo 6"/>
          <p:cNvSpPr>
            <a:spLocks noGrp="1"/>
          </p:cNvSpPr>
          <p:nvPr>
            <p:ph type="subTitle" idx="1"/>
          </p:nvPr>
        </p:nvSpPr>
        <p:spPr/>
        <p:txBody>
          <a:bodyPr/>
          <a:lstStyle/>
          <a:p>
            <a:endParaRPr lang="es-MX" dirty="0" smtClean="0"/>
          </a:p>
          <a:p>
            <a:endParaRPr lang="es-MX" dirty="0"/>
          </a:p>
        </p:txBody>
      </p:sp>
    </p:spTree>
    <p:extLst>
      <p:ext uri="{BB962C8B-B14F-4D97-AF65-F5344CB8AC3E}">
        <p14:creationId xmlns:p14="http://schemas.microsoft.com/office/powerpoint/2010/main" val="24713769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a:xfrm>
            <a:off x="838200" y="463639"/>
            <a:ext cx="10515600" cy="5713324"/>
          </a:xfrm>
        </p:spPr>
        <p:txBody>
          <a:bodyPr/>
          <a:lstStyle/>
          <a:p>
            <a:pPr marL="0" indent="0">
              <a:buNone/>
            </a:pPr>
            <a:r>
              <a:rPr lang="es-MX" dirty="0" smtClean="0"/>
              <a:t>En estudios de Memoria de Reconocimiento donde el desempeño de los participantes se compara entre dos clases:</a:t>
            </a:r>
          </a:p>
          <a:p>
            <a:pPr marL="0" indent="0">
              <a:buNone/>
            </a:pPr>
            <a:endParaRPr lang="es-MX" dirty="0"/>
          </a:p>
          <a:p>
            <a:pPr marL="0" indent="0">
              <a:buNone/>
            </a:pPr>
            <a:endParaRPr lang="es-MX" dirty="0" smtClean="0"/>
          </a:p>
          <a:p>
            <a:pPr marL="0" indent="0">
              <a:buNone/>
            </a:pPr>
            <a:r>
              <a:rPr lang="es-MX" dirty="0" smtClean="0"/>
              <a:t>Consistentemente se ha encontrado que las diferencias en d’ entre las clases de estímulos se reflejan tanto en la precisión con que se detectan las señales,  como en la identificación del ruido</a:t>
            </a:r>
            <a:endParaRPr lang="es-MX" dirty="0"/>
          </a:p>
        </p:txBody>
      </p:sp>
      <p:pic>
        <p:nvPicPr>
          <p:cNvPr id="4" name="Imagen 3"/>
          <p:cNvPicPr>
            <a:picLocks noChangeAspect="1"/>
          </p:cNvPicPr>
          <p:nvPr/>
        </p:nvPicPr>
        <p:blipFill>
          <a:blip r:embed="rId2"/>
          <a:stretch>
            <a:fillRect/>
          </a:stretch>
        </p:blipFill>
        <p:spPr>
          <a:xfrm>
            <a:off x="3557721" y="1397780"/>
            <a:ext cx="1374887" cy="934923"/>
          </a:xfrm>
          <a:prstGeom prst="rect">
            <a:avLst/>
          </a:prstGeom>
        </p:spPr>
      </p:pic>
      <p:pic>
        <p:nvPicPr>
          <p:cNvPr id="5" name="Imagen 4"/>
          <p:cNvPicPr>
            <a:picLocks noChangeAspect="1"/>
          </p:cNvPicPr>
          <p:nvPr/>
        </p:nvPicPr>
        <p:blipFill>
          <a:blip r:embed="rId3"/>
          <a:stretch>
            <a:fillRect/>
          </a:stretch>
        </p:blipFill>
        <p:spPr>
          <a:xfrm>
            <a:off x="6320516" y="1430677"/>
            <a:ext cx="1444908" cy="866945"/>
          </a:xfrm>
          <a:prstGeom prst="rect">
            <a:avLst/>
          </a:prstGeom>
        </p:spPr>
      </p:pic>
      <p:sp>
        <p:nvSpPr>
          <p:cNvPr id="6" name="Forma en L 5"/>
          <p:cNvSpPr/>
          <p:nvPr/>
        </p:nvSpPr>
        <p:spPr>
          <a:xfrm rot="18579465" flipH="1">
            <a:off x="5438714" y="1675224"/>
            <a:ext cx="375696" cy="377851"/>
          </a:xfrm>
          <a:prstGeom prst="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4583385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a:xfrm>
            <a:off x="838200" y="463639"/>
            <a:ext cx="10515600" cy="5713324"/>
          </a:xfrm>
        </p:spPr>
        <p:txBody>
          <a:bodyPr/>
          <a:lstStyle/>
          <a:p>
            <a:pPr marL="0" indent="0">
              <a:buNone/>
            </a:pPr>
            <a:r>
              <a:rPr lang="es-MX" dirty="0" smtClean="0"/>
              <a:t>En estudios de Memoria de Reconocimiento donde el desempeño de los participantes se compara entre dos clases:</a:t>
            </a:r>
          </a:p>
          <a:p>
            <a:pPr marL="0" indent="0">
              <a:buNone/>
            </a:pPr>
            <a:endParaRPr lang="es-MX" dirty="0"/>
          </a:p>
          <a:p>
            <a:pPr marL="0" indent="0">
              <a:buNone/>
            </a:pPr>
            <a:endParaRPr lang="es-MX" dirty="0" smtClean="0"/>
          </a:p>
          <a:p>
            <a:pPr marL="0" indent="0">
              <a:buNone/>
            </a:pPr>
            <a:r>
              <a:rPr lang="es-MX" dirty="0" smtClean="0"/>
              <a:t>Consistentemente se ha encontrado que las diferencias en d’ entre las clases de estímulos se reflejan tanto en la precisión con que se detectan las señales,  como en la identificación del ruido</a:t>
            </a:r>
            <a:endParaRPr lang="es-MX" dirty="0"/>
          </a:p>
        </p:txBody>
      </p:sp>
      <p:pic>
        <p:nvPicPr>
          <p:cNvPr id="4" name="Imagen 3"/>
          <p:cNvPicPr>
            <a:picLocks noChangeAspect="1"/>
          </p:cNvPicPr>
          <p:nvPr/>
        </p:nvPicPr>
        <p:blipFill>
          <a:blip r:embed="rId2"/>
          <a:stretch>
            <a:fillRect/>
          </a:stretch>
        </p:blipFill>
        <p:spPr>
          <a:xfrm>
            <a:off x="3557721" y="1397780"/>
            <a:ext cx="1374887" cy="934923"/>
          </a:xfrm>
          <a:prstGeom prst="rect">
            <a:avLst/>
          </a:prstGeom>
        </p:spPr>
      </p:pic>
      <p:pic>
        <p:nvPicPr>
          <p:cNvPr id="5" name="Imagen 4"/>
          <p:cNvPicPr>
            <a:picLocks noChangeAspect="1"/>
          </p:cNvPicPr>
          <p:nvPr/>
        </p:nvPicPr>
        <p:blipFill>
          <a:blip r:embed="rId3"/>
          <a:stretch>
            <a:fillRect/>
          </a:stretch>
        </p:blipFill>
        <p:spPr>
          <a:xfrm>
            <a:off x="6320516" y="1430677"/>
            <a:ext cx="1444908" cy="866945"/>
          </a:xfrm>
          <a:prstGeom prst="rect">
            <a:avLst/>
          </a:prstGeom>
        </p:spPr>
      </p:pic>
      <p:sp>
        <p:nvSpPr>
          <p:cNvPr id="6" name="Forma en L 5"/>
          <p:cNvSpPr/>
          <p:nvPr/>
        </p:nvSpPr>
        <p:spPr>
          <a:xfrm rot="18579465" flipH="1">
            <a:off x="5438714" y="1675224"/>
            <a:ext cx="375696" cy="377851"/>
          </a:xfrm>
          <a:prstGeom prst="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Forma en L 6"/>
          <p:cNvSpPr/>
          <p:nvPr/>
        </p:nvSpPr>
        <p:spPr>
          <a:xfrm rot="18579465" flipH="1">
            <a:off x="5307778" y="4145821"/>
            <a:ext cx="375696" cy="377851"/>
          </a:xfrm>
          <a:prstGeom prst="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CuadroTexto 8"/>
          <p:cNvSpPr txBox="1"/>
          <p:nvPr/>
        </p:nvSpPr>
        <p:spPr>
          <a:xfrm>
            <a:off x="1339402" y="3892052"/>
            <a:ext cx="3721996" cy="707886"/>
          </a:xfrm>
          <a:prstGeom prst="rect">
            <a:avLst/>
          </a:prstGeom>
          <a:noFill/>
        </p:spPr>
        <p:txBody>
          <a:bodyPr wrap="square" rtlCol="0">
            <a:spAutoFit/>
          </a:bodyPr>
          <a:lstStyle/>
          <a:p>
            <a:pPr algn="r"/>
            <a:r>
              <a:rPr lang="es-MX" sz="4000" dirty="0" smtClean="0"/>
              <a:t>Aciertos (A)</a:t>
            </a:r>
            <a:endParaRPr lang="es-MX" sz="4000" dirty="0"/>
          </a:p>
        </p:txBody>
      </p:sp>
      <p:sp>
        <p:nvSpPr>
          <p:cNvPr id="10" name="CuadroTexto 9"/>
          <p:cNvSpPr txBox="1"/>
          <p:nvPr/>
        </p:nvSpPr>
        <p:spPr>
          <a:xfrm>
            <a:off x="5061398" y="3883349"/>
            <a:ext cx="3721996" cy="707886"/>
          </a:xfrm>
          <a:prstGeom prst="rect">
            <a:avLst/>
          </a:prstGeom>
          <a:noFill/>
        </p:spPr>
        <p:txBody>
          <a:bodyPr wrap="square" rtlCol="0">
            <a:spAutoFit/>
          </a:bodyPr>
          <a:lstStyle/>
          <a:p>
            <a:pPr algn="r"/>
            <a:r>
              <a:rPr lang="es-MX" sz="4000" dirty="0" smtClean="0"/>
              <a:t>Aciertos (B)</a:t>
            </a:r>
            <a:endParaRPr lang="es-MX" sz="4000" dirty="0"/>
          </a:p>
        </p:txBody>
      </p:sp>
    </p:spTree>
    <p:extLst>
      <p:ext uri="{BB962C8B-B14F-4D97-AF65-F5344CB8AC3E}">
        <p14:creationId xmlns:p14="http://schemas.microsoft.com/office/powerpoint/2010/main" val="37689323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El mundo está cargado de ruido e incertidumbre….</a:t>
            </a:r>
            <a:endParaRPr lang="es-MX" b="1" dirty="0"/>
          </a:p>
        </p:txBody>
      </p:sp>
      <p:sp>
        <p:nvSpPr>
          <p:cNvPr id="3" name="Marcador de contenido 2"/>
          <p:cNvSpPr>
            <a:spLocks noGrp="1"/>
          </p:cNvSpPr>
          <p:nvPr>
            <p:ph idx="1"/>
          </p:nvPr>
        </p:nvSpPr>
        <p:spPr/>
        <p:txBody>
          <a:bodyPr/>
          <a:lstStyle/>
          <a:p>
            <a:endParaRPr lang="es-MX" dirty="0" smtClean="0"/>
          </a:p>
          <a:p>
            <a:endParaRPr lang="es-MX" dirty="0"/>
          </a:p>
        </p:txBody>
      </p:sp>
      <p:pic>
        <p:nvPicPr>
          <p:cNvPr id="1026" name="Picture 2" descr="Resultado de imagen para conejo blanco y negro dibuj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43200"/>
            <a:ext cx="2820651" cy="2118864"/>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3"/>
          <a:stretch>
            <a:fillRect/>
          </a:stretch>
        </p:blipFill>
        <p:spPr>
          <a:xfrm>
            <a:off x="4787856" y="1476375"/>
            <a:ext cx="6334125" cy="5381625"/>
          </a:xfrm>
          <a:prstGeom prst="rect">
            <a:avLst/>
          </a:prstGeom>
        </p:spPr>
      </p:pic>
    </p:spTree>
    <p:extLst>
      <p:ext uri="{BB962C8B-B14F-4D97-AF65-F5344CB8AC3E}">
        <p14:creationId xmlns:p14="http://schemas.microsoft.com/office/powerpoint/2010/main" val="27609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a:xfrm>
            <a:off x="838200" y="557808"/>
            <a:ext cx="10515600" cy="5713324"/>
          </a:xfrm>
        </p:spPr>
        <p:txBody>
          <a:bodyPr/>
          <a:lstStyle/>
          <a:p>
            <a:pPr marL="0" indent="0">
              <a:buNone/>
            </a:pPr>
            <a:r>
              <a:rPr lang="es-MX" dirty="0" smtClean="0"/>
              <a:t>En estudios de Memoria de Reconocimiento donde el desempeño de los participantes se compara entre dos clases:</a:t>
            </a:r>
          </a:p>
          <a:p>
            <a:pPr marL="0" indent="0">
              <a:buNone/>
            </a:pPr>
            <a:endParaRPr lang="es-MX" dirty="0"/>
          </a:p>
          <a:p>
            <a:pPr marL="0" indent="0">
              <a:buNone/>
            </a:pPr>
            <a:endParaRPr lang="es-MX" dirty="0" smtClean="0"/>
          </a:p>
          <a:p>
            <a:pPr marL="0" indent="0">
              <a:buNone/>
            </a:pPr>
            <a:r>
              <a:rPr lang="es-MX" dirty="0" smtClean="0"/>
              <a:t>Consistentemente se ha encontrado que las diferencias en d’ entre las clases de estímulos se reflejan tanto en la precisión con que se detectan las señales,  como en la identificación del ruido</a:t>
            </a:r>
            <a:endParaRPr lang="es-MX" dirty="0"/>
          </a:p>
        </p:txBody>
      </p:sp>
      <p:pic>
        <p:nvPicPr>
          <p:cNvPr id="4" name="Imagen 3"/>
          <p:cNvPicPr>
            <a:picLocks noChangeAspect="1"/>
          </p:cNvPicPr>
          <p:nvPr/>
        </p:nvPicPr>
        <p:blipFill>
          <a:blip r:embed="rId2"/>
          <a:stretch>
            <a:fillRect/>
          </a:stretch>
        </p:blipFill>
        <p:spPr>
          <a:xfrm>
            <a:off x="3557721" y="1397780"/>
            <a:ext cx="1374887" cy="934923"/>
          </a:xfrm>
          <a:prstGeom prst="rect">
            <a:avLst/>
          </a:prstGeom>
        </p:spPr>
      </p:pic>
      <p:pic>
        <p:nvPicPr>
          <p:cNvPr id="5" name="Imagen 4"/>
          <p:cNvPicPr>
            <a:picLocks noChangeAspect="1"/>
          </p:cNvPicPr>
          <p:nvPr/>
        </p:nvPicPr>
        <p:blipFill>
          <a:blip r:embed="rId3"/>
          <a:stretch>
            <a:fillRect/>
          </a:stretch>
        </p:blipFill>
        <p:spPr>
          <a:xfrm>
            <a:off x="6320516" y="1430677"/>
            <a:ext cx="1444908" cy="866945"/>
          </a:xfrm>
          <a:prstGeom prst="rect">
            <a:avLst/>
          </a:prstGeom>
        </p:spPr>
      </p:pic>
      <p:sp>
        <p:nvSpPr>
          <p:cNvPr id="6" name="Forma en L 5"/>
          <p:cNvSpPr/>
          <p:nvPr/>
        </p:nvSpPr>
        <p:spPr>
          <a:xfrm rot="18579465" flipH="1">
            <a:off x="5438714" y="1675224"/>
            <a:ext cx="375696" cy="377851"/>
          </a:xfrm>
          <a:prstGeom prst="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Forma en L 6"/>
          <p:cNvSpPr/>
          <p:nvPr/>
        </p:nvSpPr>
        <p:spPr>
          <a:xfrm rot="18579465" flipH="1">
            <a:off x="5307778" y="4145821"/>
            <a:ext cx="375696" cy="377851"/>
          </a:xfrm>
          <a:prstGeom prst="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Forma en L 7"/>
          <p:cNvSpPr/>
          <p:nvPr/>
        </p:nvSpPr>
        <p:spPr>
          <a:xfrm rot="8206129" flipH="1">
            <a:off x="5307779" y="5382193"/>
            <a:ext cx="375696" cy="377851"/>
          </a:xfrm>
          <a:prstGeom prst="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CuadroTexto 8"/>
          <p:cNvSpPr txBox="1"/>
          <p:nvPr/>
        </p:nvSpPr>
        <p:spPr>
          <a:xfrm>
            <a:off x="1339402" y="3892052"/>
            <a:ext cx="3721996" cy="707886"/>
          </a:xfrm>
          <a:prstGeom prst="rect">
            <a:avLst/>
          </a:prstGeom>
          <a:noFill/>
        </p:spPr>
        <p:txBody>
          <a:bodyPr wrap="square" rtlCol="0">
            <a:spAutoFit/>
          </a:bodyPr>
          <a:lstStyle/>
          <a:p>
            <a:pPr algn="r"/>
            <a:r>
              <a:rPr lang="es-MX" sz="4000" dirty="0" smtClean="0"/>
              <a:t>Aciertos (A)</a:t>
            </a:r>
            <a:endParaRPr lang="es-MX" sz="4000" dirty="0"/>
          </a:p>
        </p:txBody>
      </p:sp>
      <p:sp>
        <p:nvSpPr>
          <p:cNvPr id="10" name="CuadroTexto 9"/>
          <p:cNvSpPr txBox="1"/>
          <p:nvPr/>
        </p:nvSpPr>
        <p:spPr>
          <a:xfrm>
            <a:off x="5061398" y="3883349"/>
            <a:ext cx="3721996" cy="707886"/>
          </a:xfrm>
          <a:prstGeom prst="rect">
            <a:avLst/>
          </a:prstGeom>
          <a:noFill/>
        </p:spPr>
        <p:txBody>
          <a:bodyPr wrap="square" rtlCol="0">
            <a:spAutoFit/>
          </a:bodyPr>
          <a:lstStyle/>
          <a:p>
            <a:pPr algn="r"/>
            <a:r>
              <a:rPr lang="es-MX" sz="4000" dirty="0" smtClean="0"/>
              <a:t>Aciertos (B)</a:t>
            </a:r>
            <a:endParaRPr lang="es-MX" sz="4000" dirty="0"/>
          </a:p>
        </p:txBody>
      </p:sp>
      <p:sp>
        <p:nvSpPr>
          <p:cNvPr id="11" name="CuadroTexto 10"/>
          <p:cNvSpPr txBox="1"/>
          <p:nvPr/>
        </p:nvSpPr>
        <p:spPr>
          <a:xfrm>
            <a:off x="1339402" y="5138252"/>
            <a:ext cx="3721996" cy="707886"/>
          </a:xfrm>
          <a:prstGeom prst="rect">
            <a:avLst/>
          </a:prstGeom>
          <a:noFill/>
        </p:spPr>
        <p:txBody>
          <a:bodyPr wrap="square" rtlCol="0">
            <a:spAutoFit/>
          </a:bodyPr>
          <a:lstStyle/>
          <a:p>
            <a:pPr algn="r"/>
            <a:r>
              <a:rPr lang="es-MX" sz="4000" dirty="0" smtClean="0"/>
              <a:t>Errores (A)</a:t>
            </a:r>
            <a:endParaRPr lang="es-MX" sz="4000" dirty="0"/>
          </a:p>
        </p:txBody>
      </p:sp>
      <p:sp>
        <p:nvSpPr>
          <p:cNvPr id="12" name="CuadroTexto 11"/>
          <p:cNvSpPr txBox="1"/>
          <p:nvPr/>
        </p:nvSpPr>
        <p:spPr>
          <a:xfrm>
            <a:off x="5061398" y="5138252"/>
            <a:ext cx="3721996" cy="707886"/>
          </a:xfrm>
          <a:prstGeom prst="rect">
            <a:avLst/>
          </a:prstGeom>
          <a:noFill/>
        </p:spPr>
        <p:txBody>
          <a:bodyPr wrap="square" rtlCol="0">
            <a:spAutoFit/>
          </a:bodyPr>
          <a:lstStyle/>
          <a:p>
            <a:pPr algn="r"/>
            <a:r>
              <a:rPr lang="es-MX" sz="4000" dirty="0" smtClean="0"/>
              <a:t>Errores (B)</a:t>
            </a:r>
            <a:endParaRPr lang="es-MX" sz="4000" dirty="0"/>
          </a:p>
        </p:txBody>
      </p:sp>
    </p:spTree>
    <p:extLst>
      <p:ext uri="{BB962C8B-B14F-4D97-AF65-F5344CB8AC3E}">
        <p14:creationId xmlns:p14="http://schemas.microsoft.com/office/powerpoint/2010/main" val="13520850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a:xfrm>
            <a:off x="838200" y="557808"/>
            <a:ext cx="10515600" cy="5713324"/>
          </a:xfrm>
        </p:spPr>
        <p:txBody>
          <a:bodyPr/>
          <a:lstStyle/>
          <a:p>
            <a:pPr marL="0" indent="0">
              <a:buNone/>
            </a:pPr>
            <a:r>
              <a:rPr lang="es-MX" dirty="0" smtClean="0"/>
              <a:t>:</a:t>
            </a:r>
            <a:endParaRPr lang="es-MX" dirty="0" smtClean="0"/>
          </a:p>
        </p:txBody>
      </p:sp>
      <p:sp>
        <p:nvSpPr>
          <p:cNvPr id="7" name="Forma en L 6"/>
          <p:cNvSpPr/>
          <p:nvPr/>
        </p:nvSpPr>
        <p:spPr>
          <a:xfrm rot="18579465" flipH="1">
            <a:off x="5307778" y="4145821"/>
            <a:ext cx="375696" cy="377851"/>
          </a:xfrm>
          <a:prstGeom prst="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Forma en L 7"/>
          <p:cNvSpPr/>
          <p:nvPr/>
        </p:nvSpPr>
        <p:spPr>
          <a:xfrm rot="8206129" flipH="1">
            <a:off x="5307779" y="5382193"/>
            <a:ext cx="375696" cy="377851"/>
          </a:xfrm>
          <a:prstGeom prst="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CuadroTexto 8"/>
          <p:cNvSpPr txBox="1"/>
          <p:nvPr/>
        </p:nvSpPr>
        <p:spPr>
          <a:xfrm>
            <a:off x="1339402" y="3892052"/>
            <a:ext cx="3721996" cy="707886"/>
          </a:xfrm>
          <a:prstGeom prst="rect">
            <a:avLst/>
          </a:prstGeom>
          <a:noFill/>
        </p:spPr>
        <p:txBody>
          <a:bodyPr wrap="square" rtlCol="0">
            <a:spAutoFit/>
          </a:bodyPr>
          <a:lstStyle/>
          <a:p>
            <a:pPr algn="r"/>
            <a:r>
              <a:rPr lang="es-MX" sz="4000" dirty="0" smtClean="0"/>
              <a:t>Aciertos (A)</a:t>
            </a:r>
            <a:endParaRPr lang="es-MX" sz="4000" dirty="0"/>
          </a:p>
        </p:txBody>
      </p:sp>
      <p:sp>
        <p:nvSpPr>
          <p:cNvPr id="10" name="CuadroTexto 9"/>
          <p:cNvSpPr txBox="1"/>
          <p:nvPr/>
        </p:nvSpPr>
        <p:spPr>
          <a:xfrm>
            <a:off x="5061398" y="3883349"/>
            <a:ext cx="3721996" cy="707886"/>
          </a:xfrm>
          <a:prstGeom prst="rect">
            <a:avLst/>
          </a:prstGeom>
          <a:noFill/>
        </p:spPr>
        <p:txBody>
          <a:bodyPr wrap="square" rtlCol="0">
            <a:spAutoFit/>
          </a:bodyPr>
          <a:lstStyle/>
          <a:p>
            <a:pPr algn="r"/>
            <a:r>
              <a:rPr lang="es-MX" sz="4000" dirty="0" smtClean="0"/>
              <a:t>Aciertos (B)</a:t>
            </a:r>
            <a:endParaRPr lang="es-MX" sz="4000" dirty="0"/>
          </a:p>
        </p:txBody>
      </p:sp>
      <p:sp>
        <p:nvSpPr>
          <p:cNvPr id="11" name="CuadroTexto 10"/>
          <p:cNvSpPr txBox="1"/>
          <p:nvPr/>
        </p:nvSpPr>
        <p:spPr>
          <a:xfrm>
            <a:off x="1339402" y="5138252"/>
            <a:ext cx="3721996" cy="707886"/>
          </a:xfrm>
          <a:prstGeom prst="rect">
            <a:avLst/>
          </a:prstGeom>
          <a:noFill/>
        </p:spPr>
        <p:txBody>
          <a:bodyPr wrap="square" rtlCol="0">
            <a:spAutoFit/>
          </a:bodyPr>
          <a:lstStyle/>
          <a:p>
            <a:pPr algn="r"/>
            <a:r>
              <a:rPr lang="es-MX" sz="4000" dirty="0" smtClean="0"/>
              <a:t>Errores (A)</a:t>
            </a:r>
            <a:endParaRPr lang="es-MX" sz="4000" dirty="0"/>
          </a:p>
        </p:txBody>
      </p:sp>
      <p:sp>
        <p:nvSpPr>
          <p:cNvPr id="12" name="CuadroTexto 11"/>
          <p:cNvSpPr txBox="1"/>
          <p:nvPr/>
        </p:nvSpPr>
        <p:spPr>
          <a:xfrm>
            <a:off x="5061398" y="5138252"/>
            <a:ext cx="3721996" cy="707886"/>
          </a:xfrm>
          <a:prstGeom prst="rect">
            <a:avLst/>
          </a:prstGeom>
          <a:noFill/>
        </p:spPr>
        <p:txBody>
          <a:bodyPr wrap="square" rtlCol="0">
            <a:spAutoFit/>
          </a:bodyPr>
          <a:lstStyle/>
          <a:p>
            <a:pPr algn="r"/>
            <a:r>
              <a:rPr lang="es-MX" sz="4000" dirty="0" smtClean="0"/>
              <a:t>Errores (B)</a:t>
            </a:r>
            <a:endParaRPr lang="es-MX" sz="4000" dirty="0"/>
          </a:p>
        </p:txBody>
      </p:sp>
      <p:pic>
        <p:nvPicPr>
          <p:cNvPr id="13" name="Imagen 12"/>
          <p:cNvPicPr>
            <a:picLocks noChangeAspect="1"/>
          </p:cNvPicPr>
          <p:nvPr/>
        </p:nvPicPr>
        <p:blipFill>
          <a:blip r:embed="rId2"/>
          <a:stretch>
            <a:fillRect/>
          </a:stretch>
        </p:blipFill>
        <p:spPr>
          <a:xfrm>
            <a:off x="1339402" y="1125433"/>
            <a:ext cx="9762639" cy="1555504"/>
          </a:xfrm>
          <a:prstGeom prst="rect">
            <a:avLst/>
          </a:prstGeom>
        </p:spPr>
      </p:pic>
    </p:spTree>
    <p:extLst>
      <p:ext uri="{BB962C8B-B14F-4D97-AF65-F5344CB8AC3E}">
        <p14:creationId xmlns:p14="http://schemas.microsoft.com/office/powerpoint/2010/main" val="344380190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a:xfrm>
            <a:off x="6800044" y="2370343"/>
            <a:ext cx="4940121" cy="4351338"/>
          </a:xfrm>
        </p:spPr>
        <p:txBody>
          <a:bodyPr/>
          <a:lstStyle/>
          <a:p>
            <a:pPr marL="0" indent="0" algn="ctr">
              <a:buNone/>
            </a:pPr>
            <a:r>
              <a:rPr lang="es-MX" b="1" dirty="0" smtClean="0"/>
              <a:t>Teoría de Atención / Verosimilitud</a:t>
            </a:r>
            <a:endParaRPr lang="es-MX" b="1" dirty="0"/>
          </a:p>
        </p:txBody>
      </p:sp>
      <p:pic>
        <p:nvPicPr>
          <p:cNvPr id="4" name="Imagen 3"/>
          <p:cNvPicPr>
            <a:picLocks noChangeAspect="1"/>
          </p:cNvPicPr>
          <p:nvPr/>
        </p:nvPicPr>
        <p:blipFill>
          <a:blip r:embed="rId2"/>
          <a:stretch>
            <a:fillRect/>
          </a:stretch>
        </p:blipFill>
        <p:spPr>
          <a:xfrm>
            <a:off x="334851" y="847601"/>
            <a:ext cx="7431110" cy="5540612"/>
          </a:xfrm>
          <a:prstGeom prst="rect">
            <a:avLst/>
          </a:prstGeom>
        </p:spPr>
      </p:pic>
    </p:spTree>
    <p:extLst>
      <p:ext uri="{BB962C8B-B14F-4D97-AF65-F5344CB8AC3E}">
        <p14:creationId xmlns:p14="http://schemas.microsoft.com/office/powerpoint/2010/main" val="132625126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flipV="1">
            <a:off x="838200" y="283336"/>
            <a:ext cx="10515600" cy="81790"/>
          </a:xfrm>
        </p:spPr>
        <p:txBody>
          <a:bodyPr>
            <a:normAutofit fontScale="90000"/>
          </a:bodyPr>
          <a:lstStyle/>
          <a:p>
            <a:r>
              <a:rPr lang="es-MX" dirty="0" smtClean="0"/>
              <a:t/>
            </a:r>
            <a:br>
              <a:rPr lang="es-MX" dirty="0" smtClean="0"/>
            </a:br>
            <a:endParaRPr lang="es-MX" dirty="0"/>
          </a:p>
        </p:txBody>
      </p:sp>
      <p:sp>
        <p:nvSpPr>
          <p:cNvPr id="3" name="Marcador de contenido 2"/>
          <p:cNvSpPr>
            <a:spLocks noGrp="1"/>
          </p:cNvSpPr>
          <p:nvPr>
            <p:ph idx="1"/>
          </p:nvPr>
        </p:nvSpPr>
        <p:spPr>
          <a:xfrm>
            <a:off x="838200" y="365126"/>
            <a:ext cx="10515600" cy="5811837"/>
          </a:xfrm>
        </p:spPr>
        <p:txBody>
          <a:bodyPr>
            <a:normAutofit fontScale="92500"/>
          </a:bodyPr>
          <a:lstStyle/>
          <a:p>
            <a:r>
              <a:rPr lang="es-MX" dirty="0" smtClean="0"/>
              <a:t>Explicaciones como la propuesta por la TA/V dependen de la interacción que tiene el sujeto con los estímulos en la fase de estudio.</a:t>
            </a:r>
          </a:p>
          <a:p>
            <a:endParaRPr lang="es-MX" dirty="0"/>
          </a:p>
          <a:p>
            <a:r>
              <a:rPr lang="es-MX" dirty="0" smtClean="0"/>
              <a:t>Nuestra tarea, no tenía fase de estudio ni ningún proceso mnémico y encontramos las mismas diferencias en las respuestas de los participantes.</a:t>
            </a:r>
          </a:p>
          <a:p>
            <a:endParaRPr lang="es-MX" dirty="0"/>
          </a:p>
          <a:p>
            <a:r>
              <a:rPr lang="es-MX" dirty="0" smtClean="0"/>
              <a:t>¿Es el Efecto Espejo un reflejo de los procesos involucrados en memoria o un artefacto de la aplicación de la SDT clásica?</a:t>
            </a:r>
          </a:p>
          <a:p>
            <a:endParaRPr lang="es-MX" dirty="0"/>
          </a:p>
          <a:p>
            <a:r>
              <a:rPr lang="es-MX" dirty="0" smtClean="0"/>
              <a:t>El análisis bayesiano arroja conclusiones en la misma dirección, pero menos concluyentes.</a:t>
            </a:r>
          </a:p>
          <a:p>
            <a:endParaRPr lang="es-MX" dirty="0"/>
          </a:p>
          <a:p>
            <a:r>
              <a:rPr lang="es-MX" dirty="0" smtClean="0"/>
              <a:t>¿Qué distingue los modelos bayesianos de SDT de la teoría clásica?</a:t>
            </a:r>
          </a:p>
        </p:txBody>
      </p:sp>
    </p:spTree>
    <p:extLst>
      <p:ext uri="{BB962C8B-B14F-4D97-AF65-F5344CB8AC3E}">
        <p14:creationId xmlns:p14="http://schemas.microsoft.com/office/powerpoint/2010/main" val="154188121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2267496"/>
            <a:ext cx="8306873" cy="1480256"/>
          </a:xfrm>
          <a:solidFill>
            <a:schemeClr val="tx1"/>
          </a:solidFill>
        </p:spPr>
        <p:txBody>
          <a:bodyPr>
            <a:normAutofit/>
          </a:bodyPr>
          <a:lstStyle/>
          <a:p>
            <a:r>
              <a:rPr lang="es-MX" sz="6700" b="1" dirty="0" smtClean="0">
                <a:solidFill>
                  <a:schemeClr val="bg1"/>
                </a:solidFill>
              </a:rPr>
              <a:t>Conclusiones</a:t>
            </a:r>
            <a:endParaRPr lang="es-MX" b="1" dirty="0">
              <a:solidFill>
                <a:schemeClr val="bg1"/>
              </a:solidFill>
            </a:endParaRPr>
          </a:p>
        </p:txBody>
      </p:sp>
      <p:sp>
        <p:nvSpPr>
          <p:cNvPr id="3" name="Subtítulo 2"/>
          <p:cNvSpPr>
            <a:spLocks noGrp="1"/>
          </p:cNvSpPr>
          <p:nvPr>
            <p:ph type="subTitle" idx="1"/>
          </p:nvPr>
        </p:nvSpPr>
        <p:spPr>
          <a:xfrm>
            <a:off x="1523999" y="5763622"/>
            <a:ext cx="9144000" cy="792349"/>
          </a:xfrm>
        </p:spPr>
        <p:txBody>
          <a:bodyPr/>
          <a:lstStyle/>
          <a:p>
            <a:r>
              <a:rPr lang="es-MX" dirty="0" smtClean="0"/>
              <a:t>por Adriana Felisa Chávez De la Peña</a:t>
            </a:r>
            <a:endParaRPr lang="es-MX" dirty="0"/>
          </a:p>
        </p:txBody>
      </p:sp>
      <p:pic>
        <p:nvPicPr>
          <p:cNvPr id="4" name="Picture 4" descr="Resultado de imagen para UNA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76" y="160346"/>
            <a:ext cx="3502025" cy="12552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Imagen relacionad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113" y="5058731"/>
            <a:ext cx="1485675" cy="1409782"/>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4"/>
          <a:stretch>
            <a:fillRect/>
          </a:stretch>
        </p:blipFill>
        <p:spPr>
          <a:xfrm>
            <a:off x="8667480" y="1806901"/>
            <a:ext cx="3258355" cy="2604101"/>
          </a:xfrm>
          <a:prstGeom prst="rect">
            <a:avLst/>
          </a:prstGeom>
        </p:spPr>
      </p:pic>
    </p:spTree>
    <p:extLst>
      <p:ext uri="{BB962C8B-B14F-4D97-AF65-F5344CB8AC3E}">
        <p14:creationId xmlns:p14="http://schemas.microsoft.com/office/powerpoint/2010/main" val="76938418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06061" y="1825625"/>
            <a:ext cx="11719775" cy="4351338"/>
          </a:xfrm>
        </p:spPr>
        <p:txBody>
          <a:bodyPr>
            <a:noAutofit/>
          </a:bodyPr>
          <a:lstStyle/>
          <a:p>
            <a:r>
              <a:rPr lang="es-MX" sz="3200" dirty="0" smtClean="0"/>
              <a:t>Los resultados encontrados pueden ser interpretados en dos direcciones: </a:t>
            </a:r>
          </a:p>
          <a:p>
            <a:endParaRPr lang="es-MX" sz="3200" dirty="0" smtClean="0"/>
          </a:p>
          <a:p>
            <a:pPr lvl="1"/>
            <a:r>
              <a:rPr lang="es-MX" sz="3200" dirty="0" smtClean="0"/>
              <a:t>Primero, como evidencia de que el Efecto Espejo no es un fenómeno exclusivo de la Memoria de Reconocimiento. </a:t>
            </a:r>
          </a:p>
        </p:txBody>
      </p:sp>
      <p:sp>
        <p:nvSpPr>
          <p:cNvPr id="6" name="Título 5"/>
          <p:cNvSpPr>
            <a:spLocks noGrp="1"/>
          </p:cNvSpPr>
          <p:nvPr>
            <p:ph type="title"/>
          </p:nvPr>
        </p:nvSpPr>
        <p:spPr/>
        <p:txBody>
          <a:bodyPr/>
          <a:lstStyle/>
          <a:p>
            <a:r>
              <a:rPr lang="es-MX" dirty="0" smtClean="0"/>
              <a:t/>
            </a:r>
            <a:br>
              <a:rPr lang="es-MX" dirty="0" smtClean="0"/>
            </a:br>
            <a:endParaRPr lang="es-MX" dirty="0"/>
          </a:p>
        </p:txBody>
      </p:sp>
    </p:spTree>
    <p:extLst>
      <p:ext uri="{BB962C8B-B14F-4D97-AF65-F5344CB8AC3E}">
        <p14:creationId xmlns:p14="http://schemas.microsoft.com/office/powerpoint/2010/main" val="367280631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06061" y="1825625"/>
            <a:ext cx="11719775" cy="4351338"/>
          </a:xfrm>
        </p:spPr>
        <p:txBody>
          <a:bodyPr>
            <a:noAutofit/>
          </a:bodyPr>
          <a:lstStyle/>
          <a:p>
            <a:r>
              <a:rPr lang="es-MX" sz="3200" dirty="0" smtClean="0"/>
              <a:t>Los resultados encontrados pueden ser interpretados en dos direcciones: </a:t>
            </a:r>
          </a:p>
          <a:p>
            <a:endParaRPr lang="es-MX" sz="3200" dirty="0" smtClean="0"/>
          </a:p>
          <a:p>
            <a:pPr lvl="1"/>
            <a:r>
              <a:rPr lang="es-MX" sz="3200" dirty="0" smtClean="0"/>
              <a:t>Segundo, como un precedente empírico de las ventajas que tiene la aplicación de métodos bayesianos en el estudio de fenómenos donde se asuma una estructura probabilística.</a:t>
            </a:r>
          </a:p>
        </p:txBody>
      </p:sp>
      <p:sp>
        <p:nvSpPr>
          <p:cNvPr id="6" name="Título 5"/>
          <p:cNvSpPr>
            <a:spLocks noGrp="1"/>
          </p:cNvSpPr>
          <p:nvPr>
            <p:ph type="title"/>
          </p:nvPr>
        </p:nvSpPr>
        <p:spPr/>
        <p:txBody>
          <a:bodyPr/>
          <a:lstStyle/>
          <a:p>
            <a:r>
              <a:rPr lang="es-MX" dirty="0" smtClean="0"/>
              <a:t/>
            </a:r>
            <a:br>
              <a:rPr lang="es-MX" dirty="0" smtClean="0"/>
            </a:br>
            <a:endParaRPr lang="es-MX" dirty="0"/>
          </a:p>
        </p:txBody>
      </p:sp>
    </p:spTree>
    <p:extLst>
      <p:ext uri="{BB962C8B-B14F-4D97-AF65-F5344CB8AC3E}">
        <p14:creationId xmlns:p14="http://schemas.microsoft.com/office/powerpoint/2010/main" val="78455545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725769" y="1871253"/>
            <a:ext cx="9144000" cy="2387600"/>
          </a:xfrm>
        </p:spPr>
        <p:txBody>
          <a:bodyPr>
            <a:normAutofit/>
          </a:bodyPr>
          <a:lstStyle/>
          <a:p>
            <a:r>
              <a:rPr lang="es-MX" sz="5500" b="1" u="sng" dirty="0" smtClean="0"/>
              <a:t>¡Muchas gracias por su atención!</a:t>
            </a:r>
            <a:endParaRPr lang="es-MX" sz="4500" dirty="0"/>
          </a:p>
        </p:txBody>
      </p:sp>
      <p:sp>
        <p:nvSpPr>
          <p:cNvPr id="3" name="Subtítulo 2"/>
          <p:cNvSpPr>
            <a:spLocks noGrp="1"/>
          </p:cNvSpPr>
          <p:nvPr>
            <p:ph type="subTitle" idx="1"/>
          </p:nvPr>
        </p:nvSpPr>
        <p:spPr>
          <a:xfrm>
            <a:off x="540913" y="4366351"/>
            <a:ext cx="11513711" cy="2356421"/>
          </a:xfrm>
        </p:spPr>
        <p:txBody>
          <a:bodyPr>
            <a:normAutofit fontScale="92500" lnSpcReduction="10000"/>
          </a:bodyPr>
          <a:lstStyle/>
          <a:p>
            <a:r>
              <a:rPr lang="es-MX" sz="3600" dirty="0" smtClean="0"/>
              <a:t>Adriana </a:t>
            </a:r>
            <a:r>
              <a:rPr lang="es-MX" sz="3600" b="1" dirty="0" smtClean="0"/>
              <a:t>Felisa Chávez </a:t>
            </a:r>
            <a:r>
              <a:rPr lang="es-MX" sz="3600" dirty="0" smtClean="0"/>
              <a:t>De la Peña</a:t>
            </a:r>
          </a:p>
          <a:p>
            <a:r>
              <a:rPr lang="es-MX" sz="3600" u="sng" dirty="0" smtClean="0">
                <a:solidFill>
                  <a:schemeClr val="accent1">
                    <a:lumMod val="50000"/>
                  </a:schemeClr>
                </a:solidFill>
                <a:hlinkClick r:id="rId2"/>
              </a:rPr>
              <a:t>adrifelcha@gmail.com</a:t>
            </a:r>
            <a:endParaRPr lang="es-MX" sz="3600" u="sng" dirty="0" smtClean="0">
              <a:solidFill>
                <a:schemeClr val="accent1">
                  <a:lumMod val="50000"/>
                </a:schemeClr>
              </a:solidFill>
            </a:endParaRPr>
          </a:p>
          <a:p>
            <a:r>
              <a:rPr lang="es-MX" sz="3600" u="sng" dirty="0" smtClean="0">
                <a:solidFill>
                  <a:srgbClr val="942477"/>
                </a:solidFill>
              </a:rPr>
              <a:t>www.bouzaslab25.com</a:t>
            </a:r>
          </a:p>
          <a:p>
            <a:pPr algn="r"/>
            <a:endParaRPr lang="es-MX" dirty="0" smtClean="0"/>
          </a:p>
          <a:p>
            <a:pPr algn="r"/>
            <a:r>
              <a:rPr lang="es-MX" dirty="0" smtClean="0"/>
              <a:t>Con apoyo de los proyectos PAPIIT IN307214 y PAPIME IE310016</a:t>
            </a:r>
          </a:p>
          <a:p>
            <a:pPr algn="r"/>
            <a:endParaRPr lang="es-MX" dirty="0"/>
          </a:p>
        </p:txBody>
      </p:sp>
      <p:pic>
        <p:nvPicPr>
          <p:cNvPr id="4" name="Imagen 3"/>
          <p:cNvPicPr>
            <a:picLocks noChangeAspect="1"/>
          </p:cNvPicPr>
          <p:nvPr/>
        </p:nvPicPr>
        <p:blipFill>
          <a:blip r:embed="rId3"/>
          <a:stretch>
            <a:fillRect/>
          </a:stretch>
        </p:blipFill>
        <p:spPr>
          <a:xfrm>
            <a:off x="4816700" y="92837"/>
            <a:ext cx="2665927" cy="2130628"/>
          </a:xfrm>
          <a:prstGeom prst="rect">
            <a:avLst/>
          </a:prstGeom>
        </p:spPr>
      </p:pic>
      <p:pic>
        <p:nvPicPr>
          <p:cNvPr id="1028" name="Picture 4" descr="Resultado de imagen para UNAM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01" y="1332690"/>
            <a:ext cx="3502025" cy="125524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n relacionad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334827" y="897081"/>
            <a:ext cx="1485675" cy="1409782"/>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ector recto 9"/>
          <p:cNvCxnSpPr/>
          <p:nvPr/>
        </p:nvCxnSpPr>
        <p:spPr>
          <a:xfrm>
            <a:off x="2992943" y="2474606"/>
            <a:ext cx="6609652" cy="0"/>
          </a:xfrm>
          <a:prstGeom prst="line">
            <a:avLst/>
          </a:prstGeom>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4347599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El mundo está cargado de ruido e incertidumbre….</a:t>
            </a:r>
            <a:endParaRPr lang="es-MX" b="1" dirty="0"/>
          </a:p>
        </p:txBody>
      </p:sp>
      <p:sp>
        <p:nvSpPr>
          <p:cNvPr id="3" name="Marcador de contenido 2"/>
          <p:cNvSpPr>
            <a:spLocks noGrp="1"/>
          </p:cNvSpPr>
          <p:nvPr>
            <p:ph idx="1"/>
          </p:nvPr>
        </p:nvSpPr>
        <p:spPr/>
        <p:txBody>
          <a:bodyPr/>
          <a:lstStyle/>
          <a:p>
            <a:endParaRPr lang="es-MX" dirty="0" smtClean="0"/>
          </a:p>
          <a:p>
            <a:endParaRPr lang="es-MX" dirty="0"/>
          </a:p>
        </p:txBody>
      </p:sp>
      <p:pic>
        <p:nvPicPr>
          <p:cNvPr id="1026" name="Picture 2" descr="Resultado de imagen para conejo blanco y negro dibuj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43200"/>
            <a:ext cx="2820651" cy="2118864"/>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3"/>
          <a:stretch>
            <a:fillRect/>
          </a:stretch>
        </p:blipFill>
        <p:spPr>
          <a:xfrm>
            <a:off x="5095875" y="1243806"/>
            <a:ext cx="6257925" cy="5514975"/>
          </a:xfrm>
          <a:prstGeom prst="rect">
            <a:avLst/>
          </a:prstGeom>
        </p:spPr>
      </p:pic>
    </p:spTree>
    <p:extLst>
      <p:ext uri="{BB962C8B-B14F-4D97-AF65-F5344CB8AC3E}">
        <p14:creationId xmlns:p14="http://schemas.microsoft.com/office/powerpoint/2010/main" val="27317328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El mundo está cargado de ruido e incertidumbre….</a:t>
            </a:r>
            <a:endParaRPr lang="es-MX" b="1" dirty="0"/>
          </a:p>
        </p:txBody>
      </p:sp>
      <p:sp>
        <p:nvSpPr>
          <p:cNvPr id="3" name="Marcador de contenido 2"/>
          <p:cNvSpPr>
            <a:spLocks noGrp="1"/>
          </p:cNvSpPr>
          <p:nvPr>
            <p:ph idx="1"/>
          </p:nvPr>
        </p:nvSpPr>
        <p:spPr/>
        <p:txBody>
          <a:bodyPr/>
          <a:lstStyle/>
          <a:p>
            <a:endParaRPr lang="es-MX" dirty="0" smtClean="0"/>
          </a:p>
          <a:p>
            <a:endParaRPr lang="es-MX" dirty="0"/>
          </a:p>
        </p:txBody>
      </p:sp>
      <p:pic>
        <p:nvPicPr>
          <p:cNvPr id="1026" name="Picture 2" descr="Resultado de imagen para conejo blanco y negro dibuj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43200"/>
            <a:ext cx="2820651" cy="2118864"/>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3"/>
          <a:stretch>
            <a:fillRect/>
          </a:stretch>
        </p:blipFill>
        <p:spPr>
          <a:xfrm>
            <a:off x="5019675" y="1027906"/>
            <a:ext cx="6334125" cy="5629275"/>
          </a:xfrm>
          <a:prstGeom prst="rect">
            <a:avLst/>
          </a:prstGeom>
        </p:spPr>
      </p:pic>
    </p:spTree>
    <p:extLst>
      <p:ext uri="{BB962C8B-B14F-4D97-AF65-F5344CB8AC3E}">
        <p14:creationId xmlns:p14="http://schemas.microsoft.com/office/powerpoint/2010/main" val="38140105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El mundo está cargado de ruido e incertidumbre….</a:t>
            </a:r>
            <a:endParaRPr lang="es-MX" b="1" dirty="0"/>
          </a:p>
        </p:txBody>
      </p:sp>
      <p:sp>
        <p:nvSpPr>
          <p:cNvPr id="3" name="Marcador de contenido 2"/>
          <p:cNvSpPr>
            <a:spLocks noGrp="1"/>
          </p:cNvSpPr>
          <p:nvPr>
            <p:ph idx="1"/>
          </p:nvPr>
        </p:nvSpPr>
        <p:spPr/>
        <p:txBody>
          <a:bodyPr/>
          <a:lstStyle/>
          <a:p>
            <a:endParaRPr lang="es-MX" dirty="0" smtClean="0"/>
          </a:p>
          <a:p>
            <a:endParaRPr lang="es-MX" dirty="0"/>
          </a:p>
        </p:txBody>
      </p:sp>
      <p:pic>
        <p:nvPicPr>
          <p:cNvPr id="1026" name="Picture 2" descr="Resultado de imagen para conejo blanco y negro dibuj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43200"/>
            <a:ext cx="2820651" cy="2118864"/>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3"/>
          <a:stretch>
            <a:fillRect/>
          </a:stretch>
        </p:blipFill>
        <p:spPr>
          <a:xfrm>
            <a:off x="4860231" y="1258429"/>
            <a:ext cx="6493569" cy="5505202"/>
          </a:xfrm>
          <a:prstGeom prst="rect">
            <a:avLst/>
          </a:prstGeom>
        </p:spPr>
      </p:pic>
    </p:spTree>
    <p:extLst>
      <p:ext uri="{BB962C8B-B14F-4D97-AF65-F5344CB8AC3E}">
        <p14:creationId xmlns:p14="http://schemas.microsoft.com/office/powerpoint/2010/main" val="40378009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3796249" y="1284047"/>
            <a:ext cx="8271255" cy="5239023"/>
          </a:xfrm>
          <a:prstGeom prst="rect">
            <a:avLst/>
          </a:prstGeom>
        </p:spPr>
      </p:pic>
      <p:sp>
        <p:nvSpPr>
          <p:cNvPr id="2" name="Título 1"/>
          <p:cNvSpPr>
            <a:spLocks noGrp="1"/>
          </p:cNvSpPr>
          <p:nvPr>
            <p:ph type="title"/>
          </p:nvPr>
        </p:nvSpPr>
        <p:spPr>
          <a:xfrm>
            <a:off x="387439" y="296068"/>
            <a:ext cx="10515600" cy="1325563"/>
          </a:xfrm>
        </p:spPr>
        <p:txBody>
          <a:bodyPr/>
          <a:lstStyle/>
          <a:p>
            <a:r>
              <a:rPr lang="es-MX" dirty="0" smtClean="0"/>
              <a:t>Los aciertos pagan y los errores cuestan….</a:t>
            </a:r>
            <a:br>
              <a:rPr lang="es-MX" dirty="0" smtClean="0"/>
            </a:br>
            <a:endParaRPr lang="es-MX" sz="2500" i="1" dirty="0"/>
          </a:p>
        </p:txBody>
      </p:sp>
      <p:sp>
        <p:nvSpPr>
          <p:cNvPr id="3" name="Marcador de contenido 2"/>
          <p:cNvSpPr>
            <a:spLocks noGrp="1"/>
          </p:cNvSpPr>
          <p:nvPr>
            <p:ph idx="1"/>
          </p:nvPr>
        </p:nvSpPr>
        <p:spPr/>
        <p:txBody>
          <a:bodyPr/>
          <a:lstStyle/>
          <a:p>
            <a:endParaRPr lang="es-MX" dirty="0" smtClean="0"/>
          </a:p>
          <a:p>
            <a:endParaRPr lang="es-MX" dirty="0"/>
          </a:p>
        </p:txBody>
      </p:sp>
      <p:pic>
        <p:nvPicPr>
          <p:cNvPr id="1026" name="Picture 2" descr="Resultado de imagen para conejo blanco y negro dibuj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743200"/>
            <a:ext cx="2820651" cy="2118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433008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TotalTime>
  <Words>1036</Words>
  <Application>Microsoft Office PowerPoint</Application>
  <PresentationFormat>Panorámica</PresentationFormat>
  <Paragraphs>182</Paragraphs>
  <Slides>57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57</vt:i4>
      </vt:variant>
    </vt:vector>
  </HeadingPairs>
  <TitlesOfParts>
    <vt:vector size="61" baseType="lpstr">
      <vt:lpstr>Arial</vt:lpstr>
      <vt:lpstr>Calibri</vt:lpstr>
      <vt:lpstr>Calibri Light</vt:lpstr>
      <vt:lpstr>Tema de Office</vt:lpstr>
      <vt:lpstr>Estudios con Detección de Señales</vt:lpstr>
      <vt:lpstr>Introducción</vt:lpstr>
      <vt:lpstr>El mundo está cargado de ruido e incertidumbre….</vt:lpstr>
      <vt:lpstr>El mundo está cargado de ruido e incertidumbre….</vt:lpstr>
      <vt:lpstr>El mundo está cargado de ruido e incertidumbre….</vt:lpstr>
      <vt:lpstr>El mundo está cargado de ruido e incertidumbre….</vt:lpstr>
      <vt:lpstr>El mundo está cargado de ruido e incertidumbre….</vt:lpstr>
      <vt:lpstr>El mundo está cargado de ruido e incertidumbre….</vt:lpstr>
      <vt:lpstr>Los aciertos pagan y los errores cuestan…. </vt:lpstr>
      <vt:lpstr>Los aciertos pagan y los errores cuestan…. </vt:lpstr>
      <vt:lpstr>Teoría de Detección de Señales</vt:lpstr>
      <vt:lpstr>Teoría de Detección de Señales</vt:lpstr>
      <vt:lpstr>Teoría de Detección de Señales</vt:lpstr>
      <vt:lpstr>Teoría de Detección de Señales</vt:lpstr>
      <vt:lpstr> </vt:lpstr>
      <vt:lpstr> </vt:lpstr>
      <vt:lpstr>Teoría de Detección de Señales</vt:lpstr>
      <vt:lpstr> </vt:lpstr>
      <vt:lpstr>TDS en Memoria de Reconocimiento</vt:lpstr>
      <vt:lpstr>El Efecto Espejo</vt:lpstr>
      <vt:lpstr>Tareas binarias (Sí/No)</vt:lpstr>
      <vt:lpstr>Tareas binarias (Sí/No)</vt:lpstr>
      <vt:lpstr>Tareas binarias (Sí/No)</vt:lpstr>
      <vt:lpstr>Tareas con Escala de confianza</vt:lpstr>
      <vt:lpstr> </vt:lpstr>
      <vt:lpstr>Relevancia del Efecto Espejo</vt:lpstr>
      <vt:lpstr>Relevancia del Efecto Espejo</vt:lpstr>
      <vt:lpstr>Planteamiento del Problema</vt:lpstr>
      <vt:lpstr>Planteamiento del Problema</vt:lpstr>
      <vt:lpstr>Método</vt:lpstr>
      <vt:lpstr>Presentación de PowerPoint</vt:lpstr>
      <vt:lpstr>Presentación de PowerPoint</vt:lpstr>
      <vt:lpstr> </vt:lpstr>
      <vt:lpstr> </vt:lpstr>
      <vt:lpstr> </vt:lpstr>
      <vt:lpstr>Resultados</vt:lpstr>
      <vt:lpstr>Casos encontrados</vt:lpstr>
      <vt:lpstr>Presentación de PowerPoint</vt:lpstr>
      <vt:lpstr> </vt:lpstr>
      <vt:lpstr>Presentación de PowerPoint</vt:lpstr>
      <vt:lpstr>Presentación de PowerPoint</vt:lpstr>
      <vt:lpstr> </vt:lpstr>
      <vt:lpstr> </vt:lpstr>
      <vt:lpstr>Presentación de PowerPoint</vt:lpstr>
      <vt:lpstr> </vt:lpstr>
      <vt:lpstr> </vt:lpstr>
      <vt:lpstr>Discusión</vt:lpstr>
      <vt:lpstr> </vt:lpstr>
      <vt:lpstr> </vt:lpstr>
      <vt:lpstr> </vt:lpstr>
      <vt:lpstr> </vt:lpstr>
      <vt:lpstr> </vt:lpstr>
      <vt:lpstr> </vt:lpstr>
      <vt:lpstr>Conclusiones</vt:lpstr>
      <vt:lpstr> </vt:lpstr>
      <vt:lpstr> </vt:lpstr>
      <vt:lpstr>¡Muchas gracias por su atención!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Estudios con Detección de Señales</dc:title>
  <dc:creator>Adriana</dc:creator>
  <cp:lastModifiedBy>Adriana</cp:lastModifiedBy>
  <cp:revision>30</cp:revision>
  <dcterms:created xsi:type="dcterms:W3CDTF">2018-02-23T04:41:13Z</dcterms:created>
  <dcterms:modified xsi:type="dcterms:W3CDTF">2018-03-02T05:25:57Z</dcterms:modified>
</cp:coreProperties>
</file>