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57" r:id="rId4"/>
    <p:sldId id="258" r:id="rId5"/>
    <p:sldId id="261" r:id="rId6"/>
    <p:sldId id="262" r:id="rId7"/>
    <p:sldId id="263" r:id="rId8"/>
    <p:sldId id="268" r:id="rId9"/>
    <p:sldId id="264" r:id="rId10"/>
    <p:sldId id="269" r:id="rId11"/>
    <p:sldId id="265" r:id="rId12"/>
    <p:sldId id="271" r:id="rId13"/>
    <p:sldId id="273" r:id="rId14"/>
    <p:sldId id="274" r:id="rId15"/>
    <p:sldId id="275" r:id="rId16"/>
    <p:sldId id="277" r:id="rId17"/>
    <p:sldId id="278" r:id="rId18"/>
    <p:sldId id="280" r:id="rId19"/>
    <p:sldId id="279" r:id="rId20"/>
    <p:sldId id="281" r:id="rId21"/>
    <p:sldId id="284" r:id="rId22"/>
    <p:sldId id="311" r:id="rId23"/>
    <p:sldId id="282" r:id="rId24"/>
    <p:sldId id="308" r:id="rId25"/>
    <p:sldId id="285" r:id="rId26"/>
    <p:sldId id="312" r:id="rId27"/>
    <p:sldId id="286" r:id="rId28"/>
    <p:sldId id="313" r:id="rId29"/>
    <p:sldId id="287" r:id="rId30"/>
    <p:sldId id="314" r:id="rId31"/>
    <p:sldId id="305" r:id="rId32"/>
    <p:sldId id="288" r:id="rId33"/>
    <p:sldId id="289" r:id="rId34"/>
    <p:sldId id="290" r:id="rId35"/>
    <p:sldId id="291" r:id="rId36"/>
    <p:sldId id="292" r:id="rId37"/>
    <p:sldId id="306" r:id="rId38"/>
    <p:sldId id="293" r:id="rId39"/>
    <p:sldId id="294" r:id="rId40"/>
    <p:sldId id="295" r:id="rId41"/>
    <p:sldId id="296" r:id="rId42"/>
    <p:sldId id="297" r:id="rId43"/>
    <p:sldId id="298" r:id="rId44"/>
    <p:sldId id="299" r:id="rId45"/>
    <p:sldId id="300" r:id="rId46"/>
    <p:sldId id="301" r:id="rId47"/>
    <p:sldId id="309" r:id="rId48"/>
    <p:sldId id="320" r:id="rId49"/>
    <p:sldId id="321" r:id="rId50"/>
    <p:sldId id="322" r:id="rId51"/>
    <p:sldId id="323" r:id="rId52"/>
    <p:sldId id="319" r:id="rId53"/>
    <p:sldId id="317" r:id="rId54"/>
    <p:sldId id="316" r:id="rId55"/>
    <p:sldId id="310" r:id="rId56"/>
    <p:sldId id="302" r:id="rId57"/>
    <p:sldId id="318" r:id="rId58"/>
    <p:sldId id="303" r:id="rId5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22/02/2018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4327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22/02/2018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3303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22/02/2018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9394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22/02/2018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404246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FA7C8EE-915B-494D-892E-1894E2A93FCC}" type="datetimeFigureOut">
              <a:rPr lang="es-MX" smtClean="0"/>
              <a:t>22/02/2018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6765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CFA7C8EE-915B-494D-892E-1894E2A93FCC}" type="datetimeFigureOut">
              <a:rPr lang="es-MX" smtClean="0"/>
              <a:t>22/02/2018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101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CFA7C8EE-915B-494D-892E-1894E2A93FCC}" type="datetimeFigureOut">
              <a:rPr lang="es-MX" smtClean="0"/>
              <a:t>22/02/2018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95245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CFA7C8EE-915B-494D-892E-1894E2A93FCC}" type="datetimeFigureOut">
              <a:rPr lang="es-MX" smtClean="0"/>
              <a:t>22/02/2018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1066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FA7C8EE-915B-494D-892E-1894E2A93FCC}" type="datetimeFigureOut">
              <a:rPr lang="es-MX" smtClean="0"/>
              <a:t>22/02/2018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179691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22/02/2018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805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22/02/2018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51165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7C8EE-915B-494D-892E-1894E2A93FCC}" type="datetimeFigureOut">
              <a:rPr lang="es-MX" smtClean="0"/>
              <a:t>22/02/2018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41209-3B97-4AF6-8A73-88DECEFBFAEE}" type="slidenum">
              <a:rPr lang="es-MX" smtClean="0"/>
              <a:t>‹Nº›</a:t>
            </a:fld>
            <a:endParaRPr lang="es-MX"/>
          </a:p>
        </p:txBody>
      </p:sp>
    </p:spTree>
    <p:extLst>
      <p:ext uri="{BB962C8B-B14F-4D97-AF65-F5344CB8AC3E}">
        <p14:creationId xmlns:p14="http://schemas.microsoft.com/office/powerpoint/2010/main" val="1136434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adrifelcha@gmail.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3999" y="3979571"/>
            <a:ext cx="9144000" cy="1682911"/>
          </a:xfrm>
        </p:spPr>
        <p:txBody>
          <a:bodyPr>
            <a:normAutofit fontScale="90000"/>
          </a:bodyPr>
          <a:lstStyle/>
          <a:p>
            <a:r>
              <a:rPr lang="es-MX" b="1" dirty="0" smtClean="0"/>
              <a:t>Estudios con Detección de Señales</a:t>
            </a:r>
            <a:endParaRPr lang="es-MX" b="1" dirty="0"/>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0160" y="162247"/>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4466822" y="951899"/>
            <a:ext cx="3258355" cy="2604101"/>
          </a:xfrm>
          <a:prstGeom prst="rect">
            <a:avLst/>
          </a:prstGeom>
        </p:spPr>
      </p:pic>
    </p:spTree>
    <p:extLst>
      <p:ext uri="{BB962C8B-B14F-4D97-AF65-F5344CB8AC3E}">
        <p14:creationId xmlns:p14="http://schemas.microsoft.com/office/powerpoint/2010/main" val="143225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4883172" y="1054669"/>
            <a:ext cx="6315075" cy="5495925"/>
          </a:xfrm>
          <a:prstGeom prst="rect">
            <a:avLst/>
          </a:prstGeom>
        </p:spPr>
      </p:pic>
    </p:spTree>
    <p:extLst>
      <p:ext uri="{BB962C8B-B14F-4D97-AF65-F5344CB8AC3E}">
        <p14:creationId xmlns:p14="http://schemas.microsoft.com/office/powerpoint/2010/main" val="1162528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93501" y="133305"/>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7" name="Marcador de contenido 6"/>
          <p:cNvSpPr>
            <a:spLocks noGrp="1"/>
          </p:cNvSpPr>
          <p:nvPr>
            <p:ph sz="half" idx="1"/>
          </p:nvPr>
        </p:nvSpPr>
        <p:spPr/>
        <p:txBody>
          <a:bodyPr/>
          <a:lstStyle/>
          <a:p>
            <a:endParaRPr lang="es-MX" dirty="0" smtClean="0"/>
          </a:p>
          <a:p>
            <a:endParaRPr lang="es-MX" dirty="0"/>
          </a:p>
        </p:txBody>
      </p:sp>
      <p:sp>
        <p:nvSpPr>
          <p:cNvPr id="8" name="Marcador de contenido 7"/>
          <p:cNvSpPr>
            <a:spLocks noGrp="1"/>
          </p:cNvSpPr>
          <p:nvPr>
            <p:ph sz="half" idx="2"/>
          </p:nvPr>
        </p:nvSpPr>
        <p:spPr/>
        <p:txBody>
          <a:bodyPr/>
          <a:lstStyle/>
          <a:p>
            <a:endParaRPr lang="es-MX" dirty="0" smtClean="0"/>
          </a:p>
          <a:p>
            <a:endParaRPr lang="es-MX" dirty="0"/>
          </a:p>
        </p:txBody>
      </p:sp>
      <p:pic>
        <p:nvPicPr>
          <p:cNvPr id="9" name="Imagen 8"/>
          <p:cNvPicPr>
            <a:picLocks noChangeAspect="1"/>
          </p:cNvPicPr>
          <p:nvPr/>
        </p:nvPicPr>
        <p:blipFill>
          <a:blip r:embed="rId2"/>
          <a:stretch>
            <a:fillRect/>
          </a:stretch>
        </p:blipFill>
        <p:spPr>
          <a:xfrm>
            <a:off x="2693764" y="1362075"/>
            <a:ext cx="6315075" cy="5495925"/>
          </a:xfrm>
          <a:prstGeom prst="rect">
            <a:avLst/>
          </a:prstGeom>
        </p:spPr>
      </p:pic>
    </p:spTree>
    <p:extLst>
      <p:ext uri="{BB962C8B-B14F-4D97-AF65-F5344CB8AC3E}">
        <p14:creationId xmlns:p14="http://schemas.microsoft.com/office/powerpoint/2010/main" val="2560057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9411" y="0"/>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5" name="Marcador de contenido 4"/>
          <p:cNvSpPr>
            <a:spLocks noGrp="1"/>
          </p:cNvSpPr>
          <p:nvPr>
            <p:ph sz="half" idx="1"/>
          </p:nvPr>
        </p:nvSpPr>
        <p:spPr>
          <a:xfrm>
            <a:off x="284409" y="1220318"/>
            <a:ext cx="5575478" cy="4351338"/>
          </a:xfrm>
        </p:spPr>
        <p:txBody>
          <a:bodyPr/>
          <a:lstStyle/>
          <a:p>
            <a:pPr marL="0" indent="0">
              <a:buNone/>
            </a:pPr>
            <a:r>
              <a:rPr lang="es-MX" dirty="0" smtClean="0"/>
              <a:t>1.- Hay variabilidad (incertidumbre)</a:t>
            </a:r>
            <a:endParaRPr lang="es-MX" b="1" dirty="0">
              <a:effectLst>
                <a:outerShdw blurRad="38100" dist="38100" dir="2700000" algn="tl">
                  <a:srgbClr val="000000">
                    <a:alpha val="43137"/>
                  </a:srgbClr>
                </a:outerShdw>
              </a:effectLst>
            </a:endParaRPr>
          </a:p>
        </p:txBody>
      </p:sp>
      <p:sp>
        <p:nvSpPr>
          <p:cNvPr id="6" name="Marcador de contenido 5"/>
          <p:cNvSpPr>
            <a:spLocks noGrp="1"/>
          </p:cNvSpPr>
          <p:nvPr>
            <p:ph sz="half" idx="2"/>
          </p:nvPr>
        </p:nvSpPr>
        <p:spPr>
          <a:xfrm>
            <a:off x="6172199" y="1220318"/>
            <a:ext cx="6019801" cy="4351338"/>
          </a:xfrm>
        </p:spPr>
        <p:txBody>
          <a:bodyPr/>
          <a:lstStyle/>
          <a:p>
            <a:pPr marL="0" indent="0">
              <a:buNone/>
            </a:pPr>
            <a:r>
              <a:rPr lang="es-MX" dirty="0" smtClean="0"/>
              <a:t>2.- Las consecuencias importan</a:t>
            </a:r>
            <a:endParaRPr lang="es-MX"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07168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9411" y="0"/>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5" name="Marcador de contenido 4"/>
          <p:cNvSpPr>
            <a:spLocks noGrp="1"/>
          </p:cNvSpPr>
          <p:nvPr>
            <p:ph sz="half" idx="1"/>
          </p:nvPr>
        </p:nvSpPr>
        <p:spPr>
          <a:xfrm>
            <a:off x="284409" y="1220318"/>
            <a:ext cx="5575478" cy="4351338"/>
          </a:xfrm>
        </p:spPr>
        <p:txBody>
          <a:bodyPr/>
          <a:lstStyle/>
          <a:p>
            <a:pPr marL="0" indent="0">
              <a:buNone/>
            </a:pPr>
            <a:r>
              <a:rPr lang="es-MX" dirty="0" smtClean="0"/>
              <a:t>1.- Hay variabilidad (incertidumbre)</a:t>
            </a:r>
            <a:endParaRPr lang="es-MX" b="1" dirty="0">
              <a:effectLst>
                <a:outerShdw blurRad="38100" dist="38100" dir="2700000" algn="tl">
                  <a:srgbClr val="000000">
                    <a:alpha val="43137"/>
                  </a:srgbClr>
                </a:outerShdw>
              </a:effectLst>
            </a:endParaRPr>
          </a:p>
        </p:txBody>
      </p:sp>
      <p:sp>
        <p:nvSpPr>
          <p:cNvPr id="6" name="Marcador de contenido 5"/>
          <p:cNvSpPr>
            <a:spLocks noGrp="1"/>
          </p:cNvSpPr>
          <p:nvPr>
            <p:ph sz="half" idx="2"/>
          </p:nvPr>
        </p:nvSpPr>
        <p:spPr>
          <a:xfrm>
            <a:off x="6172199" y="1220318"/>
            <a:ext cx="6019801" cy="4351338"/>
          </a:xfrm>
        </p:spPr>
        <p:txBody>
          <a:bodyPr/>
          <a:lstStyle/>
          <a:p>
            <a:pPr marL="0" indent="0">
              <a:buNone/>
            </a:pPr>
            <a:r>
              <a:rPr lang="es-MX" dirty="0" smtClean="0"/>
              <a:t>2.- Las consecuencias importan</a:t>
            </a:r>
            <a:endParaRPr lang="es-MX" b="1" dirty="0">
              <a:effectLst>
                <a:outerShdw blurRad="38100" dist="38100" dir="2700000" algn="tl">
                  <a:srgbClr val="000000">
                    <a:alpha val="43137"/>
                  </a:srgbClr>
                </a:outerShdw>
              </a:effectLst>
            </a:endParaRPr>
          </a:p>
        </p:txBody>
      </p:sp>
      <p:pic>
        <p:nvPicPr>
          <p:cNvPr id="7" name="Imagen 6"/>
          <p:cNvPicPr>
            <a:picLocks noChangeAspect="1"/>
          </p:cNvPicPr>
          <p:nvPr/>
        </p:nvPicPr>
        <p:blipFill>
          <a:blip r:embed="rId2"/>
          <a:stretch>
            <a:fillRect/>
          </a:stretch>
        </p:blipFill>
        <p:spPr>
          <a:xfrm>
            <a:off x="709411" y="1772708"/>
            <a:ext cx="4274713" cy="4929114"/>
          </a:xfrm>
          <a:prstGeom prst="rect">
            <a:avLst/>
          </a:prstGeom>
        </p:spPr>
      </p:pic>
    </p:spTree>
    <p:extLst>
      <p:ext uri="{BB962C8B-B14F-4D97-AF65-F5344CB8AC3E}">
        <p14:creationId xmlns:p14="http://schemas.microsoft.com/office/powerpoint/2010/main" val="2226800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9411" y="0"/>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5" name="Marcador de contenido 4"/>
          <p:cNvSpPr>
            <a:spLocks noGrp="1"/>
          </p:cNvSpPr>
          <p:nvPr>
            <p:ph sz="half" idx="1"/>
          </p:nvPr>
        </p:nvSpPr>
        <p:spPr>
          <a:xfrm>
            <a:off x="284409" y="1220318"/>
            <a:ext cx="5575478" cy="4351338"/>
          </a:xfrm>
        </p:spPr>
        <p:txBody>
          <a:bodyPr/>
          <a:lstStyle/>
          <a:p>
            <a:pPr marL="0" indent="0">
              <a:buNone/>
            </a:pPr>
            <a:r>
              <a:rPr lang="es-MX" dirty="0" smtClean="0"/>
              <a:t>1.- Hay variabilidad (incertidumbre)</a:t>
            </a:r>
            <a:endParaRPr lang="es-MX" b="1" dirty="0">
              <a:effectLst>
                <a:outerShdw blurRad="38100" dist="38100" dir="2700000" algn="tl">
                  <a:srgbClr val="000000">
                    <a:alpha val="43137"/>
                  </a:srgbClr>
                </a:outerShdw>
              </a:effectLst>
            </a:endParaRPr>
          </a:p>
        </p:txBody>
      </p:sp>
      <p:sp>
        <p:nvSpPr>
          <p:cNvPr id="6" name="Marcador de contenido 5"/>
          <p:cNvSpPr>
            <a:spLocks noGrp="1"/>
          </p:cNvSpPr>
          <p:nvPr>
            <p:ph sz="half" idx="2"/>
          </p:nvPr>
        </p:nvSpPr>
        <p:spPr>
          <a:xfrm>
            <a:off x="6172199" y="1220318"/>
            <a:ext cx="6019801" cy="4351338"/>
          </a:xfrm>
        </p:spPr>
        <p:txBody>
          <a:bodyPr/>
          <a:lstStyle/>
          <a:p>
            <a:pPr marL="0" indent="0">
              <a:buNone/>
            </a:pPr>
            <a:r>
              <a:rPr lang="es-MX" dirty="0" smtClean="0"/>
              <a:t>2.- Las consecuencias importan</a:t>
            </a:r>
            <a:endParaRPr lang="es-MX" b="1" dirty="0">
              <a:effectLst>
                <a:outerShdw blurRad="38100" dist="38100" dir="2700000" algn="tl">
                  <a:srgbClr val="000000">
                    <a:alpha val="43137"/>
                  </a:srgbClr>
                </a:outerShdw>
              </a:effectLst>
            </a:endParaRPr>
          </a:p>
        </p:txBody>
      </p:sp>
      <p:pic>
        <p:nvPicPr>
          <p:cNvPr id="7" name="Imagen 6"/>
          <p:cNvPicPr>
            <a:picLocks noChangeAspect="1"/>
          </p:cNvPicPr>
          <p:nvPr/>
        </p:nvPicPr>
        <p:blipFill>
          <a:blip r:embed="rId2"/>
          <a:stretch>
            <a:fillRect/>
          </a:stretch>
        </p:blipFill>
        <p:spPr>
          <a:xfrm>
            <a:off x="709411" y="1772708"/>
            <a:ext cx="4274713" cy="4929114"/>
          </a:xfrm>
          <a:prstGeom prst="rect">
            <a:avLst/>
          </a:prstGeom>
        </p:spPr>
      </p:pic>
      <p:pic>
        <p:nvPicPr>
          <p:cNvPr id="2" name="Imagen 1"/>
          <p:cNvPicPr>
            <a:picLocks noChangeAspect="1"/>
          </p:cNvPicPr>
          <p:nvPr/>
        </p:nvPicPr>
        <p:blipFill>
          <a:blip r:embed="rId3"/>
          <a:stretch>
            <a:fillRect/>
          </a:stretch>
        </p:blipFill>
        <p:spPr>
          <a:xfrm>
            <a:off x="5859887" y="2125014"/>
            <a:ext cx="5996490" cy="3662721"/>
          </a:xfrm>
          <a:prstGeom prst="rect">
            <a:avLst/>
          </a:prstGeom>
        </p:spPr>
      </p:pic>
    </p:spTree>
    <p:extLst>
      <p:ext uri="{BB962C8B-B14F-4D97-AF65-F5344CB8AC3E}">
        <p14:creationId xmlns:p14="http://schemas.microsoft.com/office/powerpoint/2010/main" val="2323914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spTree>
    <p:extLst>
      <p:ext uri="{BB962C8B-B14F-4D97-AF65-F5344CB8AC3E}">
        <p14:creationId xmlns:p14="http://schemas.microsoft.com/office/powerpoint/2010/main" val="341467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pic>
        <p:nvPicPr>
          <p:cNvPr id="8" name="Imagen 7"/>
          <p:cNvPicPr>
            <a:picLocks noChangeAspect="1"/>
          </p:cNvPicPr>
          <p:nvPr/>
        </p:nvPicPr>
        <p:blipFill>
          <a:blip r:embed="rId3"/>
          <a:stretch>
            <a:fillRect/>
          </a:stretch>
        </p:blipFill>
        <p:spPr>
          <a:xfrm>
            <a:off x="5859887" y="2125014"/>
            <a:ext cx="5996490" cy="3662721"/>
          </a:xfrm>
          <a:prstGeom prst="rect">
            <a:avLst/>
          </a:prstGeom>
        </p:spPr>
      </p:pic>
    </p:spTree>
    <p:extLst>
      <p:ext uri="{BB962C8B-B14F-4D97-AF65-F5344CB8AC3E}">
        <p14:creationId xmlns:p14="http://schemas.microsoft.com/office/powerpoint/2010/main" val="2959071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9411" y="0"/>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5" name="Marcador de contenido 4"/>
          <p:cNvSpPr>
            <a:spLocks noGrp="1"/>
          </p:cNvSpPr>
          <p:nvPr>
            <p:ph sz="half" idx="1"/>
          </p:nvPr>
        </p:nvSpPr>
        <p:spPr>
          <a:xfrm>
            <a:off x="284409" y="1220318"/>
            <a:ext cx="5575478" cy="4351338"/>
          </a:xfrm>
        </p:spPr>
        <p:txBody>
          <a:bodyPr/>
          <a:lstStyle/>
          <a:p>
            <a:pPr marL="0" indent="0">
              <a:buNone/>
            </a:pPr>
            <a:r>
              <a:rPr lang="es-MX" dirty="0" smtClean="0"/>
              <a:t>1.- </a:t>
            </a:r>
            <a:r>
              <a:rPr lang="es-MX" b="1" dirty="0" err="1" smtClean="0"/>
              <a:t>Discriminabilidad</a:t>
            </a:r>
            <a:r>
              <a:rPr lang="es-MX" b="1" dirty="0" smtClean="0">
                <a:effectLst>
                  <a:outerShdw blurRad="38100" dist="38100" dir="2700000" algn="tl">
                    <a:srgbClr val="000000">
                      <a:alpha val="43137"/>
                    </a:srgbClr>
                  </a:outerShdw>
                </a:effectLst>
              </a:rPr>
              <a:t>  (</a:t>
            </a:r>
            <a:r>
              <a:rPr lang="es-MX" b="1" dirty="0" smtClean="0"/>
              <a:t>d’)</a:t>
            </a:r>
            <a:endParaRPr lang="es-MX" b="1" dirty="0">
              <a:effectLst>
                <a:outerShdw blurRad="38100" dist="38100" dir="2700000" algn="tl">
                  <a:srgbClr val="000000">
                    <a:alpha val="43137"/>
                  </a:srgbClr>
                </a:outerShdw>
              </a:effectLst>
            </a:endParaRPr>
          </a:p>
        </p:txBody>
      </p:sp>
      <p:sp>
        <p:nvSpPr>
          <p:cNvPr id="6" name="Marcador de contenido 5"/>
          <p:cNvSpPr>
            <a:spLocks noGrp="1"/>
          </p:cNvSpPr>
          <p:nvPr>
            <p:ph sz="half" idx="2"/>
          </p:nvPr>
        </p:nvSpPr>
        <p:spPr>
          <a:xfrm>
            <a:off x="6172199" y="1220318"/>
            <a:ext cx="6019801" cy="4351338"/>
          </a:xfrm>
        </p:spPr>
        <p:txBody>
          <a:bodyPr/>
          <a:lstStyle/>
          <a:p>
            <a:pPr marL="0" indent="0">
              <a:buNone/>
            </a:pPr>
            <a:r>
              <a:rPr lang="es-MX" dirty="0" smtClean="0"/>
              <a:t>2.- </a:t>
            </a:r>
            <a:r>
              <a:rPr lang="es-MX" b="1" dirty="0" smtClean="0"/>
              <a:t>Criterio </a:t>
            </a:r>
            <a:r>
              <a:rPr lang="es-MX" b="1" dirty="0" smtClean="0">
                <a:effectLst>
                  <a:outerShdw blurRad="38100" dist="38100" dir="2700000" algn="tl">
                    <a:srgbClr val="000000">
                      <a:alpha val="43137"/>
                    </a:srgbClr>
                  </a:outerShdw>
                </a:effectLst>
              </a:rPr>
              <a:t>(K)</a:t>
            </a:r>
            <a:r>
              <a:rPr lang="es-MX" b="1" dirty="0" smtClean="0"/>
              <a:t> y sesgo </a:t>
            </a:r>
            <a:r>
              <a:rPr lang="es-MX" b="1" dirty="0" smtClean="0">
                <a:effectLst>
                  <a:outerShdw blurRad="38100" dist="38100" dir="2700000" algn="tl">
                    <a:srgbClr val="000000">
                      <a:alpha val="43137"/>
                    </a:srgbClr>
                  </a:outerShdw>
                </a:effectLst>
              </a:rPr>
              <a:t>(Beta y C)</a:t>
            </a:r>
            <a:endParaRPr lang="es-MX" b="1" dirty="0"/>
          </a:p>
        </p:txBody>
      </p:sp>
      <p:pic>
        <p:nvPicPr>
          <p:cNvPr id="3" name="Imagen 2"/>
          <p:cNvPicPr>
            <a:picLocks noChangeAspect="1"/>
          </p:cNvPicPr>
          <p:nvPr/>
        </p:nvPicPr>
        <p:blipFill>
          <a:blip r:embed="rId2"/>
          <a:stretch>
            <a:fillRect/>
          </a:stretch>
        </p:blipFill>
        <p:spPr>
          <a:xfrm>
            <a:off x="1515481" y="1720469"/>
            <a:ext cx="3000375" cy="4962525"/>
          </a:xfrm>
          <a:prstGeom prst="rect">
            <a:avLst/>
          </a:prstGeom>
        </p:spPr>
      </p:pic>
      <p:pic>
        <p:nvPicPr>
          <p:cNvPr id="7" name="Imagen 6"/>
          <p:cNvPicPr>
            <a:picLocks noChangeAspect="1"/>
          </p:cNvPicPr>
          <p:nvPr/>
        </p:nvPicPr>
        <p:blipFill>
          <a:blip r:embed="rId3"/>
          <a:stretch>
            <a:fillRect/>
          </a:stretch>
        </p:blipFill>
        <p:spPr>
          <a:xfrm>
            <a:off x="6821711" y="1848900"/>
            <a:ext cx="3932149" cy="4660631"/>
          </a:xfrm>
          <a:prstGeom prst="rect">
            <a:avLst/>
          </a:prstGeom>
        </p:spPr>
      </p:pic>
    </p:spTree>
    <p:extLst>
      <p:ext uri="{BB962C8B-B14F-4D97-AF65-F5344CB8AC3E}">
        <p14:creationId xmlns:p14="http://schemas.microsoft.com/office/powerpoint/2010/main" val="1900037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6591836" y="1029884"/>
            <a:ext cx="4633175" cy="5942819"/>
          </a:xfrm>
          <a:prstGeom prst="rect">
            <a:avLst/>
          </a:prstGeom>
        </p:spPr>
      </p:pic>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3"/>
          <a:stretch>
            <a:fillRect/>
          </a:stretch>
        </p:blipFill>
        <p:spPr>
          <a:xfrm>
            <a:off x="567444" y="2055813"/>
            <a:ext cx="5133975" cy="3248025"/>
          </a:xfrm>
          <a:prstGeom prst="rect">
            <a:avLst/>
          </a:prstGeom>
        </p:spPr>
      </p:pic>
    </p:spTree>
    <p:extLst>
      <p:ext uri="{BB962C8B-B14F-4D97-AF65-F5344CB8AC3E}">
        <p14:creationId xmlns:p14="http://schemas.microsoft.com/office/powerpoint/2010/main" val="1519343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TDS en Memoria de Reconocimiento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pic>
        <p:nvPicPr>
          <p:cNvPr id="6" name="Imagen 5"/>
          <p:cNvPicPr>
            <a:picLocks noChangeAspect="1"/>
          </p:cNvPicPr>
          <p:nvPr/>
        </p:nvPicPr>
        <p:blipFill>
          <a:blip r:embed="rId2"/>
          <a:stretch>
            <a:fillRect/>
          </a:stretch>
        </p:blipFill>
        <p:spPr>
          <a:xfrm>
            <a:off x="2687952" y="1690688"/>
            <a:ext cx="7291647" cy="4486275"/>
          </a:xfrm>
          <a:prstGeom prst="rect">
            <a:avLst/>
          </a:prstGeom>
        </p:spPr>
      </p:pic>
    </p:spTree>
    <p:extLst>
      <p:ext uri="{BB962C8B-B14F-4D97-AF65-F5344CB8AC3E}">
        <p14:creationId xmlns:p14="http://schemas.microsoft.com/office/powerpoint/2010/main" val="1169416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Introducción</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1394583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lstStyle/>
          <a:p>
            <a:r>
              <a:rPr lang="es-MX" dirty="0" smtClean="0">
                <a:solidFill>
                  <a:schemeClr val="tx1"/>
                </a:solidFill>
              </a:rPr>
              <a:t>Hace referencia a un </a:t>
            </a:r>
            <a:r>
              <a:rPr lang="es-MX" b="1" dirty="0" smtClean="0">
                <a:solidFill>
                  <a:schemeClr val="tx1"/>
                </a:solidFill>
                <a:effectLst>
                  <a:outerShdw blurRad="38100" dist="38100" dir="2700000" algn="tl">
                    <a:srgbClr val="000000">
                      <a:alpha val="43137"/>
                    </a:srgbClr>
                  </a:outerShdw>
                </a:effectLst>
              </a:rPr>
              <a:t>patrón de respuestas </a:t>
            </a:r>
            <a:r>
              <a:rPr lang="es-MX" dirty="0" smtClean="0">
                <a:solidFill>
                  <a:schemeClr val="tx1"/>
                </a:solidFill>
              </a:rPr>
              <a:t>consistentemente reportado</a:t>
            </a:r>
            <a:endParaRPr lang="es-MX" dirty="0">
              <a:solidFill>
                <a:schemeClr val="tx1"/>
              </a:solidFill>
            </a:endParaRPr>
          </a:p>
        </p:txBody>
      </p:sp>
    </p:spTree>
    <p:extLst>
      <p:ext uri="{BB962C8B-B14F-4D97-AF65-F5344CB8AC3E}">
        <p14:creationId xmlns:p14="http://schemas.microsoft.com/office/powerpoint/2010/main" val="878132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pic>
        <p:nvPicPr>
          <p:cNvPr id="6" name="Imagen 5"/>
          <p:cNvPicPr>
            <a:picLocks noChangeAspect="1"/>
          </p:cNvPicPr>
          <p:nvPr/>
        </p:nvPicPr>
        <p:blipFill>
          <a:blip r:embed="rId2"/>
          <a:stretch>
            <a:fillRect/>
          </a:stretch>
        </p:blipFill>
        <p:spPr>
          <a:xfrm>
            <a:off x="5282368" y="1348864"/>
            <a:ext cx="6909632" cy="4330965"/>
          </a:xfrm>
          <a:prstGeom prst="rect">
            <a:avLst/>
          </a:prstGeom>
        </p:spPr>
      </p:pic>
      <p:sp>
        <p:nvSpPr>
          <p:cNvPr id="7" name="Rectángulo redondeado 6"/>
          <p:cNvSpPr/>
          <p:nvPr/>
        </p:nvSpPr>
        <p:spPr>
          <a:xfrm>
            <a:off x="812441" y="1237285"/>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r>
              <a:rPr lang="es-MX" sz="2000" b="1" dirty="0" smtClean="0">
                <a:solidFill>
                  <a:schemeClr val="tx1"/>
                </a:solidFill>
              </a:rPr>
              <a:t>?</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10" name="Imagen 9"/>
          <p:cNvPicPr>
            <a:picLocks noChangeAspect="1"/>
          </p:cNvPicPr>
          <p:nvPr/>
        </p:nvPicPr>
        <p:blipFill>
          <a:blip r:embed="rId3"/>
          <a:stretch>
            <a:fillRect/>
          </a:stretch>
        </p:blipFill>
        <p:spPr>
          <a:xfrm>
            <a:off x="0" y="3539201"/>
            <a:ext cx="4777443" cy="3022464"/>
          </a:xfrm>
          <a:prstGeom prst="rect">
            <a:avLst/>
          </a:prstGeom>
        </p:spPr>
      </p:pic>
    </p:spTree>
    <p:extLst>
      <p:ext uri="{BB962C8B-B14F-4D97-AF65-F5344CB8AC3E}">
        <p14:creationId xmlns:p14="http://schemas.microsoft.com/office/powerpoint/2010/main" val="3079453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436613" y="1037623"/>
            <a:ext cx="9762639" cy="1555504"/>
          </a:xfrm>
          <a:prstGeom prst="rect">
            <a:avLst/>
          </a:prstGeom>
        </p:spPr>
      </p:pic>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Tree>
    <p:extLst>
      <p:ext uri="{BB962C8B-B14F-4D97-AF65-F5344CB8AC3E}">
        <p14:creationId xmlns:p14="http://schemas.microsoft.com/office/powerpoint/2010/main" val="1831686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3093242" y="2593127"/>
            <a:ext cx="5953998" cy="4455089"/>
          </a:xfrm>
          <a:prstGeom prst="rect">
            <a:avLst/>
          </a:prstGeom>
        </p:spPr>
      </p:pic>
      <p:pic>
        <p:nvPicPr>
          <p:cNvPr id="5" name="Imagen 4"/>
          <p:cNvPicPr>
            <a:picLocks noChangeAspect="1"/>
          </p:cNvPicPr>
          <p:nvPr/>
        </p:nvPicPr>
        <p:blipFill>
          <a:blip r:embed="rId3"/>
          <a:stretch>
            <a:fillRect/>
          </a:stretch>
        </p:blipFill>
        <p:spPr>
          <a:xfrm>
            <a:off x="1436613" y="1037623"/>
            <a:ext cx="9762639" cy="1555504"/>
          </a:xfrm>
          <a:prstGeom prst="rect">
            <a:avLst/>
          </a:prstGeom>
        </p:spPr>
      </p:pic>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Tree>
    <p:extLst>
      <p:ext uri="{BB962C8B-B14F-4D97-AF65-F5344CB8AC3E}">
        <p14:creationId xmlns:p14="http://schemas.microsoft.com/office/powerpoint/2010/main" val="1538047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Escala de confianza</a:t>
            </a:r>
            <a:endParaRPr lang="es-MX" b="1" dirty="0"/>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131899" y="3084033"/>
            <a:ext cx="5873521" cy="1470722"/>
          </a:xfrm>
          <a:prstGeom prst="rect">
            <a:avLst/>
          </a:prstGeom>
        </p:spPr>
      </p:pic>
      <p:pic>
        <p:nvPicPr>
          <p:cNvPr id="7" name="Imagen 6"/>
          <p:cNvPicPr>
            <a:picLocks noChangeAspect="1"/>
          </p:cNvPicPr>
          <p:nvPr/>
        </p:nvPicPr>
        <p:blipFill>
          <a:blip r:embed="rId3"/>
          <a:stretch>
            <a:fillRect/>
          </a:stretch>
        </p:blipFill>
        <p:spPr>
          <a:xfrm>
            <a:off x="6632192" y="2059009"/>
            <a:ext cx="5395090" cy="3915113"/>
          </a:xfrm>
          <a:prstGeom prst="rect">
            <a:avLst/>
          </a:prstGeom>
        </p:spPr>
      </p:pic>
    </p:spTree>
    <p:extLst>
      <p:ext uri="{BB962C8B-B14F-4D97-AF65-F5344CB8AC3E}">
        <p14:creationId xmlns:p14="http://schemas.microsoft.com/office/powerpoint/2010/main" val="2946309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Escala de confianza</a:t>
            </a:r>
            <a:endParaRPr lang="es-MX" b="1" dirty="0"/>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862262" y="1154202"/>
            <a:ext cx="6467475" cy="1819275"/>
          </a:xfrm>
          <a:prstGeom prst="rect">
            <a:avLst/>
          </a:prstGeom>
        </p:spPr>
      </p:pic>
    </p:spTree>
    <p:extLst>
      <p:ext uri="{BB962C8B-B14F-4D97-AF65-F5344CB8AC3E}">
        <p14:creationId xmlns:p14="http://schemas.microsoft.com/office/powerpoint/2010/main" val="1898003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Escala de confianza</a:t>
            </a:r>
            <a:endParaRPr lang="es-MX" b="1" dirty="0"/>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862262" y="1154202"/>
            <a:ext cx="6467475" cy="1819275"/>
          </a:xfrm>
          <a:prstGeom prst="rect">
            <a:avLst/>
          </a:prstGeom>
        </p:spPr>
      </p:pic>
      <p:pic>
        <p:nvPicPr>
          <p:cNvPr id="5" name="Imagen 4"/>
          <p:cNvPicPr>
            <a:picLocks noChangeAspect="1"/>
          </p:cNvPicPr>
          <p:nvPr/>
        </p:nvPicPr>
        <p:blipFill>
          <a:blip r:embed="rId3"/>
          <a:stretch>
            <a:fillRect/>
          </a:stretch>
        </p:blipFill>
        <p:spPr>
          <a:xfrm>
            <a:off x="3209053" y="2842282"/>
            <a:ext cx="5316761" cy="4015718"/>
          </a:xfrm>
          <a:prstGeom prst="rect">
            <a:avLst/>
          </a:prstGeom>
        </p:spPr>
      </p:pic>
    </p:spTree>
    <p:extLst>
      <p:ext uri="{BB962C8B-B14F-4D97-AF65-F5344CB8AC3E}">
        <p14:creationId xmlns:p14="http://schemas.microsoft.com/office/powerpoint/2010/main" val="3272955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Tree>
    <p:extLst>
      <p:ext uri="{BB962C8B-B14F-4D97-AF65-F5344CB8AC3E}">
        <p14:creationId xmlns:p14="http://schemas.microsoft.com/office/powerpoint/2010/main" val="3526320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
        <p:nvSpPr>
          <p:cNvPr id="5" name="Marcador de contenido 2"/>
          <p:cNvSpPr txBox="1">
            <a:spLocks/>
          </p:cNvSpPr>
          <p:nvPr/>
        </p:nvSpPr>
        <p:spPr>
          <a:xfrm>
            <a:off x="7041055" y="2251149"/>
            <a:ext cx="45902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dirty="0" smtClean="0"/>
          </a:p>
          <a:p>
            <a:r>
              <a:rPr lang="es-MX" dirty="0" smtClean="0"/>
              <a:t>¿La TDS es apropiada para estudiar memoria?</a:t>
            </a:r>
          </a:p>
          <a:p>
            <a:pPr marL="0" indent="0">
              <a:buNone/>
            </a:pPr>
            <a:endParaRPr lang="es-MX" dirty="0" smtClean="0"/>
          </a:p>
          <a:p>
            <a:r>
              <a:rPr lang="es-MX" dirty="0" smtClean="0"/>
              <a:t>¿Qué sugiere le Efecto Espejo sobre las tareas de reconocimiento?</a:t>
            </a:r>
            <a:endParaRPr lang="es-MX" dirty="0"/>
          </a:p>
        </p:txBody>
      </p:sp>
    </p:spTree>
    <p:extLst>
      <p:ext uri="{BB962C8B-B14F-4D97-AF65-F5344CB8AC3E}">
        <p14:creationId xmlns:p14="http://schemas.microsoft.com/office/powerpoint/2010/main" val="3798604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p:txBody>
      </p:sp>
    </p:spTree>
    <p:extLst>
      <p:ext uri="{BB962C8B-B14F-4D97-AF65-F5344CB8AC3E}">
        <p14:creationId xmlns:p14="http://schemas.microsoft.com/office/powerpoint/2010/main" val="4179422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pPr marL="0" indent="0">
              <a:buNone/>
            </a:pPr>
            <a:endParaRPr lang="es-MX" dirty="0" smtClean="0"/>
          </a:p>
          <a:p>
            <a:pPr marL="0" indent="0">
              <a:buNone/>
            </a:pPr>
            <a:endParaRPr lang="es-MX" dirty="0"/>
          </a:p>
          <a:p>
            <a:pPr marL="0" indent="0" algn="r">
              <a:buNone/>
            </a:pPr>
            <a:r>
              <a:rPr lang="es-MX" dirty="0" smtClean="0"/>
              <a:t>Uno de los problemas más frecuentes a los que se enfrentan los organismos es la detección de estados o eventos específicos (</a:t>
            </a:r>
            <a:r>
              <a:rPr lang="es-MX" b="1" dirty="0" smtClean="0"/>
              <a:t>señales</a:t>
            </a:r>
            <a:r>
              <a:rPr lang="es-MX" dirty="0" smtClean="0"/>
              <a:t>) que les proporcionen información relevante sobre el estado del mundo, (</a:t>
            </a:r>
            <a:r>
              <a:rPr lang="es-MX" dirty="0" err="1" smtClean="0"/>
              <a:t>McNicol</a:t>
            </a:r>
            <a:r>
              <a:rPr lang="es-MX" dirty="0" smtClean="0"/>
              <a:t>, 2005c).</a:t>
            </a:r>
          </a:p>
          <a:p>
            <a:pPr marL="0" indent="0">
              <a:buNone/>
            </a:pPr>
            <a:endParaRPr lang="es-MX" dirty="0" smtClean="0"/>
          </a:p>
        </p:txBody>
      </p:sp>
    </p:spTree>
    <p:extLst>
      <p:ext uri="{BB962C8B-B14F-4D97-AF65-F5344CB8AC3E}">
        <p14:creationId xmlns:p14="http://schemas.microsoft.com/office/powerpoint/2010/main" val="139790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Explorar la </a:t>
            </a:r>
            <a:r>
              <a:rPr lang="es-MX" dirty="0" err="1" smtClean="0"/>
              <a:t>generalizabilidad</a:t>
            </a:r>
            <a:r>
              <a:rPr lang="es-MX" dirty="0" smtClean="0"/>
              <a:t> del Efecto Espejo a otras áreas donde se haya aplicado la TDS.</a:t>
            </a:r>
            <a:endParaRPr lang="es-MX" dirty="0"/>
          </a:p>
        </p:txBody>
      </p:sp>
      <p:sp>
        <p:nvSpPr>
          <p:cNvPr id="4" name="Título 1"/>
          <p:cNvSpPr txBox="1">
            <a:spLocks/>
          </p:cNvSpPr>
          <p:nvPr/>
        </p:nvSpPr>
        <p:spPr>
          <a:xfrm>
            <a:off x="838200" y="3737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smtClean="0"/>
              <a:t>Objetivo</a:t>
            </a:r>
            <a:endParaRPr lang="es-MX" b="1" dirty="0"/>
          </a:p>
        </p:txBody>
      </p:sp>
    </p:spTree>
    <p:extLst>
      <p:ext uri="{BB962C8B-B14F-4D97-AF65-F5344CB8AC3E}">
        <p14:creationId xmlns:p14="http://schemas.microsoft.com/office/powerpoint/2010/main" val="3297511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Método</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46496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1682" y="1902899"/>
            <a:ext cx="6180786" cy="4351338"/>
          </a:xfrm>
        </p:spPr>
        <p:txBody>
          <a:bodyPr>
            <a:normAutofit lnSpcReduction="10000"/>
          </a:bodyPr>
          <a:lstStyle/>
          <a:p>
            <a:r>
              <a:rPr lang="es-MX" sz="4800" b="1" dirty="0" smtClean="0"/>
              <a:t>OBJETIVO: </a:t>
            </a:r>
            <a:r>
              <a:rPr lang="es-MX" sz="4800" dirty="0" smtClean="0"/>
              <a:t>Buscar </a:t>
            </a:r>
            <a:r>
              <a:rPr lang="es-MX" sz="4800" dirty="0"/>
              <a:t>evidencia del Efecto Espejo fuera del área de Memoria de </a:t>
            </a:r>
            <a:r>
              <a:rPr lang="es-MX" sz="4800" dirty="0" smtClean="0"/>
              <a:t>Reconocimiento, en una tarea de detección perceptual.</a:t>
            </a:r>
          </a:p>
          <a:p>
            <a:endParaRPr lang="es-MX" sz="4800" dirty="0" smtClean="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Planteamiento general</a:t>
            </a:r>
            <a:endParaRPr lang="es-MX" dirty="0"/>
          </a:p>
        </p:txBody>
      </p:sp>
      <p:pic>
        <p:nvPicPr>
          <p:cNvPr id="5" name="Picture 2" descr="C:\Users\Adrifelcha\Desktop\Felisa\Tesis\Tesis Template\Figures\Ebbingha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3888" y="2266682"/>
            <a:ext cx="4981057" cy="3046612"/>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p:cNvSpPr>
            <a:spLocks noGrp="1"/>
          </p:cNvSpPr>
          <p:nvPr>
            <p:ph type="title"/>
          </p:nvPr>
        </p:nvSpPr>
        <p:spPr/>
        <p:txBody>
          <a:bodyPr/>
          <a:lstStyle/>
          <a:p>
            <a:endParaRPr lang="es-MX"/>
          </a:p>
        </p:txBody>
      </p:sp>
    </p:spTree>
    <p:extLst>
      <p:ext uri="{BB962C8B-B14F-4D97-AF65-F5344CB8AC3E}">
        <p14:creationId xmlns:p14="http://schemas.microsoft.com/office/powerpoint/2010/main" val="2527740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15913" y="1825625"/>
            <a:ext cx="5815913" cy="4351338"/>
          </a:xfrm>
        </p:spPr>
        <p:txBody>
          <a:bodyPr/>
          <a:lstStyle/>
          <a:p>
            <a:r>
              <a:rPr lang="es-MX" dirty="0" smtClean="0"/>
              <a:t>Las clases A y B se construyeron de acuerdo a la literatura (</a:t>
            </a:r>
            <a:r>
              <a:rPr lang="es-MX" dirty="0" err="1" smtClean="0"/>
              <a:t>Massaro</a:t>
            </a:r>
            <a:r>
              <a:rPr lang="es-MX" dirty="0" smtClean="0"/>
              <a:t> &amp; Anderson, 1971)</a:t>
            </a:r>
          </a:p>
          <a:p>
            <a:endParaRPr lang="es-MX" dirty="0"/>
          </a:p>
          <a:p>
            <a:r>
              <a:rPr lang="es-MX" dirty="0" smtClean="0"/>
              <a:t>Clase A: “Pocos” círculos externos</a:t>
            </a:r>
          </a:p>
          <a:p>
            <a:pPr lvl="1"/>
            <a:r>
              <a:rPr lang="es-MX" dirty="0" smtClean="0"/>
              <a:t>Dos Niveles : 2 y 3 círculos externos</a:t>
            </a:r>
          </a:p>
          <a:p>
            <a:endParaRPr lang="es-MX" dirty="0"/>
          </a:p>
          <a:p>
            <a:r>
              <a:rPr lang="es-MX" dirty="0" smtClean="0"/>
              <a:t>Clase B: “Muchos” círculos externos</a:t>
            </a:r>
          </a:p>
          <a:p>
            <a:pPr lvl="1"/>
            <a:r>
              <a:rPr lang="es-MX" dirty="0" smtClean="0"/>
              <a:t>Dos Niveles: 7 y 8 círculos externos</a:t>
            </a:r>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Diseño Experimental</a:t>
            </a:r>
            <a:endParaRPr lang="es-MX" dirty="0"/>
          </a:p>
        </p:txBody>
      </p:sp>
      <p:pic>
        <p:nvPicPr>
          <p:cNvPr id="5" name="Imagen 4"/>
          <p:cNvPicPr>
            <a:picLocks noChangeAspect="1"/>
          </p:cNvPicPr>
          <p:nvPr/>
        </p:nvPicPr>
        <p:blipFill>
          <a:blip r:embed="rId2"/>
          <a:stretch>
            <a:fillRect/>
          </a:stretch>
        </p:blipFill>
        <p:spPr>
          <a:xfrm>
            <a:off x="201569" y="1712194"/>
            <a:ext cx="4938842" cy="4464770"/>
          </a:xfrm>
          <a:prstGeom prst="rect">
            <a:avLst/>
          </a:prstGeom>
        </p:spPr>
      </p:pic>
      <p:sp>
        <p:nvSpPr>
          <p:cNvPr id="6" name="Título 5"/>
          <p:cNvSpPr>
            <a:spLocks noGrp="1"/>
          </p:cNvSpPr>
          <p:nvPr>
            <p:ph type="title"/>
          </p:nvPr>
        </p:nvSpPr>
        <p:spPr/>
        <p:txBody>
          <a:bodyPr/>
          <a:lstStyle/>
          <a:p>
            <a:endParaRPr lang="es-MX"/>
          </a:p>
        </p:txBody>
      </p:sp>
    </p:spTree>
    <p:extLst>
      <p:ext uri="{BB962C8B-B14F-4D97-AF65-F5344CB8AC3E}">
        <p14:creationId xmlns:p14="http://schemas.microsoft.com/office/powerpoint/2010/main" val="4025472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MX" sz="3200" dirty="0" smtClean="0"/>
              <a:t>TAREA: Los </a:t>
            </a:r>
            <a:r>
              <a:rPr lang="es-MX" sz="3200" dirty="0"/>
              <a:t>participantes tenían </a:t>
            </a:r>
            <a:r>
              <a:rPr lang="es-MX" sz="3200" dirty="0" smtClean="0"/>
              <a:t>que comparar el </a:t>
            </a:r>
            <a:r>
              <a:rPr lang="es-MX" sz="3200" dirty="0"/>
              <a:t>tamaño de dos círculos mostrados en pantalla y </a:t>
            </a:r>
            <a:r>
              <a:rPr lang="es-MX" sz="3200" b="1" dirty="0" smtClean="0"/>
              <a:t>señalar cuando estos fueran del </a:t>
            </a:r>
            <a:r>
              <a:rPr lang="es-MX" sz="3200" b="1" dirty="0"/>
              <a:t>mismo diámetro (</a:t>
            </a:r>
            <a:r>
              <a:rPr lang="es-MX" sz="3200" b="1" dirty="0" smtClean="0"/>
              <a:t>señal).</a:t>
            </a:r>
          </a:p>
        </p:txBody>
      </p:sp>
      <p:sp>
        <p:nvSpPr>
          <p:cNvPr id="6" name="CuadroTexto 5"/>
          <p:cNvSpPr txBox="1"/>
          <p:nvPr/>
        </p:nvSpPr>
        <p:spPr>
          <a:xfrm>
            <a:off x="609599" y="4001294"/>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1</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7" name="CuadroTexto 6"/>
          <p:cNvSpPr txBox="1"/>
          <p:nvPr/>
        </p:nvSpPr>
        <p:spPr>
          <a:xfrm>
            <a:off x="6742668" y="3934967"/>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2</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8" name="Elipse 7"/>
          <p:cNvSpPr/>
          <p:nvPr/>
        </p:nvSpPr>
        <p:spPr>
          <a:xfrm>
            <a:off x="675501" y="4621427"/>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9" name="Elipse 8"/>
          <p:cNvSpPr/>
          <p:nvPr/>
        </p:nvSpPr>
        <p:spPr>
          <a:xfrm>
            <a:off x="6825047" y="4621427"/>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0" name="Elipse 9"/>
          <p:cNvSpPr/>
          <p:nvPr/>
        </p:nvSpPr>
        <p:spPr>
          <a:xfrm>
            <a:off x="9073976" y="4608221"/>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1" name="Elipse 10"/>
          <p:cNvSpPr/>
          <p:nvPr/>
        </p:nvSpPr>
        <p:spPr>
          <a:xfrm>
            <a:off x="3171568" y="4736757"/>
            <a:ext cx="1070917" cy="102973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smtClean="0">
                <a:solidFill>
                  <a:schemeClr val="tx1"/>
                </a:solidFill>
              </a:rPr>
              <a:t>Circulo Aislado</a:t>
            </a:r>
            <a:endParaRPr lang="es-MX" sz="1500" dirty="0">
              <a:solidFill>
                <a:schemeClr val="tx1"/>
              </a:solidFill>
            </a:endParaRPr>
          </a:p>
        </p:txBody>
      </p:sp>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907768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Procedimiento</a:t>
            </a:r>
            <a:endParaRPr lang="es-MX" dirty="0"/>
          </a:p>
        </p:txBody>
      </p:sp>
      <p:sp>
        <p:nvSpPr>
          <p:cNvPr id="5" name="Marcador de contenido 4"/>
          <p:cNvSpPr>
            <a:spLocks noGrp="1"/>
          </p:cNvSpPr>
          <p:nvPr>
            <p:ph idx="1"/>
          </p:nvPr>
        </p:nvSpPr>
        <p:spPr>
          <a:xfrm>
            <a:off x="747584" y="1619679"/>
            <a:ext cx="10515600" cy="4351338"/>
          </a:xfrm>
        </p:spPr>
        <p:txBody>
          <a:bodyPr/>
          <a:lstStyle/>
          <a:p>
            <a:pPr marL="0" indent="0">
              <a:buNone/>
            </a:pPr>
            <a:r>
              <a:rPr lang="es-MX" dirty="0" smtClean="0"/>
              <a:t>1.- Tarea de detección binaria</a:t>
            </a:r>
            <a:endParaRPr lang="es-MX" dirty="0"/>
          </a:p>
        </p:txBody>
      </p:sp>
      <p:pic>
        <p:nvPicPr>
          <p:cNvPr id="6" name="Imagen 5"/>
          <p:cNvPicPr>
            <a:picLocks noChangeAspect="1"/>
          </p:cNvPicPr>
          <p:nvPr/>
        </p:nvPicPr>
        <p:blipFill>
          <a:blip r:embed="rId2"/>
          <a:stretch>
            <a:fillRect/>
          </a:stretch>
        </p:blipFill>
        <p:spPr>
          <a:xfrm>
            <a:off x="98081" y="2339932"/>
            <a:ext cx="5248275" cy="3743325"/>
          </a:xfrm>
          <a:prstGeom prst="rect">
            <a:avLst/>
          </a:prstGeom>
        </p:spPr>
      </p:pic>
      <p:pic>
        <p:nvPicPr>
          <p:cNvPr id="7" name="Imagen 6"/>
          <p:cNvPicPr>
            <a:picLocks noChangeAspect="1"/>
          </p:cNvPicPr>
          <p:nvPr/>
        </p:nvPicPr>
        <p:blipFill>
          <a:blip r:embed="rId3"/>
          <a:stretch>
            <a:fillRect/>
          </a:stretch>
        </p:blipFill>
        <p:spPr>
          <a:xfrm>
            <a:off x="6511624" y="2339932"/>
            <a:ext cx="4638675" cy="3762375"/>
          </a:xfrm>
          <a:prstGeom prst="rect">
            <a:avLst/>
          </a:prstGeom>
        </p:spPr>
      </p:pic>
      <p:sp>
        <p:nvSpPr>
          <p:cNvPr id="3" name="Título 2"/>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61239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pPr marL="0" indent="0">
              <a:buNone/>
            </a:pPr>
            <a:r>
              <a:rPr lang="es-MX" dirty="0" smtClean="0"/>
              <a:t>2. Tarea con Escala de Confianza</a:t>
            </a:r>
            <a:endParaRPr lang="es-MX" dirty="0"/>
          </a:p>
        </p:txBody>
      </p:sp>
      <p:pic>
        <p:nvPicPr>
          <p:cNvPr id="4" name="Imagen 3"/>
          <p:cNvPicPr>
            <a:picLocks noChangeAspect="1"/>
          </p:cNvPicPr>
          <p:nvPr/>
        </p:nvPicPr>
        <p:blipFill>
          <a:blip r:embed="rId2"/>
          <a:stretch>
            <a:fillRect/>
          </a:stretch>
        </p:blipFill>
        <p:spPr>
          <a:xfrm>
            <a:off x="3264629" y="2548453"/>
            <a:ext cx="5267325" cy="3095625"/>
          </a:xfrm>
          <a:prstGeom prst="rect">
            <a:avLst/>
          </a:prstGeom>
        </p:spPr>
      </p:pic>
    </p:spTree>
    <p:extLst>
      <p:ext uri="{BB962C8B-B14F-4D97-AF65-F5344CB8AC3E}">
        <p14:creationId xmlns:p14="http://schemas.microsoft.com/office/powerpoint/2010/main" val="520010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Resultados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2518961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76800"/>
            <a:ext cx="5016843" cy="1325563"/>
          </a:xfrm>
          <a:solidFill>
            <a:schemeClr val="accent1">
              <a:lumMod val="75000"/>
            </a:schemeClr>
          </a:solidFill>
        </p:spPr>
        <p:txBody>
          <a:bodyPr/>
          <a:lstStyle/>
          <a:p>
            <a:r>
              <a:rPr lang="es-MX" b="1" dirty="0" smtClean="0">
                <a:solidFill>
                  <a:schemeClr val="bg1"/>
                </a:solidFill>
              </a:rPr>
              <a:t>Resultados</a:t>
            </a:r>
            <a:r>
              <a:rPr lang="es-MX" dirty="0" smtClean="0"/>
              <a:t> </a:t>
            </a:r>
            <a:endParaRPr lang="es-MX" dirty="0"/>
          </a:p>
        </p:txBody>
      </p:sp>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482565" y="1518968"/>
            <a:ext cx="11420599" cy="4657995"/>
          </a:xfrm>
          <a:prstGeom prst="rect">
            <a:avLst/>
          </a:prstGeom>
        </p:spPr>
      </p:pic>
    </p:spTree>
    <p:extLst>
      <p:ext uri="{BB962C8B-B14F-4D97-AF65-F5344CB8AC3E}">
        <p14:creationId xmlns:p14="http://schemas.microsoft.com/office/powerpoint/2010/main" val="35179135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76800"/>
            <a:ext cx="5016843" cy="1325563"/>
          </a:xfrm>
          <a:solidFill>
            <a:schemeClr val="accent1">
              <a:lumMod val="75000"/>
            </a:schemeClr>
          </a:solidFill>
        </p:spPr>
        <p:txBody>
          <a:bodyPr/>
          <a:lstStyle/>
          <a:p>
            <a:r>
              <a:rPr lang="es-MX" b="1" dirty="0" smtClean="0">
                <a:solidFill>
                  <a:schemeClr val="bg1"/>
                </a:solidFill>
              </a:rPr>
              <a:t>Resultados</a:t>
            </a:r>
            <a:r>
              <a:rPr lang="es-MX" dirty="0" smtClean="0"/>
              <a:t> </a:t>
            </a:r>
            <a:endParaRPr lang="es-MX" dirty="0"/>
          </a:p>
        </p:txBody>
      </p:sp>
      <p:sp>
        <p:nvSpPr>
          <p:cNvPr id="3" name="Marcador de contenido 2"/>
          <p:cNvSpPr>
            <a:spLocks noGrp="1"/>
          </p:cNvSpPr>
          <p:nvPr>
            <p:ph idx="1"/>
          </p:nvPr>
        </p:nvSpPr>
        <p:spPr>
          <a:xfrm>
            <a:off x="114664" y="1837461"/>
            <a:ext cx="4962162" cy="4351338"/>
          </a:xfrm>
        </p:spPr>
        <p:txBody>
          <a:bodyPr>
            <a:normAutofit fontScale="92500" lnSpcReduction="10000"/>
          </a:bodyPr>
          <a:lstStyle/>
          <a:p>
            <a:r>
              <a:rPr lang="es-MX" dirty="0" smtClean="0"/>
              <a:t>Réplica de los análisis reportados en Memoria de Reconocimiento.</a:t>
            </a:r>
          </a:p>
          <a:p>
            <a:pPr marL="0" indent="0">
              <a:buNone/>
            </a:pPr>
            <a:r>
              <a:rPr lang="es-MX" dirty="0" smtClean="0"/>
              <a:t>	</a:t>
            </a:r>
            <a:r>
              <a:rPr lang="es-MX" b="1" dirty="0" smtClean="0"/>
              <a:t>1. Verificar que las clases 	A 	y B sean diferentes</a:t>
            </a:r>
          </a:p>
          <a:p>
            <a:pPr marL="0" indent="0">
              <a:buNone/>
            </a:pPr>
            <a:r>
              <a:rPr lang="es-MX" dirty="0"/>
              <a:t>	</a:t>
            </a: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r>
              <a:rPr lang="es-MX" dirty="0"/>
              <a:t>.</a:t>
            </a:r>
          </a:p>
        </p:txBody>
      </p:sp>
      <p:pic>
        <p:nvPicPr>
          <p:cNvPr id="6" name="Imagen 5"/>
          <p:cNvPicPr>
            <a:picLocks noChangeAspect="1"/>
          </p:cNvPicPr>
          <p:nvPr/>
        </p:nvPicPr>
        <p:blipFill>
          <a:blip r:embed="rId2"/>
          <a:stretch>
            <a:fillRect/>
          </a:stretch>
        </p:blipFill>
        <p:spPr>
          <a:xfrm>
            <a:off x="5076826" y="1402363"/>
            <a:ext cx="7115175" cy="4600575"/>
          </a:xfrm>
          <a:prstGeom prst="rect">
            <a:avLst/>
          </a:prstGeom>
        </p:spPr>
      </p:pic>
    </p:spTree>
    <p:extLst>
      <p:ext uri="{BB962C8B-B14F-4D97-AF65-F5344CB8AC3E}">
        <p14:creationId xmlns:p14="http://schemas.microsoft.com/office/powerpoint/2010/main" val="1487045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980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568414"/>
            <a:ext cx="10515600" cy="4351338"/>
          </a:xfrm>
        </p:spPr>
        <p:txBody>
          <a:bodyPr/>
          <a:lstStyle/>
          <a:p>
            <a:pPr marL="0" indent="0">
              <a:buNone/>
            </a:pPr>
            <a:endParaRPr lang="es-MX" dirty="0" smtClean="0"/>
          </a:p>
          <a:p>
            <a:pPr marL="0" indent="0">
              <a:buNone/>
            </a:pPr>
            <a:endParaRPr lang="es-MX" dirty="0"/>
          </a:p>
        </p:txBody>
      </p:sp>
      <p:pic>
        <p:nvPicPr>
          <p:cNvPr id="5" name="Imagen 4"/>
          <p:cNvPicPr>
            <a:picLocks noChangeAspect="1"/>
          </p:cNvPicPr>
          <p:nvPr/>
        </p:nvPicPr>
        <p:blipFill>
          <a:blip r:embed="rId2"/>
          <a:stretch>
            <a:fillRect/>
          </a:stretch>
        </p:blipFill>
        <p:spPr>
          <a:xfrm>
            <a:off x="1495853" y="0"/>
            <a:ext cx="8549173" cy="6697014"/>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3570847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129423" y="95720"/>
            <a:ext cx="5966576" cy="3902017"/>
          </a:xfrm>
          <a:prstGeom prst="rect">
            <a:avLst/>
          </a:prstGeom>
        </p:spPr>
      </p:pic>
      <p:pic>
        <p:nvPicPr>
          <p:cNvPr id="7" name="Imagen 6"/>
          <p:cNvPicPr>
            <a:picLocks noChangeAspect="1"/>
          </p:cNvPicPr>
          <p:nvPr/>
        </p:nvPicPr>
        <p:blipFill>
          <a:blip r:embed="rId3"/>
          <a:stretch>
            <a:fillRect/>
          </a:stretch>
        </p:blipFill>
        <p:spPr>
          <a:xfrm>
            <a:off x="6095999" y="95720"/>
            <a:ext cx="5739685" cy="3929319"/>
          </a:xfrm>
          <a:prstGeom prst="rect">
            <a:avLst/>
          </a:prstGeom>
        </p:spPr>
      </p:pic>
      <p:pic>
        <p:nvPicPr>
          <p:cNvPr id="8" name="Imagen 7"/>
          <p:cNvPicPr>
            <a:picLocks noChangeAspect="1"/>
          </p:cNvPicPr>
          <p:nvPr/>
        </p:nvPicPr>
        <p:blipFill>
          <a:blip r:embed="rId4"/>
          <a:stretch>
            <a:fillRect/>
          </a:stretch>
        </p:blipFill>
        <p:spPr>
          <a:xfrm>
            <a:off x="356316" y="3970965"/>
            <a:ext cx="4125532" cy="2887036"/>
          </a:xfrm>
          <a:prstGeom prst="rect">
            <a:avLst/>
          </a:prstGeom>
        </p:spPr>
      </p:pic>
      <p:pic>
        <p:nvPicPr>
          <p:cNvPr id="9" name="Imagen 8"/>
          <p:cNvPicPr>
            <a:picLocks noChangeAspect="1"/>
          </p:cNvPicPr>
          <p:nvPr/>
        </p:nvPicPr>
        <p:blipFill>
          <a:blip r:embed="rId5"/>
          <a:stretch>
            <a:fillRect/>
          </a:stretch>
        </p:blipFill>
        <p:spPr>
          <a:xfrm>
            <a:off x="5841234" y="4060877"/>
            <a:ext cx="4153179" cy="2828238"/>
          </a:xfrm>
          <a:prstGeom prst="rect">
            <a:avLst/>
          </a:prstGeom>
        </p:spPr>
      </p:pic>
    </p:spTree>
    <p:extLst>
      <p:ext uri="{BB962C8B-B14F-4D97-AF65-F5344CB8AC3E}">
        <p14:creationId xmlns:p14="http://schemas.microsoft.com/office/powerpoint/2010/main" val="10903496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fontScale="92500"/>
          </a:bodyPr>
          <a:lstStyle/>
          <a:p>
            <a:r>
              <a:rPr lang="es-MX" dirty="0" smtClean="0"/>
              <a:t>Réplica de los análisis reportados en Memoria de Reconocimiento.</a:t>
            </a:r>
          </a:p>
          <a:p>
            <a:pPr marL="0" indent="0">
              <a:buNone/>
            </a:pPr>
            <a:r>
              <a:rPr lang="es-MX" dirty="0" smtClean="0"/>
              <a:t>	1. Verificar que las clases 	A 	y B sean diferentes.</a:t>
            </a:r>
          </a:p>
          <a:p>
            <a:pPr marL="0" indent="0">
              <a:buNone/>
            </a:pPr>
            <a:r>
              <a:rPr lang="es-MX" b="1" dirty="0" smtClean="0"/>
              <a:t>	2</a:t>
            </a:r>
            <a:r>
              <a:rPr lang="es-MX" b="1" dirty="0"/>
              <a:t>. Evaluar las diferencias </a:t>
            </a:r>
            <a:r>
              <a:rPr lang="es-MX" b="1" dirty="0" smtClean="0"/>
              <a:t>	entre  Hits y Falsas 	Alarmas.</a:t>
            </a:r>
          </a:p>
          <a:p>
            <a:pPr marL="0" indent="0">
              <a:buNone/>
            </a:pPr>
            <a:r>
              <a:rPr lang="es-MX" b="1" dirty="0" smtClean="0"/>
              <a:t>	</a:t>
            </a:r>
          </a:p>
          <a:p>
            <a:pPr marL="0" indent="0">
              <a:buNone/>
            </a:pPr>
            <a:endParaRPr lang="es-MX" b="1" dirty="0"/>
          </a:p>
          <a:p>
            <a:pPr marL="0" indent="0">
              <a:buNone/>
            </a:pPr>
            <a:r>
              <a:rPr lang="es-MX" b="1" dirty="0" smtClean="0"/>
              <a:t>.</a:t>
            </a:r>
            <a:endParaRPr lang="es-MX" dirty="0"/>
          </a:p>
        </p:txBody>
      </p:sp>
      <p:pic>
        <p:nvPicPr>
          <p:cNvPr id="10" name="Imagen 9"/>
          <p:cNvPicPr>
            <a:picLocks noChangeAspect="1"/>
          </p:cNvPicPr>
          <p:nvPr/>
        </p:nvPicPr>
        <p:blipFill>
          <a:blip r:embed="rId2"/>
          <a:stretch>
            <a:fillRect/>
          </a:stretch>
        </p:blipFill>
        <p:spPr>
          <a:xfrm>
            <a:off x="5909461" y="1690688"/>
            <a:ext cx="5866666" cy="3358778"/>
          </a:xfrm>
          <a:prstGeom prst="rect">
            <a:avLst/>
          </a:prstGeom>
        </p:spPr>
      </p:pic>
      <p:sp>
        <p:nvSpPr>
          <p:cNvPr id="11" name="Título 10"/>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337962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222" y="1568414"/>
            <a:ext cx="10515600" cy="4351338"/>
          </a:xfrm>
        </p:spPr>
        <p:txBody>
          <a:bodyPr/>
          <a:lstStyle/>
          <a:p>
            <a:pPr marL="0" indent="0">
              <a:buNone/>
            </a:pPr>
            <a:endParaRPr lang="es-MX" dirty="0" smtClean="0"/>
          </a:p>
          <a:p>
            <a:pPr marL="0" indent="0">
              <a:buNone/>
            </a:pPr>
            <a:endParaRPr lang="es-MX" dirty="0"/>
          </a:p>
        </p:txBody>
      </p:sp>
      <p:pic>
        <p:nvPicPr>
          <p:cNvPr id="6" name="Imagen 5"/>
          <p:cNvPicPr>
            <a:picLocks noChangeAspect="1"/>
          </p:cNvPicPr>
          <p:nvPr/>
        </p:nvPicPr>
        <p:blipFill>
          <a:blip r:embed="rId2"/>
          <a:stretch>
            <a:fillRect/>
          </a:stretch>
        </p:blipFill>
        <p:spPr>
          <a:xfrm>
            <a:off x="1869179" y="365125"/>
            <a:ext cx="8938865" cy="6149431"/>
          </a:xfrm>
          <a:prstGeom prst="rect">
            <a:avLst/>
          </a:prstGeom>
        </p:spPr>
      </p:pic>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0569436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6433623" y="47625"/>
            <a:ext cx="4695825" cy="6810375"/>
          </a:xfrm>
          <a:prstGeom prst="rect">
            <a:avLst/>
          </a:prstGeom>
        </p:spPr>
      </p:pic>
      <p:pic>
        <p:nvPicPr>
          <p:cNvPr id="7" name="Imagen 6"/>
          <p:cNvPicPr>
            <a:picLocks noChangeAspect="1"/>
          </p:cNvPicPr>
          <p:nvPr/>
        </p:nvPicPr>
        <p:blipFill>
          <a:blip r:embed="rId3"/>
          <a:stretch>
            <a:fillRect/>
          </a:stretch>
        </p:blipFill>
        <p:spPr>
          <a:xfrm>
            <a:off x="676275" y="47625"/>
            <a:ext cx="5419725" cy="6962775"/>
          </a:xfrm>
          <a:prstGeom prst="rect">
            <a:avLst/>
          </a:prstGeom>
        </p:spPr>
      </p:pic>
    </p:spTree>
    <p:extLst>
      <p:ext uri="{BB962C8B-B14F-4D97-AF65-F5344CB8AC3E}">
        <p14:creationId xmlns:p14="http://schemas.microsoft.com/office/powerpoint/2010/main" val="3359862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240406" y="904322"/>
            <a:ext cx="5947467" cy="4778211"/>
          </a:xfrm>
          <a:prstGeom prst="rect">
            <a:avLst/>
          </a:prstGeom>
        </p:spPr>
      </p:pic>
      <p:pic>
        <p:nvPicPr>
          <p:cNvPr id="5" name="Imagen 4"/>
          <p:cNvPicPr>
            <a:picLocks noChangeAspect="1"/>
          </p:cNvPicPr>
          <p:nvPr/>
        </p:nvPicPr>
        <p:blipFill>
          <a:blip r:embed="rId3"/>
          <a:stretch>
            <a:fillRect/>
          </a:stretch>
        </p:blipFill>
        <p:spPr>
          <a:xfrm>
            <a:off x="6195461" y="1007352"/>
            <a:ext cx="5756133" cy="5071475"/>
          </a:xfrm>
          <a:prstGeom prst="rect">
            <a:avLst/>
          </a:prstGeom>
        </p:spPr>
      </p:pic>
    </p:spTree>
    <p:extLst>
      <p:ext uri="{BB962C8B-B14F-4D97-AF65-F5344CB8AC3E}">
        <p14:creationId xmlns:p14="http://schemas.microsoft.com/office/powerpoint/2010/main" val="30801479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fontScale="92500" lnSpcReduction="10000"/>
          </a:bodyPr>
          <a:lstStyle/>
          <a:p>
            <a:r>
              <a:rPr lang="es-MX" dirty="0" smtClean="0"/>
              <a:t>Réplica de los análisis reportados en Memoria de Reconocimiento.</a:t>
            </a:r>
          </a:p>
          <a:p>
            <a:pPr marL="0" indent="0">
              <a:buNone/>
            </a:pPr>
            <a:r>
              <a:rPr lang="es-MX" dirty="0" smtClean="0"/>
              <a:t>	1. Verificar que las clases 	A 	y B sean diferentes.</a:t>
            </a:r>
          </a:p>
          <a:p>
            <a:pPr marL="0" indent="0">
              <a:buNone/>
            </a:pPr>
            <a:r>
              <a:rPr lang="es-MX" dirty="0" smtClean="0"/>
              <a:t>	2</a:t>
            </a:r>
            <a:r>
              <a:rPr lang="es-MX" dirty="0"/>
              <a:t>. Evaluar las diferencias </a:t>
            </a:r>
            <a:r>
              <a:rPr lang="es-MX" dirty="0" smtClean="0"/>
              <a:t>	entre  Hits y Falsas 	Alarmas.</a:t>
            </a:r>
          </a:p>
          <a:p>
            <a:pPr marL="0" indent="0">
              <a:buNone/>
            </a:pPr>
            <a:r>
              <a:rPr lang="es-MX" b="1" dirty="0" smtClean="0"/>
              <a:t>	3</a:t>
            </a:r>
            <a:r>
              <a:rPr lang="es-MX" b="1" dirty="0"/>
              <a:t>. Comparar el promedio </a:t>
            </a:r>
            <a:r>
              <a:rPr lang="es-MX" b="1" dirty="0" smtClean="0"/>
              <a:t>	de los Puntajes </a:t>
            </a:r>
            <a:r>
              <a:rPr lang="es-MX" b="1" dirty="0"/>
              <a:t>de </a:t>
            </a:r>
            <a:r>
              <a:rPr lang="es-MX" b="1" dirty="0" smtClean="0"/>
              <a:t>	Confianza </a:t>
            </a:r>
            <a:r>
              <a:rPr lang="es-MX" b="1" dirty="0"/>
              <a:t>asignados a 	cada clase.</a:t>
            </a:r>
          </a:p>
          <a:p>
            <a:pPr marL="0" indent="0">
              <a:buNone/>
            </a:pPr>
            <a:endParaRPr lang="es-MX" dirty="0"/>
          </a:p>
        </p:txBody>
      </p:sp>
      <p:pic>
        <p:nvPicPr>
          <p:cNvPr id="6" name="Imagen 5"/>
          <p:cNvPicPr>
            <a:picLocks noChangeAspect="1"/>
          </p:cNvPicPr>
          <p:nvPr/>
        </p:nvPicPr>
        <p:blipFill>
          <a:blip r:embed="rId2"/>
          <a:stretch>
            <a:fillRect/>
          </a:stretch>
        </p:blipFill>
        <p:spPr>
          <a:xfrm>
            <a:off x="6172684" y="155480"/>
            <a:ext cx="5122088" cy="3628544"/>
          </a:xfrm>
          <a:prstGeom prst="rect">
            <a:avLst/>
          </a:prstGeom>
        </p:spPr>
      </p:pic>
      <p:pic>
        <p:nvPicPr>
          <p:cNvPr id="4" name="Imagen 3"/>
          <p:cNvPicPr>
            <a:picLocks noChangeAspect="1"/>
          </p:cNvPicPr>
          <p:nvPr/>
        </p:nvPicPr>
        <p:blipFill>
          <a:blip r:embed="rId3"/>
          <a:stretch>
            <a:fillRect/>
          </a:stretch>
        </p:blipFill>
        <p:spPr>
          <a:xfrm>
            <a:off x="5876470" y="4013130"/>
            <a:ext cx="5305425" cy="2790825"/>
          </a:xfrm>
          <a:prstGeom prst="rect">
            <a:avLst/>
          </a:prstGeom>
        </p:spPr>
      </p:pic>
      <p:sp>
        <p:nvSpPr>
          <p:cNvPr id="7" name="Título 6"/>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17151661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Discusión</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247137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63639"/>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583385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63639"/>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Tree>
    <p:extLst>
      <p:ext uri="{BB962C8B-B14F-4D97-AF65-F5344CB8AC3E}">
        <p14:creationId xmlns:p14="http://schemas.microsoft.com/office/powerpoint/2010/main" val="3768932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4787856" y="1476375"/>
            <a:ext cx="6334125" cy="5381625"/>
          </a:xfrm>
          <a:prstGeom prst="rect">
            <a:avLst/>
          </a:prstGeom>
        </p:spPr>
      </p:pic>
    </p:spTree>
    <p:extLst>
      <p:ext uri="{BB962C8B-B14F-4D97-AF65-F5344CB8AC3E}">
        <p14:creationId xmlns:p14="http://schemas.microsoft.com/office/powerpoint/2010/main" val="27609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
        <p:nvSpPr>
          <p:cNvPr id="11" name="CuadroTexto 10"/>
          <p:cNvSpPr txBox="1"/>
          <p:nvPr/>
        </p:nvSpPr>
        <p:spPr>
          <a:xfrm>
            <a:off x="1339402" y="5138252"/>
            <a:ext cx="3721996" cy="707886"/>
          </a:xfrm>
          <a:prstGeom prst="rect">
            <a:avLst/>
          </a:prstGeom>
          <a:noFill/>
        </p:spPr>
        <p:txBody>
          <a:bodyPr wrap="square" rtlCol="0">
            <a:spAutoFit/>
          </a:bodyPr>
          <a:lstStyle/>
          <a:p>
            <a:pPr algn="r"/>
            <a:r>
              <a:rPr lang="es-MX" sz="4000" dirty="0" smtClean="0"/>
              <a:t>Errores (A)</a:t>
            </a:r>
            <a:endParaRPr lang="es-MX" sz="4000" dirty="0"/>
          </a:p>
        </p:txBody>
      </p:sp>
      <p:sp>
        <p:nvSpPr>
          <p:cNvPr id="12" name="CuadroTexto 11"/>
          <p:cNvSpPr txBox="1"/>
          <p:nvPr/>
        </p:nvSpPr>
        <p:spPr>
          <a:xfrm>
            <a:off x="5061398" y="5138252"/>
            <a:ext cx="3721996" cy="707886"/>
          </a:xfrm>
          <a:prstGeom prst="rect">
            <a:avLst/>
          </a:prstGeom>
          <a:noFill/>
        </p:spPr>
        <p:txBody>
          <a:bodyPr wrap="square" rtlCol="0">
            <a:spAutoFit/>
          </a:bodyPr>
          <a:lstStyle/>
          <a:p>
            <a:pPr algn="r"/>
            <a:r>
              <a:rPr lang="es-MX" sz="4000" dirty="0" smtClean="0"/>
              <a:t>Errores (B)</a:t>
            </a:r>
            <a:endParaRPr lang="es-MX" sz="4000" dirty="0"/>
          </a:p>
        </p:txBody>
      </p:sp>
    </p:spTree>
    <p:extLst>
      <p:ext uri="{BB962C8B-B14F-4D97-AF65-F5344CB8AC3E}">
        <p14:creationId xmlns:p14="http://schemas.microsoft.com/office/powerpoint/2010/main" val="13520850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smtClean="0"/>
              <a:t>:</a:t>
            </a:r>
            <a:endParaRPr lang="es-MX" dirty="0" smtClean="0"/>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
        <p:nvSpPr>
          <p:cNvPr id="11" name="CuadroTexto 10"/>
          <p:cNvSpPr txBox="1"/>
          <p:nvPr/>
        </p:nvSpPr>
        <p:spPr>
          <a:xfrm>
            <a:off x="1339402" y="5138252"/>
            <a:ext cx="3721996" cy="707886"/>
          </a:xfrm>
          <a:prstGeom prst="rect">
            <a:avLst/>
          </a:prstGeom>
          <a:noFill/>
        </p:spPr>
        <p:txBody>
          <a:bodyPr wrap="square" rtlCol="0">
            <a:spAutoFit/>
          </a:bodyPr>
          <a:lstStyle/>
          <a:p>
            <a:pPr algn="r"/>
            <a:r>
              <a:rPr lang="es-MX" sz="4000" dirty="0" smtClean="0"/>
              <a:t>Errores (A)</a:t>
            </a:r>
            <a:endParaRPr lang="es-MX" sz="4000" dirty="0"/>
          </a:p>
        </p:txBody>
      </p:sp>
      <p:sp>
        <p:nvSpPr>
          <p:cNvPr id="12" name="CuadroTexto 11"/>
          <p:cNvSpPr txBox="1"/>
          <p:nvPr/>
        </p:nvSpPr>
        <p:spPr>
          <a:xfrm>
            <a:off x="5061398" y="5138252"/>
            <a:ext cx="3721996" cy="707886"/>
          </a:xfrm>
          <a:prstGeom prst="rect">
            <a:avLst/>
          </a:prstGeom>
          <a:noFill/>
        </p:spPr>
        <p:txBody>
          <a:bodyPr wrap="square" rtlCol="0">
            <a:spAutoFit/>
          </a:bodyPr>
          <a:lstStyle/>
          <a:p>
            <a:pPr algn="r"/>
            <a:r>
              <a:rPr lang="es-MX" sz="4000" dirty="0" smtClean="0"/>
              <a:t>Errores (B)</a:t>
            </a:r>
            <a:endParaRPr lang="es-MX" sz="4000" dirty="0"/>
          </a:p>
        </p:txBody>
      </p:sp>
    </p:spTree>
    <p:extLst>
      <p:ext uri="{BB962C8B-B14F-4D97-AF65-F5344CB8AC3E}">
        <p14:creationId xmlns:p14="http://schemas.microsoft.com/office/powerpoint/2010/main" val="34438019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Tree>
    <p:extLst>
      <p:ext uri="{BB962C8B-B14F-4D97-AF65-F5344CB8AC3E}">
        <p14:creationId xmlns:p14="http://schemas.microsoft.com/office/powerpoint/2010/main" val="3380898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1214680" y="4180068"/>
            <a:ext cx="9762639" cy="1555504"/>
          </a:xfrm>
          <a:prstGeom prst="rect">
            <a:avLst/>
          </a:prstGeom>
        </p:spPr>
      </p:pic>
    </p:spTree>
    <p:extLst>
      <p:ext uri="{BB962C8B-B14F-4D97-AF65-F5344CB8AC3E}">
        <p14:creationId xmlns:p14="http://schemas.microsoft.com/office/powerpoint/2010/main" val="23044457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6413678" y="1825625"/>
            <a:ext cx="4940121" cy="4351338"/>
          </a:xfrm>
        </p:spPr>
        <p:txBody>
          <a:bodyPr/>
          <a:lstStyle/>
          <a:p>
            <a:pPr marL="0" indent="0">
              <a:buNone/>
            </a:pPr>
            <a:r>
              <a:rPr lang="es-MX" dirty="0" smtClean="0"/>
              <a:t>Teoría de Atención / Verosimilitud</a:t>
            </a:r>
            <a:endParaRPr lang="es-MX" dirty="0"/>
          </a:p>
        </p:txBody>
      </p:sp>
      <p:pic>
        <p:nvPicPr>
          <p:cNvPr id="4" name="Imagen 3"/>
          <p:cNvPicPr>
            <a:picLocks noChangeAspect="1"/>
          </p:cNvPicPr>
          <p:nvPr/>
        </p:nvPicPr>
        <p:blipFill>
          <a:blip r:embed="rId2"/>
          <a:stretch>
            <a:fillRect/>
          </a:stretch>
        </p:blipFill>
        <p:spPr>
          <a:xfrm>
            <a:off x="0" y="1688879"/>
            <a:ext cx="6202855" cy="4624829"/>
          </a:xfrm>
          <a:prstGeom prst="rect">
            <a:avLst/>
          </a:prstGeom>
        </p:spPr>
      </p:pic>
    </p:spTree>
    <p:extLst>
      <p:ext uri="{BB962C8B-B14F-4D97-AF65-F5344CB8AC3E}">
        <p14:creationId xmlns:p14="http://schemas.microsoft.com/office/powerpoint/2010/main" val="13262512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Conclusiones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7693841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t>Primero, como evidencia de que el Efecto Espejo no es un fenómeno exclusivo de la Memoria de Reconocimiento. </a:t>
            </a:r>
          </a:p>
        </p:txBody>
      </p:sp>
      <p:sp>
        <p:nvSpPr>
          <p:cNvPr id="4" name="Título 1"/>
          <p:cNvSpPr txBox="1">
            <a:spLocks/>
          </p:cNvSpPr>
          <p:nvPr/>
        </p:nvSpPr>
        <p:spPr>
          <a:xfrm>
            <a:off x="5346356" y="739581"/>
            <a:ext cx="6845643" cy="491095"/>
          </a:xfrm>
          <a:prstGeom prst="rect">
            <a:avLst/>
          </a:prstGeom>
          <a:solidFill>
            <a:schemeClr val="accent6">
              <a:lumMod val="20000"/>
              <a:lumOff val="8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MX" dirty="0"/>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6728063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t>Segundo</a:t>
            </a:r>
            <a:r>
              <a:rPr lang="es-MX" sz="3200" dirty="0" smtClean="0"/>
              <a:t>, como un precedente empírico de las ventajas que tiene la aplicación de métodos bayesianos en el estudio de fenómenos donde se asuma una estructura probabilística.</a:t>
            </a:r>
          </a:p>
        </p:txBody>
      </p:sp>
      <p:sp>
        <p:nvSpPr>
          <p:cNvPr id="4" name="Título 1"/>
          <p:cNvSpPr txBox="1">
            <a:spLocks/>
          </p:cNvSpPr>
          <p:nvPr/>
        </p:nvSpPr>
        <p:spPr>
          <a:xfrm>
            <a:off x="5346356" y="739581"/>
            <a:ext cx="6845643" cy="491095"/>
          </a:xfrm>
          <a:prstGeom prst="rect">
            <a:avLst/>
          </a:prstGeom>
          <a:solidFill>
            <a:schemeClr val="accent6">
              <a:lumMod val="20000"/>
              <a:lumOff val="8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MX" dirty="0"/>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7845554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25769" y="1871253"/>
            <a:ext cx="9144000" cy="2387600"/>
          </a:xfrm>
        </p:spPr>
        <p:txBody>
          <a:bodyPr>
            <a:normAutofit/>
          </a:bodyPr>
          <a:lstStyle/>
          <a:p>
            <a:r>
              <a:rPr lang="es-MX" sz="5500" b="1" u="sng" dirty="0" smtClean="0"/>
              <a:t>¡Muchas gracias por su atención!</a:t>
            </a:r>
            <a:endParaRPr lang="es-MX" sz="4500" dirty="0"/>
          </a:p>
        </p:txBody>
      </p:sp>
      <p:sp>
        <p:nvSpPr>
          <p:cNvPr id="3" name="Subtítulo 2"/>
          <p:cNvSpPr>
            <a:spLocks noGrp="1"/>
          </p:cNvSpPr>
          <p:nvPr>
            <p:ph type="subTitle" idx="1"/>
          </p:nvPr>
        </p:nvSpPr>
        <p:spPr>
          <a:xfrm>
            <a:off x="540913" y="4366351"/>
            <a:ext cx="11513711" cy="2356421"/>
          </a:xfrm>
        </p:spPr>
        <p:txBody>
          <a:bodyPr>
            <a:normAutofit fontScale="92500" lnSpcReduction="10000"/>
          </a:bodyPr>
          <a:lstStyle/>
          <a:p>
            <a:r>
              <a:rPr lang="es-MX" sz="3600" dirty="0" smtClean="0"/>
              <a:t>Adriana </a:t>
            </a:r>
            <a:r>
              <a:rPr lang="es-MX" sz="3600" b="1" dirty="0" smtClean="0"/>
              <a:t>Felisa Chávez </a:t>
            </a:r>
            <a:r>
              <a:rPr lang="es-MX" sz="3600" dirty="0" smtClean="0"/>
              <a:t>De la Peña</a:t>
            </a:r>
          </a:p>
          <a:p>
            <a:r>
              <a:rPr lang="es-MX" sz="3600" u="sng" dirty="0" smtClean="0">
                <a:solidFill>
                  <a:schemeClr val="accent1">
                    <a:lumMod val="50000"/>
                  </a:schemeClr>
                </a:solidFill>
                <a:hlinkClick r:id="rId2"/>
              </a:rPr>
              <a:t>adrifelcha@gmail.com</a:t>
            </a:r>
            <a:endParaRPr lang="es-MX" sz="3600" u="sng" dirty="0" smtClean="0">
              <a:solidFill>
                <a:schemeClr val="accent1">
                  <a:lumMod val="50000"/>
                </a:schemeClr>
              </a:solidFill>
            </a:endParaRPr>
          </a:p>
          <a:p>
            <a:r>
              <a:rPr lang="es-MX" sz="3600" u="sng" dirty="0" smtClean="0">
                <a:solidFill>
                  <a:srgbClr val="942477"/>
                </a:solidFill>
              </a:rPr>
              <a:t>www.bouzaslab25.com</a:t>
            </a:r>
          </a:p>
          <a:p>
            <a:pPr algn="r"/>
            <a:endParaRPr lang="es-MX" dirty="0" smtClean="0"/>
          </a:p>
          <a:p>
            <a:pPr algn="r"/>
            <a:r>
              <a:rPr lang="es-MX" dirty="0" smtClean="0"/>
              <a:t>Con </a:t>
            </a:r>
            <a:r>
              <a:rPr lang="es-MX" dirty="0" smtClean="0"/>
              <a:t>apoyo de los proyectos PAPIIT IN307214 y PAPIME IE310016</a:t>
            </a:r>
          </a:p>
          <a:p>
            <a:pPr algn="r"/>
            <a:endParaRPr lang="es-MX" dirty="0"/>
          </a:p>
        </p:txBody>
      </p:sp>
      <p:pic>
        <p:nvPicPr>
          <p:cNvPr id="4" name="Imagen 3"/>
          <p:cNvPicPr>
            <a:picLocks noChangeAspect="1"/>
          </p:cNvPicPr>
          <p:nvPr/>
        </p:nvPicPr>
        <p:blipFill>
          <a:blip r:embed="rId3"/>
          <a:stretch>
            <a:fillRect/>
          </a:stretch>
        </p:blipFill>
        <p:spPr>
          <a:xfrm>
            <a:off x="4816700" y="92837"/>
            <a:ext cx="2665927" cy="2130628"/>
          </a:xfrm>
          <a:prstGeom prst="rect">
            <a:avLst/>
          </a:prstGeom>
        </p:spPr>
      </p:pic>
      <p:pic>
        <p:nvPicPr>
          <p:cNvPr id="1028" name="Picture 4" descr="Resultado de imagen para UNAM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1" y="1332690"/>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34827" y="897081"/>
            <a:ext cx="1485675" cy="140978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9"/>
          <p:cNvCxnSpPr/>
          <p:nvPr/>
        </p:nvCxnSpPr>
        <p:spPr>
          <a:xfrm>
            <a:off x="2992943" y="2474606"/>
            <a:ext cx="660965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4759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95875" y="1243806"/>
            <a:ext cx="6257925" cy="5514975"/>
          </a:xfrm>
          <a:prstGeom prst="rect">
            <a:avLst/>
          </a:prstGeom>
        </p:spPr>
      </p:pic>
    </p:spTree>
    <p:extLst>
      <p:ext uri="{BB962C8B-B14F-4D97-AF65-F5344CB8AC3E}">
        <p14:creationId xmlns:p14="http://schemas.microsoft.com/office/powerpoint/2010/main" val="2731732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19675" y="1027906"/>
            <a:ext cx="6334125" cy="5629275"/>
          </a:xfrm>
          <a:prstGeom prst="rect">
            <a:avLst/>
          </a:prstGeom>
        </p:spPr>
      </p:pic>
    </p:spTree>
    <p:extLst>
      <p:ext uri="{BB962C8B-B14F-4D97-AF65-F5344CB8AC3E}">
        <p14:creationId xmlns:p14="http://schemas.microsoft.com/office/powerpoint/2010/main" val="3814010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4860231" y="1258429"/>
            <a:ext cx="6493569" cy="5505202"/>
          </a:xfrm>
          <a:prstGeom prst="rect">
            <a:avLst/>
          </a:prstGeom>
        </p:spPr>
      </p:pic>
    </p:spTree>
    <p:extLst>
      <p:ext uri="{BB962C8B-B14F-4D97-AF65-F5344CB8AC3E}">
        <p14:creationId xmlns:p14="http://schemas.microsoft.com/office/powerpoint/2010/main" val="4037800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796249" y="1284047"/>
            <a:ext cx="8271255" cy="5239023"/>
          </a:xfrm>
          <a:prstGeom prst="rect">
            <a:avLst/>
          </a:prstGeom>
        </p:spPr>
      </p:pic>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30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942</Words>
  <Application>Microsoft Office PowerPoint</Application>
  <PresentationFormat>Panorámica</PresentationFormat>
  <Paragraphs>180</Paragraphs>
  <Slides>58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58</vt:i4>
      </vt:variant>
    </vt:vector>
  </HeadingPairs>
  <TitlesOfParts>
    <vt:vector size="62" baseType="lpstr">
      <vt:lpstr>Arial</vt:lpstr>
      <vt:lpstr>Calibri</vt:lpstr>
      <vt:lpstr>Calibri Light</vt:lpstr>
      <vt:lpstr>Tema de Office</vt:lpstr>
      <vt:lpstr>Estudios con Detección de Señales</vt:lpstr>
      <vt:lpstr>Introducción</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Los aciertos pagan y los errores cuestan…. </vt:lpstr>
      <vt:lpstr>Los aciertos pagan y los errores cuestan…. </vt:lpstr>
      <vt:lpstr>Teoría de Detección de Señales</vt:lpstr>
      <vt:lpstr>Teoría de Detección de Señales</vt:lpstr>
      <vt:lpstr>Teoría de Detección de Señales</vt:lpstr>
      <vt:lpstr>Teoría de Detección de Señales</vt:lpstr>
      <vt:lpstr> </vt:lpstr>
      <vt:lpstr> </vt:lpstr>
      <vt:lpstr>Teoría de Detección de Señales</vt:lpstr>
      <vt:lpstr> </vt:lpstr>
      <vt:lpstr>TDS en Memoria de Reconocimiento</vt:lpstr>
      <vt:lpstr>El Efecto Espejo</vt:lpstr>
      <vt:lpstr>Tareas binarias (Sí/No)</vt:lpstr>
      <vt:lpstr>Tareas binarias (Sí/No)</vt:lpstr>
      <vt:lpstr>Tareas binarias (Sí/No)</vt:lpstr>
      <vt:lpstr>Escala de confianza</vt:lpstr>
      <vt:lpstr>Escala de confianza</vt:lpstr>
      <vt:lpstr>Escala de confianza</vt:lpstr>
      <vt:lpstr>Relevancia del Efecto Espejo</vt:lpstr>
      <vt:lpstr>Relevancia del Efecto Espejo</vt:lpstr>
      <vt:lpstr>Planteamiento del Problema</vt:lpstr>
      <vt:lpstr>Planteamiento del Problema</vt:lpstr>
      <vt:lpstr>Método</vt:lpstr>
      <vt:lpstr>Presentación de PowerPoint</vt:lpstr>
      <vt:lpstr>Presentación de PowerPoint</vt:lpstr>
      <vt:lpstr> </vt:lpstr>
      <vt:lpstr> </vt:lpstr>
      <vt:lpstr> </vt:lpstr>
      <vt:lpstr>Resultados</vt:lpstr>
      <vt:lpstr>Resultados </vt:lpstr>
      <vt:lpstr>Resultados </vt:lpstr>
      <vt:lpstr> </vt:lpstr>
      <vt:lpstr>Presentación de PowerPoint</vt:lpstr>
      <vt:lpstr> </vt:lpstr>
      <vt:lpstr> </vt:lpstr>
      <vt:lpstr>Presentación de PowerPoint</vt:lpstr>
      <vt:lpstr> </vt:lpstr>
      <vt:lpstr> </vt:lpstr>
      <vt:lpstr>Discusión</vt:lpstr>
      <vt:lpstr> </vt:lpstr>
      <vt:lpstr> </vt:lpstr>
      <vt:lpstr> </vt:lpstr>
      <vt:lpstr> </vt:lpstr>
      <vt:lpstr> </vt:lpstr>
      <vt:lpstr> </vt:lpstr>
      <vt:lpstr> </vt:lpstr>
      <vt:lpstr>Conclusiones</vt:lpstr>
      <vt:lpstr> </vt:lpstr>
      <vt:lpstr> </vt:lpstr>
      <vt:lpstr>¡Muchas 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Estudios con Detección de Señales</dc:title>
  <dc:creator>Adriana</dc:creator>
  <cp:lastModifiedBy>Adriana</cp:lastModifiedBy>
  <cp:revision>26</cp:revision>
  <dcterms:created xsi:type="dcterms:W3CDTF">2018-02-23T04:41:13Z</dcterms:created>
  <dcterms:modified xsi:type="dcterms:W3CDTF">2018-02-23T08:02:12Z</dcterms:modified>
</cp:coreProperties>
</file>