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5" r:id="rId4"/>
    <p:sldId id="276" r:id="rId5"/>
    <p:sldId id="267" r:id="rId6"/>
    <p:sldId id="268" r:id="rId7"/>
    <p:sldId id="269" r:id="rId8"/>
    <p:sldId id="270" r:id="rId9"/>
    <p:sldId id="278" r:id="rId10"/>
    <p:sldId id="271" r:id="rId11"/>
    <p:sldId id="279" r:id="rId12"/>
    <p:sldId id="272" r:id="rId13"/>
    <p:sldId id="280" r:id="rId14"/>
    <p:sldId id="281" r:id="rId15"/>
    <p:sldId id="282" r:id="rId16"/>
    <p:sldId id="260" r:id="rId17"/>
    <p:sldId id="283" r:id="rId18"/>
    <p:sldId id="264" r:id="rId19"/>
    <p:sldId id="284" r:id="rId20"/>
    <p:sldId id="285" r:id="rId21"/>
    <p:sldId id="286" r:id="rId22"/>
    <p:sldId id="273" r:id="rId23"/>
    <p:sldId id="274" r:id="rId2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371F-A3E4-41F7-9230-11EE04045570}" type="datetimeFigureOut">
              <a:rPr lang="es-MX" smtClean="0"/>
              <a:t>07/11/2017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D1154-3000-4288-845F-18DDAC2436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526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371F-A3E4-41F7-9230-11EE04045570}" type="datetimeFigureOut">
              <a:rPr lang="es-MX" smtClean="0"/>
              <a:t>07/11/2017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D1154-3000-4288-845F-18DDAC2436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791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371F-A3E4-41F7-9230-11EE04045570}" type="datetimeFigureOut">
              <a:rPr lang="es-MX" smtClean="0"/>
              <a:t>07/11/2017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D1154-3000-4288-845F-18DDAC2436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669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371F-A3E4-41F7-9230-11EE04045570}" type="datetimeFigureOut">
              <a:rPr lang="es-MX" smtClean="0"/>
              <a:t>07/11/2017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D1154-3000-4288-845F-18DDAC2436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867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371F-A3E4-41F7-9230-11EE04045570}" type="datetimeFigureOut">
              <a:rPr lang="es-MX" smtClean="0"/>
              <a:t>07/11/2017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D1154-3000-4288-845F-18DDAC2436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130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371F-A3E4-41F7-9230-11EE04045570}" type="datetimeFigureOut">
              <a:rPr lang="es-MX" smtClean="0"/>
              <a:t>07/11/2017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D1154-3000-4288-845F-18DDAC2436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347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371F-A3E4-41F7-9230-11EE04045570}" type="datetimeFigureOut">
              <a:rPr lang="es-MX" smtClean="0"/>
              <a:t>07/11/2017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D1154-3000-4288-845F-18DDAC2436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319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371F-A3E4-41F7-9230-11EE04045570}" type="datetimeFigureOut">
              <a:rPr lang="es-MX" smtClean="0"/>
              <a:t>07/11/2017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D1154-3000-4288-845F-18DDAC2436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290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371F-A3E4-41F7-9230-11EE04045570}" type="datetimeFigureOut">
              <a:rPr lang="es-MX" smtClean="0"/>
              <a:t>07/11/2017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D1154-3000-4288-845F-18DDAC2436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792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371F-A3E4-41F7-9230-11EE04045570}" type="datetimeFigureOut">
              <a:rPr lang="es-MX" smtClean="0"/>
              <a:t>07/11/2017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D1154-3000-4288-845F-18DDAC2436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17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371F-A3E4-41F7-9230-11EE04045570}" type="datetimeFigureOut">
              <a:rPr lang="es-MX" smtClean="0"/>
              <a:t>07/11/2017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D1154-3000-4288-845F-18DDAC2436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171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6371F-A3E4-41F7-9230-11EE04045570}" type="datetimeFigureOut">
              <a:rPr lang="es-MX" smtClean="0"/>
              <a:t>07/11/2017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D1154-3000-4288-845F-18DDAC2436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343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Estudios en Detección de Señales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53486"/>
          </a:xfrm>
        </p:spPr>
        <p:txBody>
          <a:bodyPr/>
          <a:lstStyle/>
          <a:p>
            <a:r>
              <a:rPr lang="es-MX" dirty="0" smtClean="0"/>
              <a:t>Tesis de Licenciatura; </a:t>
            </a:r>
          </a:p>
          <a:p>
            <a:r>
              <a:rPr lang="es-MX" dirty="0" smtClean="0"/>
              <a:t>Adriana Felisa Chávez De la Peña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370703" y="4885038"/>
            <a:ext cx="381411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Dr.</a:t>
            </a:r>
            <a:r>
              <a:rPr lang="es-MX" sz="2800" dirty="0" smtClean="0"/>
              <a:t> Arturo </a:t>
            </a:r>
            <a:r>
              <a:rPr lang="es-MX" sz="2800" dirty="0" err="1" smtClean="0"/>
              <a:t>Bouzas</a:t>
            </a:r>
            <a:r>
              <a:rPr lang="es-MX" sz="2800" dirty="0" smtClean="0"/>
              <a:t> Riaño</a:t>
            </a:r>
          </a:p>
          <a:p>
            <a:r>
              <a:rPr lang="es-MX" sz="2800" dirty="0" smtClean="0"/>
              <a:t>Director</a:t>
            </a:r>
          </a:p>
          <a:p>
            <a:endParaRPr lang="es-MX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7298725" y="4885038"/>
            <a:ext cx="44772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800" dirty="0" err="1" smtClean="0"/>
              <a:t>Dr.Germán</a:t>
            </a:r>
            <a:r>
              <a:rPr lang="es-MX" sz="2800" dirty="0" smtClean="0"/>
              <a:t> Palafox </a:t>
            </a:r>
            <a:r>
              <a:rPr lang="es-MX" sz="2800" dirty="0" err="1" smtClean="0"/>
              <a:t>Palafox</a:t>
            </a:r>
            <a:endParaRPr lang="es-MX" sz="2800" dirty="0" smtClean="0"/>
          </a:p>
          <a:p>
            <a:pPr algn="r"/>
            <a:r>
              <a:rPr lang="es-MX" sz="2800" dirty="0" smtClean="0"/>
              <a:t>Revisor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72723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rgbClr val="7030A0"/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Método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5913" y="1825625"/>
            <a:ext cx="5815913" cy="4351338"/>
          </a:xfrm>
        </p:spPr>
        <p:txBody>
          <a:bodyPr/>
          <a:lstStyle/>
          <a:p>
            <a:r>
              <a:rPr lang="es-MX" dirty="0" smtClean="0"/>
              <a:t>Las clases A y B se construyeron de acuerdo a la literatura (</a:t>
            </a:r>
            <a:r>
              <a:rPr lang="es-MX" dirty="0" err="1" smtClean="0"/>
              <a:t>Massaro</a:t>
            </a:r>
            <a:r>
              <a:rPr lang="es-MX" dirty="0" smtClean="0"/>
              <a:t> &amp; Anderson, 1971)</a:t>
            </a:r>
          </a:p>
          <a:p>
            <a:endParaRPr lang="es-MX" dirty="0"/>
          </a:p>
          <a:p>
            <a:r>
              <a:rPr lang="es-MX" dirty="0" smtClean="0"/>
              <a:t>Clase A: “Pocos” círculos externos</a:t>
            </a:r>
          </a:p>
          <a:p>
            <a:pPr lvl="1"/>
            <a:r>
              <a:rPr lang="es-MX" dirty="0" smtClean="0"/>
              <a:t>Dos Niveles : 2 y 3 círculos externos</a:t>
            </a:r>
          </a:p>
          <a:p>
            <a:endParaRPr lang="es-MX" dirty="0"/>
          </a:p>
          <a:p>
            <a:r>
              <a:rPr lang="es-MX" dirty="0" smtClean="0"/>
              <a:t>Clase B: “Muchos” círculos externos</a:t>
            </a:r>
          </a:p>
          <a:p>
            <a:pPr lvl="1"/>
            <a:r>
              <a:rPr lang="es-MX" dirty="0" smtClean="0"/>
              <a:t>Dos Niveles: 7 y 8 círculos externos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Diseño Experimental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69" y="1712194"/>
            <a:ext cx="4938842" cy="446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rgbClr val="7030A0"/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Método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7" y="328848"/>
            <a:ext cx="6845643" cy="4910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Diseño Experimental</a:t>
            </a:r>
            <a:endParaRPr lang="es-MX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16" y="1508402"/>
            <a:ext cx="3626321" cy="534959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094" y="1615989"/>
            <a:ext cx="4541090" cy="5160673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 rot="18419448">
            <a:off x="232278" y="2392842"/>
            <a:ext cx="186998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 smtClean="0"/>
              <a:t>Experimento 1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 rot="2238587">
            <a:off x="10582055" y="1655912"/>
            <a:ext cx="154349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 smtClean="0"/>
              <a:t>Experimento 2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590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rgbClr val="7030A0"/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Método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Participantes: 41 estudiantes de la Facultad de Psicología</a:t>
            </a:r>
          </a:p>
          <a:p>
            <a:pPr lvl="1"/>
            <a:r>
              <a:rPr lang="es-MX" dirty="0" smtClean="0"/>
              <a:t>Experimento 1: 20</a:t>
            </a:r>
          </a:p>
          <a:p>
            <a:pPr lvl="1"/>
            <a:r>
              <a:rPr lang="es-MX" dirty="0" smtClean="0"/>
              <a:t>Experimento 2: 21</a:t>
            </a:r>
          </a:p>
          <a:p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Procedimiento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9078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rgbClr val="7030A0"/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Método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Procedimiento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747584" y="161967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1.- Tarea de detección binaria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1" y="2339932"/>
            <a:ext cx="5248275" cy="37433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624" y="2339932"/>
            <a:ext cx="46386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2. Tarea con Escala de Confianza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29" y="2548453"/>
            <a:ext cx="5267325" cy="3095625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0" y="76800"/>
            <a:ext cx="5016843" cy="1325563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solidFill>
                  <a:schemeClr val="bg1"/>
                </a:solidFill>
              </a:rPr>
              <a:t>Método</a:t>
            </a:r>
            <a:endParaRPr lang="es-MX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Procedimiento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151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Resultados</a:t>
            </a:r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276" y="2117125"/>
            <a:ext cx="8047530" cy="3941870"/>
          </a:xfrm>
          <a:prstGeom prst="rect">
            <a:avLst/>
          </a:prstGeo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 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3264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Resultados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5119" y="1850339"/>
            <a:ext cx="10515600" cy="4351338"/>
          </a:xfrm>
        </p:spPr>
        <p:txBody>
          <a:bodyPr/>
          <a:lstStyle/>
          <a:p>
            <a:r>
              <a:rPr lang="es-MX" dirty="0" smtClean="0"/>
              <a:t>Réplica paso a paso de los análisis reportados en literatura de Memoria de Reconocimiento.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1.- Verificar que las clases A y B realmente difieran en su 	</a:t>
            </a:r>
            <a:r>
              <a:rPr lang="es-MX" dirty="0" err="1" smtClean="0"/>
              <a:t>discriminabilidad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PARTE I  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62" y="4341235"/>
            <a:ext cx="6439801" cy="214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Resultados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5119" y="18503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	2</a:t>
            </a:r>
            <a:r>
              <a:rPr lang="es-MX" dirty="0" smtClean="0"/>
              <a:t>.- Comparar las tasas de Hits y Falsas Alarmas entre clases A y B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PARTE I  </a:t>
            </a:r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29" y="2654180"/>
            <a:ext cx="10543145" cy="387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0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Resultados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6222" y="156841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1.  Comparación A vs B (Modelo Delta)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PARTE II  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627" y="1502511"/>
            <a:ext cx="6211457" cy="486575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731" y="2272951"/>
            <a:ext cx="3376318" cy="236273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731" y="4730065"/>
            <a:ext cx="3124806" cy="212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3203"/>
            <a:ext cx="5759133" cy="359836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195" y="1282581"/>
            <a:ext cx="6331680" cy="391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6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Marco Teórico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Uno de los problemas más frecuentes a los que se enfrentan los </a:t>
            </a:r>
            <a:r>
              <a:rPr lang="es-MX" dirty="0" smtClean="0"/>
              <a:t>organismos es </a:t>
            </a:r>
            <a:r>
              <a:rPr lang="es-MX" dirty="0"/>
              <a:t>la detección de estados o eventos </a:t>
            </a:r>
            <a:r>
              <a:rPr lang="es-MX" dirty="0" smtClean="0"/>
              <a:t>específicos (</a:t>
            </a:r>
            <a:r>
              <a:rPr lang="es-MX" b="1" dirty="0" smtClean="0"/>
              <a:t>señales</a:t>
            </a:r>
            <a:r>
              <a:rPr lang="es-MX" dirty="0"/>
              <a:t>) que </a:t>
            </a:r>
            <a:r>
              <a:rPr lang="es-MX" dirty="0" smtClean="0"/>
              <a:t>les </a:t>
            </a:r>
            <a:r>
              <a:rPr lang="es-MX" dirty="0"/>
              <a:t>proporcionen información relevante sobre </a:t>
            </a:r>
            <a:r>
              <a:rPr lang="es-MX" dirty="0" smtClean="0"/>
              <a:t>el estado </a:t>
            </a:r>
            <a:r>
              <a:rPr lang="es-MX" dirty="0"/>
              <a:t>del </a:t>
            </a:r>
            <a:r>
              <a:rPr lang="es-MX" dirty="0" smtClean="0"/>
              <a:t>mundo, (</a:t>
            </a:r>
            <a:r>
              <a:rPr lang="es-MX" dirty="0" err="1" smtClean="0"/>
              <a:t>McNicol</a:t>
            </a:r>
            <a:r>
              <a:rPr lang="es-MX" dirty="0" smtClean="0"/>
              <a:t>, 2005c).</a:t>
            </a:r>
          </a:p>
          <a:p>
            <a:endParaRPr lang="es-MX" dirty="0" smtClean="0"/>
          </a:p>
          <a:p>
            <a:r>
              <a:rPr lang="es-MX" dirty="0" smtClean="0"/>
              <a:t>La </a:t>
            </a:r>
            <a:r>
              <a:rPr lang="es-MX" dirty="0"/>
              <a:t>SDT constituye un modelo estadístico que describe el problema </a:t>
            </a:r>
            <a:r>
              <a:rPr lang="es-MX" dirty="0" smtClean="0"/>
              <a:t>al que </a:t>
            </a:r>
            <a:r>
              <a:rPr lang="es-MX" dirty="0"/>
              <a:t>se enfrentan los organismos inmersos en situaciones de detección </a:t>
            </a:r>
            <a:r>
              <a:rPr lang="es-MX" dirty="0" smtClean="0"/>
              <a:t>de </a:t>
            </a:r>
            <a:r>
              <a:rPr lang="es-MX" i="1" dirty="0" smtClean="0"/>
              <a:t>señales </a:t>
            </a:r>
            <a:r>
              <a:rPr lang="es-MX" dirty="0" smtClean="0"/>
              <a:t>coexisten con </a:t>
            </a:r>
            <a:r>
              <a:rPr lang="es-MX" i="1" dirty="0" smtClean="0"/>
              <a:t>ruido</a:t>
            </a:r>
            <a:r>
              <a:rPr lang="es-MX" dirty="0" smtClean="0"/>
              <a:t>. </a:t>
            </a:r>
            <a:r>
              <a:rPr lang="es-MX" dirty="0"/>
              <a:t>Se trata de un modelo de </a:t>
            </a:r>
            <a:r>
              <a:rPr lang="es-MX" dirty="0" smtClean="0"/>
              <a:t>decisión que </a:t>
            </a:r>
            <a:r>
              <a:rPr lang="es-MX" dirty="0"/>
              <a:t>entiende la detección como una tarea de </a:t>
            </a:r>
            <a:r>
              <a:rPr lang="es-MX" dirty="0" smtClean="0"/>
              <a:t>elección</a:t>
            </a:r>
            <a:r>
              <a:rPr lang="es-MX" dirty="0"/>
              <a:t>, donde los </a:t>
            </a:r>
            <a:r>
              <a:rPr lang="es-MX" dirty="0" smtClean="0"/>
              <a:t>organismos no </a:t>
            </a:r>
            <a:r>
              <a:rPr lang="es-MX" dirty="0"/>
              <a:t>responden simplemente con base en lo que perciben, sino </a:t>
            </a:r>
            <a:r>
              <a:rPr lang="es-MX" dirty="0" smtClean="0"/>
              <a:t>que emiten </a:t>
            </a:r>
            <a:r>
              <a:rPr lang="es-MX" dirty="0"/>
              <a:t>el juicio de detección que les permita guiar su comportamiento </a:t>
            </a:r>
            <a:r>
              <a:rPr lang="es-MX" dirty="0" smtClean="0"/>
              <a:t>de la </a:t>
            </a:r>
            <a:r>
              <a:rPr lang="es-MX" dirty="0"/>
              <a:t>manera mas óptima posible dada la información que poseen sobre </a:t>
            </a:r>
            <a:r>
              <a:rPr lang="es-MX" dirty="0" smtClean="0"/>
              <a:t>su entorno </a:t>
            </a:r>
            <a:r>
              <a:rPr lang="es-MX" dirty="0"/>
              <a:t>y la evidencia presente, (</a:t>
            </a:r>
            <a:r>
              <a:rPr lang="es-MX" dirty="0" err="1"/>
              <a:t>Swets</a:t>
            </a:r>
            <a:r>
              <a:rPr lang="es-MX" dirty="0"/>
              <a:t>, </a:t>
            </a:r>
            <a:r>
              <a:rPr lang="es-MX" dirty="0" err="1"/>
              <a:t>Dawes</a:t>
            </a:r>
            <a:r>
              <a:rPr lang="es-MX" dirty="0"/>
              <a:t> y </a:t>
            </a:r>
            <a:r>
              <a:rPr lang="es-MX" dirty="0" err="1"/>
              <a:t>Monahan</a:t>
            </a:r>
            <a:r>
              <a:rPr lang="es-MX" dirty="0"/>
              <a:t>, 2000; </a:t>
            </a:r>
            <a:r>
              <a:rPr lang="es-MX" dirty="0" err="1" smtClean="0"/>
              <a:t>Killeen</a:t>
            </a:r>
            <a:r>
              <a:rPr lang="es-MX" dirty="0" smtClean="0"/>
              <a:t>, 2014</a:t>
            </a:r>
            <a:r>
              <a:rPr lang="es-MX" dirty="0"/>
              <a:t>).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Teoría de Detección de Señales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8723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Resultados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6222" y="156841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1.  Comparación entre Tasas (Hits y FA)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PARTE II  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325" y="2175461"/>
            <a:ext cx="5684106" cy="391034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99312"/>
            <a:ext cx="3371464" cy="270864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027" y="3015049"/>
            <a:ext cx="3037187" cy="267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7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623" y="47625"/>
            <a:ext cx="4695825" cy="68103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47625"/>
            <a:ext cx="5419725" cy="696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0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Discusión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Réplica paso a paso de los análisis reportados en literatura de Memoria de Reconocimiento.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4738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Conclusiones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Réplica paso a paso de los análisis reportados en literatura de Memoria de Reconocimiento.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511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Marco Teórico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Teoría de Detección de Señales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2" y="1984268"/>
            <a:ext cx="6425514" cy="4216744"/>
          </a:xfrm>
          <a:prstGeom prst="rect">
            <a:avLst/>
          </a:prstGeom>
        </p:spPr>
      </p:pic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689919" y="1984268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7430530" y="2051222"/>
            <a:ext cx="43001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Supuestos generales del modelo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La variabilidad en el entorno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Discriminabilidad</a:t>
            </a:r>
            <a:r>
              <a:rPr lang="es-MX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La variabilidad en las consecuencias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MX" dirty="0" smtClean="0"/>
              <a:t>Sesgo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430529" y="4159937"/>
            <a:ext cx="43001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Parámetros del modelo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d’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Beta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56730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Marco Teórico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Teoría de Detección de Señales</a:t>
            </a:r>
            <a:endParaRPr lang="es-MX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689919" y="1984268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1210962" y="5233457"/>
            <a:ext cx="4300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Curvas ROC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Tareas de elección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47" y="1777969"/>
            <a:ext cx="9333144" cy="330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2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Marco Teórico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Réplica paso a paso de los análisis reportados en literatura de Memoria de Reconocimiento.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TDS en Memoria de Reconocimiento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835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Marco Teórico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Réplica paso a paso de los análisis reportados en literatura de Memoria de Reconocimiento.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Efecto Espejo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81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Marco Teórico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Efecto Espejo sólo ha sido reportado y abordado en estudios de Memoria de Reconocimiento.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Planteamiento del problema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511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rgbClr val="7030A0"/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Método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Buscar evidencia del Efecto Espejo fuera del área de Memoria de </a:t>
            </a:r>
            <a:r>
              <a:rPr lang="es-MX" dirty="0" smtClean="0"/>
              <a:t>Reconocimiento, en una tarea de detección perceptual.</a:t>
            </a:r>
          </a:p>
          <a:p>
            <a:endParaRPr lang="es-MX" dirty="0" smtClean="0"/>
          </a:p>
          <a:p>
            <a:pPr lvl="1"/>
            <a:r>
              <a:rPr lang="es-MX" dirty="0" smtClean="0"/>
              <a:t>Con ello, se evalúa </a:t>
            </a:r>
            <a:r>
              <a:rPr lang="es-MX" dirty="0"/>
              <a:t>la posibilidad de que los patrones de </a:t>
            </a:r>
            <a:r>
              <a:rPr lang="es-MX" dirty="0" smtClean="0"/>
              <a:t>respuesta reportados sean </a:t>
            </a:r>
            <a:r>
              <a:rPr lang="es-MX" dirty="0"/>
              <a:t>producto de la aplicación de la </a:t>
            </a:r>
            <a:r>
              <a:rPr lang="es-MX" dirty="0" smtClean="0"/>
              <a:t>SDT al </a:t>
            </a:r>
            <a:r>
              <a:rPr lang="es-MX" dirty="0"/>
              <a:t>análisis </a:t>
            </a:r>
            <a:r>
              <a:rPr lang="es-MX" dirty="0" smtClean="0"/>
              <a:t>de </a:t>
            </a:r>
            <a:r>
              <a:rPr lang="es-MX" dirty="0"/>
              <a:t>la ejecución de los </a:t>
            </a:r>
            <a:r>
              <a:rPr lang="es-MX" dirty="0" smtClean="0"/>
              <a:t>participantes y no de </a:t>
            </a:r>
            <a:r>
              <a:rPr lang="es-MX" dirty="0"/>
              <a:t>una discrepancia en </a:t>
            </a:r>
            <a:r>
              <a:rPr lang="es-MX" dirty="0" smtClean="0"/>
              <a:t>su </a:t>
            </a:r>
            <a:r>
              <a:rPr lang="es-MX" dirty="0"/>
              <a:t>procesamiento durante la </a:t>
            </a:r>
            <a:r>
              <a:rPr lang="es-MX" dirty="0" smtClean="0"/>
              <a:t>fase de </a:t>
            </a:r>
            <a:r>
              <a:rPr lang="es-MX" dirty="0"/>
              <a:t>estudio.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Planteamiento general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166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rgbClr val="7030A0"/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Método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Se diseñó una tarea perceptual donde los participantes tenían </a:t>
            </a:r>
            <a:r>
              <a:rPr lang="es-MX" dirty="0" smtClean="0"/>
              <a:t>que comparar el </a:t>
            </a:r>
            <a:r>
              <a:rPr lang="es-MX" dirty="0"/>
              <a:t>tamaño de dos círculos mostrados en pantalla y </a:t>
            </a:r>
            <a:r>
              <a:rPr lang="es-MX" dirty="0" smtClean="0"/>
              <a:t>señalar cuando estos fueran del </a:t>
            </a:r>
            <a:r>
              <a:rPr lang="es-MX" dirty="0"/>
              <a:t>mismo diámetro (</a:t>
            </a:r>
            <a:r>
              <a:rPr lang="es-MX" dirty="0" smtClean="0"/>
              <a:t>señal).</a:t>
            </a:r>
          </a:p>
          <a:p>
            <a:pPr lvl="1"/>
            <a:r>
              <a:rPr lang="es-MX" dirty="0" smtClean="0"/>
              <a:t>Tarea de detección binaria (Sí/No)</a:t>
            </a:r>
          </a:p>
          <a:p>
            <a:pPr lvl="1"/>
            <a:r>
              <a:rPr lang="es-MX" dirty="0" smtClean="0"/>
              <a:t>Escala de Confianza (1,2,3)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Planteamiento general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609599" y="4001294"/>
            <a:ext cx="4053017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Experimento 1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6742668" y="3934967"/>
            <a:ext cx="4053017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Experimento 2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</p:txBody>
      </p:sp>
      <p:sp>
        <p:nvSpPr>
          <p:cNvPr id="8" name="Elipse 7"/>
          <p:cNvSpPr/>
          <p:nvPr/>
        </p:nvSpPr>
        <p:spPr>
          <a:xfrm>
            <a:off x="675501" y="4621427"/>
            <a:ext cx="1614617" cy="135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err="1" smtClean="0"/>
              <a:t>Ebbinghaus</a:t>
            </a:r>
            <a:endParaRPr lang="es-MX" sz="1500" dirty="0"/>
          </a:p>
        </p:txBody>
      </p:sp>
      <p:sp>
        <p:nvSpPr>
          <p:cNvPr id="9" name="Elipse 8"/>
          <p:cNvSpPr/>
          <p:nvPr/>
        </p:nvSpPr>
        <p:spPr>
          <a:xfrm>
            <a:off x="6825047" y="4621427"/>
            <a:ext cx="1614617" cy="135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err="1" smtClean="0"/>
              <a:t>Ebbinghaus</a:t>
            </a:r>
            <a:endParaRPr lang="es-MX" sz="1500" dirty="0"/>
          </a:p>
        </p:txBody>
      </p:sp>
      <p:sp>
        <p:nvSpPr>
          <p:cNvPr id="10" name="Elipse 9"/>
          <p:cNvSpPr/>
          <p:nvPr/>
        </p:nvSpPr>
        <p:spPr>
          <a:xfrm>
            <a:off x="9073976" y="4608221"/>
            <a:ext cx="1614617" cy="135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err="1" smtClean="0"/>
              <a:t>Ebbinghaus</a:t>
            </a:r>
            <a:endParaRPr lang="es-MX" sz="1500" dirty="0"/>
          </a:p>
        </p:txBody>
      </p:sp>
      <p:sp>
        <p:nvSpPr>
          <p:cNvPr id="11" name="Elipse 10"/>
          <p:cNvSpPr/>
          <p:nvPr/>
        </p:nvSpPr>
        <p:spPr>
          <a:xfrm>
            <a:off x="3171568" y="4736757"/>
            <a:ext cx="1070917" cy="102973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smtClean="0">
                <a:solidFill>
                  <a:schemeClr val="tx1"/>
                </a:solidFill>
              </a:rPr>
              <a:t>Circulo Aislado</a:t>
            </a:r>
            <a:endParaRPr lang="es-MX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0905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579</Words>
  <Application>Microsoft Office PowerPoint</Application>
  <PresentationFormat>Panorámica</PresentationFormat>
  <Paragraphs>109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de Office</vt:lpstr>
      <vt:lpstr>Estudios en Detección de Señales</vt:lpstr>
      <vt:lpstr>Marco Teórico </vt:lpstr>
      <vt:lpstr>Marco Teórico </vt:lpstr>
      <vt:lpstr>Marco Teórico </vt:lpstr>
      <vt:lpstr>Marco Teórico </vt:lpstr>
      <vt:lpstr>Marco Teórico </vt:lpstr>
      <vt:lpstr>Marco Teórico </vt:lpstr>
      <vt:lpstr>Método</vt:lpstr>
      <vt:lpstr>Método</vt:lpstr>
      <vt:lpstr>Método</vt:lpstr>
      <vt:lpstr>Método</vt:lpstr>
      <vt:lpstr>Método</vt:lpstr>
      <vt:lpstr>Método</vt:lpstr>
      <vt:lpstr>Presentación de PowerPoint</vt:lpstr>
      <vt:lpstr>Resultados </vt:lpstr>
      <vt:lpstr>Resultados </vt:lpstr>
      <vt:lpstr>Resultados </vt:lpstr>
      <vt:lpstr>Resultados </vt:lpstr>
      <vt:lpstr>Presentación de PowerPoint</vt:lpstr>
      <vt:lpstr>Resultados </vt:lpstr>
      <vt:lpstr>Presentación de PowerPoint</vt:lpstr>
      <vt:lpstr>Discusión </vt:lpstr>
      <vt:lpstr>Conclusiones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Estudios en Detección de Señales</dc:title>
  <dc:creator>Alejandro</dc:creator>
  <cp:lastModifiedBy>Alejandro</cp:lastModifiedBy>
  <cp:revision>14</cp:revision>
  <dcterms:created xsi:type="dcterms:W3CDTF">2017-11-07T20:57:39Z</dcterms:created>
  <dcterms:modified xsi:type="dcterms:W3CDTF">2017-11-07T22:11:49Z</dcterms:modified>
</cp:coreProperties>
</file>