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8" r:id="rId7"/>
    <p:sldId id="269" r:id="rId8"/>
    <p:sldId id="271" r:id="rId9"/>
    <p:sldId id="272" r:id="rId10"/>
    <p:sldId id="266" r:id="rId11"/>
    <p:sldId id="273" r:id="rId12"/>
    <p:sldId id="274" r:id="rId13"/>
    <p:sldId id="275" r:id="rId14"/>
    <p:sldId id="303" r:id="rId15"/>
    <p:sldId id="277" r:id="rId16"/>
    <p:sldId id="355" r:id="rId17"/>
    <p:sldId id="279" r:id="rId18"/>
    <p:sldId id="282" r:id="rId19"/>
    <p:sldId id="281" r:id="rId20"/>
    <p:sldId id="284" r:id="rId21"/>
    <p:sldId id="285" r:id="rId22"/>
    <p:sldId id="298" r:id="rId23"/>
    <p:sldId id="304" r:id="rId24"/>
    <p:sldId id="305" r:id="rId25"/>
    <p:sldId id="306" r:id="rId26"/>
    <p:sldId id="312" r:id="rId27"/>
    <p:sldId id="307" r:id="rId28"/>
    <p:sldId id="311" r:id="rId29"/>
    <p:sldId id="309" r:id="rId30"/>
    <p:sldId id="308" r:id="rId31"/>
    <p:sldId id="331" r:id="rId32"/>
    <p:sldId id="313" r:id="rId33"/>
    <p:sldId id="310" r:id="rId34"/>
    <p:sldId id="315" r:id="rId35"/>
    <p:sldId id="319" r:id="rId36"/>
    <p:sldId id="320" r:id="rId37"/>
    <p:sldId id="323" r:id="rId38"/>
    <p:sldId id="324" r:id="rId39"/>
    <p:sldId id="325" r:id="rId40"/>
    <p:sldId id="326" r:id="rId41"/>
    <p:sldId id="327" r:id="rId42"/>
    <p:sldId id="332" r:id="rId43"/>
    <p:sldId id="333" r:id="rId44"/>
    <p:sldId id="334" r:id="rId45"/>
    <p:sldId id="335" r:id="rId46"/>
    <p:sldId id="328" r:id="rId47"/>
    <p:sldId id="317" r:id="rId48"/>
    <p:sldId id="318" r:id="rId49"/>
    <p:sldId id="336" r:id="rId50"/>
    <p:sldId id="337" r:id="rId51"/>
    <p:sldId id="340" r:id="rId52"/>
    <p:sldId id="341" r:id="rId53"/>
    <p:sldId id="339" r:id="rId54"/>
    <p:sldId id="345" r:id="rId55"/>
    <p:sldId id="348" r:id="rId56"/>
    <p:sldId id="342" r:id="rId57"/>
    <p:sldId id="343" r:id="rId58"/>
    <p:sldId id="349" r:id="rId59"/>
    <p:sldId id="350" r:id="rId60"/>
    <p:sldId id="353" r:id="rId61"/>
    <p:sldId id="354" r:id="rId62"/>
    <p:sldId id="344" r:id="rId63"/>
    <p:sldId id="351" r:id="rId64"/>
    <p:sldId id="365" r:id="rId65"/>
    <p:sldId id="366" r:id="rId66"/>
    <p:sldId id="367" r:id="rId67"/>
    <p:sldId id="368" r:id="rId68"/>
    <p:sldId id="373" r:id="rId69"/>
    <p:sldId id="374" r:id="rId70"/>
    <p:sldId id="346" r:id="rId71"/>
    <p:sldId id="347" r:id="rId72"/>
    <p:sldId id="372" r:id="rId73"/>
    <p:sldId id="369" r:id="rId74"/>
    <p:sldId id="371" r:id="rId75"/>
    <p:sldId id="370" r:id="rId76"/>
    <p:sldId id="322" r:id="rId77"/>
    <p:sldId id="352" r:id="rId78"/>
    <p:sldId id="356" r:id="rId79"/>
    <p:sldId id="357" r:id="rId80"/>
    <p:sldId id="358" r:id="rId81"/>
    <p:sldId id="359" r:id="rId82"/>
    <p:sldId id="360" r:id="rId83"/>
    <p:sldId id="364" r:id="rId84"/>
    <p:sldId id="362" r:id="rId85"/>
    <p:sldId id="361" r:id="rId86"/>
    <p:sldId id="363" r:id="rId8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3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AC-9314-49A1-A90B-5D179C0F555E}" type="datetimeFigureOut">
              <a:rPr lang="es-MX" smtClean="0"/>
              <a:t>13/06/2016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in SDT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0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4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49373"/>
            <a:ext cx="6543036" cy="30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95617"/>
            <a:ext cx="668705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87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Evidence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37018"/>
            <a:ext cx="5894387" cy="6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678629" y="1726489"/>
            <a:ext cx="58540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9" y="3300902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638298" y="3267690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" y="451462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70147" y="17264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Yes/No</a:t>
            </a:r>
          </a:p>
          <a:p>
            <a:pPr algn="ctr"/>
            <a:r>
              <a:rPr lang="es-MX" b="1" dirty="0" err="1" smtClean="0"/>
              <a:t>Procedure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6131" y="329286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Confidence</a:t>
            </a:r>
            <a:endParaRPr lang="es-MX" b="1" dirty="0" smtClean="0"/>
          </a:p>
          <a:p>
            <a:pPr algn="ctr"/>
            <a:r>
              <a:rPr lang="es-MX" b="1" dirty="0" smtClean="0"/>
              <a:t>Rating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1829751" y="5178090"/>
            <a:ext cx="5592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/>
              <a:t>2AFC:                           </a:t>
            </a:r>
            <a:r>
              <a:rPr lang="es-MX" sz="2200" dirty="0" err="1" smtClean="0"/>
              <a:t>Preferences</a:t>
            </a:r>
            <a:endParaRPr lang="es-MX" sz="2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92170" y="19759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Rate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609152" y="33814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95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70" y="-164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112568" cy="24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18" y="3328468"/>
            <a:ext cx="688088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8" y="2132856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03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70" y="-164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112568" cy="24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8" y="2132856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4175"/>
            <a:ext cx="60864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1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70" y="-16443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5112568" cy="24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3528" y="2348880"/>
            <a:ext cx="5112568" cy="362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18" y="3328468"/>
            <a:ext cx="688088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95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 (</a:t>
            </a:r>
            <a:r>
              <a:rPr lang="es-ES" dirty="0" err="1" smtClean="0"/>
              <a:t>Glanzer</a:t>
            </a:r>
            <a:r>
              <a:rPr lang="es-ES" dirty="0" smtClean="0"/>
              <a:t> and </a:t>
            </a:r>
            <a:r>
              <a:rPr lang="es-ES" dirty="0" err="1" smtClean="0"/>
              <a:t>Bowles</a:t>
            </a:r>
            <a:r>
              <a:rPr lang="es-ES" dirty="0" smtClean="0"/>
              <a:t>, 1976)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01885" cy="392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2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48064" y="476672"/>
            <a:ext cx="3600400" cy="6192688"/>
          </a:xfrm>
        </p:spPr>
        <p:txBody>
          <a:bodyPr>
            <a:normAutofit fontScale="92500" lnSpcReduction="10000"/>
          </a:bodyPr>
          <a:lstStyle/>
          <a:p>
            <a:r>
              <a:rPr lang="es-MX" sz="2700" b="1" dirty="0" smtClean="0"/>
              <a:t>Standard </a:t>
            </a:r>
            <a:r>
              <a:rPr lang="es-MX" sz="2700" b="1" dirty="0" err="1" smtClean="0"/>
              <a:t>comparisons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</a:t>
            </a:r>
            <a:r>
              <a:rPr lang="es-MX" dirty="0"/>
              <a:t>– </a:t>
            </a:r>
            <a:r>
              <a:rPr lang="es-MX" dirty="0" smtClean="0"/>
              <a:t>AN</a:t>
            </a:r>
            <a:br>
              <a:rPr lang="es-MX" dirty="0" smtClean="0"/>
            </a:br>
            <a:r>
              <a:rPr lang="es-MX" dirty="0" smtClean="0"/>
              <a:t>       - BN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BO – AN</a:t>
            </a:r>
            <a:br>
              <a:rPr lang="es-MX" dirty="0" smtClean="0"/>
            </a:br>
            <a:r>
              <a:rPr lang="es-MX" dirty="0" smtClean="0"/>
              <a:t>       - BN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r>
              <a:rPr lang="es-MX" sz="2700" b="1" dirty="0" err="1" smtClean="0"/>
              <a:t>Null</a:t>
            </a:r>
            <a:r>
              <a:rPr lang="es-MX" sz="2700" b="1" dirty="0" smtClean="0"/>
              <a:t> </a:t>
            </a:r>
            <a:r>
              <a:rPr lang="es-MX" sz="2700" b="1" dirty="0" err="1" smtClean="0"/>
              <a:t>Choices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AN – BN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AO - BO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5351141" cy="27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4690864" cy="73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2Alternative-ForcedChoice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042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sound</a:t>
            </a:r>
            <a:r>
              <a:rPr lang="es-MX" dirty="0" smtClean="0"/>
              <a:t> of a </a:t>
            </a:r>
            <a:r>
              <a:rPr lang="es-MX" dirty="0" err="1" smtClean="0"/>
              <a:t>predator</a:t>
            </a:r>
            <a:r>
              <a:rPr lang="es-MX" dirty="0" smtClean="0"/>
              <a:t> </a:t>
            </a:r>
            <a:r>
              <a:rPr lang="es-MX" dirty="0" err="1" smtClean="0"/>
              <a:t>approaching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</a:t>
            </a:r>
            <a:r>
              <a:rPr lang="es-MX" dirty="0" err="1" smtClean="0"/>
              <a:t>eatable</a:t>
            </a:r>
            <a:r>
              <a:rPr lang="es-MX" dirty="0" smtClean="0"/>
              <a:t>?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my</a:t>
            </a:r>
            <a:r>
              <a:rPr lang="es-MX" dirty="0" smtClean="0"/>
              <a:t> </a:t>
            </a:r>
            <a:r>
              <a:rPr lang="es-MX" dirty="0" err="1" smtClean="0"/>
              <a:t>mom</a:t>
            </a:r>
            <a:r>
              <a:rPr lang="es-MX" dirty="0" smtClean="0"/>
              <a:t> </a:t>
            </a:r>
            <a:r>
              <a:rPr lang="es-MX" dirty="0" err="1" smtClean="0"/>
              <a:t>mad</a:t>
            </a:r>
            <a:r>
              <a:rPr lang="es-MX" dirty="0" smtClean="0"/>
              <a:t> at me?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patient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Anxiety</a:t>
            </a:r>
            <a:r>
              <a:rPr lang="es-MX" dirty="0" smtClean="0"/>
              <a:t> </a:t>
            </a:r>
            <a:r>
              <a:rPr lang="es-MX" dirty="0" err="1" smtClean="0"/>
              <a:t>Disorder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 </a:t>
            </a:r>
            <a:r>
              <a:rPr lang="es-MX" dirty="0" err="1" smtClean="0"/>
              <a:t>bomb</a:t>
            </a:r>
            <a:r>
              <a:rPr lang="es-MX" dirty="0" smtClean="0"/>
              <a:t> in </a:t>
            </a:r>
            <a:r>
              <a:rPr lang="es-MX" dirty="0" err="1" smtClean="0"/>
              <a:t>this</a:t>
            </a:r>
            <a:r>
              <a:rPr lang="es-MX" dirty="0" smtClean="0"/>
              <a:t> bag?</a:t>
            </a:r>
          </a:p>
        </p:txBody>
      </p:sp>
    </p:spTree>
    <p:extLst>
      <p:ext uri="{BB962C8B-B14F-4D97-AF65-F5344CB8AC3E}">
        <p14:creationId xmlns:p14="http://schemas.microsoft.com/office/powerpoint/2010/main" val="3199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7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" y="3933056"/>
            <a:ext cx="3402552" cy="42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2" y="3933056"/>
            <a:ext cx="587339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69207"/>
              </p:ext>
            </p:extLst>
          </p:nvPr>
        </p:nvGraphicFramePr>
        <p:xfrm>
          <a:off x="2411760" y="1196752"/>
          <a:ext cx="4536504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768424"/>
                <a:gridCol w="720080"/>
              </a:tblGrid>
              <a:tr h="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Frequency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High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MX" dirty="0" err="1" smtClean="0"/>
                        <a:t>Concreteness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Concrete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LC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HC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Unconcrete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HU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has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studied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SDT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?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53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4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" y="-1"/>
            <a:ext cx="9117991" cy="694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7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384721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0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6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69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36497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95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66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7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" y="1938956"/>
            <a:ext cx="9315207" cy="242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91440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419" y="1700808"/>
            <a:ext cx="4781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142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5014"/>
            <a:ext cx="6431261" cy="329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1880" y="191683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4725144"/>
            <a:ext cx="1872208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 </a:t>
            </a:r>
            <a:r>
              <a:rPr lang="es-MX" dirty="0" err="1" smtClean="0"/>
              <a:t>or</a:t>
            </a:r>
            <a:r>
              <a:rPr lang="es-MX" dirty="0" smtClean="0"/>
              <a:t> 3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5724128" y="4869160"/>
            <a:ext cx="1872208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smtClean="0"/>
              <a:t>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779912" y="4844175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742981" y="5752675"/>
            <a:ext cx="617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67522" y="581187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9768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5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6228184" y="1773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1      3</a:t>
            </a:r>
            <a:endParaRPr lang="es-MX" dirty="0"/>
          </a:p>
        </p:txBody>
      </p:sp>
      <p:sp>
        <p:nvSpPr>
          <p:cNvPr id="88" name="87 CuadroTexto"/>
          <p:cNvSpPr txBox="1"/>
          <p:nvPr/>
        </p:nvSpPr>
        <p:spPr>
          <a:xfrm>
            <a:off x="6228184" y="73171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s-MX" dirty="0" smtClean="0"/>
              <a:t> 4</a:t>
            </a:r>
          </a:p>
          <a:p>
            <a:pPr marL="342900" indent="-342900">
              <a:buAutoNum type="arabicPlain" startAt="2"/>
            </a:pPr>
            <a:endParaRPr lang="es-MX" dirty="0"/>
          </a:p>
          <a:p>
            <a:pPr marL="342900" indent="-342900">
              <a:buAutoNum type="arabicPlain" startAt="2"/>
            </a:pPr>
            <a:endParaRPr lang="es-MX" dirty="0" smtClean="0"/>
          </a:p>
        </p:txBody>
      </p:sp>
      <p:sp>
        <p:nvSpPr>
          <p:cNvPr id="89" name="88 CuadroTexto"/>
          <p:cNvSpPr txBox="1"/>
          <p:nvPr/>
        </p:nvSpPr>
        <p:spPr>
          <a:xfrm>
            <a:off x="6228184" y="14703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  <a:r>
              <a:rPr lang="es-MX" dirty="0" smtClean="0"/>
              <a:t>      </a:t>
            </a:r>
            <a:r>
              <a:rPr lang="es-MX" dirty="0"/>
              <a:t>7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6228184" y="20814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6      8</a:t>
            </a:r>
            <a:endParaRPr lang="es-MX" dirty="0"/>
          </a:p>
        </p:txBody>
      </p:sp>
      <p:sp>
        <p:nvSpPr>
          <p:cNvPr id="91" name="90 CuadroTexto"/>
          <p:cNvSpPr txBox="1"/>
          <p:nvPr/>
        </p:nvSpPr>
        <p:spPr>
          <a:xfrm>
            <a:off x="6228184" y="451035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</a:t>
            </a:r>
            <a:r>
              <a:rPr lang="es-MX" dirty="0" smtClean="0"/>
              <a:t>      11</a:t>
            </a:r>
            <a:endParaRPr lang="es-MX" dirty="0"/>
          </a:p>
        </p:txBody>
      </p:sp>
      <p:sp>
        <p:nvSpPr>
          <p:cNvPr id="92" name="91 CuadroTexto"/>
          <p:cNvSpPr txBox="1"/>
          <p:nvPr/>
        </p:nvSpPr>
        <p:spPr>
          <a:xfrm>
            <a:off x="6200829" y="51677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10      12</a:t>
            </a:r>
            <a:endParaRPr lang="es-MX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00829" y="57993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13      15</a:t>
            </a:r>
            <a:endParaRPr lang="es-MX" dirty="0"/>
          </a:p>
        </p:txBody>
      </p:sp>
      <p:sp>
        <p:nvSpPr>
          <p:cNvPr id="94" name="93 CuadroTexto"/>
          <p:cNvSpPr txBox="1"/>
          <p:nvPr/>
        </p:nvSpPr>
        <p:spPr>
          <a:xfrm>
            <a:off x="6171348" y="64291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14       16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475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6200829" y="303753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1, 2, 3, 4</a:t>
            </a:r>
          </a:p>
          <a:p>
            <a:r>
              <a:rPr lang="es-MX" dirty="0" smtClean="0"/>
              <a:t>9,10,11,12</a:t>
            </a:r>
            <a:endParaRPr lang="es-MX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214392" y="36949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5, 6, 7, 8</a:t>
            </a:r>
          </a:p>
          <a:p>
            <a:r>
              <a:rPr lang="es-MX" dirty="0" smtClean="0"/>
              <a:t>13, 14, 15, 16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189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6183" y="260648"/>
            <a:ext cx="4040188" cy="639762"/>
          </a:xfrm>
        </p:spPr>
        <p:txBody>
          <a:bodyPr/>
          <a:lstStyle/>
          <a:p>
            <a:r>
              <a:rPr lang="es-MX" dirty="0" smtClean="0"/>
              <a:t>A: 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456183" y="900410"/>
            <a:ext cx="4040188" cy="5696942"/>
          </a:xfrm>
        </p:spPr>
        <p:txBody>
          <a:bodyPr>
            <a:normAutofit/>
          </a:bodyPr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A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es-MX" dirty="0" smtClean="0"/>
              <a:t>B: More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4644008" y="900410"/>
            <a:ext cx="4041775" cy="5480918"/>
          </a:xfrm>
        </p:spPr>
        <p:txBody>
          <a:bodyPr/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B </a:t>
            </a:r>
            <a:r>
              <a:rPr lang="es-MX" dirty="0" err="1" smtClean="0"/>
              <a:t>trials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18655" y="3065457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smtClean="0"/>
              <a:t>	64 </a:t>
            </a:r>
            <a:r>
              <a:rPr lang="es-MX" dirty="0" err="1" smtClean="0"/>
              <a:t>trials</a:t>
            </a:r>
            <a:endParaRPr lang="es-MX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dirty="0" smtClean="0"/>
              <a:t>x10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MX" dirty="0" smtClean="0"/>
              <a:t>5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colors</a:t>
            </a:r>
            <a:endParaRPr lang="es-MX" dirty="0" smtClean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smtClean="0"/>
              <a:t>2  per color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Counterbalancing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7" y="-171400"/>
            <a:ext cx="8676693" cy="70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272808" cy="694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622776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5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5384" cy="66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1: </a:t>
            </a:r>
          </a:p>
          <a:p>
            <a:pPr algn="ctr"/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 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2: </a:t>
            </a:r>
          </a:p>
          <a:p>
            <a:pPr algn="ctr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</a:t>
            </a:r>
            <a:r>
              <a:rPr lang="es-MX" dirty="0"/>
              <a:t> </a:t>
            </a:r>
            <a:r>
              <a:rPr lang="es-MX" dirty="0" smtClean="0"/>
              <a:t>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  <a:p>
            <a:endParaRPr lang="es-MX" dirty="0" smtClean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Data!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Individual cases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3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1st: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Contaminants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1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1st: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Contaminants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" y="1375256"/>
            <a:ext cx="9119289" cy="47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48684"/>
            <a:ext cx="4364079" cy="67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56176" y="48684"/>
            <a:ext cx="1440160" cy="4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213617" y="-2380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Signal - </a:t>
            </a:r>
            <a:r>
              <a:rPr lang="es-MX" sz="1400" dirty="0" err="1" smtClean="0"/>
              <a:t>Noise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1614"/>
            <a:ext cx="720080" cy="102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3284"/>
            <a:ext cx="4392488" cy="66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69" y="76990"/>
            <a:ext cx="4477631" cy="66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0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9700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0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5" y="476672"/>
            <a:ext cx="917545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500" dirty="0" smtClean="0"/>
              <a:t>1st </a:t>
            </a:r>
            <a:r>
              <a:rPr lang="es-MX" sz="3500" dirty="0" err="1" smtClean="0"/>
              <a:t>Problem</a:t>
            </a:r>
            <a:r>
              <a:rPr lang="es-MX" sz="3500" dirty="0" smtClean="0"/>
              <a:t>: </a:t>
            </a:r>
            <a:r>
              <a:rPr lang="es-MX" sz="3500" dirty="0" err="1" smtClean="0"/>
              <a:t>How</a:t>
            </a:r>
            <a:r>
              <a:rPr lang="es-MX" sz="3500" dirty="0" smtClean="0"/>
              <a:t> do I </a:t>
            </a:r>
            <a:r>
              <a:rPr lang="es-MX" sz="3500" dirty="0" err="1" smtClean="0"/>
              <a:t>know</a:t>
            </a:r>
            <a:r>
              <a:rPr lang="es-MX" sz="3500" dirty="0" smtClean="0"/>
              <a:t> </a:t>
            </a:r>
            <a:r>
              <a:rPr lang="es-MX" sz="3500" dirty="0" err="1" smtClean="0"/>
              <a:t>if</a:t>
            </a:r>
            <a:r>
              <a:rPr lang="es-MX" sz="3500" dirty="0" smtClean="0"/>
              <a:t> a </a:t>
            </a:r>
            <a:r>
              <a:rPr lang="es-MX" sz="3500" dirty="0" err="1" smtClean="0"/>
              <a:t>participant</a:t>
            </a:r>
            <a:r>
              <a:rPr lang="es-MX" sz="3500" dirty="0" smtClean="0"/>
              <a:t> </a:t>
            </a:r>
            <a:r>
              <a:rPr lang="es-MX" sz="3500" dirty="0" err="1" smtClean="0"/>
              <a:t>was</a:t>
            </a:r>
            <a:r>
              <a:rPr lang="es-MX" sz="3500" dirty="0" smtClean="0"/>
              <a:t> </a:t>
            </a:r>
            <a:r>
              <a:rPr lang="es-MX" sz="3500" dirty="0" err="1" smtClean="0"/>
              <a:t>actually</a:t>
            </a:r>
            <a:r>
              <a:rPr lang="es-MX" sz="3500" dirty="0" smtClean="0"/>
              <a:t> </a:t>
            </a:r>
            <a:r>
              <a:rPr lang="es-MX" sz="3500" dirty="0" err="1" smtClean="0"/>
              <a:t>paying</a:t>
            </a:r>
            <a:r>
              <a:rPr lang="es-MX" sz="3500" dirty="0" smtClean="0"/>
              <a:t> </a:t>
            </a:r>
            <a:r>
              <a:rPr lang="es-MX" sz="3500" dirty="0" err="1" smtClean="0"/>
              <a:t>attention</a:t>
            </a:r>
            <a:r>
              <a:rPr lang="es-MX" sz="3500" dirty="0" smtClean="0"/>
              <a:t>?</a:t>
            </a:r>
            <a:endParaRPr lang="es-MX" sz="35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876984" cy="495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7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2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8945318" cy="63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23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44000" cy="608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5104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771"/>
            <a:ext cx="9144000" cy="544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7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0788" y="118394"/>
            <a:ext cx="8229600" cy="862334"/>
          </a:xfrm>
        </p:spPr>
        <p:txBody>
          <a:bodyPr/>
          <a:lstStyle/>
          <a:p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394"/>
            <a:ext cx="9144000" cy="535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8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9" y="1556792"/>
            <a:ext cx="9091915" cy="45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2" y="1052736"/>
            <a:ext cx="9138998" cy="465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70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72" y="332656"/>
            <a:ext cx="9162172" cy="572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321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" y="1052736"/>
            <a:ext cx="91263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45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7" y="1052736"/>
            <a:ext cx="9161087" cy="50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11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57" y="692696"/>
            <a:ext cx="91256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27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38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65" y="2708920"/>
            <a:ext cx="6391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692696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p(Hit)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MX" dirty="0" smtClean="0"/>
              <a:t>p(False </a:t>
            </a:r>
            <a:r>
              <a:rPr lang="es-MX" dirty="0" err="1" smtClean="0"/>
              <a:t>Alarm</a:t>
            </a:r>
            <a:r>
              <a:rPr lang="es-MX" dirty="0" smtClean="0"/>
              <a:t>)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45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0"/>
            <a:ext cx="4664230" cy="54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79" y="1105686"/>
            <a:ext cx="4488224" cy="554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332656"/>
            <a:ext cx="465933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456"/>
            <a:ext cx="4499992" cy="62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3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84" y="594913"/>
            <a:ext cx="466037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594913"/>
            <a:ext cx="4457250" cy="59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17" y="548680"/>
            <a:ext cx="4621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8" y="566754"/>
            <a:ext cx="4397781" cy="53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9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4005063"/>
            <a:ext cx="9193973" cy="233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66" y="1450504"/>
            <a:ext cx="92603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95736" y="2636912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096405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6948264" y="5278118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7037315" y="2678331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9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</a:t>
            </a:r>
            <a:r>
              <a:rPr lang="es-MX" dirty="0" smtClean="0"/>
              <a:t>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1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</a:t>
            </a:r>
            <a:r>
              <a:rPr lang="es-MX" dirty="0" smtClean="0"/>
              <a:t>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399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96" y="1687609"/>
            <a:ext cx="4392488" cy="45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46449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5" y="908720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8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3" y="980728"/>
            <a:ext cx="4657571" cy="48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59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2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84" y="1556792"/>
            <a:ext cx="4802122" cy="241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24225"/>
              </p:ext>
            </p:extLst>
          </p:nvPr>
        </p:nvGraphicFramePr>
        <p:xfrm>
          <a:off x="1482345" y="3946633"/>
          <a:ext cx="6096000" cy="286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Confidence</a:t>
                      </a:r>
                      <a:endParaRPr lang="es-MX" dirty="0" smtClean="0"/>
                    </a:p>
                    <a:p>
                      <a:pPr algn="ctr"/>
                      <a:r>
                        <a:rPr lang="es-MX" dirty="0" err="1" smtClean="0"/>
                        <a:t>Criterion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p(Hit)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p(FA)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D’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Old-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</a:t>
                      </a:r>
                      <a:r>
                        <a:rPr lang="es-MX" dirty="0" err="1" smtClean="0"/>
                        <a:t>Low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New-Medium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New-High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34579" y="397309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</a:p>
          <a:p>
            <a:pPr lvl="1"/>
            <a:r>
              <a:rPr lang="es-MX" dirty="0" smtClean="0"/>
              <a:t>Sub-</a:t>
            </a:r>
            <a:r>
              <a:rPr lang="es-MX" dirty="0" err="1" smtClean="0"/>
              <a:t>criteria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761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1" y="1124744"/>
            <a:ext cx="4588282" cy="44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450"/>
            <a:ext cx="4663757" cy="4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69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Ambiguity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" y="1342636"/>
            <a:ext cx="4765700" cy="49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14021"/>
            <a:ext cx="3960440" cy="509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834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36" y="1435119"/>
            <a:ext cx="4621163" cy="43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2" y="679567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90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Distributions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" y="1393760"/>
            <a:ext cx="449999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3760"/>
            <a:ext cx="464870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324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513"/>
            <a:ext cx="45720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774"/>
            <a:ext cx="4572000" cy="47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5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9402"/>
            <a:ext cx="449999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9402"/>
            <a:ext cx="4644009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52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7529"/>
            <a:ext cx="493204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041019"/>
            <a:ext cx="4182114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4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90492"/>
            <a:ext cx="5090154" cy="25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97421"/>
            <a:ext cx="3133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7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702</Words>
  <Application>Microsoft Office PowerPoint</Application>
  <PresentationFormat>Presentación en pantalla (4:3)</PresentationFormat>
  <Paragraphs>336</Paragraphs>
  <Slides>86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87" baseType="lpstr">
      <vt:lpstr>Tema de Office</vt:lpstr>
      <vt:lpstr>The Mirrror Effect in SDT</vt:lpstr>
      <vt:lpstr>One single problem…</vt:lpstr>
      <vt:lpstr>One single problem…</vt:lpstr>
      <vt:lpstr> </vt:lpstr>
      <vt:lpstr> </vt:lpstr>
      <vt:lpstr>Procedures</vt:lpstr>
      <vt:lpstr> </vt:lpstr>
      <vt:lpstr> </vt:lpstr>
      <vt:lpstr> </vt:lpstr>
      <vt:lpstr> </vt:lpstr>
      <vt:lpstr>Mirror Effect</vt:lpstr>
      <vt:lpstr>Mirror Effect</vt:lpstr>
      <vt:lpstr> </vt:lpstr>
      <vt:lpstr>Evidence</vt:lpstr>
      <vt:lpstr>Example</vt:lpstr>
      <vt:lpstr>Example</vt:lpstr>
      <vt:lpstr>Example</vt:lpstr>
      <vt:lpstr>Ejemplo (Glanzer and Bowles, 1976)</vt:lpstr>
      <vt:lpstr> </vt:lpstr>
      <vt:lpstr> </vt:lpstr>
      <vt:lpstr> </vt:lpstr>
      <vt:lpstr> </vt:lpstr>
      <vt:lpstr>Experiments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 </vt:lpstr>
      <vt:lpstr>Presentación de PowerPoint</vt:lpstr>
      <vt:lpstr> </vt:lpstr>
      <vt:lpstr> </vt:lpstr>
      <vt:lpstr>Looking for the Mirror Effect: A &amp; B</vt:lpstr>
      <vt:lpstr>Looking for the Mirror Effect: A &amp; B</vt:lpstr>
      <vt:lpstr> 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Two Experiments</vt:lpstr>
      <vt:lpstr>Data!</vt:lpstr>
      <vt:lpstr>1st: Looking for Contaminants</vt:lpstr>
      <vt:lpstr>1st: Looking for Contaminants</vt:lpstr>
      <vt:lpstr> </vt:lpstr>
      <vt:lpstr> </vt:lpstr>
      <vt:lpstr> </vt:lpstr>
      <vt:lpstr>Presentación de PowerPoint</vt:lpstr>
      <vt:lpstr> </vt:lpstr>
      <vt:lpstr>Presentación de PowerPoint</vt:lpstr>
      <vt:lpstr>1st Problem: How do I know if a participant was actually paying attention?</vt:lpstr>
      <vt:lpstr>Presentación de PowerPoint</vt:lpstr>
      <vt:lpstr>Presentación de PowerPoint</vt:lpstr>
      <vt:lpstr>Presentación de PowerPoint</vt:lpstr>
      <vt:lpstr>Confidence Rating</vt:lpstr>
      <vt:lpstr>Confidence Rating</vt:lpstr>
      <vt:lpstr>2nd: Exploring Sequential effects</vt:lpstr>
      <vt:lpstr>2nd: Exploring Sequential effects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3rd: Exploring Correlations!</vt:lpstr>
      <vt:lpstr>3rd: Exploring Correlations!</vt:lpstr>
      <vt:lpstr>Presentación de PowerPoint</vt:lpstr>
      <vt:lpstr>Presentación de PowerPoint</vt:lpstr>
      <vt:lpstr>Presentación de PowerPoint</vt:lpstr>
      <vt:lpstr>Presentación de PowerPoint</vt:lpstr>
      <vt:lpstr>4th: Evaluating the pattern</vt:lpstr>
      <vt:lpstr>4th: Evaluating the pattern</vt:lpstr>
      <vt:lpstr> </vt:lpstr>
      <vt:lpstr>Presentación de PowerPoint</vt:lpstr>
      <vt:lpstr>Presentación de PowerPoint</vt:lpstr>
      <vt:lpstr>Ambiguity</vt:lpstr>
      <vt:lpstr>Presentación de PowerPoint</vt:lpstr>
      <vt:lpstr>Distributions!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57</cp:revision>
  <dcterms:created xsi:type="dcterms:W3CDTF">2016-06-10T17:24:36Z</dcterms:created>
  <dcterms:modified xsi:type="dcterms:W3CDTF">2016-06-14T05:28:53Z</dcterms:modified>
</cp:coreProperties>
</file>