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320" r:id="rId6"/>
    <p:sldId id="260" r:id="rId7"/>
    <p:sldId id="273" r:id="rId8"/>
    <p:sldId id="285" r:id="rId9"/>
    <p:sldId id="286" r:id="rId10"/>
    <p:sldId id="314" r:id="rId11"/>
    <p:sldId id="315" r:id="rId12"/>
    <p:sldId id="307" r:id="rId13"/>
    <p:sldId id="311" r:id="rId14"/>
    <p:sldId id="264" r:id="rId15"/>
    <p:sldId id="289" r:id="rId16"/>
    <p:sldId id="290" r:id="rId17"/>
    <p:sldId id="291" r:id="rId18"/>
    <p:sldId id="292" r:id="rId19"/>
    <p:sldId id="310" r:id="rId20"/>
    <p:sldId id="312" r:id="rId21"/>
    <p:sldId id="313" r:id="rId22"/>
    <p:sldId id="274" r:id="rId23"/>
    <p:sldId id="316" r:id="rId24"/>
    <p:sldId id="321" r:id="rId25"/>
    <p:sldId id="263" r:id="rId26"/>
    <p:sldId id="276" r:id="rId27"/>
    <p:sldId id="328" r:id="rId28"/>
    <p:sldId id="329" r:id="rId29"/>
    <p:sldId id="322" r:id="rId30"/>
    <p:sldId id="278" r:id="rId31"/>
    <p:sldId id="279" r:id="rId32"/>
    <p:sldId id="280" r:id="rId33"/>
    <p:sldId id="293" r:id="rId34"/>
    <p:sldId id="282" r:id="rId35"/>
    <p:sldId id="284" r:id="rId36"/>
    <p:sldId id="283" r:id="rId37"/>
    <p:sldId id="317" r:id="rId38"/>
    <p:sldId id="318" r:id="rId39"/>
    <p:sldId id="319" r:id="rId40"/>
    <p:sldId id="326" r:id="rId41"/>
    <p:sldId id="327" r:id="rId42"/>
    <p:sldId id="323" r:id="rId43"/>
    <p:sldId id="268" r:id="rId44"/>
    <p:sldId id="325" r:id="rId45"/>
    <p:sldId id="269" r:id="rId46"/>
    <p:sldId id="301" r:id="rId47"/>
    <p:sldId id="302" r:id="rId48"/>
    <p:sldId id="303" r:id="rId49"/>
    <p:sldId id="304" r:id="rId50"/>
    <p:sldId id="305" r:id="rId51"/>
    <p:sldId id="271" r:id="rId52"/>
    <p:sldId id="294" r:id="rId53"/>
    <p:sldId id="295" r:id="rId54"/>
    <p:sldId id="296" r:id="rId55"/>
    <p:sldId id="272" r:id="rId56"/>
    <p:sldId id="261" r:id="rId5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B16D1B-D3AD-457A-972D-3EBA14C07FC7}" type="datetimeFigureOut">
              <a:rPr lang="es-MX" smtClean="0"/>
              <a:t>15/04/2016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3E47F-C0F0-440C-AF4B-42B1F8A7E625}" type="slidenum">
              <a:rPr lang="es-MX" smtClean="0"/>
              <a:t>‹Nº›</a:t>
            </a:fld>
            <a:endParaRPr lang="es-MX"/>
          </a:p>
        </p:txBody>
      </p:sp>
    </p:spTree>
    <p:extLst>
      <p:ext uri="{BB962C8B-B14F-4D97-AF65-F5344CB8AC3E}">
        <p14:creationId xmlns:p14="http://schemas.microsoft.com/office/powerpoint/2010/main" val="419001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A53E672A-B5C7-4272-B62C-E93C732E6D1D}" type="datetimeFigureOut">
              <a:rPr lang="es-MX" smtClean="0"/>
              <a:t>15/04/2016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99D10BC-6C83-4C6D-A7BC-9EC17E646E02}" type="slidenum">
              <a:rPr lang="es-MX" smtClean="0"/>
              <a:t>‹Nº›</a:t>
            </a:fld>
            <a:endParaRPr lang="es-MX"/>
          </a:p>
        </p:txBody>
      </p:sp>
    </p:spTree>
    <p:extLst>
      <p:ext uri="{BB962C8B-B14F-4D97-AF65-F5344CB8AC3E}">
        <p14:creationId xmlns:p14="http://schemas.microsoft.com/office/powerpoint/2010/main" val="37881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53E672A-B5C7-4272-B62C-E93C732E6D1D}" type="datetimeFigureOut">
              <a:rPr lang="es-MX" smtClean="0"/>
              <a:t>15/04/2016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99D10BC-6C83-4C6D-A7BC-9EC17E646E02}" type="slidenum">
              <a:rPr lang="es-MX" smtClean="0"/>
              <a:t>‹Nº›</a:t>
            </a:fld>
            <a:endParaRPr lang="es-MX"/>
          </a:p>
        </p:txBody>
      </p:sp>
    </p:spTree>
    <p:extLst>
      <p:ext uri="{BB962C8B-B14F-4D97-AF65-F5344CB8AC3E}">
        <p14:creationId xmlns:p14="http://schemas.microsoft.com/office/powerpoint/2010/main" val="125057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53E672A-B5C7-4272-B62C-E93C732E6D1D}" type="datetimeFigureOut">
              <a:rPr lang="es-MX" smtClean="0"/>
              <a:t>15/04/2016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99D10BC-6C83-4C6D-A7BC-9EC17E646E02}" type="slidenum">
              <a:rPr lang="es-MX" smtClean="0"/>
              <a:t>‹Nº›</a:t>
            </a:fld>
            <a:endParaRPr lang="es-MX"/>
          </a:p>
        </p:txBody>
      </p:sp>
    </p:spTree>
    <p:extLst>
      <p:ext uri="{BB962C8B-B14F-4D97-AF65-F5344CB8AC3E}">
        <p14:creationId xmlns:p14="http://schemas.microsoft.com/office/powerpoint/2010/main" val="179294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53E672A-B5C7-4272-B62C-E93C732E6D1D}" type="datetimeFigureOut">
              <a:rPr lang="es-MX" smtClean="0"/>
              <a:t>15/04/2016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99D10BC-6C83-4C6D-A7BC-9EC17E646E02}" type="slidenum">
              <a:rPr lang="es-MX" smtClean="0"/>
              <a:t>‹Nº›</a:t>
            </a:fld>
            <a:endParaRPr lang="es-MX"/>
          </a:p>
        </p:txBody>
      </p:sp>
    </p:spTree>
    <p:extLst>
      <p:ext uri="{BB962C8B-B14F-4D97-AF65-F5344CB8AC3E}">
        <p14:creationId xmlns:p14="http://schemas.microsoft.com/office/powerpoint/2010/main" val="16497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53E672A-B5C7-4272-B62C-E93C732E6D1D}" type="datetimeFigureOut">
              <a:rPr lang="es-MX" smtClean="0"/>
              <a:t>15/04/2016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E99D10BC-6C83-4C6D-A7BC-9EC17E646E02}" type="slidenum">
              <a:rPr lang="es-MX" smtClean="0"/>
              <a:t>‹Nº›</a:t>
            </a:fld>
            <a:endParaRPr lang="es-MX"/>
          </a:p>
        </p:txBody>
      </p:sp>
    </p:spTree>
    <p:extLst>
      <p:ext uri="{BB962C8B-B14F-4D97-AF65-F5344CB8AC3E}">
        <p14:creationId xmlns:p14="http://schemas.microsoft.com/office/powerpoint/2010/main" val="287760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A53E672A-B5C7-4272-B62C-E93C732E6D1D}" type="datetimeFigureOut">
              <a:rPr lang="es-MX" smtClean="0"/>
              <a:t>15/04/2016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99D10BC-6C83-4C6D-A7BC-9EC17E646E02}" type="slidenum">
              <a:rPr lang="es-MX" smtClean="0"/>
              <a:t>‹Nº›</a:t>
            </a:fld>
            <a:endParaRPr lang="es-MX"/>
          </a:p>
        </p:txBody>
      </p:sp>
    </p:spTree>
    <p:extLst>
      <p:ext uri="{BB962C8B-B14F-4D97-AF65-F5344CB8AC3E}">
        <p14:creationId xmlns:p14="http://schemas.microsoft.com/office/powerpoint/2010/main" val="200843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A53E672A-B5C7-4272-B62C-E93C732E6D1D}" type="datetimeFigureOut">
              <a:rPr lang="es-MX" smtClean="0"/>
              <a:t>15/04/2016</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E99D10BC-6C83-4C6D-A7BC-9EC17E646E02}" type="slidenum">
              <a:rPr lang="es-MX" smtClean="0"/>
              <a:t>‹Nº›</a:t>
            </a:fld>
            <a:endParaRPr lang="es-MX"/>
          </a:p>
        </p:txBody>
      </p:sp>
    </p:spTree>
    <p:extLst>
      <p:ext uri="{BB962C8B-B14F-4D97-AF65-F5344CB8AC3E}">
        <p14:creationId xmlns:p14="http://schemas.microsoft.com/office/powerpoint/2010/main" val="275960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A53E672A-B5C7-4272-B62C-E93C732E6D1D}" type="datetimeFigureOut">
              <a:rPr lang="es-MX" smtClean="0"/>
              <a:t>15/04/2016</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E99D10BC-6C83-4C6D-A7BC-9EC17E646E02}" type="slidenum">
              <a:rPr lang="es-MX" smtClean="0"/>
              <a:t>‹Nº›</a:t>
            </a:fld>
            <a:endParaRPr lang="es-MX"/>
          </a:p>
        </p:txBody>
      </p:sp>
    </p:spTree>
    <p:extLst>
      <p:ext uri="{BB962C8B-B14F-4D97-AF65-F5344CB8AC3E}">
        <p14:creationId xmlns:p14="http://schemas.microsoft.com/office/powerpoint/2010/main" val="108526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53E672A-B5C7-4272-B62C-E93C732E6D1D}" type="datetimeFigureOut">
              <a:rPr lang="es-MX" smtClean="0"/>
              <a:t>15/04/2016</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E99D10BC-6C83-4C6D-A7BC-9EC17E646E02}" type="slidenum">
              <a:rPr lang="es-MX" smtClean="0"/>
              <a:t>‹Nº›</a:t>
            </a:fld>
            <a:endParaRPr lang="es-MX"/>
          </a:p>
        </p:txBody>
      </p:sp>
    </p:spTree>
    <p:extLst>
      <p:ext uri="{BB962C8B-B14F-4D97-AF65-F5344CB8AC3E}">
        <p14:creationId xmlns:p14="http://schemas.microsoft.com/office/powerpoint/2010/main" val="408386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53E672A-B5C7-4272-B62C-E93C732E6D1D}" type="datetimeFigureOut">
              <a:rPr lang="es-MX" smtClean="0"/>
              <a:t>15/04/2016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99D10BC-6C83-4C6D-A7BC-9EC17E646E02}" type="slidenum">
              <a:rPr lang="es-MX" smtClean="0"/>
              <a:t>‹Nº›</a:t>
            </a:fld>
            <a:endParaRPr lang="es-MX"/>
          </a:p>
        </p:txBody>
      </p:sp>
    </p:spTree>
    <p:extLst>
      <p:ext uri="{BB962C8B-B14F-4D97-AF65-F5344CB8AC3E}">
        <p14:creationId xmlns:p14="http://schemas.microsoft.com/office/powerpoint/2010/main" val="240710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53E672A-B5C7-4272-B62C-E93C732E6D1D}" type="datetimeFigureOut">
              <a:rPr lang="es-MX" smtClean="0"/>
              <a:t>15/04/2016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E99D10BC-6C83-4C6D-A7BC-9EC17E646E02}" type="slidenum">
              <a:rPr lang="es-MX" smtClean="0"/>
              <a:t>‹Nº›</a:t>
            </a:fld>
            <a:endParaRPr lang="es-MX"/>
          </a:p>
        </p:txBody>
      </p:sp>
    </p:spTree>
    <p:extLst>
      <p:ext uri="{BB962C8B-B14F-4D97-AF65-F5344CB8AC3E}">
        <p14:creationId xmlns:p14="http://schemas.microsoft.com/office/powerpoint/2010/main" val="332356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E672A-B5C7-4272-B62C-E93C732E6D1D}" type="datetimeFigureOut">
              <a:rPr lang="es-MX" smtClean="0"/>
              <a:t>15/04/2016</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D10BC-6C83-4C6D-A7BC-9EC17E646E02}" type="slidenum">
              <a:rPr lang="es-MX" smtClean="0"/>
              <a:t>‹Nº›</a:t>
            </a:fld>
            <a:endParaRPr lang="es-MX"/>
          </a:p>
        </p:txBody>
      </p:sp>
    </p:spTree>
    <p:extLst>
      <p:ext uri="{BB962C8B-B14F-4D97-AF65-F5344CB8AC3E}">
        <p14:creationId xmlns:p14="http://schemas.microsoft.com/office/powerpoint/2010/main" val="2068000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b="1" dirty="0" smtClean="0"/>
              <a:t>El Efecto Espejo en Detección de Señales</a:t>
            </a:r>
            <a:endParaRPr lang="es-MX" b="1" dirty="0"/>
          </a:p>
        </p:txBody>
      </p:sp>
      <p:sp>
        <p:nvSpPr>
          <p:cNvPr id="3" name="2 Subtítulo"/>
          <p:cNvSpPr>
            <a:spLocks noGrp="1"/>
          </p:cNvSpPr>
          <p:nvPr>
            <p:ph type="subTitle" idx="1"/>
          </p:nvPr>
        </p:nvSpPr>
        <p:spPr/>
        <p:txBody>
          <a:bodyPr/>
          <a:lstStyle/>
          <a:p>
            <a:r>
              <a:rPr lang="es-MX" dirty="0" smtClean="0"/>
              <a:t>Adriana Chávez; </a:t>
            </a:r>
            <a:r>
              <a:rPr lang="es-MX" dirty="0" err="1" smtClean="0"/>
              <a:t>Lab</a:t>
            </a:r>
            <a:r>
              <a:rPr lang="es-MX" dirty="0" smtClean="0"/>
              <a:t> 25</a:t>
            </a:r>
            <a:endParaRPr lang="es-MX" dirty="0"/>
          </a:p>
        </p:txBody>
      </p:sp>
    </p:spTree>
    <p:extLst>
      <p:ext uri="{BB962C8B-B14F-4D97-AF65-F5344CB8AC3E}">
        <p14:creationId xmlns:p14="http://schemas.microsoft.com/office/powerpoint/2010/main" val="400732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Memoria de Reconocimiento</a:t>
            </a:r>
            <a:endParaRPr lang="es-MX" dirty="0"/>
          </a:p>
        </p:txBody>
      </p:sp>
      <p:sp>
        <p:nvSpPr>
          <p:cNvPr id="6" name="5 Marcador de contenido"/>
          <p:cNvSpPr>
            <a:spLocks noGrp="1"/>
          </p:cNvSpPr>
          <p:nvPr>
            <p:ph sz="half" idx="1"/>
          </p:nvPr>
        </p:nvSpPr>
        <p:spPr>
          <a:ln>
            <a:solidFill>
              <a:schemeClr val="tx1"/>
            </a:solidFill>
          </a:ln>
        </p:spPr>
        <p:txBody>
          <a:bodyPr/>
          <a:lstStyle/>
          <a:p>
            <a:pPr marL="0" indent="0" algn="ctr">
              <a:buNone/>
            </a:pPr>
            <a:r>
              <a:rPr lang="es-MX" b="1" dirty="0" smtClean="0"/>
              <a:t>High-</a:t>
            </a:r>
            <a:r>
              <a:rPr lang="es-MX" b="1" dirty="0" err="1" smtClean="0"/>
              <a:t>threshold</a:t>
            </a:r>
            <a:r>
              <a:rPr lang="es-MX" b="1" dirty="0" smtClean="0"/>
              <a:t> </a:t>
            </a:r>
            <a:r>
              <a:rPr lang="es-MX" b="1" dirty="0" err="1" smtClean="0"/>
              <a:t>theory</a:t>
            </a:r>
            <a:endParaRPr lang="es-MX" b="1" dirty="0" smtClean="0"/>
          </a:p>
          <a:p>
            <a:pPr marL="0" indent="0" algn="just">
              <a:buNone/>
            </a:pPr>
            <a:endParaRPr lang="es-MX"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3447050"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Marcador de contenido"/>
          <p:cNvSpPr>
            <a:spLocks noGrp="1"/>
          </p:cNvSpPr>
          <p:nvPr>
            <p:ph sz="half" idx="2"/>
          </p:nvPr>
        </p:nvSpPr>
        <p:spPr/>
        <p:txBody>
          <a:bodyPr/>
          <a:lstStyle/>
          <a:p>
            <a:endParaRPr lang="es-MX" dirty="0" smtClean="0"/>
          </a:p>
          <a:p>
            <a:endParaRPr lang="es-MX" dirty="0"/>
          </a:p>
        </p:txBody>
      </p:sp>
    </p:spTree>
    <p:extLst>
      <p:ext uri="{BB962C8B-B14F-4D97-AF65-F5344CB8AC3E}">
        <p14:creationId xmlns:p14="http://schemas.microsoft.com/office/powerpoint/2010/main" val="52505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Memoria de Reconocimiento</a:t>
            </a:r>
            <a:endParaRPr lang="es-MX" dirty="0"/>
          </a:p>
        </p:txBody>
      </p:sp>
      <p:sp>
        <p:nvSpPr>
          <p:cNvPr id="6" name="5 Marcador de contenido"/>
          <p:cNvSpPr>
            <a:spLocks noGrp="1"/>
          </p:cNvSpPr>
          <p:nvPr>
            <p:ph sz="half" idx="1"/>
          </p:nvPr>
        </p:nvSpPr>
        <p:spPr>
          <a:ln>
            <a:solidFill>
              <a:schemeClr val="tx1"/>
            </a:solidFill>
          </a:ln>
        </p:spPr>
        <p:txBody>
          <a:bodyPr/>
          <a:lstStyle/>
          <a:p>
            <a:pPr marL="0" indent="0" algn="ctr">
              <a:buNone/>
            </a:pPr>
            <a:r>
              <a:rPr lang="es-MX" b="1" dirty="0" smtClean="0"/>
              <a:t>High-</a:t>
            </a:r>
            <a:r>
              <a:rPr lang="es-MX" b="1" dirty="0" err="1" smtClean="0"/>
              <a:t>threshold</a:t>
            </a:r>
            <a:r>
              <a:rPr lang="es-MX" b="1" dirty="0" smtClean="0"/>
              <a:t> </a:t>
            </a:r>
            <a:r>
              <a:rPr lang="es-MX" b="1" dirty="0" err="1" smtClean="0"/>
              <a:t>theory</a:t>
            </a:r>
            <a:endParaRPr lang="es-MX" b="1" dirty="0" smtClean="0"/>
          </a:p>
          <a:p>
            <a:pPr marL="0" indent="0" algn="just">
              <a:buNone/>
            </a:pPr>
            <a:endParaRPr lang="es-MX" b="1" dirty="0"/>
          </a:p>
        </p:txBody>
      </p:sp>
      <p:sp>
        <p:nvSpPr>
          <p:cNvPr id="7" name="6 Marcador de contenido"/>
          <p:cNvSpPr>
            <a:spLocks noGrp="1"/>
          </p:cNvSpPr>
          <p:nvPr>
            <p:ph sz="half" idx="2"/>
          </p:nvPr>
        </p:nvSpPr>
        <p:spPr>
          <a:ln>
            <a:solidFill>
              <a:schemeClr val="tx1"/>
            </a:solidFill>
          </a:ln>
        </p:spPr>
        <p:txBody>
          <a:bodyPr/>
          <a:lstStyle/>
          <a:p>
            <a:pPr marL="0" indent="0" algn="ctr">
              <a:buNone/>
            </a:pPr>
            <a:r>
              <a:rPr lang="es-MX" b="1" dirty="0" smtClean="0"/>
              <a:t>Signal-</a:t>
            </a:r>
            <a:r>
              <a:rPr lang="es-MX" b="1" dirty="0" err="1" smtClean="0"/>
              <a:t>detection</a:t>
            </a:r>
            <a:r>
              <a:rPr lang="es-MX" b="1" dirty="0" smtClean="0"/>
              <a:t> </a:t>
            </a:r>
            <a:r>
              <a:rPr lang="es-MX" b="1" dirty="0" err="1" smtClean="0"/>
              <a:t>theory</a:t>
            </a:r>
            <a:endParaRPr lang="es-MX"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3447050"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5" y="2823154"/>
            <a:ext cx="31337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1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Memoria de Reconocimiento</a:t>
            </a:r>
            <a:endParaRPr lang="es-MX" dirty="0"/>
          </a:p>
        </p:txBody>
      </p:sp>
      <p:sp>
        <p:nvSpPr>
          <p:cNvPr id="4" name="3 Marcador de contenido"/>
          <p:cNvSpPr>
            <a:spLocks noGrp="1"/>
          </p:cNvSpPr>
          <p:nvPr>
            <p:ph sz="half" idx="1"/>
          </p:nvPr>
        </p:nvSpPr>
        <p:spPr>
          <a:xfrm>
            <a:off x="457200" y="1600201"/>
            <a:ext cx="4038600" cy="1324744"/>
          </a:xfrm>
          <a:ln>
            <a:solidFill>
              <a:schemeClr val="tx1"/>
            </a:solidFill>
          </a:ln>
        </p:spPr>
        <p:txBody>
          <a:bodyPr/>
          <a:lstStyle/>
          <a:p>
            <a:pPr marL="0" indent="0" algn="ctr">
              <a:buNone/>
            </a:pPr>
            <a:r>
              <a:rPr lang="es-MX" b="1" dirty="0" smtClean="0"/>
              <a:t>Dual-</a:t>
            </a:r>
            <a:r>
              <a:rPr lang="es-MX" b="1" dirty="0" err="1" smtClean="0"/>
              <a:t>Process</a:t>
            </a:r>
            <a:r>
              <a:rPr lang="es-MX" b="1" dirty="0" smtClean="0"/>
              <a:t> T</a:t>
            </a:r>
          </a:p>
          <a:p>
            <a:pPr marL="0" indent="0" algn="ctr">
              <a:buNone/>
            </a:pPr>
            <a:r>
              <a:rPr lang="es-MX" dirty="0" smtClean="0"/>
              <a:t>Recolección y Familiaridad</a:t>
            </a:r>
          </a:p>
        </p:txBody>
      </p:sp>
      <p:sp>
        <p:nvSpPr>
          <p:cNvPr id="5" name="4 Marcador de contenido"/>
          <p:cNvSpPr>
            <a:spLocks noGrp="1"/>
          </p:cNvSpPr>
          <p:nvPr>
            <p:ph sz="half" idx="2"/>
          </p:nvPr>
        </p:nvSpPr>
        <p:spPr>
          <a:xfrm>
            <a:off x="4648200" y="1600201"/>
            <a:ext cx="4038600" cy="1324743"/>
          </a:xfrm>
          <a:ln>
            <a:solidFill>
              <a:schemeClr val="tx1"/>
            </a:solidFill>
          </a:ln>
        </p:spPr>
        <p:txBody>
          <a:bodyPr/>
          <a:lstStyle/>
          <a:p>
            <a:pPr marL="0" indent="0" algn="ctr">
              <a:buNone/>
            </a:pPr>
            <a:r>
              <a:rPr lang="es-MX" b="1" dirty="0" smtClean="0"/>
              <a:t>SDT</a:t>
            </a:r>
          </a:p>
          <a:p>
            <a:pPr marL="0" indent="0" algn="ctr">
              <a:buNone/>
            </a:pPr>
            <a:r>
              <a:rPr lang="es-MX" dirty="0" smtClean="0"/>
              <a:t>Criterio</a:t>
            </a:r>
          </a:p>
          <a:p>
            <a:pPr marL="0" indent="0" algn="ctr">
              <a:buNone/>
            </a:pPr>
            <a:endParaRPr lang="es-MX" dirty="0"/>
          </a:p>
        </p:txBody>
      </p:sp>
      <p:sp>
        <p:nvSpPr>
          <p:cNvPr id="16" name="15 CuadroTexto"/>
          <p:cNvSpPr txBox="1"/>
          <p:nvPr/>
        </p:nvSpPr>
        <p:spPr>
          <a:xfrm>
            <a:off x="331912" y="6150114"/>
            <a:ext cx="8784976" cy="707886"/>
          </a:xfrm>
          <a:prstGeom prst="rect">
            <a:avLst/>
          </a:prstGeom>
          <a:noFill/>
        </p:spPr>
        <p:txBody>
          <a:bodyPr wrap="square" rtlCol="0">
            <a:spAutoFit/>
          </a:bodyPr>
          <a:lstStyle/>
          <a:p>
            <a:pPr algn="r"/>
            <a:endParaRPr lang="es-MX" sz="2000" dirty="0" smtClean="0"/>
          </a:p>
          <a:p>
            <a:pPr algn="r"/>
            <a:r>
              <a:rPr lang="es-MX" sz="2000" dirty="0" err="1" smtClean="0"/>
              <a:t>Wixted</a:t>
            </a:r>
            <a:r>
              <a:rPr lang="es-MX" sz="2000" dirty="0" smtClean="0"/>
              <a:t>, 2007</a:t>
            </a:r>
            <a:endParaRPr lang="es-MX" sz="2000" dirty="0"/>
          </a:p>
        </p:txBody>
      </p:sp>
    </p:spTree>
    <p:extLst>
      <p:ext uri="{BB962C8B-B14F-4D97-AF65-F5344CB8AC3E}">
        <p14:creationId xmlns:p14="http://schemas.microsoft.com/office/powerpoint/2010/main" val="215266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Memoria de Reconocimiento</a:t>
            </a:r>
            <a:endParaRPr lang="es-MX" dirty="0"/>
          </a:p>
        </p:txBody>
      </p:sp>
      <p:sp>
        <p:nvSpPr>
          <p:cNvPr id="4" name="3 Marcador de contenido"/>
          <p:cNvSpPr>
            <a:spLocks noGrp="1"/>
          </p:cNvSpPr>
          <p:nvPr>
            <p:ph sz="half" idx="1"/>
          </p:nvPr>
        </p:nvSpPr>
        <p:spPr>
          <a:xfrm>
            <a:off x="457200" y="1600201"/>
            <a:ext cx="4038600" cy="1324744"/>
          </a:xfrm>
          <a:ln>
            <a:solidFill>
              <a:schemeClr val="tx1"/>
            </a:solidFill>
          </a:ln>
        </p:spPr>
        <p:txBody>
          <a:bodyPr/>
          <a:lstStyle/>
          <a:p>
            <a:pPr marL="0" indent="0" algn="ctr">
              <a:buNone/>
            </a:pPr>
            <a:r>
              <a:rPr lang="es-MX" b="1" dirty="0" smtClean="0"/>
              <a:t>Dual-</a:t>
            </a:r>
            <a:r>
              <a:rPr lang="es-MX" b="1" dirty="0" err="1" smtClean="0"/>
              <a:t>Process</a:t>
            </a:r>
            <a:r>
              <a:rPr lang="es-MX" b="1" dirty="0" smtClean="0"/>
              <a:t> T</a:t>
            </a:r>
          </a:p>
          <a:p>
            <a:pPr marL="0" indent="0" algn="ctr">
              <a:buNone/>
            </a:pPr>
            <a:r>
              <a:rPr lang="es-MX" dirty="0" smtClean="0"/>
              <a:t>Recolección y Familiaridad</a:t>
            </a:r>
          </a:p>
        </p:txBody>
      </p:sp>
      <p:sp>
        <p:nvSpPr>
          <p:cNvPr id="5" name="4 Marcador de contenido"/>
          <p:cNvSpPr>
            <a:spLocks noGrp="1"/>
          </p:cNvSpPr>
          <p:nvPr>
            <p:ph sz="half" idx="2"/>
          </p:nvPr>
        </p:nvSpPr>
        <p:spPr>
          <a:xfrm>
            <a:off x="4648200" y="1600201"/>
            <a:ext cx="4038600" cy="1324743"/>
          </a:xfrm>
          <a:ln>
            <a:solidFill>
              <a:schemeClr val="tx1"/>
            </a:solidFill>
          </a:ln>
        </p:spPr>
        <p:txBody>
          <a:bodyPr/>
          <a:lstStyle/>
          <a:p>
            <a:pPr marL="0" indent="0" algn="ctr">
              <a:buNone/>
            </a:pPr>
            <a:r>
              <a:rPr lang="es-MX" b="1" dirty="0" smtClean="0"/>
              <a:t>SDT</a:t>
            </a:r>
          </a:p>
          <a:p>
            <a:pPr marL="0" indent="0" algn="ctr">
              <a:buNone/>
            </a:pPr>
            <a:r>
              <a:rPr lang="es-MX" dirty="0" smtClean="0"/>
              <a:t>Criterio</a:t>
            </a:r>
          </a:p>
          <a:p>
            <a:pPr marL="0" indent="0" algn="ctr">
              <a:buNone/>
            </a:pPr>
            <a:endParaRPr lang="es-MX" dirty="0"/>
          </a:p>
        </p:txBody>
      </p:sp>
      <p:sp>
        <p:nvSpPr>
          <p:cNvPr id="6" name="5 Elipse"/>
          <p:cNvSpPr/>
          <p:nvPr/>
        </p:nvSpPr>
        <p:spPr>
          <a:xfrm>
            <a:off x="3100861" y="4581128"/>
            <a:ext cx="2808312"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smtClean="0">
                <a:solidFill>
                  <a:schemeClr val="bg1"/>
                </a:solidFill>
              </a:rPr>
              <a:t>DPSD</a:t>
            </a:r>
            <a:endParaRPr lang="es-MX" sz="4000" dirty="0">
              <a:solidFill>
                <a:schemeClr val="bg1"/>
              </a:solidFill>
            </a:endParaRPr>
          </a:p>
        </p:txBody>
      </p:sp>
      <p:cxnSp>
        <p:nvCxnSpPr>
          <p:cNvPr id="8" name="7 Conector recto de flecha"/>
          <p:cNvCxnSpPr/>
          <p:nvPr/>
        </p:nvCxnSpPr>
        <p:spPr>
          <a:xfrm>
            <a:off x="2411760" y="3068960"/>
            <a:ext cx="1008112"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H="1">
            <a:off x="5306812" y="3068960"/>
            <a:ext cx="1204722"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331912" y="6150114"/>
            <a:ext cx="8784976" cy="707886"/>
          </a:xfrm>
          <a:prstGeom prst="rect">
            <a:avLst/>
          </a:prstGeom>
          <a:noFill/>
        </p:spPr>
        <p:txBody>
          <a:bodyPr wrap="square" rtlCol="0">
            <a:spAutoFit/>
          </a:bodyPr>
          <a:lstStyle/>
          <a:p>
            <a:pPr algn="r"/>
            <a:endParaRPr lang="es-MX" sz="2000" dirty="0" smtClean="0"/>
          </a:p>
          <a:p>
            <a:pPr algn="r"/>
            <a:r>
              <a:rPr lang="es-MX" sz="2000" dirty="0" err="1" smtClean="0"/>
              <a:t>Wixted</a:t>
            </a:r>
            <a:r>
              <a:rPr lang="es-MX" sz="2000" dirty="0" smtClean="0"/>
              <a:t>, 2007</a:t>
            </a:r>
            <a:endParaRPr lang="es-MX" sz="2000" dirty="0"/>
          </a:p>
        </p:txBody>
      </p:sp>
    </p:spTree>
    <p:extLst>
      <p:ext uri="{BB962C8B-B14F-4D97-AF65-F5344CB8AC3E}">
        <p14:creationId xmlns:p14="http://schemas.microsoft.com/office/powerpoint/2010/main" val="626234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MX" dirty="0" smtClean="0"/>
              <a:t>Procedimientos</a:t>
            </a:r>
            <a:endParaRPr lang="es-MX" dirty="0"/>
          </a:p>
        </p:txBody>
      </p:sp>
      <p:sp>
        <p:nvSpPr>
          <p:cNvPr id="3" name="2 Marcador de contenido"/>
          <p:cNvSpPr>
            <a:spLocks noGrp="1"/>
          </p:cNvSpPr>
          <p:nvPr>
            <p:ph idx="1"/>
          </p:nvPr>
        </p:nvSpPr>
        <p:spPr>
          <a:xfrm>
            <a:off x="457200" y="1196752"/>
            <a:ext cx="8229600" cy="4929411"/>
          </a:xfrm>
        </p:spPr>
        <p:txBody>
          <a:bodyPr/>
          <a:lstStyle/>
          <a:p>
            <a:r>
              <a:rPr lang="es-MX" dirty="0" smtClean="0"/>
              <a:t>1. </a:t>
            </a:r>
            <a:r>
              <a:rPr lang="es-MX" dirty="0" err="1" smtClean="0"/>
              <a:t>Yes|No</a:t>
            </a:r>
            <a:r>
              <a:rPr lang="es-MX" dirty="0" smtClean="0"/>
              <a:t> </a:t>
            </a:r>
            <a:r>
              <a:rPr lang="es-MX" dirty="0" err="1" smtClean="0"/>
              <a:t>Task</a:t>
            </a:r>
            <a:endParaRPr lang="es-MX" dirty="0" smtClean="0"/>
          </a:p>
          <a:p>
            <a:pPr marL="457200" lvl="1" indent="0">
              <a:buNone/>
            </a:pPr>
            <a:r>
              <a:rPr lang="es-MX" dirty="0" smtClean="0"/>
              <a:t>¿Esta palabra estaba en la lista anterior?</a:t>
            </a:r>
          </a:p>
          <a:p>
            <a:pPr marL="457200" lvl="1" indent="0">
              <a:buNone/>
            </a:pPr>
            <a:endParaRPr lang="es-MX" dirty="0" smtClean="0"/>
          </a:p>
          <a:p>
            <a:r>
              <a:rPr lang="es-MX" dirty="0" smtClean="0"/>
              <a:t>2. </a:t>
            </a:r>
            <a:r>
              <a:rPr lang="es-MX" dirty="0" err="1" smtClean="0"/>
              <a:t>Confidence</a:t>
            </a:r>
            <a:r>
              <a:rPr lang="es-MX" dirty="0" smtClean="0"/>
              <a:t> Rating</a:t>
            </a:r>
          </a:p>
          <a:p>
            <a:pPr marL="457200" lvl="1" indent="0">
              <a:buNone/>
            </a:pPr>
            <a:r>
              <a:rPr lang="es-MX" dirty="0" smtClean="0"/>
              <a:t>¿Qué tan seguro estás de tu respuesta?</a:t>
            </a:r>
          </a:p>
        </p:txBody>
      </p:sp>
      <p:graphicFrame>
        <p:nvGraphicFramePr>
          <p:cNvPr id="6" name="5 Tabla"/>
          <p:cNvGraphicFramePr>
            <a:graphicFrameLocks noGrp="1"/>
          </p:cNvGraphicFramePr>
          <p:nvPr>
            <p:extLst>
              <p:ext uri="{D42A27DB-BD31-4B8C-83A1-F6EECF244321}">
                <p14:modId xmlns:p14="http://schemas.microsoft.com/office/powerpoint/2010/main" val="1268136041"/>
              </p:ext>
            </p:extLst>
          </p:nvPr>
        </p:nvGraphicFramePr>
        <p:xfrm>
          <a:off x="755578" y="4437112"/>
          <a:ext cx="7416822" cy="1010920"/>
        </p:xfrm>
        <a:graphic>
          <a:graphicData uri="http://schemas.openxmlformats.org/drawingml/2006/table">
            <a:tbl>
              <a:tblPr firstRow="1" bandRow="1">
                <a:tableStyleId>{2A488322-F2BA-4B5B-9748-0D474271808F}</a:tableStyleId>
              </a:tblPr>
              <a:tblGrid>
                <a:gridCol w="1236137"/>
                <a:gridCol w="1236137"/>
                <a:gridCol w="1236137"/>
                <a:gridCol w="1236137"/>
                <a:gridCol w="1236137"/>
                <a:gridCol w="1236137"/>
              </a:tblGrid>
              <a:tr h="370840">
                <a:tc>
                  <a:txBody>
                    <a:bodyPr/>
                    <a:lstStyle/>
                    <a:p>
                      <a:pPr algn="ctr"/>
                      <a:r>
                        <a:rPr lang="es-MX" dirty="0" smtClean="0"/>
                        <a:t>0</a:t>
                      </a:r>
                      <a:endParaRPr lang="es-MX" dirty="0"/>
                    </a:p>
                  </a:txBody>
                  <a:tcPr/>
                </a:tc>
                <a:tc>
                  <a:txBody>
                    <a:bodyPr/>
                    <a:lstStyle/>
                    <a:p>
                      <a:pPr algn="ctr"/>
                      <a:r>
                        <a:rPr lang="es-MX" dirty="0" smtClean="0"/>
                        <a:t>1</a:t>
                      </a:r>
                      <a:endParaRPr lang="es-MX" dirty="0"/>
                    </a:p>
                  </a:txBody>
                  <a:tcPr/>
                </a:tc>
                <a:tc>
                  <a:txBody>
                    <a:bodyPr/>
                    <a:lstStyle/>
                    <a:p>
                      <a:pPr algn="ctr"/>
                      <a:r>
                        <a:rPr lang="es-MX" dirty="0" smtClean="0"/>
                        <a:t>2</a:t>
                      </a:r>
                      <a:endParaRPr lang="es-MX" dirty="0"/>
                    </a:p>
                  </a:txBody>
                  <a:tcPr/>
                </a:tc>
                <a:tc>
                  <a:txBody>
                    <a:bodyPr/>
                    <a:lstStyle/>
                    <a:p>
                      <a:pPr algn="ctr"/>
                      <a:r>
                        <a:rPr lang="es-MX" dirty="0" smtClean="0"/>
                        <a:t>3</a:t>
                      </a:r>
                      <a:endParaRPr lang="es-MX" dirty="0"/>
                    </a:p>
                  </a:txBody>
                  <a:tcPr/>
                </a:tc>
                <a:tc>
                  <a:txBody>
                    <a:bodyPr/>
                    <a:lstStyle/>
                    <a:p>
                      <a:pPr algn="ctr"/>
                      <a:r>
                        <a:rPr lang="es-MX" dirty="0" smtClean="0"/>
                        <a:t>4</a:t>
                      </a:r>
                      <a:endParaRPr lang="es-MX" dirty="0"/>
                    </a:p>
                  </a:txBody>
                  <a:tcPr/>
                </a:tc>
                <a:tc>
                  <a:txBody>
                    <a:bodyPr/>
                    <a:lstStyle/>
                    <a:p>
                      <a:pPr algn="ctr"/>
                      <a:r>
                        <a:rPr lang="es-MX" dirty="0" smtClean="0"/>
                        <a:t>5</a:t>
                      </a:r>
                      <a:endParaRPr lang="es-MX" dirty="0"/>
                    </a:p>
                  </a:txBody>
                  <a:tcPr/>
                </a:tc>
              </a:tr>
              <a:tr h="370840">
                <a:tc>
                  <a:txBody>
                    <a:bodyPr/>
                    <a:lstStyle/>
                    <a:p>
                      <a:pPr algn="ctr"/>
                      <a:r>
                        <a:rPr lang="es-MX" dirty="0" smtClean="0"/>
                        <a:t>HIGH</a:t>
                      </a:r>
                    </a:p>
                    <a:p>
                      <a:pPr algn="ctr"/>
                      <a:r>
                        <a:rPr lang="es-MX" dirty="0" smtClean="0"/>
                        <a:t>New</a:t>
                      </a:r>
                      <a:endParaRPr lang="es-MX" dirty="0"/>
                    </a:p>
                  </a:txBody>
                  <a:tcPr/>
                </a:tc>
                <a:tc>
                  <a:txBody>
                    <a:bodyPr/>
                    <a:lstStyle/>
                    <a:p>
                      <a:pPr algn="ctr"/>
                      <a:r>
                        <a:rPr lang="es-MX" dirty="0" smtClean="0"/>
                        <a:t>MEDIUM</a:t>
                      </a:r>
                    </a:p>
                    <a:p>
                      <a:pPr algn="ctr"/>
                      <a:r>
                        <a:rPr lang="es-MX" dirty="0" smtClean="0"/>
                        <a:t>New</a:t>
                      </a:r>
                      <a:endParaRPr lang="es-MX" dirty="0"/>
                    </a:p>
                  </a:txBody>
                  <a:tcPr/>
                </a:tc>
                <a:tc>
                  <a:txBody>
                    <a:bodyPr/>
                    <a:lstStyle/>
                    <a:p>
                      <a:pPr algn="ctr"/>
                      <a:r>
                        <a:rPr lang="es-MX" dirty="0" smtClean="0"/>
                        <a:t>LOW</a:t>
                      </a:r>
                      <a:br>
                        <a:rPr lang="es-MX" dirty="0" smtClean="0"/>
                      </a:br>
                      <a:r>
                        <a:rPr lang="es-MX" dirty="0" smtClean="0"/>
                        <a:t>New</a:t>
                      </a:r>
                      <a:endParaRPr lang="es-MX" dirty="0"/>
                    </a:p>
                  </a:txBody>
                  <a:tcPr/>
                </a:tc>
                <a:tc>
                  <a:txBody>
                    <a:bodyPr/>
                    <a:lstStyle/>
                    <a:p>
                      <a:pPr algn="ctr"/>
                      <a:r>
                        <a:rPr lang="es-MX" dirty="0" smtClean="0"/>
                        <a:t>LOW</a:t>
                      </a:r>
                    </a:p>
                    <a:p>
                      <a:pPr algn="ctr"/>
                      <a:r>
                        <a:rPr lang="es-MX" dirty="0" smtClean="0"/>
                        <a:t>Old</a:t>
                      </a:r>
                      <a:endParaRPr lang="es-MX" dirty="0"/>
                    </a:p>
                  </a:txBody>
                  <a:tcPr/>
                </a:tc>
                <a:tc>
                  <a:txBody>
                    <a:bodyPr/>
                    <a:lstStyle/>
                    <a:p>
                      <a:pPr algn="ctr"/>
                      <a:r>
                        <a:rPr lang="es-MX" dirty="0" smtClean="0"/>
                        <a:t>MEDIUM</a:t>
                      </a:r>
                    </a:p>
                    <a:p>
                      <a:pPr algn="ctr"/>
                      <a:r>
                        <a:rPr lang="es-MX" smtClean="0"/>
                        <a:t>Old</a:t>
                      </a:r>
                      <a:endParaRPr lang="es-MX" dirty="0"/>
                    </a:p>
                  </a:txBody>
                  <a:tcPr/>
                </a:tc>
                <a:tc>
                  <a:txBody>
                    <a:bodyPr/>
                    <a:lstStyle/>
                    <a:p>
                      <a:pPr algn="ctr"/>
                      <a:r>
                        <a:rPr lang="es-MX" dirty="0" smtClean="0"/>
                        <a:t>HIGH</a:t>
                      </a:r>
                    </a:p>
                    <a:p>
                      <a:pPr algn="ctr"/>
                      <a:r>
                        <a:rPr lang="es-MX" dirty="0" smtClean="0"/>
                        <a:t>Old</a:t>
                      </a:r>
                      <a:endParaRPr lang="es-MX" dirty="0"/>
                    </a:p>
                  </a:txBody>
                  <a:tcPr/>
                </a:tc>
              </a:tr>
            </a:tbl>
          </a:graphicData>
        </a:graphic>
      </p:graphicFrame>
    </p:spTree>
    <p:extLst>
      <p:ext uri="{BB962C8B-B14F-4D97-AF65-F5344CB8AC3E}">
        <p14:creationId xmlns:p14="http://schemas.microsoft.com/office/powerpoint/2010/main" val="327486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pPr algn="ctr"/>
            <a:endParaRPr lang="es-MX" dirty="0" smtClean="0"/>
          </a:p>
          <a:p>
            <a:endParaRPr lang="es-MX"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65" y="2708920"/>
            <a:ext cx="6391275"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2 Marcador de contenido"/>
          <p:cNvSpPr txBox="1">
            <a:spLocks/>
          </p:cNvSpPr>
          <p:nvPr/>
        </p:nvSpPr>
        <p:spPr>
          <a:xfrm>
            <a:off x="457200" y="692696"/>
            <a:ext cx="8229600" cy="49294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MX" dirty="0" smtClean="0"/>
              <a:t>1. </a:t>
            </a:r>
            <a:r>
              <a:rPr lang="es-MX" dirty="0" err="1" smtClean="0"/>
              <a:t>Yes|No</a:t>
            </a:r>
            <a:r>
              <a:rPr lang="es-MX" dirty="0" smtClean="0"/>
              <a:t> </a:t>
            </a:r>
            <a:r>
              <a:rPr lang="es-MX" dirty="0" err="1" smtClean="0"/>
              <a:t>Task</a:t>
            </a:r>
            <a:endParaRPr lang="es-MX" dirty="0" smtClean="0"/>
          </a:p>
          <a:p>
            <a:pPr marL="457200" lvl="1" indent="0">
              <a:buFont typeface="Arial" panose="020B0604020202020204" pitchFamily="34" charset="0"/>
              <a:buNone/>
            </a:pPr>
            <a:r>
              <a:rPr lang="es-MX" dirty="0" smtClean="0"/>
              <a:t>p(Hit)</a:t>
            </a:r>
          </a:p>
          <a:p>
            <a:pPr marL="457200" lvl="1" indent="0">
              <a:buFont typeface="Arial" panose="020B0604020202020204" pitchFamily="34" charset="0"/>
              <a:buNone/>
            </a:pPr>
            <a:r>
              <a:rPr lang="es-MX" dirty="0" smtClean="0"/>
              <a:t>p(Falsa Alarma)</a:t>
            </a:r>
          </a:p>
          <a:p>
            <a:endParaRPr lang="es-MX" dirty="0" smtClean="0"/>
          </a:p>
        </p:txBody>
      </p:sp>
    </p:spTree>
    <p:extLst>
      <p:ext uri="{BB962C8B-B14F-4D97-AF65-F5344CB8AC3E}">
        <p14:creationId xmlns:p14="http://schemas.microsoft.com/office/powerpoint/2010/main" val="895236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396" y="2636912"/>
            <a:ext cx="634365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2 Marcador de contenido"/>
          <p:cNvSpPr txBox="1">
            <a:spLocks/>
          </p:cNvSpPr>
          <p:nvPr/>
        </p:nvSpPr>
        <p:spPr>
          <a:xfrm>
            <a:off x="457200" y="936542"/>
            <a:ext cx="8229600" cy="49294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MX" dirty="0"/>
              <a:t>2</a:t>
            </a:r>
            <a:r>
              <a:rPr lang="es-MX" dirty="0" smtClean="0"/>
              <a:t>. </a:t>
            </a:r>
            <a:r>
              <a:rPr lang="es-MX" dirty="0" err="1" smtClean="0"/>
              <a:t>Confidence</a:t>
            </a:r>
            <a:r>
              <a:rPr lang="es-MX" dirty="0" smtClean="0"/>
              <a:t> Rating</a:t>
            </a:r>
          </a:p>
          <a:p>
            <a:pPr lvl="1"/>
            <a:r>
              <a:rPr lang="es-MX" dirty="0" smtClean="0"/>
              <a:t>Múltiples sub-criterios </a:t>
            </a:r>
          </a:p>
        </p:txBody>
      </p:sp>
    </p:spTree>
    <p:extLst>
      <p:ext uri="{BB962C8B-B14F-4D97-AF65-F5344CB8AC3E}">
        <p14:creationId xmlns:p14="http://schemas.microsoft.com/office/powerpoint/2010/main" val="226373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062" y="404664"/>
            <a:ext cx="6410325"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5 Tabla"/>
          <p:cNvGraphicFramePr>
            <a:graphicFrameLocks noGrp="1"/>
          </p:cNvGraphicFramePr>
          <p:nvPr>
            <p:extLst>
              <p:ext uri="{D42A27DB-BD31-4B8C-83A1-F6EECF244321}">
                <p14:modId xmlns:p14="http://schemas.microsoft.com/office/powerpoint/2010/main" val="4277342434"/>
              </p:ext>
            </p:extLst>
          </p:nvPr>
        </p:nvGraphicFramePr>
        <p:xfrm>
          <a:off x="1431889" y="3789040"/>
          <a:ext cx="6096000" cy="2865120"/>
        </p:xfrm>
        <a:graphic>
          <a:graphicData uri="http://schemas.openxmlformats.org/drawingml/2006/table">
            <a:tbl>
              <a:tblPr firstRow="1" bandRow="1">
                <a:tableStyleId>{7DF18680-E054-41AD-8BC1-D1AEF772440D}</a:tableStyleId>
              </a:tblPr>
              <a:tblGrid>
                <a:gridCol w="1524000"/>
                <a:gridCol w="1524000"/>
                <a:gridCol w="1524000"/>
                <a:gridCol w="1524000"/>
              </a:tblGrid>
              <a:tr h="370840">
                <a:tc>
                  <a:txBody>
                    <a:bodyPr/>
                    <a:lstStyle/>
                    <a:p>
                      <a:pPr algn="ctr"/>
                      <a:r>
                        <a:rPr lang="es-MX" dirty="0" err="1" smtClean="0"/>
                        <a:t>Confidence</a:t>
                      </a:r>
                      <a:endParaRPr lang="es-MX" dirty="0" smtClean="0"/>
                    </a:p>
                    <a:p>
                      <a:pPr algn="ctr"/>
                      <a:r>
                        <a:rPr lang="es-MX" dirty="0" err="1" smtClean="0"/>
                        <a:t>Criterion</a:t>
                      </a:r>
                      <a:endParaRPr lang="es-MX" dirty="0"/>
                    </a:p>
                  </a:txBody>
                  <a:tcPr/>
                </a:tc>
                <a:tc>
                  <a:txBody>
                    <a:bodyPr/>
                    <a:lstStyle/>
                    <a:p>
                      <a:pPr algn="ctr"/>
                      <a:r>
                        <a:rPr lang="es-MX" dirty="0" smtClean="0"/>
                        <a:t>p(Hit)</a:t>
                      </a:r>
                      <a:endParaRPr lang="es-MX" dirty="0"/>
                    </a:p>
                  </a:txBody>
                  <a:tcPr/>
                </a:tc>
                <a:tc>
                  <a:txBody>
                    <a:bodyPr/>
                    <a:lstStyle/>
                    <a:p>
                      <a:pPr algn="ctr"/>
                      <a:r>
                        <a:rPr lang="es-MX" dirty="0" smtClean="0"/>
                        <a:t>p(FA)</a:t>
                      </a:r>
                      <a:endParaRPr lang="es-MX" dirty="0"/>
                    </a:p>
                  </a:txBody>
                  <a:tcPr/>
                </a:tc>
                <a:tc>
                  <a:txBody>
                    <a:bodyPr/>
                    <a:lstStyle/>
                    <a:p>
                      <a:pPr algn="ctr"/>
                      <a:r>
                        <a:rPr lang="es-MX" dirty="0" smtClean="0"/>
                        <a:t>D’</a:t>
                      </a:r>
                      <a:endParaRPr lang="es-MX" dirty="0"/>
                    </a:p>
                  </a:txBody>
                  <a:tcPr/>
                </a:tc>
              </a:tr>
              <a:tr h="370840">
                <a:tc>
                  <a:txBody>
                    <a:bodyPr/>
                    <a:lstStyle/>
                    <a:p>
                      <a:pPr algn="l"/>
                      <a:r>
                        <a:rPr lang="es-MX" dirty="0" smtClean="0"/>
                        <a:t>Old-High</a:t>
                      </a:r>
                      <a:endParaRPr lang="es-MX" dirty="0"/>
                    </a:p>
                  </a:txBody>
                  <a:tcPr/>
                </a:tc>
                <a:tc>
                  <a:txBody>
                    <a:bodyPr/>
                    <a:lstStyle/>
                    <a:p>
                      <a:pPr algn="ctr"/>
                      <a:endParaRPr lang="es-MX" dirty="0"/>
                    </a:p>
                  </a:txBody>
                  <a:tcPr/>
                </a:tc>
                <a:tc>
                  <a:txBody>
                    <a:bodyPr/>
                    <a:lstStyle/>
                    <a:p>
                      <a:pPr algn="ctr"/>
                      <a:endParaRPr lang="es-MX" dirty="0"/>
                    </a:p>
                  </a:txBody>
                  <a:tcPr/>
                </a:tc>
                <a:tc>
                  <a:txBody>
                    <a:bodyPr/>
                    <a:lstStyle/>
                    <a:p>
                      <a:pPr algn="ctr"/>
                      <a:r>
                        <a:rPr lang="es-MX" dirty="0" smtClean="0"/>
                        <a:t>1</a:t>
                      </a:r>
                      <a:endParaRPr lang="es-MX" dirty="0"/>
                    </a:p>
                  </a:txBody>
                  <a:tcPr/>
                </a:tc>
              </a:tr>
              <a:tr h="370840">
                <a:tc>
                  <a:txBody>
                    <a:bodyPr/>
                    <a:lstStyle/>
                    <a:p>
                      <a:pPr algn="l"/>
                      <a:r>
                        <a:rPr lang="es-MX" dirty="0" smtClean="0"/>
                        <a:t>Old-Medium</a:t>
                      </a:r>
                      <a:endParaRPr lang="es-MX" dirty="0"/>
                    </a:p>
                  </a:txBody>
                  <a:tcPr/>
                </a:tc>
                <a:tc>
                  <a:txBody>
                    <a:bodyPr/>
                    <a:lstStyle/>
                    <a:p>
                      <a:pPr algn="ctr"/>
                      <a:endParaRPr lang="es-MX" dirty="0"/>
                    </a:p>
                  </a:txBody>
                  <a:tcPr/>
                </a:tc>
                <a:tc>
                  <a:txBody>
                    <a:bodyPr/>
                    <a:lstStyle/>
                    <a:p>
                      <a:pPr algn="ctr"/>
                      <a:endParaRPr lang="es-MX"/>
                    </a:p>
                  </a:txBody>
                  <a:tcPr/>
                </a:tc>
                <a:tc>
                  <a:txBody>
                    <a:bodyPr/>
                    <a:lstStyle/>
                    <a:p>
                      <a:pPr algn="ctr"/>
                      <a:r>
                        <a:rPr lang="es-MX" dirty="0" smtClean="0"/>
                        <a:t>1</a:t>
                      </a:r>
                      <a:endParaRPr lang="es-MX" dirty="0"/>
                    </a:p>
                  </a:txBody>
                  <a:tcPr/>
                </a:tc>
              </a:tr>
              <a:tr h="370840">
                <a:tc>
                  <a:txBody>
                    <a:bodyPr/>
                    <a:lstStyle/>
                    <a:p>
                      <a:pPr algn="l"/>
                      <a:r>
                        <a:rPr lang="es-MX" dirty="0" smtClean="0"/>
                        <a:t>Old-</a:t>
                      </a:r>
                      <a:r>
                        <a:rPr lang="es-MX" dirty="0" err="1" smtClean="0"/>
                        <a:t>Low</a:t>
                      </a:r>
                      <a:endParaRPr lang="es-MX" dirty="0"/>
                    </a:p>
                  </a:txBody>
                  <a:tcPr/>
                </a:tc>
                <a:tc>
                  <a:txBody>
                    <a:bodyPr/>
                    <a:lstStyle/>
                    <a:p>
                      <a:pPr algn="ctr"/>
                      <a:endParaRPr lang="es-MX" dirty="0"/>
                    </a:p>
                  </a:txBody>
                  <a:tcPr/>
                </a:tc>
                <a:tc>
                  <a:txBody>
                    <a:bodyPr/>
                    <a:lstStyle/>
                    <a:p>
                      <a:pPr algn="ctr"/>
                      <a:endParaRPr lang="es-MX"/>
                    </a:p>
                  </a:txBody>
                  <a:tcPr/>
                </a:tc>
                <a:tc>
                  <a:txBody>
                    <a:bodyPr/>
                    <a:lstStyle/>
                    <a:p>
                      <a:pPr algn="ctr"/>
                      <a:r>
                        <a:rPr lang="es-MX" dirty="0" smtClean="0"/>
                        <a:t>1</a:t>
                      </a:r>
                      <a:endParaRPr lang="es-MX" dirty="0"/>
                    </a:p>
                  </a:txBody>
                  <a:tcPr/>
                </a:tc>
              </a:tr>
              <a:tr h="370840">
                <a:tc>
                  <a:txBody>
                    <a:bodyPr/>
                    <a:lstStyle/>
                    <a:p>
                      <a:pPr algn="l"/>
                      <a:r>
                        <a:rPr lang="es-MX" dirty="0" smtClean="0"/>
                        <a:t>New-</a:t>
                      </a:r>
                      <a:r>
                        <a:rPr lang="es-MX" dirty="0" err="1" smtClean="0"/>
                        <a:t>Low</a:t>
                      </a:r>
                      <a:endParaRPr lang="es-MX" dirty="0"/>
                    </a:p>
                  </a:txBody>
                  <a:tcPr/>
                </a:tc>
                <a:tc>
                  <a:txBody>
                    <a:bodyPr/>
                    <a:lstStyle/>
                    <a:p>
                      <a:pPr algn="ctr"/>
                      <a:endParaRPr lang="es-MX" dirty="0"/>
                    </a:p>
                  </a:txBody>
                  <a:tcPr/>
                </a:tc>
                <a:tc>
                  <a:txBody>
                    <a:bodyPr/>
                    <a:lstStyle/>
                    <a:p>
                      <a:pPr algn="ctr"/>
                      <a:endParaRPr lang="es-MX"/>
                    </a:p>
                  </a:txBody>
                  <a:tcPr/>
                </a:tc>
                <a:tc>
                  <a:txBody>
                    <a:bodyPr/>
                    <a:lstStyle/>
                    <a:p>
                      <a:pPr algn="ctr"/>
                      <a:r>
                        <a:rPr lang="es-MX" dirty="0" smtClean="0"/>
                        <a:t>1</a:t>
                      </a:r>
                      <a:endParaRPr lang="es-MX" dirty="0"/>
                    </a:p>
                  </a:txBody>
                  <a:tcPr/>
                </a:tc>
              </a:tr>
              <a:tr h="370840">
                <a:tc>
                  <a:txBody>
                    <a:bodyPr/>
                    <a:lstStyle/>
                    <a:p>
                      <a:pPr algn="l"/>
                      <a:r>
                        <a:rPr lang="es-MX" dirty="0" smtClean="0"/>
                        <a:t>New-Medium</a:t>
                      </a:r>
                      <a:endParaRPr lang="es-MX" dirty="0"/>
                    </a:p>
                  </a:txBody>
                  <a:tcPr/>
                </a:tc>
                <a:tc>
                  <a:txBody>
                    <a:bodyPr/>
                    <a:lstStyle/>
                    <a:p>
                      <a:pPr algn="ctr"/>
                      <a:endParaRPr lang="es-MX" dirty="0"/>
                    </a:p>
                  </a:txBody>
                  <a:tcPr/>
                </a:tc>
                <a:tc>
                  <a:txBody>
                    <a:bodyPr/>
                    <a:lstStyle/>
                    <a:p>
                      <a:pPr algn="ctr"/>
                      <a:endParaRPr lang="es-MX"/>
                    </a:p>
                  </a:txBody>
                  <a:tcPr/>
                </a:tc>
                <a:tc>
                  <a:txBody>
                    <a:bodyPr/>
                    <a:lstStyle/>
                    <a:p>
                      <a:pPr algn="ctr"/>
                      <a:r>
                        <a:rPr lang="es-MX" dirty="0" smtClean="0"/>
                        <a:t>1</a:t>
                      </a:r>
                      <a:endParaRPr lang="es-MX" dirty="0"/>
                    </a:p>
                  </a:txBody>
                  <a:tcPr/>
                </a:tc>
              </a:tr>
              <a:tr h="370840">
                <a:tc>
                  <a:txBody>
                    <a:bodyPr/>
                    <a:lstStyle/>
                    <a:p>
                      <a:pPr algn="l"/>
                      <a:r>
                        <a:rPr lang="es-MX" dirty="0" smtClean="0"/>
                        <a:t>New-High</a:t>
                      </a:r>
                      <a:endParaRPr lang="es-MX" dirty="0"/>
                    </a:p>
                  </a:txBody>
                  <a:tcPr/>
                </a:tc>
                <a:tc>
                  <a:txBody>
                    <a:bodyPr/>
                    <a:lstStyle/>
                    <a:p>
                      <a:pPr algn="ctr"/>
                      <a:endParaRPr lang="es-MX" dirty="0"/>
                    </a:p>
                  </a:txBody>
                  <a:tcPr/>
                </a:tc>
                <a:tc>
                  <a:txBody>
                    <a:bodyPr/>
                    <a:lstStyle/>
                    <a:p>
                      <a:pPr algn="ctr"/>
                      <a:endParaRPr lang="es-MX" dirty="0"/>
                    </a:p>
                  </a:txBody>
                  <a:tcPr/>
                </a:tc>
                <a:tc>
                  <a:txBody>
                    <a:bodyPr/>
                    <a:lstStyle/>
                    <a:p>
                      <a:pPr algn="ctr"/>
                      <a:r>
                        <a:rPr lang="es-MX" dirty="0" smtClean="0"/>
                        <a:t>1</a:t>
                      </a:r>
                      <a:endParaRPr lang="es-MX" dirty="0"/>
                    </a:p>
                  </a:txBody>
                  <a:tcPr/>
                </a:tc>
              </a:tr>
            </a:tbl>
          </a:graphicData>
        </a:graphic>
      </p:graphicFrame>
    </p:spTree>
    <p:extLst>
      <p:ext uri="{BB962C8B-B14F-4D97-AF65-F5344CB8AC3E}">
        <p14:creationId xmlns:p14="http://schemas.microsoft.com/office/powerpoint/2010/main" val="16622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1143000"/>
          </a:xfrm>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graphicFrame>
        <p:nvGraphicFramePr>
          <p:cNvPr id="6" name="5 Tabla"/>
          <p:cNvGraphicFramePr>
            <a:graphicFrameLocks noGrp="1"/>
          </p:cNvGraphicFramePr>
          <p:nvPr>
            <p:extLst>
              <p:ext uri="{D42A27DB-BD31-4B8C-83A1-F6EECF244321}">
                <p14:modId xmlns:p14="http://schemas.microsoft.com/office/powerpoint/2010/main" val="810485656"/>
              </p:ext>
            </p:extLst>
          </p:nvPr>
        </p:nvGraphicFramePr>
        <p:xfrm>
          <a:off x="1431889" y="3789040"/>
          <a:ext cx="6096000" cy="2865120"/>
        </p:xfrm>
        <a:graphic>
          <a:graphicData uri="http://schemas.openxmlformats.org/drawingml/2006/table">
            <a:tbl>
              <a:tblPr firstRow="1" bandRow="1">
                <a:tableStyleId>{7DF18680-E054-41AD-8BC1-D1AEF772440D}</a:tableStyleId>
              </a:tblPr>
              <a:tblGrid>
                <a:gridCol w="1524000"/>
                <a:gridCol w="1524000"/>
                <a:gridCol w="1524000"/>
                <a:gridCol w="1524000"/>
              </a:tblGrid>
              <a:tr h="370840">
                <a:tc>
                  <a:txBody>
                    <a:bodyPr/>
                    <a:lstStyle/>
                    <a:p>
                      <a:pPr algn="ctr"/>
                      <a:r>
                        <a:rPr lang="es-MX" dirty="0" err="1" smtClean="0"/>
                        <a:t>Confidence</a:t>
                      </a:r>
                      <a:endParaRPr lang="es-MX" dirty="0" smtClean="0"/>
                    </a:p>
                    <a:p>
                      <a:pPr algn="ctr"/>
                      <a:r>
                        <a:rPr lang="es-MX" dirty="0" err="1" smtClean="0"/>
                        <a:t>Criterion</a:t>
                      </a:r>
                      <a:endParaRPr lang="es-MX" dirty="0"/>
                    </a:p>
                  </a:txBody>
                  <a:tcPr/>
                </a:tc>
                <a:tc>
                  <a:txBody>
                    <a:bodyPr/>
                    <a:lstStyle/>
                    <a:p>
                      <a:pPr algn="ctr"/>
                      <a:r>
                        <a:rPr lang="es-MX" dirty="0" smtClean="0"/>
                        <a:t>p(Hit)</a:t>
                      </a:r>
                      <a:endParaRPr lang="es-MX" dirty="0"/>
                    </a:p>
                  </a:txBody>
                  <a:tcPr/>
                </a:tc>
                <a:tc>
                  <a:txBody>
                    <a:bodyPr/>
                    <a:lstStyle/>
                    <a:p>
                      <a:pPr algn="ctr"/>
                      <a:r>
                        <a:rPr lang="es-MX" dirty="0" smtClean="0"/>
                        <a:t>p(FA)</a:t>
                      </a:r>
                      <a:endParaRPr lang="es-MX" dirty="0"/>
                    </a:p>
                  </a:txBody>
                  <a:tcPr/>
                </a:tc>
                <a:tc>
                  <a:txBody>
                    <a:bodyPr/>
                    <a:lstStyle/>
                    <a:p>
                      <a:pPr algn="ctr"/>
                      <a:r>
                        <a:rPr lang="es-MX" dirty="0" smtClean="0"/>
                        <a:t>D’</a:t>
                      </a:r>
                      <a:endParaRPr lang="es-MX" dirty="0"/>
                    </a:p>
                  </a:txBody>
                  <a:tcPr/>
                </a:tc>
              </a:tr>
              <a:tr h="370840">
                <a:tc>
                  <a:txBody>
                    <a:bodyPr/>
                    <a:lstStyle/>
                    <a:p>
                      <a:pPr algn="l"/>
                      <a:r>
                        <a:rPr lang="es-MX" dirty="0" smtClean="0"/>
                        <a:t>Old-High</a:t>
                      </a:r>
                      <a:endParaRPr lang="es-MX" dirty="0"/>
                    </a:p>
                  </a:txBody>
                  <a:tcPr/>
                </a:tc>
                <a:tc>
                  <a:txBody>
                    <a:bodyPr/>
                    <a:lstStyle/>
                    <a:p>
                      <a:pPr algn="ctr"/>
                      <a:endParaRPr lang="es-MX" dirty="0"/>
                    </a:p>
                  </a:txBody>
                  <a:tcPr/>
                </a:tc>
                <a:tc>
                  <a:txBody>
                    <a:bodyPr/>
                    <a:lstStyle/>
                    <a:p>
                      <a:pPr algn="ctr"/>
                      <a:endParaRPr lang="es-MX" dirty="0"/>
                    </a:p>
                  </a:txBody>
                  <a:tcPr/>
                </a:tc>
                <a:tc>
                  <a:txBody>
                    <a:bodyPr/>
                    <a:lstStyle/>
                    <a:p>
                      <a:pPr algn="ctr"/>
                      <a:r>
                        <a:rPr lang="es-MX" dirty="0" smtClean="0"/>
                        <a:t>1</a:t>
                      </a:r>
                      <a:endParaRPr lang="es-MX" dirty="0"/>
                    </a:p>
                  </a:txBody>
                  <a:tcPr/>
                </a:tc>
              </a:tr>
              <a:tr h="370840">
                <a:tc>
                  <a:txBody>
                    <a:bodyPr/>
                    <a:lstStyle/>
                    <a:p>
                      <a:pPr algn="l"/>
                      <a:r>
                        <a:rPr lang="es-MX" dirty="0" smtClean="0"/>
                        <a:t>Old-Medium</a:t>
                      </a:r>
                      <a:endParaRPr lang="es-MX" dirty="0"/>
                    </a:p>
                  </a:txBody>
                  <a:tcPr/>
                </a:tc>
                <a:tc>
                  <a:txBody>
                    <a:bodyPr/>
                    <a:lstStyle/>
                    <a:p>
                      <a:pPr algn="ctr"/>
                      <a:endParaRPr lang="es-MX" dirty="0"/>
                    </a:p>
                  </a:txBody>
                  <a:tcPr/>
                </a:tc>
                <a:tc>
                  <a:txBody>
                    <a:bodyPr/>
                    <a:lstStyle/>
                    <a:p>
                      <a:pPr algn="ctr"/>
                      <a:endParaRPr lang="es-MX"/>
                    </a:p>
                  </a:txBody>
                  <a:tcPr/>
                </a:tc>
                <a:tc>
                  <a:txBody>
                    <a:bodyPr/>
                    <a:lstStyle/>
                    <a:p>
                      <a:pPr algn="ctr"/>
                      <a:r>
                        <a:rPr lang="es-MX" dirty="0" smtClean="0"/>
                        <a:t>1</a:t>
                      </a:r>
                      <a:endParaRPr lang="es-MX" dirty="0"/>
                    </a:p>
                  </a:txBody>
                  <a:tcPr/>
                </a:tc>
              </a:tr>
              <a:tr h="370840">
                <a:tc>
                  <a:txBody>
                    <a:bodyPr/>
                    <a:lstStyle/>
                    <a:p>
                      <a:pPr algn="l"/>
                      <a:r>
                        <a:rPr lang="es-MX" dirty="0" smtClean="0"/>
                        <a:t>Old-</a:t>
                      </a:r>
                      <a:r>
                        <a:rPr lang="es-MX" dirty="0" err="1" smtClean="0"/>
                        <a:t>Low</a:t>
                      </a:r>
                      <a:endParaRPr lang="es-MX" dirty="0"/>
                    </a:p>
                  </a:txBody>
                  <a:tcPr/>
                </a:tc>
                <a:tc>
                  <a:txBody>
                    <a:bodyPr/>
                    <a:lstStyle/>
                    <a:p>
                      <a:pPr algn="ctr"/>
                      <a:endParaRPr lang="es-MX" dirty="0"/>
                    </a:p>
                  </a:txBody>
                  <a:tcPr/>
                </a:tc>
                <a:tc>
                  <a:txBody>
                    <a:bodyPr/>
                    <a:lstStyle/>
                    <a:p>
                      <a:pPr algn="ctr"/>
                      <a:endParaRPr lang="es-MX"/>
                    </a:p>
                  </a:txBody>
                  <a:tcPr/>
                </a:tc>
                <a:tc>
                  <a:txBody>
                    <a:bodyPr/>
                    <a:lstStyle/>
                    <a:p>
                      <a:pPr algn="ctr"/>
                      <a:r>
                        <a:rPr lang="es-MX" dirty="0" smtClean="0"/>
                        <a:t>1</a:t>
                      </a:r>
                      <a:endParaRPr lang="es-MX" dirty="0"/>
                    </a:p>
                  </a:txBody>
                  <a:tcPr/>
                </a:tc>
              </a:tr>
              <a:tr h="370840">
                <a:tc>
                  <a:txBody>
                    <a:bodyPr/>
                    <a:lstStyle/>
                    <a:p>
                      <a:pPr algn="l"/>
                      <a:r>
                        <a:rPr lang="es-MX" dirty="0" smtClean="0"/>
                        <a:t>New-</a:t>
                      </a:r>
                      <a:r>
                        <a:rPr lang="es-MX" dirty="0" err="1" smtClean="0"/>
                        <a:t>Low</a:t>
                      </a:r>
                      <a:endParaRPr lang="es-MX" dirty="0"/>
                    </a:p>
                  </a:txBody>
                  <a:tcPr/>
                </a:tc>
                <a:tc>
                  <a:txBody>
                    <a:bodyPr/>
                    <a:lstStyle/>
                    <a:p>
                      <a:pPr algn="ctr"/>
                      <a:endParaRPr lang="es-MX" dirty="0"/>
                    </a:p>
                  </a:txBody>
                  <a:tcPr/>
                </a:tc>
                <a:tc>
                  <a:txBody>
                    <a:bodyPr/>
                    <a:lstStyle/>
                    <a:p>
                      <a:pPr algn="ctr"/>
                      <a:endParaRPr lang="es-MX"/>
                    </a:p>
                  </a:txBody>
                  <a:tcPr/>
                </a:tc>
                <a:tc>
                  <a:txBody>
                    <a:bodyPr/>
                    <a:lstStyle/>
                    <a:p>
                      <a:pPr algn="ctr"/>
                      <a:r>
                        <a:rPr lang="es-MX" dirty="0" smtClean="0"/>
                        <a:t>1</a:t>
                      </a:r>
                      <a:endParaRPr lang="es-MX" dirty="0"/>
                    </a:p>
                  </a:txBody>
                  <a:tcPr/>
                </a:tc>
              </a:tr>
              <a:tr h="370840">
                <a:tc>
                  <a:txBody>
                    <a:bodyPr/>
                    <a:lstStyle/>
                    <a:p>
                      <a:pPr algn="l"/>
                      <a:r>
                        <a:rPr lang="es-MX" dirty="0" smtClean="0"/>
                        <a:t>New-Medium</a:t>
                      </a:r>
                      <a:endParaRPr lang="es-MX" dirty="0"/>
                    </a:p>
                  </a:txBody>
                  <a:tcPr/>
                </a:tc>
                <a:tc>
                  <a:txBody>
                    <a:bodyPr/>
                    <a:lstStyle/>
                    <a:p>
                      <a:pPr algn="ctr"/>
                      <a:endParaRPr lang="es-MX" dirty="0"/>
                    </a:p>
                  </a:txBody>
                  <a:tcPr/>
                </a:tc>
                <a:tc>
                  <a:txBody>
                    <a:bodyPr/>
                    <a:lstStyle/>
                    <a:p>
                      <a:pPr algn="ctr"/>
                      <a:endParaRPr lang="es-MX"/>
                    </a:p>
                  </a:txBody>
                  <a:tcPr/>
                </a:tc>
                <a:tc>
                  <a:txBody>
                    <a:bodyPr/>
                    <a:lstStyle/>
                    <a:p>
                      <a:pPr algn="ctr"/>
                      <a:r>
                        <a:rPr lang="es-MX" dirty="0" smtClean="0"/>
                        <a:t>1</a:t>
                      </a:r>
                      <a:endParaRPr lang="es-MX" dirty="0"/>
                    </a:p>
                  </a:txBody>
                  <a:tcPr/>
                </a:tc>
              </a:tr>
              <a:tr h="370840">
                <a:tc>
                  <a:txBody>
                    <a:bodyPr/>
                    <a:lstStyle/>
                    <a:p>
                      <a:pPr algn="l"/>
                      <a:r>
                        <a:rPr lang="es-MX" dirty="0" smtClean="0"/>
                        <a:t>New-High</a:t>
                      </a:r>
                      <a:endParaRPr lang="es-MX" dirty="0"/>
                    </a:p>
                  </a:txBody>
                  <a:tcPr/>
                </a:tc>
                <a:tc>
                  <a:txBody>
                    <a:bodyPr/>
                    <a:lstStyle/>
                    <a:p>
                      <a:pPr algn="ctr"/>
                      <a:endParaRPr lang="es-MX" dirty="0"/>
                    </a:p>
                  </a:txBody>
                  <a:tcPr/>
                </a:tc>
                <a:tc>
                  <a:txBody>
                    <a:bodyPr/>
                    <a:lstStyle/>
                    <a:p>
                      <a:pPr algn="ctr"/>
                      <a:endParaRPr lang="es-MX" dirty="0"/>
                    </a:p>
                  </a:txBody>
                  <a:tcPr/>
                </a:tc>
                <a:tc>
                  <a:txBody>
                    <a:bodyPr/>
                    <a:lstStyle/>
                    <a:p>
                      <a:pPr algn="ctr"/>
                      <a:r>
                        <a:rPr lang="es-MX" dirty="0" smtClean="0"/>
                        <a:t>1</a:t>
                      </a:r>
                      <a:endParaRPr lang="es-MX" dirty="0"/>
                    </a:p>
                  </a:txBody>
                  <a:tcPr/>
                </a:tc>
              </a:tr>
            </a:tbl>
          </a:graphicData>
        </a:graphic>
      </p:graphicFrame>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97588"/>
            <a:ext cx="5090154" cy="2563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36530"/>
            <a:ext cx="31337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22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40" y="1268760"/>
            <a:ext cx="8034608" cy="3550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1 Título"/>
          <p:cNvSpPr txBox="1">
            <a:spLocks/>
          </p:cNvSpPr>
          <p:nvPr/>
        </p:nvSpPr>
        <p:spPr>
          <a:xfrm>
            <a:off x="467544"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dirty="0" err="1" smtClean="0"/>
              <a:t>Equal-Variance</a:t>
            </a:r>
            <a:r>
              <a:rPr lang="es-MX" dirty="0" smtClean="0"/>
              <a:t>?</a:t>
            </a:r>
            <a:endParaRPr lang="es-MX" dirty="0"/>
          </a:p>
        </p:txBody>
      </p:sp>
      <p:sp>
        <p:nvSpPr>
          <p:cNvPr id="6" name="5 CuadroTexto"/>
          <p:cNvSpPr txBox="1"/>
          <p:nvPr/>
        </p:nvSpPr>
        <p:spPr>
          <a:xfrm>
            <a:off x="5724128" y="4795959"/>
            <a:ext cx="3096344" cy="923330"/>
          </a:xfrm>
          <a:prstGeom prst="rect">
            <a:avLst/>
          </a:prstGeom>
          <a:noFill/>
        </p:spPr>
        <p:txBody>
          <a:bodyPr wrap="square" rtlCol="0">
            <a:spAutoFit/>
          </a:bodyPr>
          <a:lstStyle/>
          <a:p>
            <a:endParaRPr lang="es-MX" dirty="0" smtClean="0"/>
          </a:p>
          <a:p>
            <a:r>
              <a:rPr lang="es-MX" dirty="0" smtClean="0"/>
              <a:t>Pendiente =    SD (Ruido)</a:t>
            </a:r>
            <a:br>
              <a:rPr lang="es-MX" dirty="0" smtClean="0"/>
            </a:br>
            <a:r>
              <a:rPr lang="es-MX" dirty="0" smtClean="0"/>
              <a:t>                         SD (Señal)</a:t>
            </a:r>
            <a:endParaRPr lang="es-MX" dirty="0"/>
          </a:p>
        </p:txBody>
      </p:sp>
      <p:cxnSp>
        <p:nvCxnSpPr>
          <p:cNvPr id="8" name="7 Conector recto"/>
          <p:cNvCxnSpPr/>
          <p:nvPr/>
        </p:nvCxnSpPr>
        <p:spPr>
          <a:xfrm flipH="1">
            <a:off x="6948264" y="5380332"/>
            <a:ext cx="144016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3 Elipse"/>
          <p:cNvSpPr/>
          <p:nvPr/>
        </p:nvSpPr>
        <p:spPr>
          <a:xfrm>
            <a:off x="5603921" y="4768600"/>
            <a:ext cx="3195444" cy="12234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6564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Autores Revisados</a:t>
            </a:r>
            <a:endParaRPr lang="es-MX" dirty="0"/>
          </a:p>
        </p:txBody>
      </p:sp>
      <p:sp>
        <p:nvSpPr>
          <p:cNvPr id="3" name="2 Marcador de contenido"/>
          <p:cNvSpPr>
            <a:spLocks noGrp="1"/>
          </p:cNvSpPr>
          <p:nvPr>
            <p:ph idx="1"/>
          </p:nvPr>
        </p:nvSpPr>
        <p:spPr/>
        <p:txBody>
          <a:bodyPr>
            <a:normAutofit fontScale="85000" lnSpcReduction="20000"/>
          </a:bodyPr>
          <a:lstStyle/>
          <a:p>
            <a:r>
              <a:rPr lang="es-MX" dirty="0" err="1" smtClean="0"/>
              <a:t>Wixted</a:t>
            </a:r>
            <a:endParaRPr lang="es-MX" dirty="0" smtClean="0"/>
          </a:p>
          <a:p>
            <a:pPr lvl="1"/>
            <a:r>
              <a:rPr lang="es-MX" dirty="0" smtClean="0"/>
              <a:t>2007, Dual-</a:t>
            </a:r>
            <a:r>
              <a:rPr lang="es-MX" dirty="0" err="1" smtClean="0"/>
              <a:t>process</a:t>
            </a:r>
            <a:r>
              <a:rPr lang="es-MX" dirty="0" smtClean="0"/>
              <a:t> </a:t>
            </a:r>
            <a:r>
              <a:rPr lang="es-MX" dirty="0" err="1" smtClean="0"/>
              <a:t>theory</a:t>
            </a:r>
            <a:r>
              <a:rPr lang="es-MX" dirty="0" smtClean="0"/>
              <a:t> and </a:t>
            </a:r>
            <a:r>
              <a:rPr lang="es-MX" dirty="0" err="1" smtClean="0"/>
              <a:t>signal</a:t>
            </a:r>
            <a:r>
              <a:rPr lang="es-MX" dirty="0" smtClean="0"/>
              <a:t> </a:t>
            </a:r>
            <a:r>
              <a:rPr lang="es-MX" dirty="0" err="1" smtClean="0"/>
              <a:t>detection</a:t>
            </a:r>
            <a:r>
              <a:rPr lang="es-MX" dirty="0" smtClean="0"/>
              <a:t> </a:t>
            </a:r>
            <a:r>
              <a:rPr lang="es-MX" dirty="0" err="1" smtClean="0"/>
              <a:t>theory</a:t>
            </a:r>
            <a:r>
              <a:rPr lang="es-MX" dirty="0" smtClean="0"/>
              <a:t> of </a:t>
            </a:r>
            <a:r>
              <a:rPr lang="es-MX" dirty="0" err="1" smtClean="0"/>
              <a:t>recognition</a:t>
            </a:r>
            <a:r>
              <a:rPr lang="es-MX" dirty="0" smtClean="0"/>
              <a:t> </a:t>
            </a:r>
            <a:r>
              <a:rPr lang="es-MX" dirty="0" err="1" smtClean="0"/>
              <a:t>memory</a:t>
            </a:r>
            <a:r>
              <a:rPr lang="es-MX" dirty="0" smtClean="0"/>
              <a:t>.</a:t>
            </a:r>
          </a:p>
          <a:p>
            <a:endParaRPr lang="es-MX" dirty="0" smtClean="0"/>
          </a:p>
          <a:p>
            <a:r>
              <a:rPr lang="es-MX" dirty="0" err="1" smtClean="0"/>
              <a:t>Glanzer</a:t>
            </a:r>
            <a:r>
              <a:rPr lang="es-MX" dirty="0" smtClean="0"/>
              <a:t>, Adams, </a:t>
            </a:r>
            <a:r>
              <a:rPr lang="es-MX" dirty="0" err="1" smtClean="0"/>
              <a:t>Iverson</a:t>
            </a:r>
            <a:endParaRPr lang="es-MX" dirty="0" smtClean="0"/>
          </a:p>
          <a:p>
            <a:pPr lvl="1"/>
            <a:r>
              <a:rPr lang="es-MX" dirty="0" smtClean="0"/>
              <a:t>1993, </a:t>
            </a:r>
            <a:r>
              <a:rPr lang="es-MX" dirty="0" err="1" smtClean="0"/>
              <a:t>Regularities</a:t>
            </a:r>
            <a:r>
              <a:rPr lang="es-MX" dirty="0" smtClean="0"/>
              <a:t> of </a:t>
            </a:r>
            <a:r>
              <a:rPr lang="es-MX" dirty="0" err="1" smtClean="0"/>
              <a:t>Recognition</a:t>
            </a:r>
            <a:r>
              <a:rPr lang="es-MX" dirty="0" smtClean="0"/>
              <a:t> </a:t>
            </a:r>
            <a:r>
              <a:rPr lang="es-MX" dirty="0" err="1" smtClean="0"/>
              <a:t>Memory</a:t>
            </a:r>
            <a:endParaRPr lang="es-MX" dirty="0" smtClean="0"/>
          </a:p>
          <a:p>
            <a:pPr lvl="1"/>
            <a:r>
              <a:rPr lang="es-MX" dirty="0" smtClean="0"/>
              <a:t>1990; </a:t>
            </a:r>
            <a:r>
              <a:rPr lang="es-MX" dirty="0" err="1" smtClean="0"/>
              <a:t>Mirror</a:t>
            </a:r>
            <a:r>
              <a:rPr lang="es-MX" dirty="0" smtClean="0"/>
              <a:t> </a:t>
            </a:r>
            <a:r>
              <a:rPr lang="es-MX" dirty="0" err="1" smtClean="0"/>
              <a:t>Effect</a:t>
            </a:r>
            <a:r>
              <a:rPr lang="es-MX" dirty="0" smtClean="0"/>
              <a:t>: Data and </a:t>
            </a:r>
            <a:r>
              <a:rPr lang="es-MX" dirty="0" err="1" smtClean="0"/>
              <a:t>theory</a:t>
            </a:r>
            <a:endParaRPr lang="es-MX" dirty="0" smtClean="0"/>
          </a:p>
          <a:p>
            <a:endParaRPr lang="es-MX" dirty="0"/>
          </a:p>
          <a:p>
            <a:r>
              <a:rPr lang="es-MX" dirty="0" err="1" smtClean="0"/>
              <a:t>DeCarlo</a:t>
            </a:r>
            <a:endParaRPr lang="es-MX" dirty="0" smtClean="0"/>
          </a:p>
          <a:p>
            <a:pPr lvl="1"/>
            <a:r>
              <a:rPr lang="es-MX" dirty="0" smtClean="0"/>
              <a:t>2007, </a:t>
            </a:r>
            <a:r>
              <a:rPr lang="es-MX" dirty="0" err="1" smtClean="0"/>
              <a:t>The</a:t>
            </a:r>
            <a:r>
              <a:rPr lang="es-MX" dirty="0" smtClean="0"/>
              <a:t> </a:t>
            </a:r>
            <a:r>
              <a:rPr lang="es-MX" dirty="0" err="1" smtClean="0"/>
              <a:t>Mirror</a:t>
            </a:r>
            <a:r>
              <a:rPr lang="es-MX" dirty="0" smtClean="0"/>
              <a:t> </a:t>
            </a:r>
            <a:r>
              <a:rPr lang="es-MX" dirty="0" err="1" smtClean="0"/>
              <a:t>Effect</a:t>
            </a:r>
            <a:r>
              <a:rPr lang="es-MX" dirty="0" smtClean="0"/>
              <a:t> and Mixture SDT</a:t>
            </a:r>
          </a:p>
          <a:p>
            <a:pPr lvl="1"/>
            <a:r>
              <a:rPr lang="es-MX" dirty="0" smtClean="0"/>
              <a:t>2002, </a:t>
            </a:r>
            <a:r>
              <a:rPr lang="en-US" dirty="0" smtClean="0"/>
              <a:t>SDT with </a:t>
            </a:r>
            <a:r>
              <a:rPr lang="en-US" dirty="0"/>
              <a:t>Finite Mixture Distributions:</a:t>
            </a:r>
            <a:endParaRPr lang="es-MX" dirty="0" smtClean="0"/>
          </a:p>
          <a:p>
            <a:endParaRPr lang="es-MX" dirty="0"/>
          </a:p>
        </p:txBody>
      </p:sp>
    </p:spTree>
    <p:extLst>
      <p:ext uri="{BB962C8B-B14F-4D97-AF65-F5344CB8AC3E}">
        <p14:creationId xmlns:p14="http://schemas.microsoft.com/office/powerpoint/2010/main" val="53034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5" name="1 Título"/>
          <p:cNvSpPr txBox="1">
            <a:spLocks/>
          </p:cNvSpPr>
          <p:nvPr/>
        </p:nvSpPr>
        <p:spPr>
          <a:xfrm>
            <a:off x="467544"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dirty="0" err="1" smtClean="0"/>
              <a:t>Equal-Variance</a:t>
            </a:r>
            <a:r>
              <a:rPr lang="es-MX" dirty="0" smtClean="0"/>
              <a:t>?</a:t>
            </a:r>
            <a:endParaRPr lang="es-MX" dirty="0"/>
          </a:p>
        </p:txBody>
      </p:sp>
      <p:sp>
        <p:nvSpPr>
          <p:cNvPr id="4" name="3 Rectángulo"/>
          <p:cNvSpPr/>
          <p:nvPr/>
        </p:nvSpPr>
        <p:spPr>
          <a:xfrm rot="19820883">
            <a:off x="3996406" y="281793"/>
            <a:ext cx="135485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a:t>
            </a:r>
            <a:endParaRPr lang="es-E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399852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pPr marL="0" indent="0">
              <a:buNone/>
            </a:pPr>
            <a:endParaRPr lang="es-MX" dirty="0"/>
          </a:p>
        </p:txBody>
      </p:sp>
      <p:sp>
        <p:nvSpPr>
          <p:cNvPr id="5" name="1 Título"/>
          <p:cNvSpPr txBox="1">
            <a:spLocks/>
          </p:cNvSpPr>
          <p:nvPr/>
        </p:nvSpPr>
        <p:spPr>
          <a:xfrm>
            <a:off x="467544"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dirty="0" err="1" smtClean="0"/>
              <a:t>Equal-Variance</a:t>
            </a:r>
            <a:r>
              <a:rPr lang="es-MX" dirty="0" smtClean="0"/>
              <a:t>?</a:t>
            </a:r>
            <a:endParaRPr lang="es-MX" dirty="0"/>
          </a:p>
        </p:txBody>
      </p:sp>
      <p:sp>
        <p:nvSpPr>
          <p:cNvPr id="4" name="3 Rectángulo"/>
          <p:cNvSpPr/>
          <p:nvPr/>
        </p:nvSpPr>
        <p:spPr>
          <a:xfrm rot="19820883">
            <a:off x="3996406" y="281793"/>
            <a:ext cx="135485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NO!</a:t>
            </a:r>
            <a:endParaRPr lang="es-E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2 Marcador de contenido"/>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s-MX" smtClean="0"/>
          </a:p>
          <a:p>
            <a:endParaRPr lang="es-MX" dirty="0"/>
          </a:p>
        </p:txBody>
      </p:sp>
      <p:sp>
        <p:nvSpPr>
          <p:cNvPr id="7" name="2 Marcador de contenido"/>
          <p:cNvSpPr txBox="1">
            <a:spLocks/>
          </p:cNvSpPr>
          <p:nvPr/>
        </p:nvSpPr>
        <p:spPr>
          <a:xfrm>
            <a:off x="762000" y="1905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MX" dirty="0" err="1" smtClean="0"/>
              <a:t>Slope</a:t>
            </a:r>
            <a:r>
              <a:rPr lang="es-MX" dirty="0" smtClean="0"/>
              <a:t>  -&gt;   .80</a:t>
            </a:r>
          </a:p>
          <a:p>
            <a:r>
              <a:rPr lang="es-MX" dirty="0" smtClean="0"/>
              <a:t>Signal -&gt; 1.25xNoise</a:t>
            </a:r>
            <a:endParaRPr lang="es-MX" dirty="0"/>
          </a:p>
        </p:txBody>
      </p:sp>
    </p:spTree>
    <p:extLst>
      <p:ext uri="{BB962C8B-B14F-4D97-AF65-F5344CB8AC3E}">
        <p14:creationId xmlns:p14="http://schemas.microsoft.com/office/powerpoint/2010/main" val="433743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3" y="1268760"/>
            <a:ext cx="7046209" cy="4609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30801" y="0"/>
            <a:ext cx="8784976" cy="707886"/>
          </a:xfrm>
          <a:prstGeom prst="rect">
            <a:avLst/>
          </a:prstGeom>
          <a:noFill/>
        </p:spPr>
        <p:txBody>
          <a:bodyPr wrap="square" rtlCol="0">
            <a:spAutoFit/>
          </a:bodyPr>
          <a:lstStyle/>
          <a:p>
            <a:pPr algn="r"/>
            <a:r>
              <a:rPr lang="en-US" sz="2000" dirty="0"/>
              <a:t>The Reliability of Eyewitness Identifications </a:t>
            </a:r>
            <a:r>
              <a:rPr lang="en-US" sz="2000" dirty="0" smtClean="0"/>
              <a:t>from </a:t>
            </a:r>
            <a:r>
              <a:rPr lang="es-MX" sz="2000" dirty="0" err="1" smtClean="0"/>
              <a:t>Police</a:t>
            </a:r>
            <a:r>
              <a:rPr lang="es-MX" sz="2000" dirty="0" smtClean="0"/>
              <a:t> </a:t>
            </a:r>
            <a:r>
              <a:rPr lang="es-MX" sz="2000" dirty="0" err="1" smtClean="0"/>
              <a:t>Lineups</a:t>
            </a:r>
            <a:endParaRPr lang="es-MX" sz="2000" dirty="0" smtClean="0"/>
          </a:p>
          <a:p>
            <a:pPr algn="r"/>
            <a:r>
              <a:rPr lang="es-MX" sz="2000" dirty="0" err="1" smtClean="0"/>
              <a:t>Wixted</a:t>
            </a:r>
            <a:r>
              <a:rPr lang="es-MX" sz="2000" dirty="0" smtClean="0"/>
              <a:t>, </a:t>
            </a:r>
            <a:r>
              <a:rPr lang="es-MX" sz="2000" dirty="0" err="1" smtClean="0"/>
              <a:t>Miickes</a:t>
            </a:r>
            <a:r>
              <a:rPr lang="es-MX" sz="2000" dirty="0" smtClean="0"/>
              <a:t>, </a:t>
            </a:r>
            <a:r>
              <a:rPr lang="es-MX" sz="2000" dirty="0" err="1" smtClean="0"/>
              <a:t>Dunn</a:t>
            </a:r>
            <a:r>
              <a:rPr lang="es-MX" sz="2000" dirty="0" smtClean="0"/>
              <a:t>, Clark &amp; Wells, 2016</a:t>
            </a:r>
            <a:endParaRPr lang="es-MX" sz="2000" dirty="0"/>
          </a:p>
        </p:txBody>
      </p:sp>
    </p:spTree>
    <p:extLst>
      <p:ext uri="{BB962C8B-B14F-4D97-AF65-F5344CB8AC3E}">
        <p14:creationId xmlns:p14="http://schemas.microsoft.com/office/powerpoint/2010/main" val="592738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24" y="1578108"/>
            <a:ext cx="5260695" cy="4222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1 Título"/>
          <p:cNvSpPr txBox="1">
            <a:spLocks/>
          </p:cNvSpPr>
          <p:nvPr/>
        </p:nvSpPr>
        <p:spPr>
          <a:xfrm>
            <a:off x="609600" y="18864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dirty="0" smtClean="0"/>
              <a:t>¿Pero cómo así?</a:t>
            </a:r>
            <a:endParaRPr lang="es-MX" dirty="0"/>
          </a:p>
        </p:txBody>
      </p:sp>
      <p:sp>
        <p:nvSpPr>
          <p:cNvPr id="7" name="6 CuadroTexto"/>
          <p:cNvSpPr txBox="1"/>
          <p:nvPr/>
        </p:nvSpPr>
        <p:spPr>
          <a:xfrm>
            <a:off x="331912" y="6150114"/>
            <a:ext cx="8784976" cy="707886"/>
          </a:xfrm>
          <a:prstGeom prst="rect">
            <a:avLst/>
          </a:prstGeom>
          <a:noFill/>
        </p:spPr>
        <p:txBody>
          <a:bodyPr wrap="square" rtlCol="0">
            <a:spAutoFit/>
          </a:bodyPr>
          <a:lstStyle/>
          <a:p>
            <a:pPr algn="r"/>
            <a:endParaRPr lang="es-MX" sz="2000" dirty="0" smtClean="0"/>
          </a:p>
          <a:p>
            <a:pPr algn="r"/>
            <a:r>
              <a:rPr lang="es-MX" sz="2000" dirty="0" err="1" smtClean="0"/>
              <a:t>Wixted</a:t>
            </a:r>
            <a:r>
              <a:rPr lang="es-MX" sz="2000" dirty="0" smtClean="0"/>
              <a:t>, 2007</a:t>
            </a:r>
            <a:endParaRPr lang="es-MX" sz="2000" dirty="0"/>
          </a:p>
        </p:txBody>
      </p:sp>
      <p:sp>
        <p:nvSpPr>
          <p:cNvPr id="8" name="2 Marcador de contenido"/>
          <p:cNvSpPr txBox="1">
            <a:spLocks/>
          </p:cNvSpPr>
          <p:nvPr/>
        </p:nvSpPr>
        <p:spPr>
          <a:xfrm>
            <a:off x="5562519" y="2636912"/>
            <a:ext cx="3429081" cy="379405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MX" sz="2300" dirty="0" smtClean="0"/>
              <a:t>Targets=    L + MS</a:t>
            </a:r>
          </a:p>
          <a:p>
            <a:endParaRPr lang="es-MX" sz="2300" dirty="0"/>
          </a:p>
          <a:p>
            <a:pPr lvl="1"/>
            <a:r>
              <a:rPr lang="es-MX" sz="2300" dirty="0" smtClean="0"/>
              <a:t>MS </a:t>
            </a:r>
            <a:r>
              <a:rPr lang="es-MX" sz="2300" dirty="0" err="1" smtClean="0"/>
              <a:t>is</a:t>
            </a:r>
            <a:r>
              <a:rPr lang="es-MX" sz="2300" dirty="0" smtClean="0"/>
              <a:t> </a:t>
            </a:r>
            <a:r>
              <a:rPr lang="es-MX" sz="2300" dirty="0" err="1" smtClean="0"/>
              <a:t>different</a:t>
            </a:r>
            <a:r>
              <a:rPr lang="es-MX" sz="2300" dirty="0" smtClean="0"/>
              <a:t> </a:t>
            </a:r>
            <a:r>
              <a:rPr lang="es-MX" sz="2300" dirty="0" err="1" smtClean="0"/>
              <a:t>accross</a:t>
            </a:r>
            <a:r>
              <a:rPr lang="es-MX" sz="2300" dirty="0" smtClean="0"/>
              <a:t> </a:t>
            </a:r>
            <a:r>
              <a:rPr lang="es-MX" sz="2300" dirty="0" err="1" smtClean="0"/>
              <a:t>items</a:t>
            </a:r>
            <a:endParaRPr lang="es-MX" sz="2300" dirty="0"/>
          </a:p>
        </p:txBody>
      </p:sp>
    </p:spTree>
    <p:extLst>
      <p:ext uri="{BB962C8B-B14F-4D97-AF65-F5344CB8AC3E}">
        <p14:creationId xmlns:p14="http://schemas.microsoft.com/office/powerpoint/2010/main" val="3769556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Efecto Espejo</a:t>
            </a:r>
            <a:endParaRPr lang="es-MX" dirty="0"/>
          </a:p>
        </p:txBody>
      </p:sp>
      <p:sp>
        <p:nvSpPr>
          <p:cNvPr id="3" name="2 Subtítulo"/>
          <p:cNvSpPr>
            <a:spLocks noGrp="1"/>
          </p:cNvSpPr>
          <p:nvPr>
            <p:ph type="subTitle" idx="1"/>
          </p:nvPr>
        </p:nvSpPr>
        <p:spPr>
          <a:xfrm>
            <a:off x="1331640" y="3284984"/>
            <a:ext cx="6400800" cy="1752600"/>
          </a:xfrm>
        </p:spPr>
        <p:txBody>
          <a:bodyPr/>
          <a:lstStyle/>
          <a:p>
            <a:r>
              <a:rPr lang="es-MX" dirty="0" smtClean="0"/>
              <a:t>Evidencias e Inconsistencias</a:t>
            </a:r>
            <a:endParaRPr lang="es-MX" dirty="0"/>
          </a:p>
        </p:txBody>
      </p:sp>
    </p:spTree>
    <p:extLst>
      <p:ext uri="{BB962C8B-B14F-4D97-AF65-F5344CB8AC3E}">
        <p14:creationId xmlns:p14="http://schemas.microsoft.com/office/powerpoint/2010/main" val="927038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a:solidFill>
              <a:srgbClr val="FF0000"/>
            </a:solidFill>
          </a:ln>
        </p:spPr>
        <p:txBody>
          <a:bodyPr/>
          <a:lstStyle/>
          <a:p>
            <a:r>
              <a:rPr lang="es-MX" dirty="0" err="1" smtClean="0"/>
              <a:t>Mirror</a:t>
            </a:r>
            <a:r>
              <a:rPr lang="es-MX" dirty="0" smtClean="0"/>
              <a:t> </a:t>
            </a:r>
            <a:r>
              <a:rPr lang="es-MX" dirty="0" err="1" smtClean="0"/>
              <a:t>Effect</a:t>
            </a:r>
            <a:endParaRPr lang="es-MX" dirty="0"/>
          </a:p>
        </p:txBody>
      </p:sp>
      <p:sp>
        <p:nvSpPr>
          <p:cNvPr id="3" name="2 Marcador de contenido"/>
          <p:cNvSpPr>
            <a:spLocks noGrp="1"/>
          </p:cNvSpPr>
          <p:nvPr>
            <p:ph idx="1"/>
          </p:nvPr>
        </p:nvSpPr>
        <p:spPr/>
        <p:txBody>
          <a:bodyPr/>
          <a:lstStyle/>
          <a:p>
            <a:r>
              <a:rPr lang="es-MX" dirty="0" smtClean="0"/>
              <a:t>“</a:t>
            </a:r>
            <a:r>
              <a:rPr lang="es-MX" dirty="0" err="1" smtClean="0"/>
              <a:t>If</a:t>
            </a:r>
            <a:r>
              <a:rPr lang="es-MX" dirty="0" smtClean="0"/>
              <a:t> </a:t>
            </a:r>
            <a:r>
              <a:rPr lang="es-MX" dirty="0" err="1" smtClean="0"/>
              <a:t>there</a:t>
            </a:r>
            <a:r>
              <a:rPr lang="es-MX" dirty="0" smtClean="0"/>
              <a:t> are </a:t>
            </a:r>
            <a:r>
              <a:rPr lang="es-MX" dirty="0" err="1" smtClean="0"/>
              <a:t>two</a:t>
            </a:r>
            <a:r>
              <a:rPr lang="es-MX" dirty="0" smtClean="0"/>
              <a:t> </a:t>
            </a:r>
            <a:r>
              <a:rPr lang="es-MX" dirty="0" err="1" smtClean="0"/>
              <a:t>classes</a:t>
            </a:r>
            <a:r>
              <a:rPr lang="es-MX" dirty="0" smtClean="0"/>
              <a:t> of </a:t>
            </a:r>
            <a:r>
              <a:rPr lang="es-MX" dirty="0" err="1" smtClean="0"/>
              <a:t>stimuli</a:t>
            </a:r>
            <a:r>
              <a:rPr lang="es-MX" dirty="0" smtClean="0"/>
              <a:t>, and </a:t>
            </a:r>
            <a:r>
              <a:rPr lang="es-MX" dirty="0" err="1" smtClean="0"/>
              <a:t>one</a:t>
            </a:r>
            <a:r>
              <a:rPr lang="es-MX" dirty="0" smtClean="0"/>
              <a:t> </a:t>
            </a:r>
            <a:r>
              <a:rPr lang="es-MX" dirty="0" err="1" smtClean="0"/>
              <a:t>is</a:t>
            </a:r>
            <a:r>
              <a:rPr lang="es-MX" dirty="0" smtClean="0"/>
              <a:t> more </a:t>
            </a:r>
            <a:r>
              <a:rPr lang="es-MX" dirty="0" err="1" smtClean="0"/>
              <a:t>accurately</a:t>
            </a:r>
            <a:r>
              <a:rPr lang="es-MX" dirty="0" smtClean="0"/>
              <a:t> </a:t>
            </a:r>
            <a:r>
              <a:rPr lang="es-MX" dirty="0" err="1" smtClean="0"/>
              <a:t>recogized</a:t>
            </a:r>
            <a:r>
              <a:rPr lang="es-MX" dirty="0" smtClean="0"/>
              <a:t> </a:t>
            </a:r>
            <a:r>
              <a:rPr lang="es-MX" dirty="0" err="1" smtClean="0"/>
              <a:t>than</a:t>
            </a:r>
            <a:r>
              <a:rPr lang="es-MX" dirty="0" smtClean="0"/>
              <a:t> </a:t>
            </a:r>
            <a:r>
              <a:rPr lang="es-MX" dirty="0" err="1" smtClean="0"/>
              <a:t>the</a:t>
            </a:r>
            <a:r>
              <a:rPr lang="es-MX" dirty="0" smtClean="0"/>
              <a:t> </a:t>
            </a:r>
            <a:r>
              <a:rPr lang="es-MX" dirty="0" err="1" smtClean="0"/>
              <a:t>other</a:t>
            </a:r>
            <a:r>
              <a:rPr lang="es-MX" dirty="0" smtClean="0"/>
              <a:t>, </a:t>
            </a:r>
            <a:r>
              <a:rPr lang="es-MX" dirty="0" err="1" smtClean="0"/>
              <a:t>then</a:t>
            </a:r>
            <a:r>
              <a:rPr lang="es-MX" dirty="0" smtClean="0"/>
              <a:t> </a:t>
            </a:r>
            <a:r>
              <a:rPr lang="es-MX" dirty="0" err="1" smtClean="0"/>
              <a:t>the</a:t>
            </a:r>
            <a:r>
              <a:rPr lang="es-MX" dirty="0" smtClean="0"/>
              <a:t> superior </a:t>
            </a:r>
            <a:r>
              <a:rPr lang="es-MX" dirty="0" err="1" smtClean="0"/>
              <a:t>class</a:t>
            </a:r>
            <a:r>
              <a:rPr lang="es-MX" dirty="0" smtClean="0"/>
              <a:t> </a:t>
            </a:r>
            <a:r>
              <a:rPr lang="es-MX" dirty="0" err="1" smtClean="0"/>
              <a:t>is</a:t>
            </a:r>
            <a:r>
              <a:rPr lang="es-MX" dirty="0" smtClean="0"/>
              <a:t> </a:t>
            </a:r>
            <a:r>
              <a:rPr lang="es-MX" b="1" dirty="0" err="1" smtClean="0"/>
              <a:t>both</a:t>
            </a:r>
            <a:r>
              <a:rPr lang="es-MX" dirty="0" smtClean="0"/>
              <a:t> more </a:t>
            </a:r>
            <a:r>
              <a:rPr lang="es-MX" dirty="0" err="1" smtClean="0"/>
              <a:t>accurately</a:t>
            </a:r>
            <a:r>
              <a:rPr lang="es-MX" dirty="0" smtClean="0"/>
              <a:t> </a:t>
            </a:r>
            <a:r>
              <a:rPr lang="es-MX" dirty="0" err="1" smtClean="0"/>
              <a:t>recognized</a:t>
            </a:r>
            <a:r>
              <a:rPr lang="es-MX" dirty="0" smtClean="0"/>
              <a:t> </a:t>
            </a:r>
            <a:r>
              <a:rPr lang="es-MX" b="1" dirty="0" smtClean="0"/>
              <a:t>as </a:t>
            </a:r>
            <a:r>
              <a:rPr lang="es-MX" b="1" dirty="0" err="1" smtClean="0"/>
              <a:t>old</a:t>
            </a:r>
            <a:r>
              <a:rPr lang="es-MX" b="1" dirty="0" smtClean="0"/>
              <a:t> </a:t>
            </a:r>
            <a:r>
              <a:rPr lang="es-MX" b="1" dirty="0" err="1" smtClean="0"/>
              <a:t>when</a:t>
            </a:r>
            <a:r>
              <a:rPr lang="es-MX" b="1" dirty="0" smtClean="0"/>
              <a:t> </a:t>
            </a:r>
            <a:r>
              <a:rPr lang="es-MX" b="1" dirty="0" err="1" smtClean="0"/>
              <a:t>old</a:t>
            </a:r>
            <a:r>
              <a:rPr lang="es-MX" b="1" dirty="0" smtClean="0"/>
              <a:t> </a:t>
            </a:r>
            <a:r>
              <a:rPr lang="es-MX" dirty="0" smtClean="0"/>
              <a:t>and </a:t>
            </a:r>
            <a:r>
              <a:rPr lang="es-MX" dirty="0" err="1" smtClean="0"/>
              <a:t>also</a:t>
            </a:r>
            <a:r>
              <a:rPr lang="es-MX" dirty="0" smtClean="0"/>
              <a:t> more </a:t>
            </a:r>
            <a:r>
              <a:rPr lang="es-MX" dirty="0" err="1" smtClean="0"/>
              <a:t>accurately</a:t>
            </a:r>
            <a:r>
              <a:rPr lang="es-MX" dirty="0" smtClean="0"/>
              <a:t> </a:t>
            </a:r>
            <a:r>
              <a:rPr lang="es-MX" dirty="0" err="1" smtClean="0"/>
              <a:t>recognized</a:t>
            </a:r>
            <a:r>
              <a:rPr lang="es-MX" dirty="0" smtClean="0"/>
              <a:t> </a:t>
            </a:r>
            <a:r>
              <a:rPr lang="es-MX" b="1" dirty="0" smtClean="0"/>
              <a:t>as new </a:t>
            </a:r>
            <a:r>
              <a:rPr lang="es-MX" b="1" dirty="0" err="1" smtClean="0"/>
              <a:t>when</a:t>
            </a:r>
            <a:r>
              <a:rPr lang="es-MX" b="1" dirty="0" smtClean="0"/>
              <a:t> new</a:t>
            </a:r>
            <a:r>
              <a:rPr lang="es-MX" dirty="0" smtClean="0"/>
              <a:t> (…) </a:t>
            </a:r>
            <a:r>
              <a:rPr lang="es-MX" dirty="0" err="1" smtClean="0"/>
              <a:t>means</a:t>
            </a:r>
            <a:r>
              <a:rPr lang="es-MX" dirty="0" smtClean="0"/>
              <a:t> </a:t>
            </a:r>
            <a:r>
              <a:rPr lang="es-MX" dirty="0" err="1" smtClean="0"/>
              <a:t>that</a:t>
            </a:r>
            <a:r>
              <a:rPr lang="es-MX" dirty="0" smtClean="0"/>
              <a:t> </a:t>
            </a:r>
            <a:r>
              <a:rPr lang="es-MX" dirty="0" err="1" smtClean="0"/>
              <a:t>the</a:t>
            </a:r>
            <a:r>
              <a:rPr lang="es-MX" dirty="0" smtClean="0"/>
              <a:t> </a:t>
            </a:r>
            <a:r>
              <a:rPr lang="es-MX" dirty="0" err="1" smtClean="0"/>
              <a:t>greater</a:t>
            </a:r>
            <a:r>
              <a:rPr lang="es-MX" dirty="0" smtClean="0"/>
              <a:t> </a:t>
            </a:r>
            <a:r>
              <a:rPr lang="es-MX" dirty="0" err="1" smtClean="0"/>
              <a:t>efficiency</a:t>
            </a:r>
            <a:r>
              <a:rPr lang="es-MX" dirty="0" smtClean="0"/>
              <a:t> in </a:t>
            </a:r>
            <a:r>
              <a:rPr lang="es-MX" dirty="0" err="1" smtClean="0"/>
              <a:t>recognizing</a:t>
            </a:r>
            <a:r>
              <a:rPr lang="es-MX" dirty="0" smtClean="0"/>
              <a:t> </a:t>
            </a:r>
            <a:r>
              <a:rPr lang="es-MX" dirty="0" err="1" smtClean="0"/>
              <a:t>is</a:t>
            </a:r>
            <a:r>
              <a:rPr lang="es-MX" dirty="0" smtClean="0"/>
              <a:t> </a:t>
            </a:r>
            <a:r>
              <a:rPr lang="es-MX" dirty="0" err="1" smtClean="0"/>
              <a:t>always</a:t>
            </a:r>
            <a:r>
              <a:rPr lang="es-MX" dirty="0" smtClean="0"/>
              <a:t> </a:t>
            </a:r>
            <a:r>
              <a:rPr lang="es-MX" dirty="0" err="1" smtClean="0"/>
              <a:t>twofold</a:t>
            </a:r>
            <a:r>
              <a:rPr lang="es-MX" dirty="0" smtClean="0"/>
              <a:t>”</a:t>
            </a:r>
          </a:p>
          <a:p>
            <a:pPr marL="0" indent="0" algn="r">
              <a:buNone/>
            </a:pPr>
            <a:r>
              <a:rPr lang="es-MX" dirty="0" smtClean="0"/>
              <a:t>(</a:t>
            </a:r>
            <a:r>
              <a:rPr lang="es-MX" dirty="0" err="1" smtClean="0"/>
              <a:t>Glanzer</a:t>
            </a:r>
            <a:r>
              <a:rPr lang="es-MX" dirty="0" smtClean="0"/>
              <a:t>, Adams, 1990)</a:t>
            </a:r>
            <a:endParaRPr lang="es-MX" dirty="0"/>
          </a:p>
        </p:txBody>
      </p:sp>
    </p:spTree>
    <p:extLst>
      <p:ext uri="{BB962C8B-B14F-4D97-AF65-F5344CB8AC3E}">
        <p14:creationId xmlns:p14="http://schemas.microsoft.com/office/powerpoint/2010/main" val="3660295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a:solidFill>
              <a:srgbClr val="FF0000"/>
            </a:solidFill>
          </a:ln>
        </p:spPr>
        <p:txBody>
          <a:bodyPr/>
          <a:lstStyle/>
          <a:p>
            <a:r>
              <a:rPr lang="es-MX" dirty="0" err="1" smtClean="0"/>
              <a:t>Mirror</a:t>
            </a:r>
            <a:r>
              <a:rPr lang="es-MX" dirty="0" smtClean="0"/>
              <a:t> </a:t>
            </a:r>
            <a:r>
              <a:rPr lang="es-MX" dirty="0" err="1" smtClean="0"/>
              <a:t>Effect</a:t>
            </a:r>
            <a:endParaRPr lang="es-MX" dirty="0"/>
          </a:p>
        </p:txBody>
      </p:sp>
      <p:sp>
        <p:nvSpPr>
          <p:cNvPr id="3" name="2 Marcador de contenido"/>
          <p:cNvSpPr>
            <a:spLocks noGrp="1"/>
          </p:cNvSpPr>
          <p:nvPr>
            <p:ph idx="1"/>
          </p:nvPr>
        </p:nvSpPr>
        <p:spPr/>
        <p:txBody>
          <a:bodyPr/>
          <a:lstStyle/>
          <a:p>
            <a:r>
              <a:rPr lang="es-MX" u="sng" dirty="0" err="1"/>
              <a:t>T</a:t>
            </a:r>
            <a:r>
              <a:rPr lang="es-MX" u="sng" dirty="0" err="1" smtClean="0"/>
              <a:t>he</a:t>
            </a:r>
            <a:r>
              <a:rPr lang="es-MX" u="sng" dirty="0" smtClean="0"/>
              <a:t> </a:t>
            </a:r>
            <a:r>
              <a:rPr lang="es-MX" u="sng" dirty="0" err="1" smtClean="0"/>
              <a:t>greater</a:t>
            </a:r>
            <a:r>
              <a:rPr lang="es-MX" u="sng" dirty="0" smtClean="0"/>
              <a:t> </a:t>
            </a:r>
            <a:r>
              <a:rPr lang="es-MX" u="sng" dirty="0" err="1" smtClean="0"/>
              <a:t>efficiency</a:t>
            </a:r>
            <a:r>
              <a:rPr lang="es-MX" u="sng" dirty="0" smtClean="0"/>
              <a:t> in </a:t>
            </a:r>
            <a:r>
              <a:rPr lang="es-MX" u="sng" dirty="0" err="1" smtClean="0"/>
              <a:t>recognizing</a:t>
            </a:r>
            <a:r>
              <a:rPr lang="es-MX" u="sng" dirty="0" smtClean="0"/>
              <a:t> </a:t>
            </a:r>
            <a:r>
              <a:rPr lang="es-MX" u="sng" dirty="0" err="1" smtClean="0"/>
              <a:t>is</a:t>
            </a:r>
            <a:r>
              <a:rPr lang="es-MX" u="sng" dirty="0" smtClean="0"/>
              <a:t> </a:t>
            </a:r>
            <a:r>
              <a:rPr lang="es-MX" u="sng" dirty="0" err="1" smtClean="0"/>
              <a:t>always</a:t>
            </a:r>
            <a:r>
              <a:rPr lang="es-MX" u="sng" dirty="0" smtClean="0"/>
              <a:t> </a:t>
            </a:r>
            <a:r>
              <a:rPr lang="es-MX" b="1" u="sng" dirty="0" err="1" smtClean="0"/>
              <a:t>twofold</a:t>
            </a:r>
            <a:r>
              <a:rPr lang="es-MX" b="1" u="sng" dirty="0" smtClean="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2924944"/>
            <a:ext cx="6755403" cy="3464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1824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209" y="1484784"/>
            <a:ext cx="7082185" cy="3297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797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245" y="1484784"/>
            <a:ext cx="7209961" cy="3697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7375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Evidencias</a:t>
            </a:r>
            <a:endParaRPr lang="es-MX" dirty="0"/>
          </a:p>
        </p:txBody>
      </p:sp>
      <p:sp>
        <p:nvSpPr>
          <p:cNvPr id="4" name="3 Subtítulo"/>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92703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t>Un problema de decisión</a:t>
            </a:r>
            <a:endParaRPr lang="es-MX" b="1" dirty="0"/>
          </a:p>
        </p:txBody>
      </p:sp>
      <p:sp>
        <p:nvSpPr>
          <p:cNvPr id="3" name="2 Marcador de contenido"/>
          <p:cNvSpPr>
            <a:spLocks noGrp="1"/>
          </p:cNvSpPr>
          <p:nvPr>
            <p:ph idx="1"/>
          </p:nvPr>
        </p:nvSpPr>
        <p:spPr/>
        <p:txBody>
          <a:bodyPr>
            <a:normAutofit fontScale="92500" lnSpcReduction="20000"/>
          </a:bodyPr>
          <a:lstStyle/>
          <a:p>
            <a:r>
              <a:rPr lang="es-MX" dirty="0" smtClean="0"/>
              <a:t>¿Esa persona de cabello largo es una mujer?</a:t>
            </a:r>
          </a:p>
          <a:p>
            <a:endParaRPr lang="es-MX" dirty="0" smtClean="0"/>
          </a:p>
          <a:p>
            <a:r>
              <a:rPr lang="es-MX" dirty="0" smtClean="0"/>
              <a:t>¿Mi novio está enojado?</a:t>
            </a:r>
          </a:p>
          <a:p>
            <a:endParaRPr lang="es-MX" dirty="0" smtClean="0"/>
          </a:p>
          <a:p>
            <a:r>
              <a:rPr lang="es-MX" dirty="0" smtClean="0"/>
              <a:t>¿Este paciente tiene un tumor?</a:t>
            </a:r>
          </a:p>
          <a:p>
            <a:endParaRPr lang="es-MX" dirty="0" smtClean="0"/>
          </a:p>
          <a:p>
            <a:r>
              <a:rPr lang="es-MX" dirty="0" smtClean="0"/>
              <a:t>¿Este paciente tiene depresión?</a:t>
            </a:r>
          </a:p>
          <a:p>
            <a:endParaRPr lang="es-MX" dirty="0" smtClean="0"/>
          </a:p>
          <a:p>
            <a:r>
              <a:rPr lang="es-MX" dirty="0" smtClean="0"/>
              <a:t>¿Esa bolsa contiene una bomba?</a:t>
            </a:r>
          </a:p>
          <a:p>
            <a:endParaRPr lang="es-MX" dirty="0"/>
          </a:p>
        </p:txBody>
      </p:sp>
    </p:spTree>
    <p:extLst>
      <p:ext uri="{BB962C8B-B14F-4D97-AF65-F5344CB8AC3E}">
        <p14:creationId xmlns:p14="http://schemas.microsoft.com/office/powerpoint/2010/main" val="2007932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668" y="1202972"/>
            <a:ext cx="5576611" cy="2859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50419" y="0"/>
            <a:ext cx="8229600" cy="764453"/>
          </a:xfrm>
        </p:spPr>
        <p:txBody>
          <a:bodyPr/>
          <a:lstStyle/>
          <a:p>
            <a:r>
              <a:rPr lang="es-ES" dirty="0" smtClean="0"/>
              <a:t>Yes/No </a:t>
            </a:r>
            <a:r>
              <a:rPr lang="es-ES" dirty="0" err="1" smtClean="0"/>
              <a:t>Task</a:t>
            </a:r>
            <a:endParaRPr lang="es-ES" dirty="0"/>
          </a:p>
        </p:txBody>
      </p:sp>
      <p:sp>
        <p:nvSpPr>
          <p:cNvPr id="3" name="Marcador de contenido 2"/>
          <p:cNvSpPr>
            <a:spLocks noGrp="1"/>
          </p:cNvSpPr>
          <p:nvPr>
            <p:ph idx="1"/>
          </p:nvPr>
        </p:nvSpPr>
        <p:spPr>
          <a:xfrm>
            <a:off x="457200" y="836712"/>
            <a:ext cx="8229600" cy="5771906"/>
          </a:xfrm>
        </p:spPr>
        <p:txBody>
          <a:bodyPr>
            <a:normAutofit/>
          </a:bodyPr>
          <a:lstStyle/>
          <a:p>
            <a:pPr marL="0" indent="0">
              <a:buNone/>
            </a:pPr>
            <a:r>
              <a:rPr lang="es-ES" dirty="0" smtClean="0"/>
              <a:t>						(</a:t>
            </a:r>
            <a:r>
              <a:rPr lang="es-ES" dirty="0" err="1" smtClean="0"/>
              <a:t>Proportions</a:t>
            </a:r>
            <a:r>
              <a:rPr lang="es-ES" dirty="0" smtClean="0"/>
              <a:t>)</a:t>
            </a:r>
          </a:p>
          <a:p>
            <a:endParaRPr lang="es-ES" dirty="0"/>
          </a:p>
          <a:p>
            <a:endParaRPr lang="es-ES" dirty="0" smtClean="0"/>
          </a:p>
          <a:p>
            <a:endParaRPr lang="es-ES" dirty="0"/>
          </a:p>
          <a:p>
            <a:endParaRPr lang="es-ES" dirty="0" smtClean="0"/>
          </a:p>
          <a:p>
            <a:endParaRPr lang="es-ES" dirty="0"/>
          </a:p>
          <a:p>
            <a:endParaRPr lang="es-ES" dirty="0" smtClean="0"/>
          </a:p>
          <a:p>
            <a:endParaRPr lang="es-ES" dirty="0" smtClean="0"/>
          </a:p>
          <a:p>
            <a:r>
              <a:rPr lang="es-ES" dirty="0" err="1" smtClean="0"/>
              <a:t>The</a:t>
            </a:r>
            <a:r>
              <a:rPr lang="es-ES" dirty="0" smtClean="0"/>
              <a:t> </a:t>
            </a:r>
            <a:r>
              <a:rPr lang="es-ES" dirty="0" err="1" smtClean="0"/>
              <a:t>subject</a:t>
            </a:r>
            <a:r>
              <a:rPr lang="es-ES" dirty="0" smtClean="0"/>
              <a:t> </a:t>
            </a:r>
            <a:r>
              <a:rPr lang="es-ES" dirty="0" err="1" smtClean="0"/>
              <a:t>is</a:t>
            </a:r>
            <a:r>
              <a:rPr lang="es-ES" dirty="0" smtClean="0"/>
              <a:t> </a:t>
            </a:r>
            <a:r>
              <a:rPr lang="es-ES" dirty="0" err="1" smtClean="0"/>
              <a:t>assumed</a:t>
            </a:r>
            <a:r>
              <a:rPr lang="es-ES" dirty="0" smtClean="0"/>
              <a:t> to </a:t>
            </a:r>
            <a:r>
              <a:rPr lang="es-ES" dirty="0" err="1" smtClean="0"/>
              <a:t>make</a:t>
            </a:r>
            <a:r>
              <a:rPr lang="es-ES" dirty="0" smtClean="0"/>
              <a:t> a </a:t>
            </a:r>
            <a:r>
              <a:rPr lang="es-ES" dirty="0" err="1" smtClean="0"/>
              <a:t>decision</a:t>
            </a:r>
            <a:r>
              <a:rPr lang="es-ES" dirty="0" smtClean="0"/>
              <a:t> </a:t>
            </a:r>
            <a:r>
              <a:rPr lang="es-ES" dirty="0" err="1" smtClean="0"/>
              <a:t>by</a:t>
            </a:r>
            <a:r>
              <a:rPr lang="es-ES" dirty="0" smtClean="0"/>
              <a:t> </a:t>
            </a:r>
            <a:r>
              <a:rPr lang="es-ES" dirty="0" err="1" smtClean="0"/>
              <a:t>placing</a:t>
            </a:r>
            <a:r>
              <a:rPr lang="es-ES" dirty="0" smtClean="0"/>
              <a:t> a </a:t>
            </a:r>
            <a:r>
              <a:rPr lang="es-ES" dirty="0" err="1" smtClean="0"/>
              <a:t>criterion</a:t>
            </a:r>
            <a:r>
              <a:rPr lang="es-ES" dirty="0" smtClean="0"/>
              <a:t> </a:t>
            </a:r>
            <a:r>
              <a:rPr lang="es-ES" dirty="0" err="1" smtClean="0"/>
              <a:t>on</a:t>
            </a:r>
            <a:r>
              <a:rPr lang="es-ES" dirty="0" smtClean="0"/>
              <a:t> </a:t>
            </a:r>
            <a:r>
              <a:rPr lang="es-ES" dirty="0" err="1" smtClean="0"/>
              <a:t>the</a:t>
            </a:r>
            <a:r>
              <a:rPr lang="es-ES" dirty="0" smtClean="0"/>
              <a:t> </a:t>
            </a:r>
            <a:r>
              <a:rPr lang="es-ES" dirty="0" err="1" smtClean="0"/>
              <a:t>decision</a:t>
            </a:r>
            <a:r>
              <a:rPr lang="es-ES" dirty="0" smtClean="0"/>
              <a:t> axis</a:t>
            </a:r>
            <a:endParaRPr lang="es-E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038" y="4691496"/>
            <a:ext cx="45148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067" y="4243532"/>
            <a:ext cx="4465641" cy="447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2265249" y="4286539"/>
            <a:ext cx="4649150" cy="809914"/>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10214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6570" y="-16443"/>
            <a:ext cx="8229600" cy="1143000"/>
          </a:xfrm>
        </p:spPr>
        <p:txBody>
          <a:bodyPr>
            <a:normAutofit/>
          </a:bodyPr>
          <a:lstStyle/>
          <a:p>
            <a:pPr algn="r"/>
            <a:r>
              <a:rPr lang="es-ES" dirty="0" smtClean="0"/>
              <a:t>Ejemplo</a:t>
            </a:r>
            <a:endParaRPr lang="es-ES" dirty="0"/>
          </a:p>
        </p:txBody>
      </p:sp>
      <p:sp>
        <p:nvSpPr>
          <p:cNvPr id="3" name="Marcador de contenido 2"/>
          <p:cNvSpPr>
            <a:spLocks noGrp="1"/>
          </p:cNvSpPr>
          <p:nvPr>
            <p:ph idx="1"/>
          </p:nvPr>
        </p:nvSpPr>
        <p:spPr/>
        <p:txBody>
          <a:bodyPr/>
          <a:lstStyle/>
          <a:p>
            <a:endParaRPr lang="es-ES" dirty="0" smtClean="0"/>
          </a:p>
          <a:p>
            <a:endParaRPr lang="es-E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5112568" cy="245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996952"/>
            <a:ext cx="6880882"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323528" y="2132856"/>
            <a:ext cx="511256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78654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281" y="1700808"/>
            <a:ext cx="4968552" cy="2547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57200" y="-2453"/>
            <a:ext cx="8229600" cy="861435"/>
          </a:xfrm>
        </p:spPr>
        <p:txBody>
          <a:bodyPr/>
          <a:lstStyle/>
          <a:p>
            <a:r>
              <a:rPr lang="es-ES" dirty="0" err="1" smtClean="0"/>
              <a:t>Confidence</a:t>
            </a:r>
            <a:r>
              <a:rPr lang="es-ES" dirty="0" smtClean="0"/>
              <a:t> Rating</a:t>
            </a:r>
            <a:endParaRPr lang="es-ES" dirty="0"/>
          </a:p>
        </p:txBody>
      </p:sp>
      <p:sp>
        <p:nvSpPr>
          <p:cNvPr id="3" name="Marcador de contenido 2"/>
          <p:cNvSpPr>
            <a:spLocks noGrp="1"/>
          </p:cNvSpPr>
          <p:nvPr>
            <p:ph idx="1"/>
          </p:nvPr>
        </p:nvSpPr>
        <p:spPr>
          <a:xfrm>
            <a:off x="138545" y="858982"/>
            <a:ext cx="8839199" cy="5846618"/>
          </a:xfrm>
        </p:spPr>
        <p:txBody>
          <a:bodyPr>
            <a:normAutofit fontScale="92500" lnSpcReduction="10000"/>
          </a:bodyPr>
          <a:lstStyle/>
          <a:p>
            <a:pPr marL="0" indent="0">
              <a:buNone/>
            </a:pPr>
            <a:r>
              <a:rPr lang="es-ES" dirty="0" smtClean="0"/>
              <a:t>								(Mean)</a:t>
            </a:r>
          </a:p>
          <a:p>
            <a:pPr marL="0" indent="0" algn="ctr">
              <a:buNone/>
            </a:pPr>
            <a:r>
              <a:rPr lang="es-ES" dirty="0" smtClean="0"/>
              <a:t>	</a:t>
            </a:r>
          </a:p>
          <a:p>
            <a:endParaRPr lang="es-ES" dirty="0"/>
          </a:p>
          <a:p>
            <a:endParaRPr lang="es-ES" dirty="0" smtClean="0"/>
          </a:p>
          <a:p>
            <a:endParaRPr lang="es-ES" dirty="0" smtClean="0"/>
          </a:p>
          <a:p>
            <a:endParaRPr lang="es-ES" dirty="0" smtClean="0"/>
          </a:p>
          <a:p>
            <a:endParaRPr lang="es-ES" dirty="0" smtClean="0"/>
          </a:p>
          <a:p>
            <a:endParaRPr lang="es-ES" dirty="0" smtClean="0"/>
          </a:p>
          <a:p>
            <a:r>
              <a:rPr lang="es-ES" dirty="0" err="1" smtClean="0"/>
              <a:t>The</a:t>
            </a:r>
            <a:r>
              <a:rPr lang="es-ES" dirty="0" smtClean="0"/>
              <a:t> </a:t>
            </a:r>
            <a:r>
              <a:rPr lang="es-ES" dirty="0" err="1" smtClean="0"/>
              <a:t>subject</a:t>
            </a:r>
            <a:r>
              <a:rPr lang="es-ES" dirty="0" smtClean="0"/>
              <a:t> </a:t>
            </a:r>
            <a:r>
              <a:rPr lang="es-ES" dirty="0" err="1" smtClean="0"/>
              <a:t>is</a:t>
            </a:r>
            <a:r>
              <a:rPr lang="es-ES" dirty="0" smtClean="0"/>
              <a:t> </a:t>
            </a:r>
            <a:r>
              <a:rPr lang="es-ES" dirty="0" err="1" smtClean="0"/>
              <a:t>assumed</a:t>
            </a:r>
            <a:r>
              <a:rPr lang="es-ES" dirty="0" smtClean="0"/>
              <a:t> to place </a:t>
            </a:r>
            <a:r>
              <a:rPr lang="es-ES" dirty="0" err="1" smtClean="0"/>
              <a:t>multiple</a:t>
            </a:r>
            <a:r>
              <a:rPr lang="es-ES" dirty="0" smtClean="0"/>
              <a:t> </a:t>
            </a:r>
            <a:r>
              <a:rPr lang="es-ES" dirty="0" err="1" smtClean="0"/>
              <a:t>criteria</a:t>
            </a:r>
            <a:r>
              <a:rPr lang="es-ES" dirty="0" smtClean="0"/>
              <a:t> </a:t>
            </a:r>
            <a:r>
              <a:rPr lang="es-ES" dirty="0" err="1" smtClean="0"/>
              <a:t>on</a:t>
            </a:r>
            <a:r>
              <a:rPr lang="es-ES" dirty="0" smtClean="0"/>
              <a:t> </a:t>
            </a:r>
            <a:r>
              <a:rPr lang="es-ES" dirty="0" err="1" smtClean="0"/>
              <a:t>the</a:t>
            </a:r>
            <a:r>
              <a:rPr lang="es-ES" dirty="0" smtClean="0"/>
              <a:t> </a:t>
            </a:r>
            <a:r>
              <a:rPr lang="es-ES" dirty="0" err="1" smtClean="0"/>
              <a:t>decisiona</a:t>
            </a:r>
            <a:r>
              <a:rPr lang="es-ES" dirty="0" smtClean="0"/>
              <a:t> axis. </a:t>
            </a:r>
            <a:r>
              <a:rPr lang="es-ES" dirty="0" err="1" smtClean="0"/>
              <a:t>The</a:t>
            </a:r>
            <a:r>
              <a:rPr lang="es-ES" dirty="0" smtClean="0"/>
              <a:t> </a:t>
            </a:r>
            <a:r>
              <a:rPr lang="es-ES" dirty="0" err="1" smtClean="0"/>
              <a:t>higher</a:t>
            </a:r>
            <a:r>
              <a:rPr lang="es-ES" dirty="0" smtClean="0"/>
              <a:t> </a:t>
            </a:r>
            <a:r>
              <a:rPr lang="es-ES" dirty="0" err="1" smtClean="0"/>
              <a:t>the</a:t>
            </a:r>
            <a:r>
              <a:rPr lang="es-ES" dirty="0" smtClean="0"/>
              <a:t> </a:t>
            </a:r>
            <a:r>
              <a:rPr lang="es-ES" dirty="0" err="1" smtClean="0"/>
              <a:t>criterion</a:t>
            </a:r>
            <a:r>
              <a:rPr lang="es-ES" dirty="0" smtClean="0"/>
              <a:t> </a:t>
            </a:r>
            <a:r>
              <a:rPr lang="es-ES" dirty="0" err="1" smtClean="0"/>
              <a:t>above</a:t>
            </a:r>
            <a:r>
              <a:rPr lang="es-ES" dirty="0" smtClean="0"/>
              <a:t> </a:t>
            </a:r>
            <a:r>
              <a:rPr lang="es-ES" dirty="0" err="1" smtClean="0"/>
              <a:t>which</a:t>
            </a:r>
            <a:r>
              <a:rPr lang="es-ES" dirty="0" smtClean="0"/>
              <a:t> a test </a:t>
            </a:r>
            <a:r>
              <a:rPr lang="es-ES" dirty="0" err="1" smtClean="0"/>
              <a:t>item</a:t>
            </a:r>
            <a:r>
              <a:rPr lang="es-ES" dirty="0" smtClean="0"/>
              <a:t> </a:t>
            </a:r>
            <a:r>
              <a:rPr lang="es-ES" dirty="0" err="1" smtClean="0"/>
              <a:t>falls</a:t>
            </a:r>
            <a:r>
              <a:rPr lang="es-ES" dirty="0" smtClean="0"/>
              <a:t>, </a:t>
            </a:r>
            <a:r>
              <a:rPr lang="es-ES" dirty="0" err="1" smtClean="0"/>
              <a:t>the</a:t>
            </a:r>
            <a:r>
              <a:rPr lang="es-ES" dirty="0" smtClean="0"/>
              <a:t> </a:t>
            </a:r>
            <a:r>
              <a:rPr lang="es-ES" dirty="0" err="1" smtClean="0"/>
              <a:t>higher</a:t>
            </a:r>
            <a:r>
              <a:rPr lang="es-ES" dirty="0" smtClean="0"/>
              <a:t> </a:t>
            </a:r>
            <a:r>
              <a:rPr lang="es-ES" dirty="0" err="1" smtClean="0"/>
              <a:t>the</a:t>
            </a:r>
            <a:r>
              <a:rPr lang="es-ES" dirty="0" smtClean="0"/>
              <a:t> rating </a:t>
            </a:r>
            <a:r>
              <a:rPr lang="es-ES" dirty="0" err="1" smtClean="0"/>
              <a:t>given</a:t>
            </a:r>
            <a:r>
              <a:rPr lang="es-ES" dirty="0" smtClean="0"/>
              <a:t> </a:t>
            </a:r>
            <a:r>
              <a:rPr lang="es-ES" dirty="0" err="1" smtClean="0"/>
              <a:t>it</a:t>
            </a:r>
            <a:r>
              <a:rPr lang="es-ES" dirty="0" smtClean="0"/>
              <a:t> </a:t>
            </a:r>
            <a:r>
              <a:rPr lang="es-ES" dirty="0" err="1" smtClean="0"/>
              <a:t>by</a:t>
            </a:r>
            <a:r>
              <a:rPr lang="es-ES" dirty="0" smtClean="0"/>
              <a:t> </a:t>
            </a:r>
            <a:r>
              <a:rPr lang="es-ES" dirty="0" err="1" smtClean="0"/>
              <a:t>the</a:t>
            </a:r>
            <a:r>
              <a:rPr lang="es-ES" dirty="0" smtClean="0"/>
              <a:t> </a:t>
            </a:r>
            <a:r>
              <a:rPr lang="es-ES" dirty="0" err="1" smtClean="0"/>
              <a:t>subject</a:t>
            </a:r>
            <a:r>
              <a:rPr lang="es-ES" dirty="0" smtClean="0"/>
              <a:t>.</a:t>
            </a:r>
            <a:endParaRPr lang="es-E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3985356"/>
            <a:ext cx="5894388" cy="59690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4" name="3 Rectángulo"/>
          <p:cNvSpPr/>
          <p:nvPr/>
        </p:nvSpPr>
        <p:spPr>
          <a:xfrm>
            <a:off x="1847850" y="3950142"/>
            <a:ext cx="5894388" cy="596900"/>
          </a:xfrm>
          <a:prstGeom prst="rect">
            <a:avLst/>
          </a:prstGeom>
          <a:no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1663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6570" y="-16443"/>
            <a:ext cx="8229600" cy="1143000"/>
          </a:xfrm>
        </p:spPr>
        <p:txBody>
          <a:bodyPr>
            <a:normAutofit/>
          </a:bodyPr>
          <a:lstStyle/>
          <a:p>
            <a:pPr algn="r"/>
            <a:r>
              <a:rPr lang="es-ES" dirty="0" smtClean="0"/>
              <a:t>Ejemplo</a:t>
            </a:r>
            <a:endParaRPr lang="es-ES" dirty="0"/>
          </a:p>
        </p:txBody>
      </p:sp>
      <p:sp>
        <p:nvSpPr>
          <p:cNvPr id="3" name="Marcador de contenido 2"/>
          <p:cNvSpPr>
            <a:spLocks noGrp="1"/>
          </p:cNvSpPr>
          <p:nvPr>
            <p:ph idx="1"/>
          </p:nvPr>
        </p:nvSpPr>
        <p:spPr/>
        <p:txBody>
          <a:bodyPr/>
          <a:lstStyle/>
          <a:p>
            <a:endParaRPr lang="es-ES" dirty="0" smtClean="0"/>
          </a:p>
          <a:p>
            <a:endParaRPr lang="es-E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5112568" cy="245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996952"/>
            <a:ext cx="6880882"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323528" y="2348880"/>
            <a:ext cx="5112568" cy="3627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7640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012" y="1124745"/>
            <a:ext cx="5579260" cy="286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457200" y="274638"/>
            <a:ext cx="8229600" cy="736744"/>
          </a:xfrm>
        </p:spPr>
        <p:txBody>
          <a:bodyPr>
            <a:normAutofit fontScale="90000"/>
          </a:bodyPr>
          <a:lstStyle/>
          <a:p>
            <a:r>
              <a:rPr lang="es-ES" dirty="0" smtClean="0"/>
              <a:t>2Alternative-ForcedChoice</a:t>
            </a:r>
            <a:endParaRPr lang="es-ES" dirty="0"/>
          </a:p>
        </p:txBody>
      </p:sp>
      <p:sp>
        <p:nvSpPr>
          <p:cNvPr id="3" name="Marcador de contenido 2"/>
          <p:cNvSpPr>
            <a:spLocks noGrp="1"/>
          </p:cNvSpPr>
          <p:nvPr>
            <p:ph idx="1"/>
          </p:nvPr>
        </p:nvSpPr>
        <p:spPr>
          <a:xfrm>
            <a:off x="228598" y="1124745"/>
            <a:ext cx="8458200" cy="5527963"/>
          </a:xfrm>
        </p:spPr>
        <p:txBody>
          <a:bodyPr>
            <a:normAutofit lnSpcReduction="10000"/>
          </a:bodyPr>
          <a:lstStyle/>
          <a:p>
            <a:pPr marL="457200" lvl="1" indent="0">
              <a:buNone/>
            </a:pPr>
            <a:r>
              <a:rPr lang="es-ES" dirty="0" smtClean="0"/>
              <a:t>						(</a:t>
            </a:r>
            <a:r>
              <a:rPr lang="es-ES" dirty="0" err="1" smtClean="0"/>
              <a:t>Preferences</a:t>
            </a:r>
            <a:r>
              <a:rPr lang="es-ES" dirty="0" smtClean="0"/>
              <a:t>)</a:t>
            </a:r>
          </a:p>
          <a:p>
            <a:endParaRPr lang="es-ES" dirty="0"/>
          </a:p>
          <a:p>
            <a:endParaRPr lang="es-ES" dirty="0" smtClean="0"/>
          </a:p>
          <a:p>
            <a:endParaRPr lang="es-ES" dirty="0" smtClean="0"/>
          </a:p>
          <a:p>
            <a:endParaRPr lang="es-ES" dirty="0"/>
          </a:p>
          <a:p>
            <a:endParaRPr lang="es-ES" dirty="0"/>
          </a:p>
          <a:p>
            <a:endParaRPr lang="es-ES" dirty="0" smtClean="0"/>
          </a:p>
          <a:p>
            <a:r>
              <a:rPr lang="es-ES" dirty="0" err="1" smtClean="0"/>
              <a:t>When</a:t>
            </a:r>
            <a:r>
              <a:rPr lang="es-ES" dirty="0" smtClean="0"/>
              <a:t> </a:t>
            </a:r>
            <a:r>
              <a:rPr lang="es-ES" dirty="0" err="1" smtClean="0"/>
              <a:t>presented</a:t>
            </a:r>
            <a:r>
              <a:rPr lang="es-ES" dirty="0" smtClean="0"/>
              <a:t> </a:t>
            </a:r>
            <a:r>
              <a:rPr lang="es-ES" dirty="0" err="1" smtClean="0"/>
              <a:t>two</a:t>
            </a:r>
            <a:r>
              <a:rPr lang="es-ES" dirty="0" smtClean="0"/>
              <a:t> </a:t>
            </a:r>
            <a:r>
              <a:rPr lang="es-ES" dirty="0" err="1" smtClean="0"/>
              <a:t>items</a:t>
            </a:r>
            <a:r>
              <a:rPr lang="es-ES" dirty="0" smtClean="0"/>
              <a:t>, </a:t>
            </a:r>
            <a:r>
              <a:rPr lang="es-ES" dirty="0" err="1" smtClean="0"/>
              <a:t>the</a:t>
            </a:r>
            <a:r>
              <a:rPr lang="es-ES" dirty="0" smtClean="0"/>
              <a:t> </a:t>
            </a:r>
            <a:r>
              <a:rPr lang="es-ES" dirty="0" err="1" smtClean="0"/>
              <a:t>subject</a:t>
            </a:r>
            <a:r>
              <a:rPr lang="es-ES" dirty="0" smtClean="0"/>
              <a:t> </a:t>
            </a:r>
            <a:r>
              <a:rPr lang="es-ES" dirty="0" err="1" smtClean="0"/>
              <a:t>chooses</a:t>
            </a:r>
            <a:r>
              <a:rPr lang="es-ES" dirty="0" smtClean="0"/>
              <a:t> as </a:t>
            </a:r>
            <a:r>
              <a:rPr lang="es-ES" dirty="0" err="1" smtClean="0"/>
              <a:t>old</a:t>
            </a:r>
            <a:r>
              <a:rPr lang="es-ES" dirty="0" smtClean="0"/>
              <a:t> </a:t>
            </a:r>
            <a:r>
              <a:rPr lang="es-ES" dirty="0" err="1" smtClean="0"/>
              <a:t>the</a:t>
            </a:r>
            <a:r>
              <a:rPr lang="es-ES" dirty="0" smtClean="0"/>
              <a:t> </a:t>
            </a:r>
            <a:r>
              <a:rPr lang="es-ES" dirty="0" err="1" smtClean="0"/>
              <a:t>item</a:t>
            </a:r>
            <a:r>
              <a:rPr lang="es-ES" dirty="0" smtClean="0"/>
              <a:t> </a:t>
            </a:r>
            <a:r>
              <a:rPr lang="es-ES" dirty="0" err="1" smtClean="0"/>
              <a:t>whose</a:t>
            </a:r>
            <a:r>
              <a:rPr lang="es-ES" dirty="0" smtClean="0"/>
              <a:t> </a:t>
            </a:r>
            <a:r>
              <a:rPr lang="es-ES" dirty="0" err="1" smtClean="0"/>
              <a:t>value</a:t>
            </a:r>
            <a:r>
              <a:rPr lang="es-ES" dirty="0" smtClean="0"/>
              <a:t> </a:t>
            </a:r>
            <a:r>
              <a:rPr lang="es-ES" dirty="0" err="1" smtClean="0"/>
              <a:t>is</a:t>
            </a:r>
            <a:r>
              <a:rPr lang="es-ES" dirty="0" smtClean="0"/>
              <a:t> </a:t>
            </a:r>
            <a:r>
              <a:rPr lang="es-ES" dirty="0" err="1" smtClean="0"/>
              <a:t>higher</a:t>
            </a:r>
            <a:r>
              <a:rPr lang="es-ES" dirty="0" smtClean="0"/>
              <a:t> </a:t>
            </a:r>
            <a:r>
              <a:rPr lang="es-ES" dirty="0" err="1" smtClean="0"/>
              <a:t>on</a:t>
            </a:r>
            <a:r>
              <a:rPr lang="es-ES" dirty="0" smtClean="0"/>
              <a:t> </a:t>
            </a:r>
            <a:r>
              <a:rPr lang="es-ES" dirty="0" err="1" smtClean="0"/>
              <a:t>the</a:t>
            </a:r>
            <a:r>
              <a:rPr lang="es-ES" dirty="0" smtClean="0"/>
              <a:t> </a:t>
            </a:r>
            <a:r>
              <a:rPr lang="es-ES" dirty="0" err="1" smtClean="0"/>
              <a:t>decisiona</a:t>
            </a:r>
            <a:r>
              <a:rPr lang="es-ES" dirty="0" smtClean="0"/>
              <a:t> xis.</a:t>
            </a:r>
            <a:endParaRPr lang="es-E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789040"/>
            <a:ext cx="7642087" cy="6395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4 Rectángulo"/>
          <p:cNvSpPr/>
          <p:nvPr/>
        </p:nvSpPr>
        <p:spPr>
          <a:xfrm>
            <a:off x="4514487" y="3784620"/>
            <a:ext cx="79492" cy="639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379619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a:xfrm>
            <a:off x="5148064" y="476672"/>
            <a:ext cx="3600400" cy="6192688"/>
          </a:xfrm>
        </p:spPr>
        <p:txBody>
          <a:bodyPr>
            <a:normAutofit fontScale="92500" lnSpcReduction="20000"/>
          </a:bodyPr>
          <a:lstStyle/>
          <a:p>
            <a:r>
              <a:rPr lang="es-MX" b="1" dirty="0" smtClean="0"/>
              <a:t>Standard </a:t>
            </a:r>
            <a:r>
              <a:rPr lang="es-MX" b="1" dirty="0" err="1" smtClean="0"/>
              <a:t>comparisons</a:t>
            </a:r>
            <a:r>
              <a:rPr lang="es-MX" dirty="0"/>
              <a:t/>
            </a:r>
            <a:br>
              <a:rPr lang="es-MX" dirty="0"/>
            </a:br>
            <a:r>
              <a:rPr lang="es-MX" dirty="0" smtClean="0"/>
              <a:t/>
            </a:r>
            <a:br>
              <a:rPr lang="es-MX" dirty="0" smtClean="0"/>
            </a:br>
            <a:r>
              <a:rPr lang="es-MX" dirty="0" smtClean="0"/>
              <a:t>AO </a:t>
            </a:r>
            <a:r>
              <a:rPr lang="es-MX" dirty="0"/>
              <a:t>– </a:t>
            </a:r>
            <a:r>
              <a:rPr lang="es-MX" dirty="0" smtClean="0"/>
              <a:t>AN</a:t>
            </a:r>
            <a:br>
              <a:rPr lang="es-MX" dirty="0" smtClean="0"/>
            </a:br>
            <a:r>
              <a:rPr lang="es-MX" dirty="0" smtClean="0"/>
              <a:t>       - BN</a:t>
            </a:r>
            <a:br>
              <a:rPr lang="es-MX" dirty="0" smtClean="0"/>
            </a:br>
            <a:r>
              <a:rPr lang="es-MX" dirty="0"/>
              <a:t/>
            </a:r>
            <a:br>
              <a:rPr lang="es-MX" dirty="0"/>
            </a:br>
            <a:r>
              <a:rPr lang="es-MX" dirty="0" smtClean="0"/>
              <a:t>BO – AN</a:t>
            </a:r>
            <a:br>
              <a:rPr lang="es-MX" dirty="0" smtClean="0"/>
            </a:br>
            <a:r>
              <a:rPr lang="es-MX" dirty="0" smtClean="0"/>
              <a:t>       - BN</a:t>
            </a:r>
            <a:endParaRPr lang="es-MX" dirty="0"/>
          </a:p>
          <a:p>
            <a:pPr marL="0" indent="0">
              <a:buNone/>
            </a:pPr>
            <a:r>
              <a:rPr lang="es-MX" dirty="0" smtClean="0"/>
              <a:t/>
            </a:r>
            <a:br>
              <a:rPr lang="es-MX" dirty="0" smtClean="0"/>
            </a:br>
            <a:endParaRPr lang="es-MX" dirty="0"/>
          </a:p>
          <a:p>
            <a:r>
              <a:rPr lang="es-MX" b="1" dirty="0" err="1" smtClean="0"/>
              <a:t>Null</a:t>
            </a:r>
            <a:r>
              <a:rPr lang="es-MX" b="1" dirty="0" smtClean="0"/>
              <a:t> </a:t>
            </a:r>
            <a:r>
              <a:rPr lang="es-MX" b="1" dirty="0" err="1" smtClean="0"/>
              <a:t>Choices</a:t>
            </a:r>
            <a:r>
              <a:rPr lang="es-MX" dirty="0" smtClean="0"/>
              <a:t/>
            </a:r>
            <a:br>
              <a:rPr lang="es-MX" dirty="0" smtClean="0"/>
            </a:br>
            <a:r>
              <a:rPr lang="es-MX" dirty="0" smtClean="0"/>
              <a:t/>
            </a:r>
            <a:br>
              <a:rPr lang="es-MX" dirty="0" smtClean="0"/>
            </a:br>
            <a:r>
              <a:rPr lang="es-MX" dirty="0" smtClean="0"/>
              <a:t>AN – BN</a:t>
            </a:r>
            <a:br>
              <a:rPr lang="es-MX" dirty="0" smtClean="0"/>
            </a:br>
            <a:r>
              <a:rPr lang="es-MX" dirty="0" smtClean="0"/>
              <a:t/>
            </a:r>
            <a:br>
              <a:rPr lang="es-MX" dirty="0" smtClean="0"/>
            </a:br>
            <a:r>
              <a:rPr lang="es-MX" dirty="0" smtClean="0"/>
              <a:t>AO - BO</a:t>
            </a:r>
            <a:endParaRPr lang="es-MX"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7" y="1628800"/>
            <a:ext cx="5351141" cy="2743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2491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5262"/>
            <a:ext cx="8229600" cy="1143000"/>
          </a:xfrm>
        </p:spPr>
        <p:txBody>
          <a:bodyPr>
            <a:normAutofit fontScale="90000"/>
          </a:bodyPr>
          <a:lstStyle/>
          <a:p>
            <a:r>
              <a:rPr lang="es-ES" dirty="0" smtClean="0"/>
              <a:t>Ejemplo (</a:t>
            </a:r>
            <a:r>
              <a:rPr lang="es-ES" dirty="0" err="1" smtClean="0"/>
              <a:t>Glanzer</a:t>
            </a:r>
            <a:r>
              <a:rPr lang="es-ES" dirty="0" smtClean="0"/>
              <a:t> and </a:t>
            </a:r>
            <a:r>
              <a:rPr lang="es-ES" dirty="0" err="1" smtClean="0"/>
              <a:t>Bowles</a:t>
            </a:r>
            <a:r>
              <a:rPr lang="es-ES" dirty="0" smtClean="0"/>
              <a:t>, 1976)</a:t>
            </a:r>
            <a:endParaRPr lang="es-ES" dirty="0"/>
          </a:p>
        </p:txBody>
      </p:sp>
      <p:sp>
        <p:nvSpPr>
          <p:cNvPr id="3" name="Marcador de contenido 2"/>
          <p:cNvSpPr>
            <a:spLocks noGrp="1"/>
          </p:cNvSpPr>
          <p:nvPr>
            <p:ph idx="1"/>
          </p:nvPr>
        </p:nvSpPr>
        <p:spPr/>
        <p:txBody>
          <a:bodyPr/>
          <a:lstStyle/>
          <a:p>
            <a:endParaRPr lang="es-ES" dirty="0" smtClean="0"/>
          </a:p>
          <a:p>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401885" cy="3925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Elipse"/>
          <p:cNvSpPr/>
          <p:nvPr/>
        </p:nvSpPr>
        <p:spPr>
          <a:xfrm>
            <a:off x="5292080" y="2708920"/>
            <a:ext cx="1584176"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Elipse"/>
          <p:cNvSpPr/>
          <p:nvPr/>
        </p:nvSpPr>
        <p:spPr>
          <a:xfrm>
            <a:off x="899592" y="2737137"/>
            <a:ext cx="1584176"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141204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Variables</a:t>
            </a:r>
            <a:endParaRPr lang="es-MX" dirty="0"/>
          </a:p>
        </p:txBody>
      </p:sp>
      <p:sp>
        <p:nvSpPr>
          <p:cNvPr id="4" name="3 Marcador de contenido"/>
          <p:cNvSpPr>
            <a:spLocks noGrp="1"/>
          </p:cNvSpPr>
          <p:nvPr>
            <p:ph sz="half" idx="1"/>
          </p:nvPr>
        </p:nvSpPr>
        <p:spPr/>
        <p:txBody>
          <a:bodyPr/>
          <a:lstStyle/>
          <a:p>
            <a:pPr marL="0" indent="0" algn="ctr">
              <a:buNone/>
            </a:pPr>
            <a:r>
              <a:rPr lang="es-MX" dirty="0" smtClean="0"/>
              <a:t>A</a:t>
            </a:r>
          </a:p>
          <a:p>
            <a:pPr marL="0" indent="0" algn="ctr">
              <a:buNone/>
            </a:pPr>
            <a:r>
              <a:rPr lang="es-MX" dirty="0" err="1" smtClean="0"/>
              <a:t>Low-frequency</a:t>
            </a:r>
            <a:r>
              <a:rPr lang="es-MX" dirty="0" smtClean="0"/>
              <a:t> </a:t>
            </a:r>
            <a:r>
              <a:rPr lang="es-MX" dirty="0" err="1" smtClean="0"/>
              <a:t>words</a:t>
            </a:r>
            <a:endParaRPr lang="es-MX" dirty="0" smtClean="0"/>
          </a:p>
          <a:p>
            <a:pPr marL="0" indent="0" algn="ctr">
              <a:buNone/>
            </a:pPr>
            <a:r>
              <a:rPr lang="es-MX" dirty="0" smtClean="0"/>
              <a:t>Concrete </a:t>
            </a:r>
            <a:r>
              <a:rPr lang="es-MX" dirty="0" err="1" smtClean="0"/>
              <a:t>words</a:t>
            </a:r>
            <a:endParaRPr lang="es-MX" dirty="0" smtClean="0"/>
          </a:p>
          <a:p>
            <a:pPr marL="0" indent="0" algn="ctr">
              <a:buNone/>
            </a:pPr>
            <a:r>
              <a:rPr lang="es-MX" dirty="0" err="1" smtClean="0"/>
              <a:t>Reversed</a:t>
            </a:r>
            <a:r>
              <a:rPr lang="es-MX" dirty="0" smtClean="0"/>
              <a:t> </a:t>
            </a:r>
            <a:r>
              <a:rPr lang="es-MX" dirty="0" err="1" smtClean="0"/>
              <a:t>words</a:t>
            </a:r>
            <a:r>
              <a:rPr lang="es-MX" dirty="0" smtClean="0"/>
              <a:t>.</a:t>
            </a:r>
          </a:p>
          <a:p>
            <a:pPr marL="0" indent="0" algn="ctr">
              <a:buNone/>
            </a:pPr>
            <a:r>
              <a:rPr lang="es-MX" dirty="0" err="1" smtClean="0"/>
              <a:t>Pictures</a:t>
            </a:r>
            <a:r>
              <a:rPr lang="es-MX" dirty="0" smtClean="0"/>
              <a:t>.</a:t>
            </a:r>
            <a:endParaRPr lang="es-MX" dirty="0"/>
          </a:p>
        </p:txBody>
      </p:sp>
      <p:sp>
        <p:nvSpPr>
          <p:cNvPr id="5" name="4 Marcador de contenido"/>
          <p:cNvSpPr>
            <a:spLocks noGrp="1"/>
          </p:cNvSpPr>
          <p:nvPr>
            <p:ph sz="half" idx="2"/>
          </p:nvPr>
        </p:nvSpPr>
        <p:spPr/>
        <p:txBody>
          <a:bodyPr/>
          <a:lstStyle/>
          <a:p>
            <a:pPr marL="0" indent="0" algn="ctr">
              <a:buNone/>
            </a:pPr>
            <a:r>
              <a:rPr lang="es-MX" dirty="0" smtClean="0"/>
              <a:t>B</a:t>
            </a:r>
          </a:p>
          <a:p>
            <a:pPr marL="0" indent="0" algn="ctr">
              <a:buNone/>
            </a:pPr>
            <a:r>
              <a:rPr lang="es-MX" dirty="0" smtClean="0"/>
              <a:t>High-</a:t>
            </a:r>
            <a:r>
              <a:rPr lang="es-MX" dirty="0" err="1" smtClean="0"/>
              <a:t>frequency</a:t>
            </a:r>
            <a:r>
              <a:rPr lang="es-MX" dirty="0" smtClean="0"/>
              <a:t> </a:t>
            </a:r>
            <a:r>
              <a:rPr lang="es-MX" dirty="0" err="1" smtClean="0"/>
              <a:t>words</a:t>
            </a:r>
            <a:endParaRPr lang="es-MX" dirty="0" smtClean="0"/>
          </a:p>
          <a:p>
            <a:pPr marL="0" indent="0" algn="ctr">
              <a:buNone/>
            </a:pPr>
            <a:r>
              <a:rPr lang="es-MX" dirty="0" err="1" smtClean="0"/>
              <a:t>Abstract</a:t>
            </a:r>
            <a:r>
              <a:rPr lang="es-MX" dirty="0" smtClean="0"/>
              <a:t> </a:t>
            </a:r>
            <a:r>
              <a:rPr lang="es-MX" dirty="0" err="1" smtClean="0"/>
              <a:t>words</a:t>
            </a:r>
            <a:endParaRPr lang="es-MX" dirty="0" smtClean="0"/>
          </a:p>
          <a:p>
            <a:pPr marL="0" indent="0" algn="ctr">
              <a:buNone/>
            </a:pPr>
            <a:r>
              <a:rPr lang="es-MX" dirty="0" smtClean="0"/>
              <a:t>Standard </a:t>
            </a:r>
            <a:r>
              <a:rPr lang="es-MX" dirty="0" err="1" smtClean="0"/>
              <a:t>words</a:t>
            </a:r>
            <a:r>
              <a:rPr lang="es-MX" dirty="0" smtClean="0"/>
              <a:t>. </a:t>
            </a:r>
          </a:p>
          <a:p>
            <a:pPr marL="0" indent="0" algn="ctr">
              <a:buNone/>
            </a:pPr>
            <a:r>
              <a:rPr lang="es-MX" dirty="0" err="1" smtClean="0"/>
              <a:t>Words</a:t>
            </a:r>
            <a:r>
              <a:rPr lang="es-MX" dirty="0" smtClean="0"/>
              <a:t>.</a:t>
            </a:r>
            <a:endParaRPr lang="es-MX" dirty="0"/>
          </a:p>
        </p:txBody>
      </p:sp>
    </p:spTree>
    <p:extLst>
      <p:ext uri="{BB962C8B-B14F-4D97-AF65-F5344CB8AC3E}">
        <p14:creationId xmlns:p14="http://schemas.microsoft.com/office/powerpoint/2010/main" val="1797728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sz="half" idx="1"/>
          </p:nvPr>
        </p:nvSpPr>
        <p:spPr>
          <a:xfrm>
            <a:off x="179512" y="1196752"/>
            <a:ext cx="4038600" cy="4525963"/>
          </a:xfrm>
          <a:ln>
            <a:noFill/>
          </a:ln>
        </p:spPr>
        <p:txBody>
          <a:bodyPr>
            <a:normAutofit fontScale="92500" lnSpcReduction="20000"/>
          </a:bodyPr>
          <a:lstStyle/>
          <a:p>
            <a:pPr marL="0" indent="0" algn="ctr">
              <a:buNone/>
            </a:pPr>
            <a:r>
              <a:rPr lang="es-MX" sz="3800" b="1" dirty="0" err="1" smtClean="0"/>
              <a:t>Multiplicity</a:t>
            </a:r>
            <a:endParaRPr lang="es-MX" sz="3800" b="1" dirty="0" smtClean="0"/>
          </a:p>
          <a:p>
            <a:pPr algn="ctr"/>
            <a:endParaRPr lang="es-MX" dirty="0"/>
          </a:p>
          <a:p>
            <a:pPr marL="0" indent="0" algn="ctr">
              <a:buNone/>
            </a:pPr>
            <a:r>
              <a:rPr lang="es-MX" dirty="0" smtClean="0"/>
              <a:t>“</a:t>
            </a:r>
            <a:r>
              <a:rPr lang="es-MX" dirty="0" err="1" smtClean="0"/>
              <a:t>The</a:t>
            </a:r>
            <a:r>
              <a:rPr lang="es-MX" dirty="0"/>
              <a:t> </a:t>
            </a:r>
            <a:r>
              <a:rPr lang="es-MX" dirty="0" err="1" smtClean="0"/>
              <a:t>experimenter</a:t>
            </a:r>
            <a:r>
              <a:rPr lang="es-MX" dirty="0" smtClean="0"/>
              <a:t> can produce as </a:t>
            </a:r>
            <a:r>
              <a:rPr lang="es-MX" dirty="0" err="1" smtClean="0"/>
              <a:t>many</a:t>
            </a:r>
            <a:r>
              <a:rPr lang="es-MX" dirty="0" smtClean="0"/>
              <a:t> </a:t>
            </a:r>
            <a:r>
              <a:rPr lang="es-MX" dirty="0" err="1" smtClean="0"/>
              <a:t>separate</a:t>
            </a:r>
            <a:r>
              <a:rPr lang="es-MX" dirty="0" smtClean="0"/>
              <a:t> </a:t>
            </a:r>
            <a:r>
              <a:rPr lang="es-MX" dirty="0" err="1" smtClean="0"/>
              <a:t>mirror</a:t>
            </a:r>
            <a:r>
              <a:rPr lang="es-MX" dirty="0" smtClean="0"/>
              <a:t> </a:t>
            </a:r>
            <a:r>
              <a:rPr lang="es-MX" dirty="0" err="1" smtClean="0"/>
              <a:t>orders</a:t>
            </a:r>
            <a:r>
              <a:rPr lang="es-MX" dirty="0" smtClean="0"/>
              <a:t> </a:t>
            </a:r>
            <a:r>
              <a:rPr lang="es-MX" dirty="0" err="1" smtClean="0"/>
              <a:t>within</a:t>
            </a:r>
            <a:r>
              <a:rPr lang="es-MX" dirty="0" smtClean="0"/>
              <a:t> a single data set as </a:t>
            </a:r>
            <a:r>
              <a:rPr lang="es-MX" dirty="0" err="1" smtClean="0"/>
              <a:t>wished</a:t>
            </a:r>
            <a:r>
              <a:rPr lang="es-MX" dirty="0" smtClean="0"/>
              <a:t>. </a:t>
            </a:r>
            <a:r>
              <a:rPr lang="es-MX" dirty="0" err="1" smtClean="0"/>
              <a:t>All</a:t>
            </a:r>
            <a:r>
              <a:rPr lang="es-MX" dirty="0" smtClean="0"/>
              <a:t> </a:t>
            </a:r>
            <a:r>
              <a:rPr lang="es-MX" dirty="0" err="1" smtClean="0"/>
              <a:t>that</a:t>
            </a:r>
            <a:r>
              <a:rPr lang="es-MX" dirty="0" smtClean="0"/>
              <a:t> has to be done </a:t>
            </a:r>
            <a:r>
              <a:rPr lang="es-MX" dirty="0" err="1" smtClean="0"/>
              <a:t>is</a:t>
            </a:r>
            <a:r>
              <a:rPr lang="es-MX" dirty="0" smtClean="0"/>
              <a:t> to </a:t>
            </a:r>
            <a:r>
              <a:rPr lang="es-MX" dirty="0" err="1" smtClean="0"/>
              <a:t>impose</a:t>
            </a:r>
            <a:r>
              <a:rPr lang="es-MX" dirty="0" smtClean="0"/>
              <a:t> </a:t>
            </a:r>
            <a:r>
              <a:rPr lang="es-MX" dirty="0" err="1" smtClean="0"/>
              <a:t>effective</a:t>
            </a:r>
            <a:r>
              <a:rPr lang="es-MX" dirty="0" smtClean="0"/>
              <a:t> variables </a:t>
            </a:r>
            <a:r>
              <a:rPr lang="es-MX" dirty="0" err="1" smtClean="0"/>
              <a:t>factorially</a:t>
            </a:r>
            <a:r>
              <a:rPr lang="es-MX" dirty="0" smtClean="0"/>
              <a:t> </a:t>
            </a:r>
            <a:r>
              <a:rPr lang="es-MX" dirty="0" err="1" smtClean="0"/>
              <a:t>on</a:t>
            </a:r>
            <a:r>
              <a:rPr lang="es-MX" dirty="0" smtClean="0"/>
              <a:t> </a:t>
            </a:r>
            <a:r>
              <a:rPr lang="es-MX" dirty="0" err="1" smtClean="0"/>
              <a:t>the</a:t>
            </a:r>
            <a:r>
              <a:rPr lang="es-MX" dirty="0" smtClean="0"/>
              <a:t> </a:t>
            </a:r>
            <a:r>
              <a:rPr lang="es-MX" dirty="0" err="1" smtClean="0"/>
              <a:t>presented</a:t>
            </a:r>
            <a:r>
              <a:rPr lang="es-MX" dirty="0" smtClean="0"/>
              <a:t> material and </a:t>
            </a:r>
            <a:r>
              <a:rPr lang="es-MX" dirty="0" err="1" smtClean="0"/>
              <a:t>have</a:t>
            </a:r>
            <a:r>
              <a:rPr lang="es-MX" dirty="0" smtClean="0"/>
              <a:t> a </a:t>
            </a:r>
            <a:r>
              <a:rPr lang="es-MX" dirty="0" err="1" smtClean="0"/>
              <a:t>sufficient</a:t>
            </a:r>
            <a:r>
              <a:rPr lang="es-MX" dirty="0" smtClean="0"/>
              <a:t> </a:t>
            </a:r>
            <a:r>
              <a:rPr lang="es-MX" dirty="0" err="1" smtClean="0"/>
              <a:t>number</a:t>
            </a:r>
            <a:r>
              <a:rPr lang="es-MX" dirty="0" smtClean="0"/>
              <a:t> of </a:t>
            </a:r>
            <a:r>
              <a:rPr lang="es-MX" dirty="0" err="1" smtClean="0"/>
              <a:t>items</a:t>
            </a:r>
            <a:r>
              <a:rPr lang="es-MX" dirty="0" smtClean="0"/>
              <a:t> in </a:t>
            </a:r>
            <a:r>
              <a:rPr lang="es-MX" dirty="0" err="1" smtClean="0"/>
              <a:t>the</a:t>
            </a:r>
            <a:r>
              <a:rPr lang="es-MX" dirty="0" smtClean="0"/>
              <a:t> </a:t>
            </a:r>
            <a:r>
              <a:rPr lang="es-MX" dirty="0" err="1" smtClean="0"/>
              <a:t>study</a:t>
            </a:r>
            <a:r>
              <a:rPr lang="es-MX" dirty="0" smtClean="0"/>
              <a:t> </a:t>
            </a:r>
            <a:r>
              <a:rPr lang="es-MX" dirty="0" err="1" smtClean="0"/>
              <a:t>list</a:t>
            </a:r>
            <a:r>
              <a:rPr lang="es-MX" dirty="0" smtClean="0"/>
              <a:t>.”</a:t>
            </a:r>
            <a:endParaRPr lang="es-MX" dirty="0"/>
          </a:p>
        </p:txBody>
      </p:sp>
      <p:sp>
        <p:nvSpPr>
          <p:cNvPr id="4" name="3 Marcador de contenido"/>
          <p:cNvSpPr>
            <a:spLocks noGrp="1"/>
          </p:cNvSpPr>
          <p:nvPr>
            <p:ph sz="half" idx="2"/>
          </p:nvPr>
        </p:nvSpPr>
        <p:spPr>
          <a:xfrm>
            <a:off x="4860032" y="1700808"/>
            <a:ext cx="4038600" cy="3949899"/>
          </a:xfrm>
          <a:ln>
            <a:noFill/>
          </a:ln>
        </p:spPr>
        <p:txBody>
          <a:bodyPr>
            <a:normAutofit fontScale="92500" lnSpcReduction="20000"/>
          </a:bodyPr>
          <a:lstStyle/>
          <a:p>
            <a:pPr marL="0" indent="0" algn="ctr">
              <a:buNone/>
            </a:pPr>
            <a:r>
              <a:rPr lang="es-MX" sz="3800" b="1" dirty="0" err="1" smtClean="0"/>
              <a:t>Extensiveness</a:t>
            </a:r>
            <a:endParaRPr lang="es-MX" sz="3800" b="1" dirty="0" smtClean="0"/>
          </a:p>
          <a:p>
            <a:pPr algn="ctr"/>
            <a:endParaRPr lang="es-MX" dirty="0"/>
          </a:p>
          <a:p>
            <a:pPr marL="0" indent="0" algn="ctr">
              <a:buNone/>
            </a:pPr>
            <a:r>
              <a:rPr lang="es-MX" dirty="0" smtClean="0"/>
              <a:t>“</a:t>
            </a:r>
            <a:r>
              <a:rPr lang="es-MX" dirty="0" err="1" smtClean="0"/>
              <a:t>When</a:t>
            </a:r>
            <a:r>
              <a:rPr lang="es-MX" dirty="0" smtClean="0"/>
              <a:t> </a:t>
            </a:r>
            <a:r>
              <a:rPr lang="es-MX" dirty="0" err="1" smtClean="0"/>
              <a:t>two</a:t>
            </a:r>
            <a:r>
              <a:rPr lang="es-MX" dirty="0" smtClean="0"/>
              <a:t> variables are </a:t>
            </a:r>
            <a:r>
              <a:rPr lang="es-MX" dirty="0" err="1" smtClean="0"/>
              <a:t>used</a:t>
            </a:r>
            <a:r>
              <a:rPr lang="es-MX" dirty="0" smtClean="0"/>
              <a:t> in a single </a:t>
            </a:r>
            <a:r>
              <a:rPr lang="es-MX" dirty="0" err="1" smtClean="0"/>
              <a:t>experiment</a:t>
            </a:r>
            <a:r>
              <a:rPr lang="es-MX" dirty="0"/>
              <a:t> </a:t>
            </a:r>
            <a:r>
              <a:rPr lang="es-MX" dirty="0" smtClean="0"/>
              <a:t>(…) produce </a:t>
            </a:r>
            <a:r>
              <a:rPr lang="es-MX" dirty="0" err="1" smtClean="0"/>
              <a:t>an</a:t>
            </a:r>
            <a:r>
              <a:rPr lang="es-MX" dirty="0" smtClean="0"/>
              <a:t> </a:t>
            </a:r>
            <a:r>
              <a:rPr lang="es-MX" dirty="0" err="1" smtClean="0"/>
              <a:t>array</a:t>
            </a:r>
            <a:r>
              <a:rPr lang="es-MX" dirty="0" smtClean="0"/>
              <a:t> of </a:t>
            </a:r>
            <a:r>
              <a:rPr lang="es-MX" dirty="0" err="1" smtClean="0"/>
              <a:t>eight</a:t>
            </a:r>
            <a:r>
              <a:rPr lang="es-MX" dirty="0" smtClean="0"/>
              <a:t> </a:t>
            </a:r>
            <a:r>
              <a:rPr lang="es-MX" dirty="0" err="1" smtClean="0"/>
              <a:t>underlying</a:t>
            </a:r>
            <a:r>
              <a:rPr lang="es-MX" dirty="0" smtClean="0"/>
              <a:t> </a:t>
            </a:r>
            <a:r>
              <a:rPr lang="es-MX" dirty="0" err="1" smtClean="0"/>
              <a:t>distributions</a:t>
            </a:r>
            <a:r>
              <a:rPr lang="es-MX" dirty="0" smtClean="0"/>
              <a:t> in </a:t>
            </a:r>
            <a:r>
              <a:rPr lang="es-MX" dirty="0" err="1" smtClean="0"/>
              <a:t>mirror</a:t>
            </a:r>
            <a:r>
              <a:rPr lang="es-MX" dirty="0" smtClean="0"/>
              <a:t> </a:t>
            </a:r>
            <a:r>
              <a:rPr lang="es-MX" dirty="0" err="1" smtClean="0"/>
              <a:t>order</a:t>
            </a:r>
            <a:r>
              <a:rPr lang="es-MX" dirty="0" smtClean="0"/>
              <a:t>”.</a:t>
            </a:r>
            <a:endParaRPr lang="es-MX" dirty="0"/>
          </a:p>
        </p:txBody>
      </p:sp>
    </p:spTree>
    <p:extLst>
      <p:ext uri="{BB962C8B-B14F-4D97-AF65-F5344CB8AC3E}">
        <p14:creationId xmlns:p14="http://schemas.microsoft.com/office/powerpoint/2010/main" val="1725817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sz="half" idx="1"/>
          </p:nvPr>
        </p:nvSpPr>
        <p:spPr/>
        <p:txBody>
          <a:bodyPr/>
          <a:lstStyle/>
          <a:p>
            <a:endParaRPr lang="es-MX" dirty="0" smtClean="0"/>
          </a:p>
          <a:p>
            <a:endParaRPr lang="es-MX" dirty="0"/>
          </a:p>
        </p:txBody>
      </p:sp>
      <p:sp>
        <p:nvSpPr>
          <p:cNvPr id="4" name="3 Marcador de contenido"/>
          <p:cNvSpPr>
            <a:spLocks noGrp="1"/>
          </p:cNvSpPr>
          <p:nvPr>
            <p:ph sz="half" idx="2"/>
          </p:nvPr>
        </p:nvSpPr>
        <p:spPr/>
        <p:txBody>
          <a:bodyPr/>
          <a:lstStyle/>
          <a:p>
            <a:endParaRPr lang="es-MX" dirty="0" smtClean="0"/>
          </a:p>
          <a:p>
            <a:endParaRPr lang="es-MX"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5" y="3933056"/>
            <a:ext cx="3402552" cy="423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792" y="3933056"/>
            <a:ext cx="5873393" cy="471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5 Tabla"/>
          <p:cNvGraphicFramePr>
            <a:graphicFrameLocks noGrp="1"/>
          </p:cNvGraphicFramePr>
          <p:nvPr>
            <p:extLst>
              <p:ext uri="{D42A27DB-BD31-4B8C-83A1-F6EECF244321}">
                <p14:modId xmlns:p14="http://schemas.microsoft.com/office/powerpoint/2010/main" val="4102489719"/>
              </p:ext>
            </p:extLst>
          </p:nvPr>
        </p:nvGraphicFramePr>
        <p:xfrm>
          <a:off x="2411760" y="1196752"/>
          <a:ext cx="4536504" cy="1478280"/>
        </p:xfrm>
        <a:graphic>
          <a:graphicData uri="http://schemas.openxmlformats.org/drawingml/2006/table">
            <a:tbl>
              <a:tblPr firstRow="1" bandRow="1">
                <a:tableStyleId>{5940675A-B579-460E-94D1-54222C63F5DA}</a:tableStyleId>
              </a:tblPr>
              <a:tblGrid>
                <a:gridCol w="1524000"/>
                <a:gridCol w="1524000"/>
                <a:gridCol w="768424"/>
                <a:gridCol w="720080"/>
              </a:tblGrid>
              <a:tr h="0">
                <a:tc>
                  <a:txBody>
                    <a:bodyPr/>
                    <a:lstStyle/>
                    <a:p>
                      <a:endParaRPr lang="es-MX" dirty="0"/>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MX"/>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
                  <a:txBody>
                    <a:bodyPr/>
                    <a:lstStyle/>
                    <a:p>
                      <a:pPr algn="ctr"/>
                      <a:r>
                        <a:rPr lang="es-MX" dirty="0" err="1" smtClean="0"/>
                        <a:t>Frequency</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dirty="0"/>
                    </a:p>
                  </a:txBody>
                  <a:tcPr/>
                </a:tc>
              </a:tr>
              <a:tr h="370840">
                <a:tc>
                  <a:txBody>
                    <a:bodyPr/>
                    <a:lstStyle/>
                    <a:p>
                      <a:endParaRPr lang="es-MX"/>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s-MX"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MX" dirty="0" err="1" smtClean="0"/>
                        <a:t>Low</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smtClean="0"/>
                        <a:t>High</a:t>
                      </a:r>
                      <a:endParaRPr lang="es-MX"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370840">
                <a:tc rowSpan="2">
                  <a:txBody>
                    <a:bodyPr/>
                    <a:lstStyle/>
                    <a:p>
                      <a:r>
                        <a:rPr lang="es-MX" dirty="0" err="1" smtClean="0"/>
                        <a:t>Concreteness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MX" dirty="0" smtClean="0"/>
                        <a:t>Concrete</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MX" dirty="0" smtClean="0"/>
                        <a:t>LC</a:t>
                      </a:r>
                      <a:endParaRPr lang="es-MX"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s-MX" dirty="0" smtClean="0"/>
                        <a:t>HC</a:t>
                      </a:r>
                      <a:endParaRPr lang="es-MX" dirty="0"/>
                    </a:p>
                  </a:txBody>
                  <a:tcPr/>
                </a:tc>
              </a:tr>
              <a:tr h="370840">
                <a:tc vMerge="1">
                  <a:txBody>
                    <a:bodyPr/>
                    <a:lstStyle/>
                    <a:p>
                      <a:endParaRPr lang="es-MX" dirty="0"/>
                    </a:p>
                  </a:txBody>
                  <a:tcPr/>
                </a:tc>
                <a:tc>
                  <a:txBody>
                    <a:bodyPr/>
                    <a:lstStyle/>
                    <a:p>
                      <a:r>
                        <a:rPr lang="es-MX" dirty="0" err="1" smtClean="0"/>
                        <a:t>Unconcrete</a:t>
                      </a:r>
                      <a:endParaRPr lang="es-MX"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s-MX" dirty="0" smtClean="0"/>
                        <a:t>LU</a:t>
                      </a:r>
                      <a:endParaRPr lang="es-MX" dirty="0"/>
                    </a:p>
                  </a:txBody>
                  <a:tcPr/>
                </a:tc>
                <a:tc>
                  <a:txBody>
                    <a:bodyPr/>
                    <a:lstStyle/>
                    <a:p>
                      <a:r>
                        <a:rPr lang="es-MX" dirty="0" smtClean="0"/>
                        <a:t>HU</a:t>
                      </a:r>
                      <a:endParaRPr lang="es-MX" dirty="0"/>
                    </a:p>
                  </a:txBody>
                  <a:tcPr/>
                </a:tc>
              </a:tr>
            </a:tbl>
          </a:graphicData>
        </a:graphic>
      </p:graphicFrame>
    </p:spTree>
    <p:extLst>
      <p:ext uri="{BB962C8B-B14F-4D97-AF65-F5344CB8AC3E}">
        <p14:creationId xmlns:p14="http://schemas.microsoft.com/office/powerpoint/2010/main" val="363130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16077" y="260648"/>
            <a:ext cx="7211144" cy="1143000"/>
          </a:xfrm>
        </p:spPr>
        <p:txBody>
          <a:bodyPr/>
          <a:lstStyle/>
          <a:p>
            <a:r>
              <a:rPr lang="es-MX" dirty="0" smtClean="0"/>
              <a:t>¡Detección de Señales!</a:t>
            </a: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49833"/>
            <a:ext cx="6668346" cy="3684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2381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MX" dirty="0" err="1" smtClean="0"/>
              <a:t>Symmetry</a:t>
            </a:r>
            <a:r>
              <a:rPr lang="es-MX" dirty="0" smtClean="0"/>
              <a:t> of </a:t>
            </a:r>
            <a:r>
              <a:rPr lang="es-MX" dirty="0" err="1" smtClean="0"/>
              <a:t>Movement</a:t>
            </a:r>
            <a:endParaRPr lang="es-MX" dirty="0"/>
          </a:p>
        </p:txBody>
      </p:sp>
      <p:sp>
        <p:nvSpPr>
          <p:cNvPr id="6" name="5 Marcador de contenido"/>
          <p:cNvSpPr>
            <a:spLocks noGrp="1"/>
          </p:cNvSpPr>
          <p:nvPr>
            <p:ph idx="1"/>
          </p:nvPr>
        </p:nvSpPr>
        <p:spPr/>
        <p:txBody>
          <a:bodyPr/>
          <a:lstStyle/>
          <a:p>
            <a:endParaRPr lang="es-MX" dirty="0" smtClean="0"/>
          </a:p>
          <a:p>
            <a:endParaRPr lang="es-MX"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106" y="1700808"/>
            <a:ext cx="4648200" cy="452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8162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5993" y="404664"/>
            <a:ext cx="8229600" cy="883599"/>
          </a:xfrm>
        </p:spPr>
        <p:txBody>
          <a:bodyPr/>
          <a:lstStyle/>
          <a:p>
            <a:r>
              <a:rPr lang="es-MX" dirty="0" smtClean="0"/>
              <a:t>ROC  (</a:t>
            </a:r>
            <a:r>
              <a:rPr lang="es-MX" dirty="0" err="1" smtClean="0"/>
              <a:t>Slopes</a:t>
            </a:r>
            <a:r>
              <a:rPr lang="es-MX" dirty="0" smtClean="0"/>
              <a:t>)</a:t>
            </a:r>
            <a:endParaRPr lang="es-MX" dirty="0"/>
          </a:p>
        </p:txBody>
      </p:sp>
      <p:sp>
        <p:nvSpPr>
          <p:cNvPr id="3" name="2 Marcador de contenido"/>
          <p:cNvSpPr>
            <a:spLocks noGrp="1"/>
          </p:cNvSpPr>
          <p:nvPr>
            <p:ph idx="1"/>
          </p:nvPr>
        </p:nvSpPr>
        <p:spPr/>
        <p:txBody>
          <a:bodyPr/>
          <a:lstStyle/>
          <a:p>
            <a:endParaRPr lang="es-MX" dirty="0" smtClean="0"/>
          </a:p>
          <a:p>
            <a:endParaRPr lang="es-MX" dirty="0"/>
          </a:p>
          <a:p>
            <a:endParaRPr lang="es-MX"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201" y="1700808"/>
            <a:ext cx="7415184" cy="584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457" y="2996952"/>
            <a:ext cx="3228975"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9685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Inconsistencias</a:t>
            </a:r>
            <a:endParaRPr lang="es-MX" dirty="0"/>
          </a:p>
        </p:txBody>
      </p:sp>
      <p:sp>
        <p:nvSpPr>
          <p:cNvPr id="4" name="3 Subtítulo"/>
          <p:cNvSpPr>
            <a:spLocks noGrp="1"/>
          </p:cNvSpPr>
          <p:nvPr>
            <p:ph type="subTitle" idx="1"/>
          </p:nvPr>
        </p:nvSpPr>
        <p:spPr/>
        <p:txBody>
          <a:bodyPr/>
          <a:lstStyle/>
          <a:p>
            <a:endParaRPr lang="es-MX" dirty="0" smtClean="0"/>
          </a:p>
          <a:p>
            <a:endParaRPr lang="es-MX" dirty="0"/>
          </a:p>
        </p:txBody>
      </p:sp>
      <p:sp>
        <p:nvSpPr>
          <p:cNvPr id="5" name="2 Subtítulo"/>
          <p:cNvSpPr txBox="1">
            <a:spLocks/>
          </p:cNvSpPr>
          <p:nvPr/>
        </p:nvSpPr>
        <p:spPr>
          <a:xfrm>
            <a:off x="1331640" y="3284984"/>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s-MX" dirty="0" smtClean="0"/>
              <a:t>(Súper rápido, ¡lo prometo!)</a:t>
            </a:r>
            <a:endParaRPr lang="es-MX" dirty="0"/>
          </a:p>
        </p:txBody>
      </p:sp>
    </p:spTree>
    <p:extLst>
      <p:ext uri="{BB962C8B-B14F-4D97-AF65-F5344CB8AC3E}">
        <p14:creationId xmlns:p14="http://schemas.microsoft.com/office/powerpoint/2010/main" val="1340852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r>
              <a:rPr lang="es-MX" dirty="0" smtClean="0"/>
              <a:t>¿Efecto de listas?</a:t>
            </a:r>
            <a:endParaRPr lang="es-MX" dirty="0"/>
          </a:p>
        </p:txBody>
      </p:sp>
      <p:sp>
        <p:nvSpPr>
          <p:cNvPr id="3" name="2 Marcador de contenido"/>
          <p:cNvSpPr>
            <a:spLocks noGrp="1"/>
          </p:cNvSpPr>
          <p:nvPr>
            <p:ph idx="1"/>
          </p:nvPr>
        </p:nvSpPr>
        <p:spPr>
          <a:xfrm>
            <a:off x="467544" y="1268760"/>
            <a:ext cx="8229600" cy="5141168"/>
          </a:xfrm>
        </p:spPr>
        <p:txBody>
          <a:bodyPr>
            <a:normAutofit fontScale="77500" lnSpcReduction="20000"/>
          </a:bodyPr>
          <a:lstStyle/>
          <a:p>
            <a:pPr marL="0" indent="0" algn="just">
              <a:buNone/>
            </a:pPr>
            <a:r>
              <a:rPr lang="es-MX" dirty="0" smtClean="0"/>
              <a:t>Listas separadas:</a:t>
            </a:r>
          </a:p>
          <a:p>
            <a:pPr marL="514350" indent="-514350" algn="just">
              <a:buAutoNum type="arabicParenBoth"/>
            </a:pPr>
            <a:r>
              <a:rPr lang="es-MX" dirty="0" smtClean="0"/>
              <a:t>No </a:t>
            </a:r>
            <a:r>
              <a:rPr lang="es-MX" dirty="0"/>
              <a:t>se puede descartar la posibilidad de que el criterio de respuesta difiera a lo largo de las condiciones. </a:t>
            </a:r>
            <a:endParaRPr lang="es-MX" dirty="0" smtClean="0"/>
          </a:p>
          <a:p>
            <a:pPr marL="514350" indent="-514350" algn="just">
              <a:buAutoNum type="arabicParenBoth"/>
            </a:pPr>
            <a:r>
              <a:rPr lang="es-MX" dirty="0" smtClean="0"/>
              <a:t>Las </a:t>
            </a:r>
            <a:r>
              <a:rPr lang="es-MX" dirty="0"/>
              <a:t>distribuciones subyacentes no necesariamente están escaladas de la misma forma a lo largo de las dos condiciones</a:t>
            </a:r>
            <a:r>
              <a:rPr lang="es-MX" dirty="0" smtClean="0"/>
              <a:t>.</a:t>
            </a:r>
          </a:p>
          <a:p>
            <a:pPr algn="just"/>
            <a:endParaRPr lang="es-MX" dirty="0"/>
          </a:p>
          <a:p>
            <a:pPr marL="0" indent="0" algn="just">
              <a:buNone/>
            </a:pPr>
            <a:r>
              <a:rPr lang="en-US" dirty="0" smtClean="0"/>
              <a:t>“(…)</a:t>
            </a:r>
            <a:r>
              <a:rPr lang="en-US" dirty="0"/>
              <a:t>o</a:t>
            </a:r>
            <a:r>
              <a:rPr lang="en-US" dirty="0" smtClean="0"/>
              <a:t>ne </a:t>
            </a:r>
            <a:r>
              <a:rPr lang="en-US" dirty="0"/>
              <a:t>cannot compare the values of d’ across the two conditions without further assuming that the variance of the reference distributions (LN and HN) are the same, which does not appear to be the case.</a:t>
            </a:r>
            <a:endParaRPr lang="es-MX" dirty="0"/>
          </a:p>
          <a:p>
            <a:pPr marL="0" indent="0" algn="r">
              <a:buNone/>
            </a:pPr>
            <a:endParaRPr lang="en-US" dirty="0" smtClean="0"/>
          </a:p>
          <a:p>
            <a:pPr marL="0" indent="0" algn="r">
              <a:buNone/>
            </a:pPr>
            <a:endParaRPr lang="en-US" dirty="0" smtClean="0"/>
          </a:p>
          <a:p>
            <a:pPr marL="0" indent="0" algn="r">
              <a:buNone/>
            </a:pPr>
            <a:r>
              <a:rPr lang="en-US" dirty="0" smtClean="0"/>
              <a:t>(</a:t>
            </a:r>
            <a:r>
              <a:rPr lang="en-US" dirty="0"/>
              <a:t>DeCarlo,2007)  </a:t>
            </a:r>
            <a:endParaRPr lang="es-MX" dirty="0"/>
          </a:p>
          <a:p>
            <a:pPr marL="0" indent="0">
              <a:buNone/>
            </a:pPr>
            <a:endParaRPr lang="es-MX" dirty="0"/>
          </a:p>
        </p:txBody>
      </p:sp>
    </p:spTree>
    <p:extLst>
      <p:ext uri="{BB962C8B-B14F-4D97-AF65-F5344CB8AC3E}">
        <p14:creationId xmlns:p14="http://schemas.microsoft.com/office/powerpoint/2010/main" val="2780288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060848"/>
            <a:ext cx="7772400" cy="1470025"/>
          </a:xfrm>
        </p:spPr>
        <p:txBody>
          <a:bodyPr/>
          <a:lstStyle/>
          <a:p>
            <a:r>
              <a:rPr lang="es-MX" dirty="0" smtClean="0"/>
              <a:t>Interpretaciones</a:t>
            </a:r>
            <a:endParaRPr lang="es-MX" dirty="0"/>
          </a:p>
        </p:txBody>
      </p:sp>
      <p:sp>
        <p:nvSpPr>
          <p:cNvPr id="4" name="3 Subtítulo"/>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1952876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Interpretaciones</a:t>
            </a:r>
            <a:endParaRPr lang="es-MX" dirty="0"/>
          </a:p>
        </p:txBody>
      </p:sp>
      <p:sp>
        <p:nvSpPr>
          <p:cNvPr id="3" name="2 Marcador de contenido"/>
          <p:cNvSpPr>
            <a:spLocks noGrp="1"/>
          </p:cNvSpPr>
          <p:nvPr>
            <p:ph idx="1"/>
          </p:nvPr>
        </p:nvSpPr>
        <p:spPr/>
        <p:txBody>
          <a:bodyPr/>
          <a:lstStyle/>
          <a:p>
            <a:r>
              <a:rPr lang="es-MX" dirty="0" smtClean="0"/>
              <a:t>1. </a:t>
            </a:r>
            <a:r>
              <a:rPr lang="es-MX" dirty="0" err="1" smtClean="0"/>
              <a:t>Attention</a:t>
            </a:r>
            <a:r>
              <a:rPr lang="es-MX" dirty="0" smtClean="0"/>
              <a:t> / </a:t>
            </a:r>
            <a:r>
              <a:rPr lang="es-MX" dirty="0" err="1" smtClean="0"/>
              <a:t>Likelihood</a:t>
            </a:r>
            <a:r>
              <a:rPr lang="es-MX" dirty="0" smtClean="0"/>
              <a:t> </a:t>
            </a:r>
            <a:r>
              <a:rPr lang="es-MX" dirty="0" err="1" smtClean="0"/>
              <a:t>Theory</a:t>
            </a:r>
            <a:endParaRPr lang="es-MX" dirty="0" smtClean="0"/>
          </a:p>
          <a:p>
            <a:endParaRPr lang="es-MX" dirty="0"/>
          </a:p>
          <a:p>
            <a:r>
              <a:rPr lang="es-MX" dirty="0" smtClean="0"/>
              <a:t>2. Mixture SDT </a:t>
            </a:r>
            <a:r>
              <a:rPr lang="es-MX" dirty="0" err="1" smtClean="0"/>
              <a:t>models</a:t>
            </a:r>
            <a:endParaRPr lang="es-MX" dirty="0"/>
          </a:p>
        </p:txBody>
      </p:sp>
    </p:spTree>
    <p:extLst>
      <p:ext uri="{BB962C8B-B14F-4D97-AF65-F5344CB8AC3E}">
        <p14:creationId xmlns:p14="http://schemas.microsoft.com/office/powerpoint/2010/main" val="3726973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 </a:t>
            </a:r>
            <a:r>
              <a:rPr lang="es-MX" dirty="0" err="1" smtClean="0"/>
              <a:t>Attention</a:t>
            </a:r>
            <a:r>
              <a:rPr lang="es-MX" dirty="0" smtClean="0"/>
              <a:t> / </a:t>
            </a:r>
            <a:r>
              <a:rPr lang="es-MX" dirty="0" err="1" smtClean="0"/>
              <a:t>Likelihood</a:t>
            </a:r>
            <a:r>
              <a:rPr lang="es-MX" dirty="0" smtClean="0"/>
              <a:t> </a:t>
            </a:r>
            <a:r>
              <a:rPr lang="es-MX" dirty="0" err="1" smtClean="0"/>
              <a:t>Theory</a:t>
            </a:r>
            <a:endParaRPr lang="es-MX" dirty="0"/>
          </a:p>
        </p:txBody>
      </p:sp>
      <p:sp>
        <p:nvSpPr>
          <p:cNvPr id="3" name="2 Marcador de contenido"/>
          <p:cNvSpPr>
            <a:spLocks noGrp="1"/>
          </p:cNvSpPr>
          <p:nvPr>
            <p:ph idx="1"/>
          </p:nvPr>
        </p:nvSpPr>
        <p:spPr/>
        <p:txBody>
          <a:bodyPr/>
          <a:lstStyle/>
          <a:p>
            <a:pPr marL="514350" indent="-514350">
              <a:buAutoNum type="arabicPeriod"/>
            </a:pPr>
            <a:r>
              <a:rPr lang="es-MX" dirty="0" smtClean="0"/>
              <a:t>N 		 </a:t>
            </a:r>
            <a:r>
              <a:rPr lang="es-MX" dirty="0" err="1" smtClean="0"/>
              <a:t>Features</a:t>
            </a:r>
            <a:endParaRPr lang="es-MX" dirty="0" smtClean="0"/>
          </a:p>
          <a:p>
            <a:pPr marL="514350" indent="-514350">
              <a:buAutoNum type="arabicPeriod"/>
            </a:pPr>
            <a:r>
              <a:rPr lang="es-MX" dirty="0" smtClean="0"/>
              <a:t>p(new)	 </a:t>
            </a:r>
            <a:r>
              <a:rPr lang="es-MX" dirty="0" err="1" smtClean="0"/>
              <a:t>Noise</a:t>
            </a:r>
            <a:endParaRPr lang="es-MX" dirty="0"/>
          </a:p>
        </p:txBody>
      </p:sp>
    </p:spTree>
    <p:extLst>
      <p:ext uri="{BB962C8B-B14F-4D97-AF65-F5344CB8AC3E}">
        <p14:creationId xmlns:p14="http://schemas.microsoft.com/office/powerpoint/2010/main" val="1171162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 </a:t>
            </a:r>
            <a:r>
              <a:rPr lang="es-MX" dirty="0" err="1" smtClean="0"/>
              <a:t>Attention</a:t>
            </a:r>
            <a:r>
              <a:rPr lang="es-MX" dirty="0" smtClean="0"/>
              <a:t> / </a:t>
            </a:r>
            <a:r>
              <a:rPr lang="es-MX" dirty="0" err="1" smtClean="0"/>
              <a:t>Likelihood</a:t>
            </a:r>
            <a:r>
              <a:rPr lang="es-MX" dirty="0" smtClean="0"/>
              <a:t> </a:t>
            </a:r>
            <a:r>
              <a:rPr lang="es-MX" dirty="0" err="1" smtClean="0"/>
              <a:t>Theory</a:t>
            </a:r>
            <a:endParaRPr lang="es-MX" dirty="0"/>
          </a:p>
        </p:txBody>
      </p:sp>
      <p:sp>
        <p:nvSpPr>
          <p:cNvPr id="3" name="2 Marcador de contenido"/>
          <p:cNvSpPr>
            <a:spLocks noGrp="1"/>
          </p:cNvSpPr>
          <p:nvPr>
            <p:ph idx="1"/>
          </p:nvPr>
        </p:nvSpPr>
        <p:spPr/>
        <p:txBody>
          <a:bodyPr/>
          <a:lstStyle/>
          <a:p>
            <a:pPr marL="514350" indent="-514350">
              <a:buAutoNum type="arabicPeriod"/>
            </a:pPr>
            <a:r>
              <a:rPr lang="es-MX" dirty="0" smtClean="0"/>
              <a:t>N 		 </a:t>
            </a:r>
            <a:r>
              <a:rPr lang="es-MX" dirty="0" err="1" smtClean="0"/>
              <a:t>Features</a:t>
            </a:r>
            <a:endParaRPr lang="es-MX" dirty="0" smtClean="0"/>
          </a:p>
          <a:p>
            <a:pPr marL="514350" indent="-514350">
              <a:buAutoNum type="arabicPeriod"/>
            </a:pPr>
            <a:r>
              <a:rPr lang="es-MX" dirty="0" smtClean="0"/>
              <a:t>p(new)	 </a:t>
            </a:r>
            <a:r>
              <a:rPr lang="es-MX" dirty="0" err="1" smtClean="0"/>
              <a:t>Noise</a:t>
            </a:r>
            <a:endParaRPr lang="es-MX" dirty="0" smtClean="0"/>
          </a:p>
          <a:p>
            <a:pPr marL="0" indent="0">
              <a:buNone/>
            </a:pPr>
            <a:endParaRPr lang="es-MX" dirty="0"/>
          </a:p>
          <a:p>
            <a:pPr marL="0" indent="0">
              <a:buNone/>
            </a:pPr>
            <a:r>
              <a:rPr lang="es-MX" dirty="0" smtClean="0"/>
              <a:t>3. n(i)	</a:t>
            </a:r>
            <a:r>
              <a:rPr lang="es-MX" dirty="0" err="1" smtClean="0"/>
              <a:t>Sampling</a:t>
            </a:r>
            <a:r>
              <a:rPr lang="es-MX" dirty="0" smtClean="0"/>
              <a:t>			</a:t>
            </a:r>
          </a:p>
          <a:p>
            <a:pPr marL="0" indent="0">
              <a:buNone/>
            </a:pPr>
            <a:r>
              <a:rPr lang="es-MX" dirty="0"/>
              <a:t>	</a:t>
            </a:r>
            <a:r>
              <a:rPr lang="es-MX" dirty="0" smtClean="0"/>
              <a:t>i = A </a:t>
            </a:r>
            <a:r>
              <a:rPr lang="es-MX" dirty="0" err="1" smtClean="0"/>
              <a:t>or</a:t>
            </a:r>
            <a:r>
              <a:rPr lang="es-MX" dirty="0" smtClean="0"/>
              <a:t> B</a:t>
            </a:r>
          </a:p>
          <a:p>
            <a:pPr marL="400050" lvl="1" indent="0">
              <a:buNone/>
            </a:pPr>
            <a:endParaRPr lang="es-MX" dirty="0"/>
          </a:p>
        </p:txBody>
      </p:sp>
    </p:spTree>
    <p:extLst>
      <p:ext uri="{BB962C8B-B14F-4D97-AF65-F5344CB8AC3E}">
        <p14:creationId xmlns:p14="http://schemas.microsoft.com/office/powerpoint/2010/main" val="3925007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 </a:t>
            </a:r>
            <a:r>
              <a:rPr lang="es-MX" dirty="0" err="1" smtClean="0"/>
              <a:t>Attention</a:t>
            </a:r>
            <a:r>
              <a:rPr lang="es-MX" dirty="0" smtClean="0"/>
              <a:t> / </a:t>
            </a:r>
            <a:r>
              <a:rPr lang="es-MX" dirty="0" err="1" smtClean="0"/>
              <a:t>Likelihood</a:t>
            </a:r>
            <a:r>
              <a:rPr lang="es-MX" dirty="0" smtClean="0"/>
              <a:t> </a:t>
            </a:r>
            <a:r>
              <a:rPr lang="es-MX" dirty="0" err="1" smtClean="0"/>
              <a:t>Theory</a:t>
            </a:r>
            <a:endParaRPr lang="es-MX" dirty="0"/>
          </a:p>
        </p:txBody>
      </p:sp>
      <p:sp>
        <p:nvSpPr>
          <p:cNvPr id="3" name="2 Marcador de contenido"/>
          <p:cNvSpPr>
            <a:spLocks noGrp="1"/>
          </p:cNvSpPr>
          <p:nvPr>
            <p:ph idx="1"/>
          </p:nvPr>
        </p:nvSpPr>
        <p:spPr/>
        <p:txBody>
          <a:bodyPr/>
          <a:lstStyle/>
          <a:p>
            <a:pPr marL="514350" indent="-514350">
              <a:buAutoNum type="arabicPeriod"/>
            </a:pPr>
            <a:r>
              <a:rPr lang="es-MX" dirty="0" smtClean="0"/>
              <a:t>N 		 </a:t>
            </a:r>
            <a:r>
              <a:rPr lang="es-MX" dirty="0" err="1" smtClean="0"/>
              <a:t>Features</a:t>
            </a:r>
            <a:endParaRPr lang="es-MX" dirty="0" smtClean="0"/>
          </a:p>
          <a:p>
            <a:pPr marL="514350" indent="-514350">
              <a:buAutoNum type="arabicPeriod"/>
            </a:pPr>
            <a:r>
              <a:rPr lang="es-MX" dirty="0" smtClean="0"/>
              <a:t>p(new)	 </a:t>
            </a:r>
            <a:r>
              <a:rPr lang="es-MX" dirty="0" err="1" smtClean="0"/>
              <a:t>Noise</a:t>
            </a:r>
            <a:endParaRPr lang="es-MX" dirty="0" smtClean="0"/>
          </a:p>
          <a:p>
            <a:pPr marL="0" indent="0">
              <a:buNone/>
            </a:pPr>
            <a:endParaRPr lang="es-MX" dirty="0"/>
          </a:p>
          <a:p>
            <a:pPr marL="0" indent="0">
              <a:buNone/>
            </a:pPr>
            <a:r>
              <a:rPr lang="es-MX" dirty="0" smtClean="0"/>
              <a:t>3. n(i)	</a:t>
            </a:r>
            <a:r>
              <a:rPr lang="es-MX" dirty="0" err="1" smtClean="0"/>
              <a:t>Sampling</a:t>
            </a:r>
            <a:r>
              <a:rPr lang="es-MX" dirty="0" smtClean="0"/>
              <a:t>			</a:t>
            </a:r>
          </a:p>
          <a:p>
            <a:pPr marL="0" indent="0">
              <a:buNone/>
            </a:pPr>
            <a:r>
              <a:rPr lang="es-MX" dirty="0"/>
              <a:t>	</a:t>
            </a:r>
            <a:r>
              <a:rPr lang="es-MX" dirty="0" smtClean="0"/>
              <a:t>i = A </a:t>
            </a:r>
            <a:r>
              <a:rPr lang="es-MX" dirty="0" err="1" smtClean="0"/>
              <a:t>or</a:t>
            </a:r>
            <a:r>
              <a:rPr lang="es-MX" dirty="0" smtClean="0"/>
              <a:t> B</a:t>
            </a:r>
          </a:p>
          <a:p>
            <a:pPr marL="0" indent="0">
              <a:buNone/>
            </a:pPr>
            <a:endParaRPr lang="es-MX" dirty="0"/>
          </a:p>
          <a:p>
            <a:pPr marL="0" indent="0">
              <a:buNone/>
            </a:pPr>
            <a:r>
              <a:rPr lang="es-MX" dirty="0" smtClean="0"/>
              <a:t>4. </a:t>
            </a:r>
            <a:r>
              <a:rPr lang="el-GR" dirty="0"/>
              <a:t>α</a:t>
            </a:r>
            <a:r>
              <a:rPr lang="es-MX" dirty="0"/>
              <a:t>(i</a:t>
            </a:r>
            <a:r>
              <a:rPr lang="es-MX" dirty="0" smtClean="0"/>
              <a:t>)	Marcaje</a:t>
            </a:r>
          </a:p>
          <a:p>
            <a:pPr marL="400050" lvl="1" indent="0">
              <a:buNone/>
            </a:pPr>
            <a:endParaRPr lang="es-MX"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5653072"/>
            <a:ext cx="5923957" cy="656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7682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 </a:t>
            </a:r>
            <a:r>
              <a:rPr lang="es-MX" dirty="0" err="1"/>
              <a:t>Attention</a:t>
            </a:r>
            <a:r>
              <a:rPr lang="es-MX" dirty="0"/>
              <a:t> / </a:t>
            </a:r>
            <a:r>
              <a:rPr lang="es-MX" dirty="0" err="1"/>
              <a:t>Likelihood</a:t>
            </a:r>
            <a:r>
              <a:rPr lang="es-MX" dirty="0"/>
              <a:t> </a:t>
            </a:r>
            <a:r>
              <a:rPr lang="es-MX" dirty="0" err="1"/>
              <a:t>Theory</a:t>
            </a:r>
            <a:endParaRPr lang="es-MX" dirty="0"/>
          </a:p>
        </p:txBody>
      </p:sp>
      <p:sp>
        <p:nvSpPr>
          <p:cNvPr id="3" name="2 Marcador de contenido"/>
          <p:cNvSpPr>
            <a:spLocks noGrp="1"/>
          </p:cNvSpPr>
          <p:nvPr>
            <p:ph idx="1"/>
          </p:nvPr>
        </p:nvSpPr>
        <p:spPr/>
        <p:txBody>
          <a:bodyPr/>
          <a:lstStyle/>
          <a:p>
            <a:pPr marL="514350" indent="-514350">
              <a:buAutoNum type="arabicPeriod" startAt="5"/>
            </a:pPr>
            <a:r>
              <a:rPr lang="es-MX" dirty="0" smtClean="0"/>
              <a:t>X 			</a:t>
            </a:r>
            <a:r>
              <a:rPr lang="es-MX" dirty="0" err="1" smtClean="0"/>
              <a:t>Marked</a:t>
            </a:r>
            <a:r>
              <a:rPr lang="es-MX" dirty="0" smtClean="0"/>
              <a:t> </a:t>
            </a:r>
            <a:r>
              <a:rPr lang="es-MX" dirty="0" err="1" smtClean="0"/>
              <a:t>features</a:t>
            </a:r>
            <a:r>
              <a:rPr lang="es-MX" dirty="0" smtClean="0"/>
              <a:t> </a:t>
            </a:r>
            <a:r>
              <a:rPr lang="es-MX" dirty="0" err="1" smtClean="0"/>
              <a:t>observed</a:t>
            </a:r>
            <a:r>
              <a:rPr lang="es-MX" dirty="0" smtClean="0"/>
              <a:t> </a:t>
            </a:r>
          </a:p>
          <a:p>
            <a:pPr marL="0" indent="0">
              <a:buNone/>
            </a:pPr>
            <a:r>
              <a:rPr lang="es-MX" dirty="0" smtClean="0"/>
              <a:t>		p(</a:t>
            </a:r>
            <a:r>
              <a:rPr lang="es-MX" dirty="0" err="1" smtClean="0"/>
              <a:t>i,j</a:t>
            </a:r>
            <a:r>
              <a:rPr lang="es-MX" dirty="0"/>
              <a:t>)		</a:t>
            </a:r>
          </a:p>
          <a:p>
            <a:pPr marL="0" indent="0">
              <a:buNone/>
            </a:pPr>
            <a:r>
              <a:rPr lang="es-MX" dirty="0"/>
              <a:t>		n(i)			</a:t>
            </a:r>
            <a:r>
              <a:rPr lang="es-MX" dirty="0" err="1" smtClean="0"/>
              <a:t>dbinom</a:t>
            </a:r>
            <a:r>
              <a:rPr lang="es-MX" dirty="0" smtClean="0"/>
              <a:t>(</a:t>
            </a:r>
            <a:r>
              <a:rPr lang="es-MX" dirty="0" err="1" smtClean="0"/>
              <a:t>x|p,n</a:t>
            </a:r>
            <a:r>
              <a:rPr lang="es-MX" dirty="0" smtClean="0"/>
              <a:t>)</a:t>
            </a:r>
          </a:p>
          <a:p>
            <a:pPr marL="0" indent="0">
              <a:buNone/>
            </a:pPr>
            <a:endParaRPr lang="es-MX" dirty="0"/>
          </a:p>
          <a:p>
            <a:pPr marL="0" indent="0">
              <a:buNone/>
            </a:pPr>
            <a:endParaRPr lang="es-MX"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200" y="3571982"/>
            <a:ext cx="4622800" cy="3141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9310"/>
            <a:ext cx="4592048" cy="3184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65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Memoria de Reconocimiento</a:t>
            </a:r>
            <a:endParaRPr lang="es-MX" dirty="0"/>
          </a:p>
        </p:txBody>
      </p:sp>
      <p:sp>
        <p:nvSpPr>
          <p:cNvPr id="3" name="2 Subtítulo"/>
          <p:cNvSpPr>
            <a:spLocks noGrp="1"/>
          </p:cNvSpPr>
          <p:nvPr>
            <p:ph type="subTitle" idx="1"/>
          </p:nvPr>
        </p:nvSpPr>
        <p:spPr>
          <a:xfrm>
            <a:off x="1331640" y="3284984"/>
            <a:ext cx="6400800" cy="1752600"/>
          </a:xfrm>
        </p:spPr>
        <p:txBody>
          <a:bodyPr/>
          <a:lstStyle/>
          <a:p>
            <a:r>
              <a:rPr lang="es-MX" dirty="0" smtClean="0"/>
              <a:t>y su estudio desde SDT</a:t>
            </a:r>
            <a:endParaRPr lang="es-MX" dirty="0"/>
          </a:p>
        </p:txBody>
      </p:sp>
    </p:spTree>
    <p:extLst>
      <p:ext uri="{BB962C8B-B14F-4D97-AF65-F5344CB8AC3E}">
        <p14:creationId xmlns:p14="http://schemas.microsoft.com/office/powerpoint/2010/main" val="9992310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1. </a:t>
            </a:r>
            <a:r>
              <a:rPr lang="es-MX" dirty="0" err="1"/>
              <a:t>Attention</a:t>
            </a:r>
            <a:r>
              <a:rPr lang="es-MX" dirty="0"/>
              <a:t> / </a:t>
            </a:r>
            <a:r>
              <a:rPr lang="es-MX" dirty="0" err="1"/>
              <a:t>Likelihood</a:t>
            </a:r>
            <a:r>
              <a:rPr lang="es-MX" dirty="0"/>
              <a:t> </a:t>
            </a:r>
            <a:r>
              <a:rPr lang="es-MX" dirty="0" err="1"/>
              <a:t>Theory</a:t>
            </a:r>
            <a:endParaRPr lang="es-MX" dirty="0"/>
          </a:p>
        </p:txBody>
      </p:sp>
      <p:sp>
        <p:nvSpPr>
          <p:cNvPr id="3" name="2 Marcador de contenido"/>
          <p:cNvSpPr>
            <a:spLocks noGrp="1"/>
          </p:cNvSpPr>
          <p:nvPr>
            <p:ph idx="1"/>
          </p:nvPr>
        </p:nvSpPr>
        <p:spPr/>
        <p:txBody>
          <a:bodyPr/>
          <a:lstStyle/>
          <a:p>
            <a:pPr marL="0" indent="0">
              <a:buNone/>
            </a:pPr>
            <a:r>
              <a:rPr lang="es-MX" dirty="0" smtClean="0"/>
              <a:t>6. </a:t>
            </a:r>
            <a:r>
              <a:rPr lang="es-MX" dirty="0" err="1" smtClean="0"/>
              <a:t>Likelihood</a:t>
            </a:r>
            <a:r>
              <a:rPr lang="es-MX" dirty="0" smtClean="0"/>
              <a:t> Ratio</a:t>
            </a:r>
            <a:endParaRPr lang="es-MX"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204864"/>
            <a:ext cx="5136356" cy="431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7378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 Mixture SDT</a:t>
            </a: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268760"/>
            <a:ext cx="5054799"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71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PREGUNTA</a:t>
            </a:r>
            <a:endParaRPr lang="es-ES" dirty="0"/>
          </a:p>
        </p:txBody>
      </p:sp>
      <p:sp>
        <p:nvSpPr>
          <p:cNvPr id="3" name="Marcador de contenido 2"/>
          <p:cNvSpPr>
            <a:spLocks noGrp="1"/>
          </p:cNvSpPr>
          <p:nvPr>
            <p:ph idx="1"/>
          </p:nvPr>
        </p:nvSpPr>
        <p:spPr/>
        <p:txBody>
          <a:bodyPr/>
          <a:lstStyle/>
          <a:p>
            <a:r>
              <a:rPr lang="es-ES" dirty="0" smtClean="0"/>
              <a:t>¿El Efecto Espejo es algo exclusivo de la memoria de reconocimiento? ¿Se encuentra también en estudios perceptuales?</a:t>
            </a:r>
          </a:p>
          <a:p>
            <a:endParaRPr lang="es-ES" dirty="0"/>
          </a:p>
          <a:p>
            <a:r>
              <a:rPr lang="es-ES" dirty="0" smtClean="0"/>
              <a:t>¿El Efecto Espejo es una propiedad de la SDT?</a:t>
            </a:r>
            <a:endParaRPr lang="es-ES" dirty="0"/>
          </a:p>
        </p:txBody>
      </p:sp>
    </p:spTree>
    <p:extLst>
      <p:ext uri="{BB962C8B-B14F-4D97-AF65-F5344CB8AC3E}">
        <p14:creationId xmlns:p14="http://schemas.microsoft.com/office/powerpoint/2010/main" val="2274096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95746"/>
            <a:ext cx="8229600" cy="731838"/>
          </a:xfrm>
        </p:spPr>
        <p:txBody>
          <a:bodyPr>
            <a:normAutofit fontScale="90000"/>
          </a:bodyPr>
          <a:lstStyle/>
          <a:p>
            <a:r>
              <a:rPr lang="es-ES" dirty="0" smtClean="0"/>
              <a:t>So </a:t>
            </a:r>
            <a:r>
              <a:rPr lang="es-ES" dirty="0" err="1" smtClean="0"/>
              <a:t>far</a:t>
            </a:r>
            <a:r>
              <a:rPr lang="es-ES" dirty="0" smtClean="0"/>
              <a:t>…</a:t>
            </a:r>
            <a:endParaRPr lang="es-ES" dirty="0"/>
          </a:p>
        </p:txBody>
      </p:sp>
      <p:sp>
        <p:nvSpPr>
          <p:cNvPr id="3" name="Marcador de contenido 2"/>
          <p:cNvSpPr>
            <a:spLocks noGrp="1"/>
          </p:cNvSpPr>
          <p:nvPr>
            <p:ph idx="1"/>
          </p:nvPr>
        </p:nvSpPr>
        <p:spPr/>
        <p:txBody>
          <a:bodyPr/>
          <a:lstStyle/>
          <a:p>
            <a:endParaRPr lang="es-ES" dirty="0" smtClean="0"/>
          </a:p>
          <a:p>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1918303516"/>
              </p:ext>
            </p:extLst>
          </p:nvPr>
        </p:nvGraphicFramePr>
        <p:xfrm>
          <a:off x="1524000" y="827584"/>
          <a:ext cx="6096000" cy="1112520"/>
        </p:xfrm>
        <a:graphic>
          <a:graphicData uri="http://schemas.openxmlformats.org/drawingml/2006/table">
            <a:tbl>
              <a:tblPr firstRow="1" bandRow="1">
                <a:tableStyleId>{F5AB1C69-6EDB-4FF4-983F-18BD219EF322}</a:tableStyleId>
              </a:tblPr>
              <a:tblGrid>
                <a:gridCol w="1524000"/>
                <a:gridCol w="1524000"/>
                <a:gridCol w="1524000"/>
                <a:gridCol w="1524000"/>
              </a:tblGrid>
              <a:tr h="370840">
                <a:tc>
                  <a:txBody>
                    <a:bodyPr/>
                    <a:lstStyle/>
                    <a:p>
                      <a:r>
                        <a:rPr lang="es-MX" dirty="0" smtClean="0"/>
                        <a:t>FA</a:t>
                      </a:r>
                      <a:r>
                        <a:rPr lang="es-MX" baseline="0" dirty="0" smtClean="0"/>
                        <a:t> (</a:t>
                      </a:r>
                      <a:r>
                        <a:rPr lang="es-MX" baseline="0" dirty="0" err="1" smtClean="0"/>
                        <a:t>Facil</a:t>
                      </a:r>
                      <a:r>
                        <a:rPr lang="es-MX" baseline="0" dirty="0" smtClean="0"/>
                        <a:t>)</a:t>
                      </a:r>
                      <a:endParaRPr lang="es-MX" dirty="0"/>
                    </a:p>
                  </a:txBody>
                  <a:tcPr/>
                </a:tc>
                <a:tc>
                  <a:txBody>
                    <a:bodyPr/>
                    <a:lstStyle/>
                    <a:p>
                      <a:r>
                        <a:rPr lang="es-MX" dirty="0" smtClean="0"/>
                        <a:t>FA</a:t>
                      </a:r>
                      <a:r>
                        <a:rPr lang="es-MX" baseline="0" dirty="0" smtClean="0"/>
                        <a:t> (Difícil)</a:t>
                      </a:r>
                      <a:endParaRPr lang="es-MX" dirty="0"/>
                    </a:p>
                  </a:txBody>
                  <a:tcPr/>
                </a:tc>
                <a:tc>
                  <a:txBody>
                    <a:bodyPr/>
                    <a:lstStyle/>
                    <a:p>
                      <a:r>
                        <a:rPr lang="es-MX" dirty="0" smtClean="0"/>
                        <a:t>H (Difícil)</a:t>
                      </a:r>
                      <a:endParaRPr lang="es-MX" dirty="0"/>
                    </a:p>
                  </a:txBody>
                  <a:tcPr/>
                </a:tc>
                <a:tc>
                  <a:txBody>
                    <a:bodyPr/>
                    <a:lstStyle/>
                    <a:p>
                      <a:r>
                        <a:rPr lang="es-MX" dirty="0" smtClean="0"/>
                        <a:t>H (</a:t>
                      </a:r>
                      <a:r>
                        <a:rPr lang="es-MX" dirty="0" err="1" smtClean="0"/>
                        <a:t>Facil</a:t>
                      </a:r>
                      <a:r>
                        <a:rPr lang="es-MX" dirty="0" smtClean="0"/>
                        <a:t>)</a:t>
                      </a:r>
                      <a:endParaRPr lang="es-MX" dirty="0"/>
                    </a:p>
                  </a:txBody>
                  <a:tcPr/>
                </a:tc>
              </a:tr>
              <a:tr h="370840">
                <a:tc>
                  <a:txBody>
                    <a:bodyPr/>
                    <a:lstStyle/>
                    <a:p>
                      <a:r>
                        <a:rPr lang="es-MX" dirty="0" smtClean="0"/>
                        <a:t>.088</a:t>
                      </a:r>
                      <a:endParaRPr lang="es-MX" dirty="0"/>
                    </a:p>
                  </a:txBody>
                  <a:tcPr/>
                </a:tc>
                <a:tc>
                  <a:txBody>
                    <a:bodyPr/>
                    <a:lstStyle/>
                    <a:p>
                      <a:r>
                        <a:rPr lang="es-MX" dirty="0" smtClean="0"/>
                        <a:t>.139</a:t>
                      </a:r>
                      <a:endParaRPr lang="es-MX" dirty="0"/>
                    </a:p>
                  </a:txBody>
                  <a:tcPr/>
                </a:tc>
                <a:tc>
                  <a:txBody>
                    <a:bodyPr/>
                    <a:lstStyle/>
                    <a:p>
                      <a:r>
                        <a:rPr lang="es-MX" dirty="0" smtClean="0"/>
                        <a:t>.797</a:t>
                      </a:r>
                      <a:endParaRPr lang="es-MX" dirty="0"/>
                    </a:p>
                  </a:txBody>
                  <a:tcPr/>
                </a:tc>
                <a:tc>
                  <a:txBody>
                    <a:bodyPr/>
                    <a:lstStyle/>
                    <a:p>
                      <a:r>
                        <a:rPr lang="es-MX" dirty="0" smtClean="0"/>
                        <a:t>.864</a:t>
                      </a:r>
                      <a:endParaRPr lang="es-MX" dirty="0"/>
                    </a:p>
                  </a:txBody>
                  <a:tcPr/>
                </a:tc>
              </a:tr>
              <a:tr h="370840">
                <a:tc>
                  <a:txBody>
                    <a:bodyPr/>
                    <a:lstStyle/>
                    <a:p>
                      <a:r>
                        <a:rPr lang="es-MX" dirty="0" smtClean="0"/>
                        <a:t>.034</a:t>
                      </a:r>
                      <a:endParaRPr lang="es-MX" dirty="0"/>
                    </a:p>
                  </a:txBody>
                  <a:tcPr/>
                </a:tc>
                <a:tc>
                  <a:txBody>
                    <a:bodyPr/>
                    <a:lstStyle/>
                    <a:p>
                      <a:r>
                        <a:rPr lang="es-MX" dirty="0" smtClean="0"/>
                        <a:t>.073</a:t>
                      </a:r>
                      <a:endParaRPr lang="es-MX" dirty="0"/>
                    </a:p>
                  </a:txBody>
                  <a:tcPr/>
                </a:tc>
                <a:tc>
                  <a:txBody>
                    <a:bodyPr/>
                    <a:lstStyle/>
                    <a:p>
                      <a:r>
                        <a:rPr lang="es-MX" dirty="0" smtClean="0"/>
                        <a:t>.752</a:t>
                      </a:r>
                      <a:endParaRPr lang="es-MX" dirty="0"/>
                    </a:p>
                  </a:txBody>
                  <a:tcPr/>
                </a:tc>
                <a:tc>
                  <a:txBody>
                    <a:bodyPr/>
                    <a:lstStyle/>
                    <a:p>
                      <a:r>
                        <a:rPr lang="es-MX" dirty="0" smtClean="0"/>
                        <a:t>.816</a:t>
                      </a:r>
                      <a:endParaRPr lang="es-MX" dirty="0"/>
                    </a:p>
                  </a:txBody>
                  <a:tcP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2056333671"/>
              </p:ext>
            </p:extLst>
          </p:nvPr>
        </p:nvGraphicFramePr>
        <p:xfrm>
          <a:off x="1524000" y="2258290"/>
          <a:ext cx="6096000" cy="2560320"/>
        </p:xfrm>
        <a:graphic>
          <a:graphicData uri="http://schemas.openxmlformats.org/drawingml/2006/table">
            <a:tbl>
              <a:tblPr firstRow="1" bandRow="1">
                <a:tableStyleId>{C083E6E3-FA7D-4D7B-A595-EF9225AFEA82}</a:tableStyleId>
              </a:tblPr>
              <a:tblGrid>
                <a:gridCol w="1524000"/>
                <a:gridCol w="1524000"/>
                <a:gridCol w="1524000"/>
                <a:gridCol w="1524000"/>
              </a:tblGrid>
              <a:tr h="0">
                <a:tc>
                  <a:txBody>
                    <a:bodyPr/>
                    <a:lstStyle/>
                    <a:p>
                      <a:r>
                        <a:rPr lang="es-MX" dirty="0" smtClean="0"/>
                        <a:t>FA</a:t>
                      </a:r>
                      <a:r>
                        <a:rPr lang="es-MX" baseline="0" dirty="0" smtClean="0"/>
                        <a:t> (Fácil)</a:t>
                      </a:r>
                      <a:endParaRPr lang="es-MX" dirty="0"/>
                    </a:p>
                  </a:txBody>
                  <a:tcPr/>
                </a:tc>
                <a:tc>
                  <a:txBody>
                    <a:bodyPr/>
                    <a:lstStyle/>
                    <a:p>
                      <a:r>
                        <a:rPr lang="es-MX" dirty="0" smtClean="0"/>
                        <a:t>FA</a:t>
                      </a:r>
                      <a:r>
                        <a:rPr lang="es-MX" baseline="0" dirty="0" smtClean="0"/>
                        <a:t> (Difícil)</a:t>
                      </a:r>
                      <a:endParaRPr lang="es-MX" dirty="0"/>
                    </a:p>
                  </a:txBody>
                  <a:tcPr/>
                </a:tc>
                <a:tc>
                  <a:txBody>
                    <a:bodyPr/>
                    <a:lstStyle/>
                    <a:p>
                      <a:r>
                        <a:rPr lang="es-MX" dirty="0" smtClean="0"/>
                        <a:t>H (Difícil)</a:t>
                      </a:r>
                      <a:endParaRPr lang="es-MX" dirty="0"/>
                    </a:p>
                  </a:txBody>
                  <a:tcPr/>
                </a:tc>
                <a:tc>
                  <a:txBody>
                    <a:bodyPr/>
                    <a:lstStyle/>
                    <a:p>
                      <a:r>
                        <a:rPr lang="es-MX" dirty="0" smtClean="0"/>
                        <a:t>H (Fácil)</a:t>
                      </a:r>
                      <a:endParaRPr lang="es-MX" dirty="0"/>
                    </a:p>
                  </a:txBody>
                  <a:tcPr/>
                </a:tc>
              </a:tr>
              <a:tr h="298450">
                <a:tc>
                  <a:txBody>
                    <a:bodyPr/>
                    <a:lstStyle/>
                    <a:p>
                      <a:r>
                        <a:rPr lang="es-MX" dirty="0" smtClean="0"/>
                        <a:t>.172</a:t>
                      </a:r>
                      <a:endParaRPr lang="es-MX" dirty="0"/>
                    </a:p>
                  </a:txBody>
                  <a:tcPr/>
                </a:tc>
                <a:tc>
                  <a:txBody>
                    <a:bodyPr/>
                    <a:lstStyle/>
                    <a:p>
                      <a:r>
                        <a:rPr lang="es-MX" dirty="0" smtClean="0"/>
                        <a:t>.232</a:t>
                      </a:r>
                      <a:endParaRPr lang="es-MX" dirty="0"/>
                    </a:p>
                  </a:txBody>
                  <a:tcPr/>
                </a:tc>
                <a:tc>
                  <a:txBody>
                    <a:bodyPr/>
                    <a:lstStyle/>
                    <a:p>
                      <a:r>
                        <a:rPr lang="es-MX" dirty="0" smtClean="0"/>
                        <a:t>.708</a:t>
                      </a:r>
                      <a:endParaRPr lang="es-MX" dirty="0"/>
                    </a:p>
                  </a:txBody>
                  <a:tcPr/>
                </a:tc>
                <a:tc>
                  <a:txBody>
                    <a:bodyPr/>
                    <a:lstStyle/>
                    <a:p>
                      <a:r>
                        <a:rPr lang="es-MX" dirty="0" smtClean="0"/>
                        <a:t>.839</a:t>
                      </a:r>
                      <a:endParaRPr lang="es-MX" dirty="0"/>
                    </a:p>
                  </a:txBody>
                  <a:tcPr/>
                </a:tc>
              </a:tr>
              <a:tr h="298450">
                <a:tc>
                  <a:txBody>
                    <a:bodyPr/>
                    <a:lstStyle/>
                    <a:p>
                      <a:r>
                        <a:rPr lang="es-MX" dirty="0" smtClean="0"/>
                        <a:t>.083</a:t>
                      </a:r>
                      <a:endParaRPr lang="es-MX" dirty="0"/>
                    </a:p>
                  </a:txBody>
                  <a:tcPr/>
                </a:tc>
                <a:tc>
                  <a:txBody>
                    <a:bodyPr/>
                    <a:lstStyle/>
                    <a:p>
                      <a:r>
                        <a:rPr lang="es-MX" dirty="0" smtClean="0"/>
                        <a:t>.101</a:t>
                      </a:r>
                      <a:endParaRPr lang="es-MX" dirty="0"/>
                    </a:p>
                  </a:txBody>
                  <a:tcPr/>
                </a:tc>
                <a:tc>
                  <a:txBody>
                    <a:bodyPr/>
                    <a:lstStyle/>
                    <a:p>
                      <a:r>
                        <a:rPr lang="es-MX" dirty="0" smtClean="0"/>
                        <a:t>.607</a:t>
                      </a:r>
                      <a:endParaRPr lang="es-MX" dirty="0"/>
                    </a:p>
                  </a:txBody>
                  <a:tcPr/>
                </a:tc>
                <a:tc>
                  <a:txBody>
                    <a:bodyPr/>
                    <a:lstStyle/>
                    <a:p>
                      <a:r>
                        <a:rPr lang="es-MX" dirty="0" smtClean="0"/>
                        <a:t>.869</a:t>
                      </a:r>
                      <a:endParaRPr lang="es-MX" dirty="0"/>
                    </a:p>
                  </a:txBody>
                  <a:tcPr/>
                </a:tc>
              </a:tr>
              <a:tr h="298450">
                <a:tc>
                  <a:txBody>
                    <a:bodyPr/>
                    <a:lstStyle/>
                    <a:p>
                      <a:r>
                        <a:rPr lang="es-MX" dirty="0" smtClean="0"/>
                        <a:t>.029</a:t>
                      </a:r>
                      <a:endParaRPr lang="es-MX" dirty="0"/>
                    </a:p>
                  </a:txBody>
                  <a:tcPr/>
                </a:tc>
                <a:tc>
                  <a:txBody>
                    <a:bodyPr/>
                    <a:lstStyle/>
                    <a:p>
                      <a:r>
                        <a:rPr lang="es-MX" dirty="0" smtClean="0"/>
                        <a:t>.035</a:t>
                      </a:r>
                      <a:endParaRPr lang="es-MX" dirty="0"/>
                    </a:p>
                  </a:txBody>
                  <a:tcPr/>
                </a:tc>
                <a:tc>
                  <a:txBody>
                    <a:bodyPr/>
                    <a:lstStyle/>
                    <a:p>
                      <a:r>
                        <a:rPr lang="es-MX" dirty="0" smtClean="0"/>
                        <a:t>.601</a:t>
                      </a:r>
                      <a:endParaRPr lang="es-MX" dirty="0"/>
                    </a:p>
                  </a:txBody>
                  <a:tcPr/>
                </a:tc>
                <a:tc>
                  <a:txBody>
                    <a:bodyPr/>
                    <a:lstStyle/>
                    <a:p>
                      <a:r>
                        <a:rPr lang="es-MX" dirty="0" smtClean="0"/>
                        <a:t>.714</a:t>
                      </a:r>
                      <a:endParaRPr lang="es-MX" dirty="0"/>
                    </a:p>
                  </a:txBody>
                  <a:tcPr/>
                </a:tc>
              </a:tr>
              <a:tr h="298450">
                <a:tc>
                  <a:txBody>
                    <a:bodyPr/>
                    <a:lstStyle/>
                    <a:p>
                      <a:r>
                        <a:rPr lang="es-MX" dirty="0" smtClean="0"/>
                        <a:t>.029</a:t>
                      </a:r>
                      <a:endParaRPr lang="es-MX" dirty="0"/>
                    </a:p>
                  </a:txBody>
                  <a:tcPr/>
                </a:tc>
                <a:tc>
                  <a:txBody>
                    <a:bodyPr/>
                    <a:lstStyle/>
                    <a:p>
                      <a:r>
                        <a:rPr lang="es-MX" dirty="0" smtClean="0"/>
                        <a:t>.196</a:t>
                      </a:r>
                      <a:endParaRPr lang="es-MX" dirty="0"/>
                    </a:p>
                  </a:txBody>
                  <a:tcPr/>
                </a:tc>
                <a:tc>
                  <a:txBody>
                    <a:bodyPr/>
                    <a:lstStyle/>
                    <a:p>
                      <a:r>
                        <a:rPr lang="es-MX" dirty="0" smtClean="0"/>
                        <a:t>.857</a:t>
                      </a:r>
                      <a:endParaRPr lang="es-MX" dirty="0"/>
                    </a:p>
                  </a:txBody>
                  <a:tcPr/>
                </a:tc>
                <a:tc>
                  <a:txBody>
                    <a:bodyPr/>
                    <a:lstStyle/>
                    <a:p>
                      <a:r>
                        <a:rPr lang="es-MX" dirty="0" smtClean="0"/>
                        <a:t>.964</a:t>
                      </a:r>
                      <a:endParaRPr lang="es-MX" dirty="0"/>
                    </a:p>
                  </a:txBody>
                  <a:tcPr/>
                </a:tc>
              </a:tr>
              <a:tr h="298450">
                <a:tc>
                  <a:txBody>
                    <a:bodyPr/>
                    <a:lstStyle/>
                    <a:p>
                      <a:r>
                        <a:rPr lang="es-MX" dirty="0" smtClean="0"/>
                        <a:t>.041</a:t>
                      </a:r>
                      <a:endParaRPr lang="es-MX" dirty="0"/>
                    </a:p>
                  </a:txBody>
                  <a:tcPr/>
                </a:tc>
                <a:tc>
                  <a:txBody>
                    <a:bodyPr/>
                    <a:lstStyle/>
                    <a:p>
                      <a:r>
                        <a:rPr lang="es-MX" dirty="0" smtClean="0"/>
                        <a:t>.125</a:t>
                      </a:r>
                      <a:endParaRPr lang="es-MX" dirty="0"/>
                    </a:p>
                  </a:txBody>
                  <a:tcPr/>
                </a:tc>
                <a:tc>
                  <a:txBody>
                    <a:bodyPr/>
                    <a:lstStyle/>
                    <a:p>
                      <a:r>
                        <a:rPr lang="es-MX" dirty="0" smtClean="0"/>
                        <a:t>.904</a:t>
                      </a:r>
                      <a:endParaRPr lang="es-MX" dirty="0"/>
                    </a:p>
                  </a:txBody>
                  <a:tcPr/>
                </a:tc>
                <a:tc>
                  <a:txBody>
                    <a:bodyPr/>
                    <a:lstStyle/>
                    <a:p>
                      <a:r>
                        <a:rPr lang="es-MX" dirty="0" smtClean="0"/>
                        <a:t>.970</a:t>
                      </a:r>
                      <a:endParaRPr lang="es-MX" dirty="0"/>
                    </a:p>
                  </a:txBody>
                  <a:tcPr/>
                </a:tc>
              </a:tr>
              <a:tr h="298450">
                <a:tc>
                  <a:txBody>
                    <a:bodyPr/>
                    <a:lstStyle/>
                    <a:p>
                      <a:r>
                        <a:rPr lang="es-MX" dirty="0" smtClean="0"/>
                        <a:t>.142</a:t>
                      </a:r>
                      <a:endParaRPr lang="es-MX" dirty="0"/>
                    </a:p>
                  </a:txBody>
                  <a:tcPr/>
                </a:tc>
                <a:tc>
                  <a:txBody>
                    <a:bodyPr/>
                    <a:lstStyle/>
                    <a:p>
                      <a:r>
                        <a:rPr lang="es-MX" dirty="0" smtClean="0"/>
                        <a:t>.202</a:t>
                      </a:r>
                      <a:endParaRPr lang="es-MX" dirty="0"/>
                    </a:p>
                  </a:txBody>
                  <a:tcPr/>
                </a:tc>
                <a:tc>
                  <a:txBody>
                    <a:bodyPr/>
                    <a:lstStyle/>
                    <a:p>
                      <a:r>
                        <a:rPr lang="es-MX" dirty="0" smtClean="0"/>
                        <a:t>.964</a:t>
                      </a:r>
                      <a:endParaRPr lang="es-MX" dirty="0"/>
                    </a:p>
                  </a:txBody>
                  <a:tcPr/>
                </a:tc>
                <a:tc>
                  <a:txBody>
                    <a:bodyPr/>
                    <a:lstStyle/>
                    <a:p>
                      <a:r>
                        <a:rPr lang="es-MX" dirty="0" smtClean="0"/>
                        <a:t>.976</a:t>
                      </a:r>
                      <a:endParaRPr lang="es-MX" dirty="0"/>
                    </a:p>
                  </a:txBody>
                  <a:tcPr/>
                </a:tc>
              </a:tr>
            </a:tbl>
          </a:graphicData>
        </a:graphic>
      </p:graphicFrame>
      <p:sp>
        <p:nvSpPr>
          <p:cNvPr id="7" name="6 Rectángulo"/>
          <p:cNvSpPr/>
          <p:nvPr/>
        </p:nvSpPr>
        <p:spPr>
          <a:xfrm>
            <a:off x="8504882" y="0"/>
            <a:ext cx="502061" cy="923330"/>
          </a:xfrm>
          <a:prstGeom prst="rect">
            <a:avLst/>
          </a:prstGeom>
          <a:noFill/>
        </p:spPr>
        <p:txBody>
          <a:bodyPr wrap="none" lIns="91440" tIns="45720" rIns="91440" bIns="45720">
            <a:spAutoFit/>
          </a:bodyPr>
          <a:lstStyle/>
          <a:p>
            <a:pPr algn="ctr"/>
            <a:r>
              <a:rPr lang="es-ES" sz="5400" dirty="0">
                <a:ln w="18415" cmpd="sng">
                  <a:solidFill>
                    <a:srgbClr val="FFFFFF"/>
                  </a:solidFill>
                  <a:prstDash val="solid"/>
                </a:ln>
                <a:solidFill>
                  <a:srgbClr val="FFFFFF"/>
                </a:solidFill>
                <a:effectLst>
                  <a:outerShdw blurRad="63500" dir="3600000" algn="tl" rotWithShape="0">
                    <a:srgbClr val="000000">
                      <a:alpha val="70000"/>
                    </a:srgbClr>
                  </a:outerShdw>
                </a:effectLst>
              </a:rPr>
              <a:t>S</a:t>
            </a:r>
            <a:endParaRPr lang="es-E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8" name="7 Tabla"/>
          <p:cNvGraphicFramePr>
            <a:graphicFrameLocks noGrp="1"/>
          </p:cNvGraphicFramePr>
          <p:nvPr>
            <p:extLst>
              <p:ext uri="{D42A27DB-BD31-4B8C-83A1-F6EECF244321}">
                <p14:modId xmlns:p14="http://schemas.microsoft.com/office/powerpoint/2010/main" val="3787951264"/>
              </p:ext>
            </p:extLst>
          </p:nvPr>
        </p:nvGraphicFramePr>
        <p:xfrm>
          <a:off x="1524000" y="5028883"/>
          <a:ext cx="6096000" cy="1097280"/>
        </p:xfrm>
        <a:graphic>
          <a:graphicData uri="http://schemas.openxmlformats.org/drawingml/2006/table">
            <a:tbl>
              <a:tblPr firstRow="1" bandRow="1">
                <a:tableStyleId>{C083E6E3-FA7D-4D7B-A595-EF9225AFEA82}</a:tableStyleId>
              </a:tblPr>
              <a:tblGrid>
                <a:gridCol w="1524000"/>
                <a:gridCol w="1524000"/>
                <a:gridCol w="1524000"/>
                <a:gridCol w="1524000"/>
              </a:tblGrid>
              <a:tr h="0">
                <a:tc>
                  <a:txBody>
                    <a:bodyPr/>
                    <a:lstStyle/>
                    <a:p>
                      <a:r>
                        <a:rPr lang="es-MX" dirty="0" smtClean="0"/>
                        <a:t>FA</a:t>
                      </a:r>
                      <a:r>
                        <a:rPr lang="es-MX" baseline="0" dirty="0" smtClean="0"/>
                        <a:t> (Fácil)</a:t>
                      </a:r>
                      <a:endParaRPr lang="es-MX" dirty="0"/>
                    </a:p>
                  </a:txBody>
                  <a:tcPr>
                    <a:lnB w="12700" cap="flat" cmpd="sng" algn="ctr">
                      <a:solidFill>
                        <a:schemeClr val="tx1"/>
                      </a:solidFill>
                      <a:prstDash val="solid"/>
                      <a:round/>
                      <a:headEnd type="none" w="med" len="med"/>
                      <a:tailEnd type="none" w="med" len="med"/>
                    </a:lnB>
                  </a:tcPr>
                </a:tc>
                <a:tc>
                  <a:txBody>
                    <a:bodyPr/>
                    <a:lstStyle/>
                    <a:p>
                      <a:r>
                        <a:rPr lang="es-MX" dirty="0" smtClean="0"/>
                        <a:t>FA</a:t>
                      </a:r>
                      <a:r>
                        <a:rPr lang="es-MX" baseline="0" dirty="0" smtClean="0"/>
                        <a:t> (Difícil)</a:t>
                      </a:r>
                      <a:endParaRPr lang="es-MX" dirty="0"/>
                    </a:p>
                  </a:txBody>
                  <a:tcPr>
                    <a:lnB w="12700" cap="flat" cmpd="sng" algn="ctr">
                      <a:solidFill>
                        <a:schemeClr val="tx1"/>
                      </a:solidFill>
                      <a:prstDash val="solid"/>
                      <a:round/>
                      <a:headEnd type="none" w="med" len="med"/>
                      <a:tailEnd type="none" w="med" len="med"/>
                    </a:lnB>
                  </a:tcPr>
                </a:tc>
                <a:tc>
                  <a:txBody>
                    <a:bodyPr/>
                    <a:lstStyle/>
                    <a:p>
                      <a:r>
                        <a:rPr lang="es-MX" dirty="0" smtClean="0"/>
                        <a:t>H (Difícil)</a:t>
                      </a:r>
                      <a:endParaRPr lang="es-MX" dirty="0"/>
                    </a:p>
                  </a:txBody>
                  <a:tcPr/>
                </a:tc>
                <a:tc>
                  <a:txBody>
                    <a:bodyPr/>
                    <a:lstStyle/>
                    <a:p>
                      <a:r>
                        <a:rPr lang="es-MX" dirty="0" smtClean="0"/>
                        <a:t>H (Fácil)</a:t>
                      </a:r>
                      <a:endParaRPr lang="es-MX" dirty="0"/>
                    </a:p>
                  </a:txBody>
                  <a:tcPr/>
                </a:tc>
              </a:tr>
              <a:tr h="298450">
                <a:tc>
                  <a:txBody>
                    <a:bodyPr/>
                    <a:lstStyle/>
                    <a:p>
                      <a:r>
                        <a:rPr lang="es-MX" dirty="0" smtClean="0"/>
                        <a:t>.095</a:t>
                      </a:r>
                      <a:endParaRPr lang="es-MX"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alpha val="20000"/>
                      </a:schemeClr>
                    </a:solidFill>
                  </a:tcPr>
                </a:tc>
                <a:tc>
                  <a:txBody>
                    <a:bodyPr/>
                    <a:lstStyle/>
                    <a:p>
                      <a:r>
                        <a:rPr lang="es-MX" dirty="0" smtClean="0"/>
                        <a:t>.059</a:t>
                      </a:r>
                      <a:endParaRPr lang="es-MX"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alpha val="20000"/>
                      </a:schemeClr>
                    </a:solidFill>
                  </a:tcPr>
                </a:tc>
                <a:tc>
                  <a:txBody>
                    <a:bodyPr/>
                    <a:lstStyle/>
                    <a:p>
                      <a:r>
                        <a:rPr lang="es-MX" dirty="0" smtClean="0"/>
                        <a:t>.839</a:t>
                      </a:r>
                      <a:endParaRPr lang="es-MX"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s-MX" dirty="0" smtClean="0"/>
                        <a:t>.910</a:t>
                      </a:r>
                      <a:endParaRPr lang="es-MX" dirty="0"/>
                    </a:p>
                  </a:txBody>
                  <a:tcPr>
                    <a:lnB w="12700" cap="flat" cmpd="sng" algn="ctr">
                      <a:solidFill>
                        <a:schemeClr val="tx1"/>
                      </a:solidFill>
                      <a:prstDash val="solid"/>
                      <a:round/>
                      <a:headEnd type="none" w="med" len="med"/>
                      <a:tailEnd type="none" w="med" len="med"/>
                    </a:lnB>
                  </a:tcPr>
                </a:tc>
              </a:tr>
              <a:tr h="298450">
                <a:tc>
                  <a:txBody>
                    <a:bodyPr/>
                    <a:lstStyle/>
                    <a:p>
                      <a:r>
                        <a:rPr lang="es-MX" dirty="0" smtClean="0"/>
                        <a:t>.113</a:t>
                      </a:r>
                      <a:endParaRPr lang="es-MX" dirty="0"/>
                    </a:p>
                  </a:txBody>
                  <a:tcPr>
                    <a:lnT w="12700" cap="flat" cmpd="sng" algn="ctr">
                      <a:solidFill>
                        <a:schemeClr val="tx1"/>
                      </a:solidFill>
                      <a:prstDash val="solid"/>
                      <a:round/>
                      <a:headEnd type="none" w="med" len="med"/>
                      <a:tailEnd type="none" w="med" len="med"/>
                    </a:lnT>
                  </a:tcPr>
                </a:tc>
                <a:tc>
                  <a:txBody>
                    <a:bodyPr/>
                    <a:lstStyle/>
                    <a:p>
                      <a:r>
                        <a:rPr lang="es-MX" dirty="0" smtClean="0"/>
                        <a:t>.166</a:t>
                      </a:r>
                      <a:endParaRPr lang="es-MX"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s-MX" dirty="0" smtClean="0"/>
                        <a:t>.898</a:t>
                      </a:r>
                      <a:endParaRPr lang="es-MX"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s-MX" dirty="0" smtClean="0"/>
                        <a:t>.690</a:t>
                      </a:r>
                      <a:endParaRPr lang="es-MX"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bl>
          </a:graphicData>
        </a:graphic>
      </p:graphicFrame>
    </p:spTree>
    <p:extLst>
      <p:ext uri="{BB962C8B-B14F-4D97-AF65-F5344CB8AC3E}">
        <p14:creationId xmlns:p14="http://schemas.microsoft.com/office/powerpoint/2010/main" val="1192351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744538"/>
          </a:xfrm>
        </p:spPr>
        <p:txBody>
          <a:bodyPr>
            <a:normAutofit fontScale="90000"/>
          </a:bodyPr>
          <a:lstStyle/>
          <a:p>
            <a:r>
              <a:rPr lang="es-ES" dirty="0" smtClean="0"/>
              <a:t>So </a:t>
            </a:r>
            <a:r>
              <a:rPr lang="es-ES" dirty="0" err="1" smtClean="0"/>
              <a:t>far</a:t>
            </a:r>
            <a:r>
              <a:rPr lang="es-ES" dirty="0" smtClean="0"/>
              <a:t>…</a:t>
            </a:r>
            <a:endParaRPr lang="es-ES" dirty="0"/>
          </a:p>
        </p:txBody>
      </p:sp>
      <p:sp>
        <p:nvSpPr>
          <p:cNvPr id="3" name="Marcador de contenido 2"/>
          <p:cNvSpPr>
            <a:spLocks noGrp="1"/>
          </p:cNvSpPr>
          <p:nvPr>
            <p:ph idx="1"/>
          </p:nvPr>
        </p:nvSpPr>
        <p:spPr/>
        <p:txBody>
          <a:bodyPr/>
          <a:lstStyle/>
          <a:p>
            <a:endParaRPr lang="es-ES" dirty="0" smtClean="0"/>
          </a:p>
          <a:p>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1770471730"/>
              </p:ext>
            </p:extLst>
          </p:nvPr>
        </p:nvGraphicFramePr>
        <p:xfrm>
          <a:off x="1524000" y="744538"/>
          <a:ext cx="6096000" cy="1097280"/>
        </p:xfrm>
        <a:graphic>
          <a:graphicData uri="http://schemas.openxmlformats.org/drawingml/2006/table">
            <a:tbl>
              <a:tblPr firstRow="1" bandRow="1">
                <a:tableStyleId>{F5AB1C69-6EDB-4FF4-983F-18BD219EF322}</a:tableStyleId>
              </a:tblPr>
              <a:tblGrid>
                <a:gridCol w="1524000"/>
                <a:gridCol w="1524000"/>
                <a:gridCol w="1524000"/>
                <a:gridCol w="1524000"/>
              </a:tblGrid>
              <a:tr h="298450">
                <a:tc>
                  <a:txBody>
                    <a:bodyPr/>
                    <a:lstStyle/>
                    <a:p>
                      <a:r>
                        <a:rPr lang="es-MX" dirty="0" smtClean="0"/>
                        <a:t>FA</a:t>
                      </a:r>
                      <a:r>
                        <a:rPr lang="es-MX" baseline="0" dirty="0" smtClean="0"/>
                        <a:t> (Fácil)</a:t>
                      </a:r>
                      <a:endParaRPr lang="es-MX" dirty="0"/>
                    </a:p>
                  </a:txBody>
                  <a:tcPr/>
                </a:tc>
                <a:tc>
                  <a:txBody>
                    <a:bodyPr/>
                    <a:lstStyle/>
                    <a:p>
                      <a:r>
                        <a:rPr lang="es-MX" dirty="0" smtClean="0"/>
                        <a:t>FA</a:t>
                      </a:r>
                      <a:r>
                        <a:rPr lang="es-MX" baseline="0" dirty="0" smtClean="0"/>
                        <a:t> (Difícil)</a:t>
                      </a:r>
                      <a:endParaRPr lang="es-MX" dirty="0"/>
                    </a:p>
                  </a:txBody>
                  <a:tcPr/>
                </a:tc>
                <a:tc>
                  <a:txBody>
                    <a:bodyPr/>
                    <a:lstStyle/>
                    <a:p>
                      <a:r>
                        <a:rPr lang="es-MX" dirty="0" smtClean="0"/>
                        <a:t>H (Difícil)</a:t>
                      </a:r>
                      <a:endParaRPr lang="es-MX" dirty="0"/>
                    </a:p>
                  </a:txBody>
                  <a:tcPr/>
                </a:tc>
                <a:tc>
                  <a:txBody>
                    <a:bodyPr/>
                    <a:lstStyle/>
                    <a:p>
                      <a:r>
                        <a:rPr lang="es-MX" dirty="0" smtClean="0"/>
                        <a:t>H (Fácil)</a:t>
                      </a:r>
                      <a:endParaRPr lang="es-MX" dirty="0"/>
                    </a:p>
                  </a:txBody>
                  <a:tcPr/>
                </a:tc>
              </a:tr>
              <a:tr h="298450">
                <a:tc>
                  <a:txBody>
                    <a:bodyPr/>
                    <a:lstStyle/>
                    <a:p>
                      <a:r>
                        <a:rPr lang="es-MX" dirty="0" smtClean="0"/>
                        <a:t>.242</a:t>
                      </a:r>
                      <a:endParaRPr lang="es-MX" dirty="0"/>
                    </a:p>
                  </a:txBody>
                  <a:tcPr/>
                </a:tc>
                <a:tc>
                  <a:txBody>
                    <a:bodyPr/>
                    <a:lstStyle/>
                    <a:p>
                      <a:r>
                        <a:rPr lang="es-MX" dirty="0" smtClean="0"/>
                        <a:t>.273</a:t>
                      </a:r>
                      <a:endParaRPr lang="es-MX" dirty="0"/>
                    </a:p>
                  </a:txBody>
                  <a:tcPr/>
                </a:tc>
                <a:tc>
                  <a:txBody>
                    <a:bodyPr/>
                    <a:lstStyle/>
                    <a:p>
                      <a:r>
                        <a:rPr lang="es-MX" dirty="0" smtClean="0"/>
                        <a:t>.803</a:t>
                      </a:r>
                      <a:endParaRPr lang="es-MX" dirty="0"/>
                    </a:p>
                  </a:txBody>
                  <a:tcPr/>
                </a:tc>
                <a:tc>
                  <a:txBody>
                    <a:bodyPr/>
                    <a:lstStyle/>
                    <a:p>
                      <a:r>
                        <a:rPr lang="es-MX" dirty="0" smtClean="0"/>
                        <a:t>.904</a:t>
                      </a:r>
                      <a:endParaRPr lang="es-MX" dirty="0"/>
                    </a:p>
                  </a:txBody>
                  <a:tcPr/>
                </a:tc>
              </a:tr>
              <a:tr h="298450">
                <a:tc>
                  <a:txBody>
                    <a:bodyPr/>
                    <a:lstStyle/>
                    <a:p>
                      <a:r>
                        <a:rPr lang="es-MX" dirty="0" smtClean="0"/>
                        <a:t>.220</a:t>
                      </a:r>
                      <a:endParaRPr lang="es-MX" dirty="0"/>
                    </a:p>
                  </a:txBody>
                  <a:tcPr/>
                </a:tc>
                <a:tc>
                  <a:txBody>
                    <a:bodyPr/>
                    <a:lstStyle/>
                    <a:p>
                      <a:r>
                        <a:rPr lang="es-MX" dirty="0" smtClean="0"/>
                        <a:t>.275</a:t>
                      </a:r>
                      <a:endParaRPr lang="es-MX" dirty="0"/>
                    </a:p>
                  </a:txBody>
                  <a:tcPr/>
                </a:tc>
                <a:tc>
                  <a:txBody>
                    <a:bodyPr/>
                    <a:lstStyle/>
                    <a:p>
                      <a:r>
                        <a:rPr lang="es-MX" dirty="0" smtClean="0"/>
                        <a:t>.783</a:t>
                      </a:r>
                      <a:endParaRPr lang="es-MX" dirty="0"/>
                    </a:p>
                  </a:txBody>
                  <a:tcPr/>
                </a:tc>
                <a:tc>
                  <a:txBody>
                    <a:bodyPr/>
                    <a:lstStyle/>
                    <a:p>
                      <a:r>
                        <a:rPr lang="es-MX" dirty="0" smtClean="0"/>
                        <a:t>.894</a:t>
                      </a:r>
                      <a:endParaRPr lang="es-MX" dirty="0"/>
                    </a:p>
                  </a:txBody>
                  <a:tcPr/>
                </a:tc>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4185663854"/>
              </p:ext>
            </p:extLst>
          </p:nvPr>
        </p:nvGraphicFramePr>
        <p:xfrm>
          <a:off x="1524000" y="2258290"/>
          <a:ext cx="6096000" cy="1463040"/>
        </p:xfrm>
        <a:graphic>
          <a:graphicData uri="http://schemas.openxmlformats.org/drawingml/2006/table">
            <a:tbl>
              <a:tblPr firstRow="1" bandRow="1">
                <a:tableStyleId>{C083E6E3-FA7D-4D7B-A595-EF9225AFEA82}</a:tableStyleId>
              </a:tblPr>
              <a:tblGrid>
                <a:gridCol w="1524000"/>
                <a:gridCol w="1524000"/>
                <a:gridCol w="1524000"/>
                <a:gridCol w="1524000"/>
              </a:tblGrid>
              <a:tr h="0">
                <a:tc>
                  <a:txBody>
                    <a:bodyPr/>
                    <a:lstStyle/>
                    <a:p>
                      <a:r>
                        <a:rPr lang="es-MX" dirty="0" smtClean="0"/>
                        <a:t>FA</a:t>
                      </a:r>
                      <a:r>
                        <a:rPr lang="es-MX" baseline="0" dirty="0" smtClean="0"/>
                        <a:t> (Fácil)</a:t>
                      </a:r>
                      <a:endParaRPr lang="es-MX" dirty="0"/>
                    </a:p>
                  </a:txBody>
                  <a:tcPr/>
                </a:tc>
                <a:tc>
                  <a:txBody>
                    <a:bodyPr/>
                    <a:lstStyle/>
                    <a:p>
                      <a:r>
                        <a:rPr lang="es-MX" dirty="0" smtClean="0"/>
                        <a:t>FA</a:t>
                      </a:r>
                      <a:r>
                        <a:rPr lang="es-MX" baseline="0" dirty="0" smtClean="0"/>
                        <a:t> (Difícil)</a:t>
                      </a:r>
                      <a:endParaRPr lang="es-MX" dirty="0"/>
                    </a:p>
                  </a:txBody>
                  <a:tcPr/>
                </a:tc>
                <a:tc>
                  <a:txBody>
                    <a:bodyPr/>
                    <a:lstStyle/>
                    <a:p>
                      <a:r>
                        <a:rPr lang="es-MX" smtClean="0"/>
                        <a:t>H (Difícil)</a:t>
                      </a:r>
                      <a:endParaRPr lang="es-MX" dirty="0"/>
                    </a:p>
                  </a:txBody>
                  <a:tcPr/>
                </a:tc>
                <a:tc>
                  <a:txBody>
                    <a:bodyPr/>
                    <a:lstStyle/>
                    <a:p>
                      <a:r>
                        <a:rPr lang="es-MX" smtClean="0"/>
                        <a:t>H (Fácil)</a:t>
                      </a:r>
                      <a:endParaRPr lang="es-MX" dirty="0"/>
                    </a:p>
                  </a:txBody>
                  <a:tcPr/>
                </a:tc>
              </a:tr>
              <a:tr h="298450">
                <a:tc>
                  <a:txBody>
                    <a:bodyPr/>
                    <a:lstStyle/>
                    <a:p>
                      <a:r>
                        <a:rPr lang="es-MX" dirty="0" smtClean="0"/>
                        <a:t>.071</a:t>
                      </a:r>
                      <a:endParaRPr lang="es-MX" dirty="0"/>
                    </a:p>
                  </a:txBody>
                  <a:tcPr/>
                </a:tc>
                <a:tc>
                  <a:txBody>
                    <a:bodyPr/>
                    <a:lstStyle/>
                    <a:p>
                      <a:r>
                        <a:rPr lang="es-MX" dirty="0" smtClean="0"/>
                        <a:t>.190</a:t>
                      </a:r>
                      <a:endParaRPr lang="es-MX" dirty="0"/>
                    </a:p>
                  </a:txBody>
                  <a:tcPr/>
                </a:tc>
                <a:tc>
                  <a:txBody>
                    <a:bodyPr/>
                    <a:lstStyle/>
                    <a:p>
                      <a:r>
                        <a:rPr lang="es-MX" dirty="0" smtClean="0"/>
                        <a:t>.75</a:t>
                      </a:r>
                      <a:endParaRPr lang="es-MX" dirty="0"/>
                    </a:p>
                  </a:txBody>
                  <a:tcPr/>
                </a:tc>
                <a:tc>
                  <a:txBody>
                    <a:bodyPr/>
                    <a:lstStyle/>
                    <a:p>
                      <a:r>
                        <a:rPr lang="es-MX" dirty="0" smtClean="0"/>
                        <a:t>.833</a:t>
                      </a:r>
                      <a:endParaRPr lang="es-MX" dirty="0"/>
                    </a:p>
                  </a:txBody>
                  <a:tcPr/>
                </a:tc>
              </a:tr>
              <a:tr h="298450">
                <a:tc>
                  <a:txBody>
                    <a:bodyPr/>
                    <a:lstStyle/>
                    <a:p>
                      <a:r>
                        <a:rPr lang="es-MX" dirty="0" smtClean="0"/>
                        <a:t>.357</a:t>
                      </a:r>
                      <a:endParaRPr lang="es-MX" dirty="0"/>
                    </a:p>
                  </a:txBody>
                  <a:tcPr/>
                </a:tc>
                <a:tc>
                  <a:txBody>
                    <a:bodyPr/>
                    <a:lstStyle/>
                    <a:p>
                      <a:r>
                        <a:rPr lang="es-MX" dirty="0" smtClean="0"/>
                        <a:t>.404</a:t>
                      </a:r>
                      <a:endParaRPr lang="es-MX" dirty="0"/>
                    </a:p>
                  </a:txBody>
                  <a:tcPr/>
                </a:tc>
                <a:tc>
                  <a:txBody>
                    <a:bodyPr/>
                    <a:lstStyle/>
                    <a:p>
                      <a:r>
                        <a:rPr lang="es-MX" dirty="0" smtClean="0"/>
                        <a:t>.714</a:t>
                      </a:r>
                      <a:endParaRPr lang="es-MX" dirty="0"/>
                    </a:p>
                  </a:txBody>
                  <a:tcPr/>
                </a:tc>
                <a:tc>
                  <a:txBody>
                    <a:bodyPr/>
                    <a:lstStyle/>
                    <a:p>
                      <a:r>
                        <a:rPr lang="es-MX" dirty="0" smtClean="0"/>
                        <a:t>.952</a:t>
                      </a:r>
                      <a:endParaRPr lang="es-MX" dirty="0"/>
                    </a:p>
                  </a:txBody>
                  <a:tcPr/>
                </a:tc>
              </a:tr>
              <a:tr h="298450">
                <a:tc>
                  <a:txBody>
                    <a:bodyPr/>
                    <a:lstStyle/>
                    <a:p>
                      <a:r>
                        <a:rPr lang="es-MX" dirty="0" smtClean="0"/>
                        <a:t>.464</a:t>
                      </a:r>
                      <a:endParaRPr lang="es-MX" dirty="0"/>
                    </a:p>
                  </a:txBody>
                  <a:tcPr/>
                </a:tc>
                <a:tc>
                  <a:txBody>
                    <a:bodyPr/>
                    <a:lstStyle/>
                    <a:p>
                      <a:r>
                        <a:rPr lang="es-MX" dirty="0" smtClean="0"/>
                        <a:t>.559</a:t>
                      </a:r>
                      <a:endParaRPr lang="es-MX" dirty="0"/>
                    </a:p>
                  </a:txBody>
                  <a:tcPr/>
                </a:tc>
                <a:tc>
                  <a:txBody>
                    <a:bodyPr/>
                    <a:lstStyle/>
                    <a:p>
                      <a:r>
                        <a:rPr lang="es-MX" dirty="0" smtClean="0"/>
                        <a:t>.976</a:t>
                      </a:r>
                      <a:endParaRPr lang="es-MX" dirty="0"/>
                    </a:p>
                  </a:txBody>
                  <a:tcPr/>
                </a:tc>
                <a:tc>
                  <a:txBody>
                    <a:bodyPr/>
                    <a:lstStyle/>
                    <a:p>
                      <a:r>
                        <a:rPr lang="es-MX" dirty="0" smtClean="0"/>
                        <a:t>.999</a:t>
                      </a:r>
                      <a:endParaRPr lang="es-MX" dirty="0"/>
                    </a:p>
                  </a:txBody>
                  <a:tcPr/>
                </a:tc>
              </a:tr>
            </a:tbl>
          </a:graphicData>
        </a:graphic>
      </p:graphicFrame>
      <p:sp>
        <p:nvSpPr>
          <p:cNvPr id="6" name="5 Rectángulo"/>
          <p:cNvSpPr/>
          <p:nvPr/>
        </p:nvSpPr>
        <p:spPr>
          <a:xfrm>
            <a:off x="8367825" y="0"/>
            <a:ext cx="776175" cy="923330"/>
          </a:xfrm>
          <a:prstGeom prst="rect">
            <a:avLst/>
          </a:prstGeom>
          <a:noFill/>
        </p:spPr>
        <p:txBody>
          <a:bodyPr wrap="none" lIns="91440" tIns="45720" rIns="91440" bIns="45720">
            <a:spAutoFit/>
          </a:bodyPr>
          <a:lstStyle/>
          <a:p>
            <a:pPr algn="ctr"/>
            <a:r>
              <a:rPr lang="es-E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t>
            </a:r>
            <a:endParaRPr lang="es-E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7" name="6 Tabla"/>
          <p:cNvGraphicFramePr>
            <a:graphicFrameLocks noGrp="1"/>
          </p:cNvGraphicFramePr>
          <p:nvPr>
            <p:extLst>
              <p:ext uri="{D42A27DB-BD31-4B8C-83A1-F6EECF244321}">
                <p14:modId xmlns:p14="http://schemas.microsoft.com/office/powerpoint/2010/main" val="2319702746"/>
              </p:ext>
            </p:extLst>
          </p:nvPr>
        </p:nvGraphicFramePr>
        <p:xfrm>
          <a:off x="1524000" y="4117570"/>
          <a:ext cx="6096000" cy="1463040"/>
        </p:xfrm>
        <a:graphic>
          <a:graphicData uri="http://schemas.openxmlformats.org/drawingml/2006/table">
            <a:tbl>
              <a:tblPr firstRow="1" bandRow="1">
                <a:tableStyleId>{C083E6E3-FA7D-4D7B-A595-EF9225AFEA82}</a:tableStyleId>
              </a:tblPr>
              <a:tblGrid>
                <a:gridCol w="1524000"/>
                <a:gridCol w="1524000"/>
                <a:gridCol w="1524000"/>
                <a:gridCol w="1524000"/>
              </a:tblGrid>
              <a:tr h="0">
                <a:tc>
                  <a:txBody>
                    <a:bodyPr/>
                    <a:lstStyle/>
                    <a:p>
                      <a:r>
                        <a:rPr lang="es-MX" dirty="0" smtClean="0"/>
                        <a:t>FA</a:t>
                      </a:r>
                      <a:r>
                        <a:rPr lang="es-MX" baseline="0" dirty="0" smtClean="0"/>
                        <a:t> (Fácil)</a:t>
                      </a:r>
                      <a:endParaRPr lang="es-MX" dirty="0"/>
                    </a:p>
                  </a:txBody>
                  <a:tcPr>
                    <a:lnB w="12700" cap="flat" cmpd="sng" algn="ctr">
                      <a:solidFill>
                        <a:schemeClr val="tx1"/>
                      </a:solidFill>
                      <a:prstDash val="solid"/>
                      <a:round/>
                      <a:headEnd type="none" w="med" len="med"/>
                      <a:tailEnd type="none" w="med" len="med"/>
                    </a:lnB>
                  </a:tcPr>
                </a:tc>
                <a:tc>
                  <a:txBody>
                    <a:bodyPr/>
                    <a:lstStyle/>
                    <a:p>
                      <a:r>
                        <a:rPr lang="es-MX" dirty="0" smtClean="0"/>
                        <a:t>FA</a:t>
                      </a:r>
                      <a:r>
                        <a:rPr lang="es-MX" baseline="0" dirty="0" smtClean="0"/>
                        <a:t> (Difícil)</a:t>
                      </a:r>
                      <a:endParaRPr lang="es-MX" dirty="0"/>
                    </a:p>
                  </a:txBody>
                  <a:tcPr>
                    <a:lnB w="12700" cap="flat" cmpd="sng" algn="ctr">
                      <a:solidFill>
                        <a:schemeClr val="tx1"/>
                      </a:solidFill>
                      <a:prstDash val="solid"/>
                      <a:round/>
                      <a:headEnd type="none" w="med" len="med"/>
                      <a:tailEnd type="none" w="med" len="med"/>
                    </a:lnB>
                  </a:tcPr>
                </a:tc>
                <a:tc>
                  <a:txBody>
                    <a:bodyPr/>
                    <a:lstStyle/>
                    <a:p>
                      <a:r>
                        <a:rPr lang="es-MX" smtClean="0"/>
                        <a:t>H (Difícil)</a:t>
                      </a:r>
                      <a:endParaRPr lang="es-MX" dirty="0"/>
                    </a:p>
                  </a:txBody>
                  <a:tcPr/>
                </a:tc>
                <a:tc>
                  <a:txBody>
                    <a:bodyPr/>
                    <a:lstStyle/>
                    <a:p>
                      <a:r>
                        <a:rPr lang="es-MX" smtClean="0"/>
                        <a:t>H (Fácil)</a:t>
                      </a:r>
                      <a:endParaRPr lang="es-MX" dirty="0"/>
                    </a:p>
                  </a:txBody>
                  <a:tcPr/>
                </a:tc>
              </a:tr>
              <a:tr h="298450">
                <a:tc>
                  <a:txBody>
                    <a:bodyPr/>
                    <a:lstStyle/>
                    <a:p>
                      <a:r>
                        <a:rPr lang="es-MX" dirty="0" smtClean="0"/>
                        <a:t>.333</a:t>
                      </a:r>
                      <a:endParaRPr lang="es-MX"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s-MX" dirty="0" smtClean="0"/>
                        <a:t>.297</a:t>
                      </a:r>
                      <a:endParaRPr lang="es-MX"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s-MX" dirty="0" smtClean="0"/>
                        <a:t>.583</a:t>
                      </a:r>
                      <a:endParaRPr lang="es-MX" dirty="0"/>
                    </a:p>
                  </a:txBody>
                  <a:tcPr>
                    <a:lnL w="12700" cap="flat" cmpd="sng" algn="ctr">
                      <a:solidFill>
                        <a:schemeClr val="tx1"/>
                      </a:solidFill>
                      <a:prstDash val="solid"/>
                      <a:round/>
                      <a:headEnd type="none" w="med" len="med"/>
                      <a:tailEnd type="none" w="med" len="med"/>
                    </a:lnL>
                  </a:tcPr>
                </a:tc>
                <a:tc>
                  <a:txBody>
                    <a:bodyPr/>
                    <a:lstStyle/>
                    <a:p>
                      <a:r>
                        <a:rPr lang="es-MX" dirty="0" smtClean="0"/>
                        <a:t>.845</a:t>
                      </a:r>
                      <a:endParaRPr lang="es-MX" dirty="0"/>
                    </a:p>
                  </a:txBody>
                  <a:tcPr/>
                </a:tc>
              </a:tr>
              <a:tr h="298450">
                <a:tc>
                  <a:txBody>
                    <a:bodyPr/>
                    <a:lstStyle/>
                    <a:p>
                      <a:r>
                        <a:rPr lang="es-MX" dirty="0" smtClean="0"/>
                        <a:t>.095</a:t>
                      </a:r>
                      <a:endParaRPr lang="es-MX" dirty="0"/>
                    </a:p>
                  </a:txBody>
                  <a:tcPr>
                    <a:lnL w="12700" cap="flat" cmpd="sng" algn="ctr">
                      <a:solidFill>
                        <a:schemeClr val="tx1"/>
                      </a:solidFill>
                      <a:prstDash val="solid"/>
                      <a:round/>
                      <a:headEnd type="none" w="med" len="med"/>
                      <a:tailEnd type="none" w="med" len="med"/>
                    </a:lnL>
                  </a:tcPr>
                </a:tc>
                <a:tc>
                  <a:txBody>
                    <a:bodyPr/>
                    <a:lstStyle/>
                    <a:p>
                      <a:r>
                        <a:rPr lang="es-MX" dirty="0" smtClean="0"/>
                        <a:t>.083</a:t>
                      </a:r>
                      <a:endParaRPr lang="es-MX" dirty="0"/>
                    </a:p>
                  </a:txBody>
                  <a:tcPr>
                    <a:lnR w="12700" cap="flat" cmpd="sng" algn="ctr">
                      <a:solidFill>
                        <a:schemeClr val="tx1"/>
                      </a:solidFill>
                      <a:prstDash val="solid"/>
                      <a:round/>
                      <a:headEnd type="none" w="med" len="med"/>
                      <a:tailEnd type="none" w="med" len="med"/>
                    </a:lnR>
                  </a:tcPr>
                </a:tc>
                <a:tc>
                  <a:txBody>
                    <a:bodyPr/>
                    <a:lstStyle/>
                    <a:p>
                      <a:r>
                        <a:rPr lang="es-MX" dirty="0" smtClean="0"/>
                        <a:t>.928</a:t>
                      </a:r>
                      <a:endParaRPr lang="es-MX" dirty="0"/>
                    </a:p>
                  </a:txBody>
                  <a:tcPr>
                    <a:lnL w="12700" cap="flat" cmpd="sng" algn="ctr">
                      <a:solidFill>
                        <a:schemeClr val="tx1"/>
                      </a:solidFill>
                      <a:prstDash val="solid"/>
                      <a:round/>
                      <a:headEnd type="none" w="med" len="med"/>
                      <a:tailEnd type="none" w="med" len="med"/>
                    </a:lnL>
                  </a:tcPr>
                </a:tc>
                <a:tc>
                  <a:txBody>
                    <a:bodyPr/>
                    <a:lstStyle/>
                    <a:p>
                      <a:r>
                        <a:rPr lang="es-MX" dirty="0" smtClean="0"/>
                        <a:t>.9404</a:t>
                      </a:r>
                      <a:endParaRPr lang="es-MX" dirty="0"/>
                    </a:p>
                  </a:txBody>
                  <a:tcPr/>
                </a:tc>
              </a:tr>
              <a:tr h="298450">
                <a:tc>
                  <a:txBody>
                    <a:bodyPr/>
                    <a:lstStyle/>
                    <a:p>
                      <a:r>
                        <a:rPr lang="es-MX" dirty="0" smtClean="0"/>
                        <a:t>.130</a:t>
                      </a:r>
                      <a:endParaRPr lang="es-MX"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s-MX" dirty="0" smtClean="0"/>
                        <a:t>.107</a:t>
                      </a:r>
                      <a:endParaRPr lang="es-MX"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s-MX" dirty="0" smtClean="0"/>
                        <a:t>.869</a:t>
                      </a:r>
                      <a:endParaRPr lang="es-MX" dirty="0"/>
                    </a:p>
                  </a:txBody>
                  <a:tcPr>
                    <a:lnL w="12700" cap="flat" cmpd="sng" algn="ctr">
                      <a:solidFill>
                        <a:schemeClr val="tx1"/>
                      </a:solidFill>
                      <a:prstDash val="solid"/>
                      <a:round/>
                      <a:headEnd type="none" w="med" len="med"/>
                      <a:tailEnd type="none" w="med" len="med"/>
                    </a:lnL>
                  </a:tcPr>
                </a:tc>
                <a:tc>
                  <a:txBody>
                    <a:bodyPr/>
                    <a:lstStyle/>
                    <a:p>
                      <a:r>
                        <a:rPr lang="es-MX" dirty="0" smtClean="0"/>
                        <a:t>.892</a:t>
                      </a:r>
                      <a:endParaRPr lang="es-MX" dirty="0"/>
                    </a:p>
                  </a:txBody>
                  <a:tcPr/>
                </a:tc>
              </a:tr>
            </a:tbl>
          </a:graphicData>
        </a:graphic>
      </p:graphicFrame>
    </p:spTree>
    <p:extLst>
      <p:ext uri="{BB962C8B-B14F-4D97-AF65-F5344CB8AC3E}">
        <p14:creationId xmlns:p14="http://schemas.microsoft.com/office/powerpoint/2010/main" val="2105826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Posibles Problemas</a:t>
            </a:r>
            <a:endParaRPr lang="es-MX" dirty="0"/>
          </a:p>
        </p:txBody>
      </p:sp>
      <p:sp>
        <p:nvSpPr>
          <p:cNvPr id="3" name="2 Marcador de contenido"/>
          <p:cNvSpPr>
            <a:spLocks noGrp="1"/>
          </p:cNvSpPr>
          <p:nvPr>
            <p:ph idx="1"/>
          </p:nvPr>
        </p:nvSpPr>
        <p:spPr/>
        <p:txBody>
          <a:bodyPr/>
          <a:lstStyle/>
          <a:p>
            <a:r>
              <a:rPr lang="es-MX" dirty="0" smtClean="0"/>
              <a:t>NO hay interacción previa a la detección.</a:t>
            </a:r>
            <a:endParaRPr lang="es-MX"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852936"/>
            <a:ext cx="64770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147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Posibles Problemas</a:t>
            </a:r>
            <a:endParaRPr lang="es-MX" dirty="0"/>
          </a:p>
        </p:txBody>
      </p:sp>
      <p:sp>
        <p:nvSpPr>
          <p:cNvPr id="3" name="2 Marcador de contenido"/>
          <p:cNvSpPr>
            <a:spLocks noGrp="1"/>
          </p:cNvSpPr>
          <p:nvPr>
            <p:ph idx="1"/>
          </p:nvPr>
        </p:nvSpPr>
        <p:spPr/>
        <p:txBody>
          <a:bodyPr/>
          <a:lstStyle/>
          <a:p>
            <a:r>
              <a:rPr lang="es-MX" dirty="0" err="1" smtClean="0"/>
              <a:t>Recogition</a:t>
            </a:r>
            <a:r>
              <a:rPr lang="es-MX" dirty="0" smtClean="0"/>
              <a:t> </a:t>
            </a:r>
            <a:r>
              <a:rPr lang="es-MX" dirty="0" err="1" smtClean="0"/>
              <a:t>Memory</a:t>
            </a:r>
            <a:r>
              <a:rPr lang="es-MX" dirty="0" smtClean="0"/>
              <a:t> </a:t>
            </a:r>
            <a:r>
              <a:rPr lang="es-MX" dirty="0" err="1" smtClean="0"/>
              <a:t>is</a:t>
            </a:r>
            <a:r>
              <a:rPr lang="es-MX" dirty="0" smtClean="0"/>
              <a:t> </a:t>
            </a:r>
            <a:r>
              <a:rPr lang="es-MX" dirty="0" err="1" smtClean="0"/>
              <a:t>an</a:t>
            </a:r>
            <a:r>
              <a:rPr lang="es-MX" dirty="0" smtClean="0"/>
              <a:t> </a:t>
            </a:r>
            <a:r>
              <a:rPr lang="es-MX" dirty="0" err="1" smtClean="0"/>
              <a:t>UnequalVarianceSD</a:t>
            </a:r>
            <a:r>
              <a:rPr lang="es-MX" dirty="0" smtClean="0"/>
              <a:t> </a:t>
            </a:r>
            <a:r>
              <a:rPr lang="es-MX" dirty="0" err="1" smtClean="0"/>
              <a:t>model</a:t>
            </a:r>
            <a:endParaRPr lang="es-MX" dirty="0" smtClean="0"/>
          </a:p>
        </p:txBody>
      </p:sp>
    </p:spTree>
    <p:extLst>
      <p:ext uri="{BB962C8B-B14F-4D97-AF65-F5344CB8AC3E}">
        <p14:creationId xmlns:p14="http://schemas.microsoft.com/office/powerpoint/2010/main" val="265648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Memoria de Reconocimiento</a:t>
            </a: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56792"/>
            <a:ext cx="6768752" cy="4074244"/>
          </a:xfrm>
          <a:prstGeom prst="rect">
            <a:avLst/>
          </a:prstGeom>
          <a:noFill/>
          <a:ln>
            <a:noFill/>
          </a:ln>
        </p:spPr>
      </p:pic>
    </p:spTree>
    <p:extLst>
      <p:ext uri="{BB962C8B-B14F-4D97-AF65-F5344CB8AC3E}">
        <p14:creationId xmlns:p14="http://schemas.microsoft.com/office/powerpoint/2010/main" val="35053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0407" y="332656"/>
            <a:ext cx="8229600" cy="1143000"/>
          </a:xfrm>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3 CuadroTexto"/>
          <p:cNvSpPr txBox="1"/>
          <p:nvPr/>
        </p:nvSpPr>
        <p:spPr>
          <a:xfrm>
            <a:off x="467544" y="1844824"/>
            <a:ext cx="2664296" cy="2862322"/>
          </a:xfrm>
          <a:prstGeom prst="rect">
            <a:avLst/>
          </a:prstGeom>
          <a:noFill/>
          <a:ln>
            <a:noFill/>
          </a:ln>
        </p:spPr>
        <p:txBody>
          <a:bodyPr wrap="square" rtlCol="0">
            <a:spAutoFit/>
          </a:bodyPr>
          <a:lstStyle/>
          <a:p>
            <a:pPr algn="ctr"/>
            <a:r>
              <a:rPr lang="es-MX" dirty="0" smtClean="0"/>
              <a:t>Sandra</a:t>
            </a:r>
            <a:br>
              <a:rPr lang="es-MX" dirty="0" smtClean="0"/>
            </a:br>
            <a:r>
              <a:rPr lang="es-MX" dirty="0" smtClean="0"/>
              <a:t>Marisa</a:t>
            </a:r>
            <a:br>
              <a:rPr lang="es-MX" dirty="0" smtClean="0"/>
            </a:br>
            <a:r>
              <a:rPr lang="es-MX" dirty="0" smtClean="0"/>
              <a:t>Leonor</a:t>
            </a:r>
            <a:br>
              <a:rPr lang="es-MX" dirty="0" smtClean="0"/>
            </a:br>
            <a:r>
              <a:rPr lang="es-MX" dirty="0" smtClean="0"/>
              <a:t>Hilda</a:t>
            </a:r>
            <a:br>
              <a:rPr lang="es-MX" dirty="0" smtClean="0"/>
            </a:br>
            <a:r>
              <a:rPr lang="es-MX" dirty="0" smtClean="0"/>
              <a:t>Natalia</a:t>
            </a:r>
          </a:p>
          <a:p>
            <a:pPr algn="ctr"/>
            <a:r>
              <a:rPr lang="es-MX" dirty="0" smtClean="0"/>
              <a:t>Patricia</a:t>
            </a:r>
          </a:p>
          <a:p>
            <a:pPr algn="ctr"/>
            <a:r>
              <a:rPr lang="es-MX" dirty="0" smtClean="0"/>
              <a:t>Violeta</a:t>
            </a:r>
            <a:br>
              <a:rPr lang="es-MX" dirty="0" smtClean="0"/>
            </a:br>
            <a:r>
              <a:rPr lang="es-MX" dirty="0" smtClean="0"/>
              <a:t>Zaira</a:t>
            </a:r>
            <a:br>
              <a:rPr lang="es-MX" dirty="0" smtClean="0"/>
            </a:br>
            <a:r>
              <a:rPr lang="es-MX" dirty="0" smtClean="0"/>
              <a:t>Amada</a:t>
            </a:r>
            <a:br>
              <a:rPr lang="es-MX" dirty="0" smtClean="0"/>
            </a:br>
            <a:r>
              <a:rPr lang="es-MX" dirty="0" smtClean="0"/>
              <a:t>Tania</a:t>
            </a:r>
            <a:endParaRPr lang="es-MX" dirty="0"/>
          </a:p>
        </p:txBody>
      </p:sp>
      <p:sp>
        <p:nvSpPr>
          <p:cNvPr id="5" name="4 Rectángulo"/>
          <p:cNvSpPr/>
          <p:nvPr/>
        </p:nvSpPr>
        <p:spPr>
          <a:xfrm>
            <a:off x="3347864" y="0"/>
            <a:ext cx="216024" cy="685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CuadroTexto"/>
          <p:cNvSpPr txBox="1"/>
          <p:nvPr/>
        </p:nvSpPr>
        <p:spPr>
          <a:xfrm>
            <a:off x="607159" y="692696"/>
            <a:ext cx="2304256" cy="646331"/>
          </a:xfrm>
          <a:prstGeom prst="rect">
            <a:avLst/>
          </a:prstGeom>
          <a:noFill/>
        </p:spPr>
        <p:txBody>
          <a:bodyPr wrap="square" rtlCol="0">
            <a:spAutoFit/>
          </a:bodyPr>
          <a:lstStyle/>
          <a:p>
            <a:pPr algn="ctr"/>
            <a:r>
              <a:rPr lang="es-MX" b="1" dirty="0" smtClean="0"/>
              <a:t>Pre-experimento:</a:t>
            </a:r>
            <a:br>
              <a:rPr lang="es-MX" b="1" dirty="0" smtClean="0"/>
            </a:br>
            <a:r>
              <a:rPr lang="es-MX" b="1" dirty="0" smtClean="0"/>
              <a:t>ESTUDIO </a:t>
            </a:r>
            <a:endParaRPr lang="es-MX" b="1" dirty="0"/>
          </a:p>
        </p:txBody>
      </p:sp>
    </p:spTree>
    <p:extLst>
      <p:ext uri="{BB962C8B-B14F-4D97-AF65-F5344CB8AC3E}">
        <p14:creationId xmlns:p14="http://schemas.microsoft.com/office/powerpoint/2010/main" val="182903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3 CuadroTexto"/>
          <p:cNvSpPr txBox="1"/>
          <p:nvPr/>
        </p:nvSpPr>
        <p:spPr>
          <a:xfrm>
            <a:off x="3635896" y="1831263"/>
            <a:ext cx="2664296" cy="2862322"/>
          </a:xfrm>
          <a:prstGeom prst="rect">
            <a:avLst/>
          </a:prstGeom>
          <a:noFill/>
          <a:ln>
            <a:noFill/>
          </a:ln>
        </p:spPr>
        <p:txBody>
          <a:bodyPr wrap="square" rtlCol="0">
            <a:spAutoFit/>
          </a:bodyPr>
          <a:lstStyle/>
          <a:p>
            <a:pPr algn="ctr"/>
            <a:r>
              <a:rPr lang="es-MX" dirty="0" smtClean="0"/>
              <a:t>Leonor</a:t>
            </a:r>
            <a:br>
              <a:rPr lang="es-MX" dirty="0" smtClean="0"/>
            </a:br>
            <a:r>
              <a:rPr lang="es-MX" dirty="0" smtClean="0"/>
              <a:t>Marisol</a:t>
            </a:r>
            <a:br>
              <a:rPr lang="es-MX" dirty="0" smtClean="0"/>
            </a:br>
            <a:r>
              <a:rPr lang="es-MX" dirty="0" smtClean="0"/>
              <a:t>Viridiana</a:t>
            </a:r>
            <a:br>
              <a:rPr lang="es-MX" dirty="0" smtClean="0"/>
            </a:br>
            <a:r>
              <a:rPr lang="es-MX" dirty="0" smtClean="0"/>
              <a:t>Zaira</a:t>
            </a:r>
            <a:br>
              <a:rPr lang="es-MX" dirty="0" smtClean="0"/>
            </a:br>
            <a:r>
              <a:rPr lang="es-MX" dirty="0" smtClean="0"/>
              <a:t>Rebecca</a:t>
            </a:r>
          </a:p>
          <a:p>
            <a:pPr algn="ctr"/>
            <a:r>
              <a:rPr lang="es-MX" dirty="0" smtClean="0"/>
              <a:t>Patricia</a:t>
            </a:r>
          </a:p>
          <a:p>
            <a:pPr algn="ctr"/>
            <a:r>
              <a:rPr lang="es-MX" dirty="0" err="1" smtClean="0"/>
              <a:t>Talia</a:t>
            </a:r>
            <a:r>
              <a:rPr lang="es-MX" dirty="0" smtClean="0"/>
              <a:t/>
            </a:r>
            <a:br>
              <a:rPr lang="es-MX" dirty="0" smtClean="0"/>
            </a:br>
            <a:r>
              <a:rPr lang="es-MX" dirty="0" err="1" smtClean="0"/>
              <a:t>Zaide</a:t>
            </a:r>
            <a:r>
              <a:rPr lang="es-MX" dirty="0" smtClean="0"/>
              <a:t/>
            </a:r>
            <a:br>
              <a:rPr lang="es-MX" dirty="0" smtClean="0"/>
            </a:br>
            <a:r>
              <a:rPr lang="es-MX" dirty="0" smtClean="0"/>
              <a:t>Amanda</a:t>
            </a:r>
            <a:br>
              <a:rPr lang="es-MX" dirty="0" smtClean="0"/>
            </a:br>
            <a:r>
              <a:rPr lang="es-MX" dirty="0" smtClean="0"/>
              <a:t>Tania</a:t>
            </a:r>
            <a:endParaRPr lang="es-MX" dirty="0"/>
          </a:p>
        </p:txBody>
      </p:sp>
      <p:sp>
        <p:nvSpPr>
          <p:cNvPr id="5" name="4 Rectángulo"/>
          <p:cNvSpPr/>
          <p:nvPr/>
        </p:nvSpPr>
        <p:spPr>
          <a:xfrm>
            <a:off x="3347864" y="0"/>
            <a:ext cx="216024" cy="685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CuadroTexto"/>
          <p:cNvSpPr txBox="1"/>
          <p:nvPr/>
        </p:nvSpPr>
        <p:spPr>
          <a:xfrm>
            <a:off x="6452592" y="1846396"/>
            <a:ext cx="2664296" cy="2862322"/>
          </a:xfrm>
          <a:prstGeom prst="rect">
            <a:avLst/>
          </a:prstGeom>
          <a:noFill/>
          <a:ln>
            <a:noFill/>
          </a:ln>
        </p:spPr>
        <p:txBody>
          <a:bodyPr wrap="square" rtlCol="0">
            <a:spAutoFit/>
          </a:bodyPr>
          <a:lstStyle/>
          <a:p>
            <a:pPr algn="ctr"/>
            <a:r>
              <a:rPr lang="es-MX" dirty="0" smtClean="0"/>
              <a:t>Sandra</a:t>
            </a:r>
            <a:br>
              <a:rPr lang="es-MX" dirty="0" smtClean="0"/>
            </a:br>
            <a:r>
              <a:rPr lang="es-MX" dirty="0" smtClean="0"/>
              <a:t>Hilda</a:t>
            </a:r>
            <a:br>
              <a:rPr lang="es-MX" dirty="0" smtClean="0"/>
            </a:br>
            <a:r>
              <a:rPr lang="es-MX" dirty="0" smtClean="0"/>
              <a:t>Zaira</a:t>
            </a:r>
            <a:br>
              <a:rPr lang="es-MX" dirty="0" smtClean="0"/>
            </a:br>
            <a:r>
              <a:rPr lang="es-MX" dirty="0" smtClean="0"/>
              <a:t>Delia</a:t>
            </a:r>
            <a:br>
              <a:rPr lang="es-MX" dirty="0" smtClean="0"/>
            </a:br>
            <a:r>
              <a:rPr lang="es-MX" dirty="0" smtClean="0"/>
              <a:t>Natalia</a:t>
            </a:r>
          </a:p>
          <a:p>
            <a:pPr algn="ctr"/>
            <a:r>
              <a:rPr lang="es-MX" dirty="0" smtClean="0"/>
              <a:t>Petunia</a:t>
            </a:r>
          </a:p>
          <a:p>
            <a:pPr algn="ctr"/>
            <a:r>
              <a:rPr lang="es-MX" dirty="0" smtClean="0"/>
              <a:t>Violeta</a:t>
            </a:r>
            <a:br>
              <a:rPr lang="es-MX" dirty="0" smtClean="0"/>
            </a:br>
            <a:r>
              <a:rPr lang="es-MX" dirty="0" smtClean="0"/>
              <a:t>Elizabeth</a:t>
            </a:r>
            <a:br>
              <a:rPr lang="es-MX" dirty="0" smtClean="0"/>
            </a:br>
            <a:r>
              <a:rPr lang="es-MX" dirty="0" smtClean="0"/>
              <a:t>Amada</a:t>
            </a:r>
            <a:br>
              <a:rPr lang="es-MX" dirty="0" smtClean="0"/>
            </a:br>
            <a:r>
              <a:rPr lang="es-MX" dirty="0" smtClean="0"/>
              <a:t>Marisa</a:t>
            </a:r>
            <a:endParaRPr lang="es-MX" dirty="0"/>
          </a:p>
        </p:txBody>
      </p:sp>
      <p:sp>
        <p:nvSpPr>
          <p:cNvPr id="8" name="7 CuadroTexto"/>
          <p:cNvSpPr txBox="1"/>
          <p:nvPr/>
        </p:nvSpPr>
        <p:spPr>
          <a:xfrm>
            <a:off x="607159" y="692696"/>
            <a:ext cx="2304256" cy="646331"/>
          </a:xfrm>
          <a:prstGeom prst="rect">
            <a:avLst/>
          </a:prstGeom>
          <a:noFill/>
        </p:spPr>
        <p:txBody>
          <a:bodyPr wrap="square" rtlCol="0">
            <a:spAutoFit/>
          </a:bodyPr>
          <a:lstStyle/>
          <a:p>
            <a:pPr algn="ctr"/>
            <a:r>
              <a:rPr lang="es-MX" b="1" dirty="0" smtClean="0"/>
              <a:t>Pre-experimento:</a:t>
            </a:r>
            <a:br>
              <a:rPr lang="es-MX" b="1" dirty="0" smtClean="0"/>
            </a:br>
            <a:r>
              <a:rPr lang="es-MX" b="1" dirty="0" smtClean="0"/>
              <a:t>ESTUDIO </a:t>
            </a:r>
            <a:endParaRPr lang="es-MX" b="1" dirty="0"/>
          </a:p>
        </p:txBody>
      </p:sp>
      <p:sp>
        <p:nvSpPr>
          <p:cNvPr id="9" name="8 CuadroTexto"/>
          <p:cNvSpPr txBox="1"/>
          <p:nvPr/>
        </p:nvSpPr>
        <p:spPr>
          <a:xfrm>
            <a:off x="4355976" y="554196"/>
            <a:ext cx="4176464" cy="923330"/>
          </a:xfrm>
          <a:prstGeom prst="rect">
            <a:avLst/>
          </a:prstGeom>
          <a:noFill/>
        </p:spPr>
        <p:txBody>
          <a:bodyPr wrap="square" rtlCol="0">
            <a:spAutoFit/>
          </a:bodyPr>
          <a:lstStyle/>
          <a:p>
            <a:pPr algn="ctr"/>
            <a:r>
              <a:rPr lang="es-MX" b="1" dirty="0" smtClean="0"/>
              <a:t>Fase experimental:</a:t>
            </a:r>
            <a:br>
              <a:rPr lang="es-MX" b="1" dirty="0" smtClean="0"/>
            </a:br>
            <a:r>
              <a:rPr lang="es-MX" b="1" dirty="0" smtClean="0"/>
              <a:t>¿Cuáles de estas palabras ya se te habían mostrado?</a:t>
            </a:r>
            <a:endParaRPr lang="es-MX" b="1" dirty="0"/>
          </a:p>
        </p:txBody>
      </p:sp>
    </p:spTree>
    <p:extLst>
      <p:ext uri="{BB962C8B-B14F-4D97-AF65-F5344CB8AC3E}">
        <p14:creationId xmlns:p14="http://schemas.microsoft.com/office/powerpoint/2010/main" val="208179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endParaRPr lang="es-MX" dirty="0"/>
          </a:p>
        </p:txBody>
      </p:sp>
      <p:sp>
        <p:nvSpPr>
          <p:cNvPr id="3" name="2 Marcador de contenido"/>
          <p:cNvSpPr>
            <a:spLocks noGrp="1"/>
          </p:cNvSpPr>
          <p:nvPr>
            <p:ph idx="1"/>
          </p:nvPr>
        </p:nvSpPr>
        <p:spPr/>
        <p:txBody>
          <a:bodyPr/>
          <a:lstStyle/>
          <a:p>
            <a:endParaRPr lang="es-MX" dirty="0" smtClean="0"/>
          </a:p>
          <a:p>
            <a:endParaRPr lang="es-MX" dirty="0"/>
          </a:p>
        </p:txBody>
      </p:sp>
      <p:sp>
        <p:nvSpPr>
          <p:cNvPr id="4" name="3 CuadroTexto"/>
          <p:cNvSpPr txBox="1"/>
          <p:nvPr/>
        </p:nvSpPr>
        <p:spPr>
          <a:xfrm>
            <a:off x="3635896" y="1831263"/>
            <a:ext cx="2664296" cy="2862322"/>
          </a:xfrm>
          <a:prstGeom prst="rect">
            <a:avLst/>
          </a:prstGeom>
          <a:noFill/>
          <a:ln>
            <a:noFill/>
          </a:ln>
        </p:spPr>
        <p:txBody>
          <a:bodyPr wrap="square" rtlCol="0">
            <a:spAutoFit/>
          </a:bodyPr>
          <a:lstStyle/>
          <a:p>
            <a:pPr algn="ctr"/>
            <a:r>
              <a:rPr lang="es-MX" b="1" dirty="0" smtClean="0">
                <a:solidFill>
                  <a:srgbClr val="00B050"/>
                </a:solidFill>
              </a:rPr>
              <a:t>Leonor</a:t>
            </a:r>
            <a:r>
              <a:rPr lang="es-MX" dirty="0" smtClean="0"/>
              <a:t/>
            </a:r>
            <a:br>
              <a:rPr lang="es-MX" dirty="0" smtClean="0"/>
            </a:br>
            <a:r>
              <a:rPr lang="es-MX" dirty="0" smtClean="0"/>
              <a:t>Marisol</a:t>
            </a:r>
            <a:br>
              <a:rPr lang="es-MX" dirty="0" smtClean="0"/>
            </a:br>
            <a:r>
              <a:rPr lang="es-MX" dirty="0" smtClean="0"/>
              <a:t>Viridiana</a:t>
            </a:r>
            <a:br>
              <a:rPr lang="es-MX" dirty="0" smtClean="0"/>
            </a:br>
            <a:r>
              <a:rPr lang="es-MX" b="1" dirty="0" smtClean="0">
                <a:solidFill>
                  <a:srgbClr val="00B050"/>
                </a:solidFill>
              </a:rPr>
              <a:t>Zaira</a:t>
            </a:r>
            <a:r>
              <a:rPr lang="es-MX" dirty="0" smtClean="0"/>
              <a:t/>
            </a:r>
            <a:br>
              <a:rPr lang="es-MX" dirty="0" smtClean="0"/>
            </a:br>
            <a:r>
              <a:rPr lang="es-MX" dirty="0" smtClean="0"/>
              <a:t>Rebecca</a:t>
            </a:r>
          </a:p>
          <a:p>
            <a:pPr algn="ctr"/>
            <a:r>
              <a:rPr lang="es-MX" b="1" dirty="0" smtClean="0">
                <a:solidFill>
                  <a:srgbClr val="00B050"/>
                </a:solidFill>
              </a:rPr>
              <a:t>Patricia</a:t>
            </a:r>
          </a:p>
          <a:p>
            <a:pPr algn="ctr"/>
            <a:r>
              <a:rPr lang="es-MX" dirty="0" err="1" smtClean="0"/>
              <a:t>Talia</a:t>
            </a:r>
            <a:r>
              <a:rPr lang="es-MX" dirty="0" smtClean="0"/>
              <a:t/>
            </a:r>
            <a:br>
              <a:rPr lang="es-MX" dirty="0" smtClean="0"/>
            </a:br>
            <a:r>
              <a:rPr lang="es-MX" dirty="0" err="1" smtClean="0"/>
              <a:t>Zaide</a:t>
            </a:r>
            <a:r>
              <a:rPr lang="es-MX" dirty="0" smtClean="0"/>
              <a:t/>
            </a:r>
            <a:br>
              <a:rPr lang="es-MX" dirty="0" smtClean="0"/>
            </a:br>
            <a:r>
              <a:rPr lang="es-MX" dirty="0" smtClean="0"/>
              <a:t>Amanda</a:t>
            </a:r>
            <a:br>
              <a:rPr lang="es-MX" dirty="0" smtClean="0"/>
            </a:br>
            <a:r>
              <a:rPr lang="es-MX" b="1" dirty="0" smtClean="0">
                <a:solidFill>
                  <a:srgbClr val="00B050"/>
                </a:solidFill>
              </a:rPr>
              <a:t>Tania</a:t>
            </a:r>
            <a:endParaRPr lang="es-MX" b="1" dirty="0">
              <a:solidFill>
                <a:srgbClr val="00B050"/>
              </a:solidFill>
            </a:endParaRPr>
          </a:p>
        </p:txBody>
      </p:sp>
      <p:sp>
        <p:nvSpPr>
          <p:cNvPr id="5" name="4 Rectángulo"/>
          <p:cNvSpPr/>
          <p:nvPr/>
        </p:nvSpPr>
        <p:spPr>
          <a:xfrm>
            <a:off x="3347864" y="0"/>
            <a:ext cx="216024" cy="685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5 CuadroTexto"/>
          <p:cNvSpPr txBox="1"/>
          <p:nvPr/>
        </p:nvSpPr>
        <p:spPr>
          <a:xfrm>
            <a:off x="6452592" y="1846396"/>
            <a:ext cx="2664296" cy="2862322"/>
          </a:xfrm>
          <a:prstGeom prst="rect">
            <a:avLst/>
          </a:prstGeom>
          <a:noFill/>
          <a:ln>
            <a:noFill/>
          </a:ln>
        </p:spPr>
        <p:txBody>
          <a:bodyPr wrap="square" rtlCol="0">
            <a:spAutoFit/>
          </a:bodyPr>
          <a:lstStyle/>
          <a:p>
            <a:pPr algn="ctr"/>
            <a:r>
              <a:rPr lang="es-MX" b="1" dirty="0" smtClean="0">
                <a:solidFill>
                  <a:srgbClr val="00B050"/>
                </a:solidFill>
              </a:rPr>
              <a:t>Sandra</a:t>
            </a:r>
            <a:r>
              <a:rPr lang="es-MX" dirty="0" smtClean="0"/>
              <a:t/>
            </a:r>
            <a:br>
              <a:rPr lang="es-MX" dirty="0" smtClean="0"/>
            </a:br>
            <a:r>
              <a:rPr lang="es-MX" b="1" dirty="0" smtClean="0">
                <a:solidFill>
                  <a:srgbClr val="00B050"/>
                </a:solidFill>
              </a:rPr>
              <a:t>Hilda</a:t>
            </a:r>
            <a:r>
              <a:rPr lang="es-MX" dirty="0" smtClean="0"/>
              <a:t/>
            </a:r>
            <a:br>
              <a:rPr lang="es-MX" dirty="0" smtClean="0"/>
            </a:br>
            <a:r>
              <a:rPr lang="es-MX" dirty="0" smtClean="0"/>
              <a:t>Zaira</a:t>
            </a:r>
            <a:br>
              <a:rPr lang="es-MX" dirty="0" smtClean="0"/>
            </a:br>
            <a:r>
              <a:rPr lang="es-MX" dirty="0" smtClean="0"/>
              <a:t>Delia</a:t>
            </a:r>
            <a:br>
              <a:rPr lang="es-MX" dirty="0" smtClean="0"/>
            </a:br>
            <a:r>
              <a:rPr lang="es-MX" b="1" dirty="0" smtClean="0">
                <a:solidFill>
                  <a:srgbClr val="00B050"/>
                </a:solidFill>
              </a:rPr>
              <a:t>Natalia</a:t>
            </a:r>
          </a:p>
          <a:p>
            <a:pPr algn="ctr"/>
            <a:r>
              <a:rPr lang="es-MX" dirty="0" smtClean="0"/>
              <a:t>Petunia</a:t>
            </a:r>
          </a:p>
          <a:p>
            <a:pPr algn="ctr"/>
            <a:r>
              <a:rPr lang="es-MX" b="1" dirty="0" smtClean="0">
                <a:solidFill>
                  <a:srgbClr val="00B050"/>
                </a:solidFill>
              </a:rPr>
              <a:t>Violeta</a:t>
            </a:r>
            <a:r>
              <a:rPr lang="es-MX" dirty="0" smtClean="0"/>
              <a:t/>
            </a:r>
            <a:br>
              <a:rPr lang="es-MX" dirty="0" smtClean="0"/>
            </a:br>
            <a:r>
              <a:rPr lang="es-MX" dirty="0" smtClean="0"/>
              <a:t>Elizabeth</a:t>
            </a:r>
            <a:br>
              <a:rPr lang="es-MX" dirty="0" smtClean="0"/>
            </a:br>
            <a:r>
              <a:rPr lang="es-MX" b="1" dirty="0" smtClean="0">
                <a:solidFill>
                  <a:srgbClr val="00B050"/>
                </a:solidFill>
              </a:rPr>
              <a:t>Amada</a:t>
            </a:r>
            <a:r>
              <a:rPr lang="es-MX" dirty="0" smtClean="0"/>
              <a:t/>
            </a:r>
            <a:br>
              <a:rPr lang="es-MX" dirty="0" smtClean="0"/>
            </a:br>
            <a:r>
              <a:rPr lang="es-MX" b="1" dirty="0" smtClean="0">
                <a:solidFill>
                  <a:srgbClr val="00B050"/>
                </a:solidFill>
              </a:rPr>
              <a:t>Marisa</a:t>
            </a:r>
            <a:endParaRPr lang="es-MX" b="1" dirty="0">
              <a:solidFill>
                <a:srgbClr val="00B050"/>
              </a:solidFill>
            </a:endParaRPr>
          </a:p>
        </p:txBody>
      </p:sp>
      <p:sp>
        <p:nvSpPr>
          <p:cNvPr id="7" name="6 CuadroTexto"/>
          <p:cNvSpPr txBox="1"/>
          <p:nvPr/>
        </p:nvSpPr>
        <p:spPr>
          <a:xfrm>
            <a:off x="467544" y="1844824"/>
            <a:ext cx="2664296" cy="2862322"/>
          </a:xfrm>
          <a:prstGeom prst="rect">
            <a:avLst/>
          </a:prstGeom>
          <a:noFill/>
          <a:ln>
            <a:noFill/>
          </a:ln>
        </p:spPr>
        <p:txBody>
          <a:bodyPr wrap="square" rtlCol="0">
            <a:spAutoFit/>
          </a:bodyPr>
          <a:lstStyle/>
          <a:p>
            <a:pPr algn="ctr"/>
            <a:r>
              <a:rPr lang="es-MX" b="1" dirty="0" smtClean="0"/>
              <a:t>Sandra</a:t>
            </a:r>
            <a:br>
              <a:rPr lang="es-MX" b="1" dirty="0" smtClean="0"/>
            </a:br>
            <a:r>
              <a:rPr lang="es-MX" b="1" dirty="0" smtClean="0"/>
              <a:t>Marisa</a:t>
            </a:r>
            <a:br>
              <a:rPr lang="es-MX" b="1" dirty="0" smtClean="0"/>
            </a:br>
            <a:r>
              <a:rPr lang="es-MX" b="1" dirty="0" smtClean="0"/>
              <a:t>Leonor</a:t>
            </a:r>
            <a:br>
              <a:rPr lang="es-MX" b="1" dirty="0" smtClean="0"/>
            </a:br>
            <a:r>
              <a:rPr lang="es-MX" b="1" dirty="0" smtClean="0"/>
              <a:t>Hilda</a:t>
            </a:r>
            <a:br>
              <a:rPr lang="es-MX" b="1" dirty="0" smtClean="0"/>
            </a:br>
            <a:r>
              <a:rPr lang="es-MX" b="1" dirty="0" smtClean="0"/>
              <a:t>Natalia</a:t>
            </a:r>
          </a:p>
          <a:p>
            <a:pPr algn="ctr"/>
            <a:r>
              <a:rPr lang="es-MX" b="1" dirty="0" smtClean="0"/>
              <a:t>Patricia</a:t>
            </a:r>
          </a:p>
          <a:p>
            <a:pPr algn="ctr"/>
            <a:r>
              <a:rPr lang="es-MX" b="1" dirty="0" smtClean="0"/>
              <a:t>Violeta</a:t>
            </a:r>
            <a:br>
              <a:rPr lang="es-MX" b="1" dirty="0" smtClean="0"/>
            </a:br>
            <a:r>
              <a:rPr lang="es-MX" b="1" dirty="0" smtClean="0"/>
              <a:t>Zaira</a:t>
            </a:r>
            <a:br>
              <a:rPr lang="es-MX" b="1" dirty="0" smtClean="0"/>
            </a:br>
            <a:r>
              <a:rPr lang="es-MX" b="1" dirty="0" smtClean="0"/>
              <a:t>Amada</a:t>
            </a:r>
            <a:br>
              <a:rPr lang="es-MX" b="1" dirty="0" smtClean="0"/>
            </a:br>
            <a:r>
              <a:rPr lang="es-MX" b="1" dirty="0" smtClean="0"/>
              <a:t>Tania</a:t>
            </a:r>
            <a:endParaRPr lang="es-MX" b="1" dirty="0"/>
          </a:p>
        </p:txBody>
      </p:sp>
      <p:sp>
        <p:nvSpPr>
          <p:cNvPr id="8" name="7 CuadroTexto"/>
          <p:cNvSpPr txBox="1"/>
          <p:nvPr/>
        </p:nvSpPr>
        <p:spPr>
          <a:xfrm>
            <a:off x="607159" y="692696"/>
            <a:ext cx="2304256" cy="646331"/>
          </a:xfrm>
          <a:prstGeom prst="rect">
            <a:avLst/>
          </a:prstGeom>
          <a:noFill/>
        </p:spPr>
        <p:txBody>
          <a:bodyPr wrap="square" rtlCol="0">
            <a:spAutoFit/>
          </a:bodyPr>
          <a:lstStyle/>
          <a:p>
            <a:pPr algn="ctr"/>
            <a:r>
              <a:rPr lang="es-MX" b="1" dirty="0" smtClean="0"/>
              <a:t>Pre-experimento:</a:t>
            </a:r>
            <a:br>
              <a:rPr lang="es-MX" b="1" dirty="0" smtClean="0"/>
            </a:br>
            <a:r>
              <a:rPr lang="es-MX" b="1" dirty="0" smtClean="0"/>
              <a:t>ESTUDIO </a:t>
            </a:r>
            <a:endParaRPr lang="es-MX" b="1" dirty="0"/>
          </a:p>
        </p:txBody>
      </p:sp>
      <p:sp>
        <p:nvSpPr>
          <p:cNvPr id="9" name="8 CuadroTexto"/>
          <p:cNvSpPr txBox="1"/>
          <p:nvPr/>
        </p:nvSpPr>
        <p:spPr>
          <a:xfrm>
            <a:off x="4355976" y="554196"/>
            <a:ext cx="4176464" cy="923330"/>
          </a:xfrm>
          <a:prstGeom prst="rect">
            <a:avLst/>
          </a:prstGeom>
          <a:noFill/>
        </p:spPr>
        <p:txBody>
          <a:bodyPr wrap="square" rtlCol="0">
            <a:spAutoFit/>
          </a:bodyPr>
          <a:lstStyle/>
          <a:p>
            <a:pPr algn="ctr"/>
            <a:r>
              <a:rPr lang="es-MX" b="1" dirty="0" smtClean="0"/>
              <a:t>Fase experimental:</a:t>
            </a:r>
            <a:br>
              <a:rPr lang="es-MX" b="1" dirty="0" smtClean="0"/>
            </a:br>
            <a:r>
              <a:rPr lang="es-MX" b="1" dirty="0" smtClean="0"/>
              <a:t>¿Cuáles de estas palabras ya se te habían mostrado?</a:t>
            </a:r>
            <a:endParaRPr lang="es-MX" b="1" dirty="0"/>
          </a:p>
        </p:txBody>
      </p:sp>
    </p:spTree>
    <p:extLst>
      <p:ext uri="{BB962C8B-B14F-4D97-AF65-F5344CB8AC3E}">
        <p14:creationId xmlns:p14="http://schemas.microsoft.com/office/powerpoint/2010/main" val="36579804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993</Words>
  <Application>Microsoft Office PowerPoint</Application>
  <PresentationFormat>Presentación en pantalla (4:3)</PresentationFormat>
  <Paragraphs>387</Paragraphs>
  <Slides>56</Slides>
  <Notes>0</Notes>
  <HiddenSlides>2</HiddenSlides>
  <MMClips>0</MMClips>
  <ScaleCrop>false</ScaleCrop>
  <HeadingPairs>
    <vt:vector size="4" baseType="variant">
      <vt:variant>
        <vt:lpstr>Tema</vt:lpstr>
      </vt:variant>
      <vt:variant>
        <vt:i4>1</vt:i4>
      </vt:variant>
      <vt:variant>
        <vt:lpstr>Títulos de diapositiva</vt:lpstr>
      </vt:variant>
      <vt:variant>
        <vt:i4>56</vt:i4>
      </vt:variant>
    </vt:vector>
  </HeadingPairs>
  <TitlesOfParts>
    <vt:vector size="57" baseType="lpstr">
      <vt:lpstr>Tema de Office</vt:lpstr>
      <vt:lpstr>El Efecto Espejo en Detección de Señales</vt:lpstr>
      <vt:lpstr>Autores Revisados</vt:lpstr>
      <vt:lpstr>Un problema de decisión</vt:lpstr>
      <vt:lpstr>¡Detección de Señales!</vt:lpstr>
      <vt:lpstr>Memoria de Reconocimiento</vt:lpstr>
      <vt:lpstr>Memoria de Reconocimiento</vt:lpstr>
      <vt:lpstr> </vt:lpstr>
      <vt:lpstr> </vt:lpstr>
      <vt:lpstr> </vt:lpstr>
      <vt:lpstr>Memoria de Reconocimiento</vt:lpstr>
      <vt:lpstr>Memoria de Reconocimiento</vt:lpstr>
      <vt:lpstr>Memoria de Reconocimiento</vt:lpstr>
      <vt:lpstr>Memoria de Reconocimiento</vt:lpstr>
      <vt:lpstr>Procedimientos</vt:lpstr>
      <vt:lpstr> </vt:lpstr>
      <vt:lpstr> </vt:lpstr>
      <vt:lpstr> </vt:lpstr>
      <vt:lpstr> </vt:lpstr>
      <vt:lpstr> </vt:lpstr>
      <vt:lpstr> </vt:lpstr>
      <vt:lpstr> </vt:lpstr>
      <vt:lpstr> </vt:lpstr>
      <vt:lpstr> </vt:lpstr>
      <vt:lpstr>Efecto Espejo</vt:lpstr>
      <vt:lpstr>Mirror Effect</vt:lpstr>
      <vt:lpstr>Mirror Effect</vt:lpstr>
      <vt:lpstr> </vt:lpstr>
      <vt:lpstr> </vt:lpstr>
      <vt:lpstr>Evidencias</vt:lpstr>
      <vt:lpstr>Yes/No Task</vt:lpstr>
      <vt:lpstr>Ejemplo</vt:lpstr>
      <vt:lpstr>Confidence Rating</vt:lpstr>
      <vt:lpstr>Ejemplo</vt:lpstr>
      <vt:lpstr>2Alternative-ForcedChoice</vt:lpstr>
      <vt:lpstr> </vt:lpstr>
      <vt:lpstr>Ejemplo (Glanzer and Bowles, 1976)</vt:lpstr>
      <vt:lpstr>Variables</vt:lpstr>
      <vt:lpstr> </vt:lpstr>
      <vt:lpstr> </vt:lpstr>
      <vt:lpstr>Symmetry of Movement</vt:lpstr>
      <vt:lpstr>ROC  (Slopes)</vt:lpstr>
      <vt:lpstr>Inconsistencias</vt:lpstr>
      <vt:lpstr>¿Efecto de listas?</vt:lpstr>
      <vt:lpstr>Interpretaciones</vt:lpstr>
      <vt:lpstr>Interpretaciones</vt:lpstr>
      <vt:lpstr>1. Attention / Likelihood Theory</vt:lpstr>
      <vt:lpstr>1. Attention / Likelihood Theory</vt:lpstr>
      <vt:lpstr>1. Attention / Likelihood Theory</vt:lpstr>
      <vt:lpstr>1. Attention / Likelihood Theory</vt:lpstr>
      <vt:lpstr>1. Attention / Likelihood Theory</vt:lpstr>
      <vt:lpstr>2. Mixture SDT</vt:lpstr>
      <vt:lpstr>PREGUNTA</vt:lpstr>
      <vt:lpstr>So far…</vt:lpstr>
      <vt:lpstr>So far…</vt:lpstr>
      <vt:lpstr>Posibles Problemas</vt:lpstr>
      <vt:lpstr>Posibles Problemas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Efecto Espejo en Detección de Señales</dc:title>
  <dc:creator>Adrifelcha</dc:creator>
  <cp:lastModifiedBy>Adrifelcha</cp:lastModifiedBy>
  <cp:revision>73</cp:revision>
  <dcterms:created xsi:type="dcterms:W3CDTF">2016-04-12T17:12:51Z</dcterms:created>
  <dcterms:modified xsi:type="dcterms:W3CDTF">2016-04-15T18:00:40Z</dcterms:modified>
</cp:coreProperties>
</file>