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66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1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62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06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6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2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13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1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9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80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90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0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3CF5-BE9C-4AD1-BB5F-E6F5CCDD457E}" type="datetimeFigureOut">
              <a:rPr lang="es-MX" smtClean="0"/>
              <a:t>06/05/2016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A5E8-4A0C-4C85-BD72-D8BA7D00BC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0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Diseño y Análisis de Datos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21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Experimento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11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844824"/>
            <a:ext cx="5853336" cy="4165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/>
              <a:t> 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2.5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r>
              <a:rPr lang="es-MX" sz="4000" dirty="0" smtClean="0"/>
              <a:t>             2</a:t>
            </a:r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1.5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 </a:t>
            </a:r>
            <a:r>
              <a:rPr lang="es-MX" sz="4000" dirty="0" err="1"/>
              <a:t>1</a:t>
            </a:r>
            <a:endParaRPr lang="es-MX" sz="4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72000" y="1329906"/>
            <a:ext cx="504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 smtClean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  <a:endParaRPr lang="es-MX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139952" y="16288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139952" y="184482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4154700" y="263691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15470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4179566" y="349195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179566" y="370797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179566" y="431697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179566" y="453299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179566" y="530120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79566" y="551723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4824028" y="132990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4824028" y="148478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4824028" y="185607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824028" y="201095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4850414" y="2446030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4850414" y="260090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4850414" y="291408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4850414" y="306896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4867773" y="326506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4867773" y="341994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824028" y="3769124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4824028" y="3924002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4811390" y="415396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4811390" y="430884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840387" y="459414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4840387" y="474902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4811390" y="521833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4811390" y="537321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V="1">
            <a:off x="4852525" y="573163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4852525" y="588651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844824"/>
            <a:ext cx="5853336" cy="4165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/>
              <a:t> 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2.5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r>
              <a:rPr lang="es-MX" sz="4000" dirty="0" smtClean="0"/>
              <a:t>             2</a:t>
            </a:r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1.5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 </a:t>
            </a:r>
            <a:r>
              <a:rPr lang="es-MX" sz="4000" dirty="0" err="1"/>
              <a:t>1</a:t>
            </a:r>
            <a:endParaRPr lang="es-MX" sz="4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72000" y="1329906"/>
            <a:ext cx="504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 smtClean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  <a:endParaRPr lang="es-MX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139952" y="16288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139952" y="184482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4154700" y="263691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15470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4179566" y="349195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179566" y="370797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179566" y="431697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179566" y="453299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179566" y="530120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79566" y="551723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411760" y="3707978"/>
            <a:ext cx="1368152" cy="225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824028" y="132990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4824028" y="148478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4824028" y="185607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4824028" y="201095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850414" y="2446030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4850414" y="260090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4850414" y="291408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4850414" y="306896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V="1">
            <a:off x="4867773" y="326506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4867773" y="341994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V="1">
            <a:off x="4824028" y="3769124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824028" y="3924002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V="1">
            <a:off x="4811390" y="415396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4811390" y="430884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4840387" y="459414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4840387" y="474902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V="1">
            <a:off x="4811390" y="521833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4811390" y="537321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V="1">
            <a:off x="4852525" y="573163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4852525" y="588651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119801" y="3084232"/>
            <a:ext cx="468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724128" y="3504526"/>
            <a:ext cx="22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4 Estímulos con señal</a:t>
            </a: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844824"/>
            <a:ext cx="5853336" cy="4165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/>
              <a:t> 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2.5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r>
              <a:rPr lang="es-MX" sz="4000" dirty="0" smtClean="0"/>
              <a:t>             2</a:t>
            </a:r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1.5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 </a:t>
            </a:r>
            <a:r>
              <a:rPr lang="es-MX" sz="4000" dirty="0" err="1"/>
              <a:t>1</a:t>
            </a:r>
            <a:endParaRPr lang="es-MX" sz="4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72000" y="1329906"/>
            <a:ext cx="504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 smtClean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  <a:endParaRPr lang="es-MX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139952" y="16288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139952" y="184482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4154700" y="263691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15470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4179566" y="349195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179566" y="370797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179566" y="431697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179566" y="453299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179566" y="530120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79566" y="551723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411760" y="3707978"/>
            <a:ext cx="1368152" cy="225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824028" y="132990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4824028" y="148478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4824028" y="185607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4824028" y="201095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850414" y="2446030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4850414" y="260090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4850414" y="291408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4850414" y="306896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V="1">
            <a:off x="4867773" y="326506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4867773" y="341994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V="1">
            <a:off x="4824028" y="3769124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824028" y="3924002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V="1">
            <a:off x="4811390" y="415396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4811390" y="430884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4840387" y="459414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4840387" y="474902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V="1">
            <a:off x="4811390" y="521833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4811390" y="537321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V="1">
            <a:off x="4852525" y="573163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4852525" y="588651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063418" y="1136647"/>
            <a:ext cx="4680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  <a:p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9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10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11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13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16</a:t>
            </a:r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51 Conector recto"/>
          <p:cNvCxnSpPr/>
          <p:nvPr/>
        </p:nvCxnSpPr>
        <p:spPr>
          <a:xfrm flipV="1">
            <a:off x="2411760" y="2960948"/>
            <a:ext cx="1224136" cy="7583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2411760" y="3719270"/>
            <a:ext cx="1224136" cy="813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2411760" y="2060848"/>
            <a:ext cx="1376536" cy="16471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11760" y="3719270"/>
            <a:ext cx="1512168" cy="17979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004109" y="5336524"/>
            <a:ext cx="264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16 estímulos con Ruido</a:t>
            </a:r>
            <a:endParaRPr lang="es-MX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844824"/>
            <a:ext cx="5853336" cy="4165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/>
              <a:t> 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2.5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r>
              <a:rPr lang="es-MX" sz="4000" dirty="0" smtClean="0"/>
              <a:t>             2</a:t>
            </a:r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1.5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 </a:t>
            </a:r>
            <a:r>
              <a:rPr lang="es-MX" sz="4000" dirty="0" err="1"/>
              <a:t>1</a:t>
            </a:r>
            <a:endParaRPr lang="es-MX" sz="4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72000" y="1329906"/>
            <a:ext cx="504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 smtClean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  <a:endParaRPr lang="es-MX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139952" y="16288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139952" y="184482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4154700" y="263691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15470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4179566" y="349195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179566" y="370797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179566" y="431697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179566" y="453299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179566" y="530120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79566" y="551723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411760" y="3707978"/>
            <a:ext cx="1368152" cy="225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824028" y="132990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4824028" y="148478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4824028" y="185607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4824028" y="201095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850414" y="2446030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4850414" y="260090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4850414" y="291408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4850414" y="306896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V="1">
            <a:off x="4867773" y="326506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4867773" y="341994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V="1">
            <a:off x="4824028" y="3769124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824028" y="3924002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V="1">
            <a:off x="4811390" y="415396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4811390" y="430884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4840387" y="459414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4840387" y="474902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V="1">
            <a:off x="4811390" y="521833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4811390" y="537321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V="1">
            <a:off x="4852525" y="573163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4852525" y="588651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063418" y="1136647"/>
            <a:ext cx="4680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  <a:p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9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10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11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13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16</a:t>
            </a:r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51 Conector recto"/>
          <p:cNvCxnSpPr/>
          <p:nvPr/>
        </p:nvCxnSpPr>
        <p:spPr>
          <a:xfrm flipV="1">
            <a:off x="2411760" y="2960948"/>
            <a:ext cx="1224136" cy="7583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2411760" y="3719270"/>
            <a:ext cx="1224136" cy="813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2411760" y="2060848"/>
            <a:ext cx="1376536" cy="16471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11760" y="3719270"/>
            <a:ext cx="1512168" cy="17979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297444" y="3103138"/>
            <a:ext cx="1722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1, 2, 3, 4</a:t>
            </a: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5, 6, 7, 8</a:t>
            </a: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9, 10, 11, 12,</a:t>
            </a: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13, 14, 15, 16</a:t>
            </a: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6161508" y="890136"/>
            <a:ext cx="2802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16 combinaciones posibles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chemeClr val="accent2"/>
                </a:solidFill>
              </a:rPr>
              <a:t>16 combinaciones posibles Ruido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844824"/>
            <a:ext cx="5853336" cy="4165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/>
              <a:t> 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2.5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r>
              <a:rPr lang="es-MX" sz="4000" dirty="0" smtClean="0"/>
              <a:t>             2</a:t>
            </a:r>
          </a:p>
          <a:p>
            <a:pPr marL="742950" indent="-742950" algn="ctr">
              <a:buFont typeface="Arial" panose="020B0604020202020204" pitchFamily="34" charset="0"/>
              <a:buAutoNum type="arabicPlain" startAt="2"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1.5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dirty="0" smtClean="0">
                <a:solidFill>
                  <a:schemeClr val="bg1"/>
                </a:solidFill>
              </a:rPr>
              <a:t>.</a:t>
            </a:r>
            <a:r>
              <a:rPr lang="es-MX" sz="4000" dirty="0" smtClean="0"/>
              <a:t>                      </a:t>
            </a:r>
            <a:r>
              <a:rPr lang="es-MX" sz="4000" dirty="0" err="1"/>
              <a:t>1</a:t>
            </a:r>
            <a:endParaRPr lang="es-MX" sz="4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72000" y="1329906"/>
            <a:ext cx="504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</a:p>
          <a:p>
            <a:r>
              <a:rPr lang="es-MX" dirty="0" smtClean="0"/>
              <a:t>O</a:t>
            </a:r>
          </a:p>
          <a:p>
            <a:endParaRPr lang="es-MX" dirty="0" smtClean="0"/>
          </a:p>
          <a:p>
            <a:r>
              <a:rPr lang="es-MX" dirty="0" smtClean="0"/>
              <a:t>U</a:t>
            </a:r>
          </a:p>
          <a:p>
            <a:endParaRPr lang="es-MX" dirty="0" smtClean="0"/>
          </a:p>
          <a:p>
            <a:r>
              <a:rPr lang="es-MX" dirty="0" smtClean="0"/>
              <a:t>O</a:t>
            </a:r>
          </a:p>
          <a:p>
            <a:endParaRPr lang="es-MX" dirty="0"/>
          </a:p>
          <a:p>
            <a:r>
              <a:rPr lang="es-MX" dirty="0" smtClean="0"/>
              <a:t>U</a:t>
            </a:r>
            <a:endParaRPr lang="es-MX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139952" y="16288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139952" y="184482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4154700" y="263691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15470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4179566" y="349195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179566" y="370797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179566" y="431697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179566" y="453299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179566" y="530120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79566" y="551723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411760" y="3707978"/>
            <a:ext cx="1368152" cy="225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824028" y="132990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4824028" y="148478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4824028" y="185607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4824028" y="201095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850414" y="2446030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4850414" y="260090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4850414" y="291408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4850414" y="306896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V="1">
            <a:off x="4867773" y="326506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4867773" y="341994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V="1">
            <a:off x="4824028" y="3769124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824028" y="3924002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V="1">
            <a:off x="4811390" y="4153966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4811390" y="4308844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4840387" y="4594142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4840387" y="4749020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V="1">
            <a:off x="4811390" y="5218338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4811390" y="537321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V="1">
            <a:off x="4852525" y="5731635"/>
            <a:ext cx="252028" cy="1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4852525" y="5886513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063418" y="1136647"/>
            <a:ext cx="4680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  <a:p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9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10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11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13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16</a:t>
            </a:r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51 Conector recto"/>
          <p:cNvCxnSpPr/>
          <p:nvPr/>
        </p:nvCxnSpPr>
        <p:spPr>
          <a:xfrm flipV="1">
            <a:off x="2411760" y="2960948"/>
            <a:ext cx="1224136" cy="7583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2411760" y="3719270"/>
            <a:ext cx="1224136" cy="813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2411760" y="2060848"/>
            <a:ext cx="1376536" cy="16471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11760" y="3719270"/>
            <a:ext cx="1512168" cy="17979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297444" y="3103138"/>
            <a:ext cx="1722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1, 2, 3, 4</a:t>
            </a: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5, 6, 7, 8</a:t>
            </a: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9, 10, 11, 12,</a:t>
            </a: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13, 14, 15, 16</a:t>
            </a: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6989978" y="725451"/>
            <a:ext cx="280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160 ensayos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chemeClr val="accent2"/>
                </a:solidFill>
              </a:rPr>
              <a:t>160 ensayos  Ruido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06" y="891443"/>
            <a:ext cx="4466679" cy="454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55" y="1079110"/>
            <a:ext cx="4461998" cy="454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374261" y="558640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200 ensayos 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chemeClr val="accent2"/>
                </a:solidFill>
              </a:rPr>
              <a:t>200 ensayos Ruido</a:t>
            </a:r>
            <a:endParaRPr lang="es-MX" b="1" dirty="0">
              <a:solidFill>
                <a:schemeClr val="accent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816832" y="558640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200 ensayos 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rgbClr val="C00000"/>
                </a:solidFill>
              </a:rPr>
              <a:t>200 ensayos Ruido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50225" y="24889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 </a:t>
            </a:r>
            <a:br>
              <a:rPr lang="es-MX" dirty="0" smtClean="0"/>
            </a:br>
            <a:r>
              <a:rPr lang="es-MX" dirty="0" smtClean="0"/>
              <a:t>(Pocos círculos)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5492796" y="43277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(Muchos círculos)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40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Experimento 3 (2b)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74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1" y="1417638"/>
            <a:ext cx="7029963" cy="31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1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Evidencias: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1.-  Hits &amp; Falsas Alarmas</a:t>
            </a:r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07" y="3284984"/>
            <a:ext cx="7336960" cy="73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99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Experimento 1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74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Confidence</a:t>
            </a:r>
            <a:r>
              <a:rPr lang="es-MX" dirty="0" smtClean="0"/>
              <a:t> Rating 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7316546" cy="7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8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Misses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“(…)</a:t>
            </a:r>
            <a:r>
              <a:rPr lang="en-US" dirty="0" smtClean="0"/>
              <a:t>that </a:t>
            </a:r>
            <a:r>
              <a:rPr lang="en-US" dirty="0"/>
              <a:t>missed highly memorable old items are rejected </a:t>
            </a:r>
            <a:r>
              <a:rPr lang="en-US" dirty="0" smtClean="0"/>
              <a:t>with greater </a:t>
            </a:r>
            <a:r>
              <a:rPr lang="en-US" dirty="0"/>
              <a:t>confidence than missed low-memorable old </a:t>
            </a:r>
            <a:r>
              <a:rPr lang="en-US" dirty="0" smtClean="0"/>
              <a:t>items”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685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3.- Response Time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X </a:t>
            </a:r>
            <a:r>
              <a:rPr lang="es-MX" dirty="0" err="1" smtClean="0">
                <a:solidFill>
                  <a:srgbClr val="FF0000"/>
                </a:solidFill>
              </a:rPr>
              <a:t>Tradeoff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err="1" smtClean="0">
                <a:solidFill>
                  <a:srgbClr val="FF0000"/>
                </a:solidFill>
              </a:rPr>
              <a:t>Accuracy</a:t>
            </a:r>
            <a:r>
              <a:rPr lang="es-MX" dirty="0" smtClean="0">
                <a:solidFill>
                  <a:srgbClr val="FF0000"/>
                </a:solidFill>
              </a:rPr>
              <a:t> – </a:t>
            </a:r>
            <a:r>
              <a:rPr lang="es-MX" dirty="0" err="1" smtClean="0">
                <a:solidFill>
                  <a:srgbClr val="FF0000"/>
                </a:solidFill>
              </a:rPr>
              <a:t>Speed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Positive </a:t>
            </a:r>
            <a:r>
              <a:rPr lang="es-MX" dirty="0" err="1" smtClean="0">
                <a:solidFill>
                  <a:schemeClr val="accent3">
                    <a:lumMod val="75000"/>
                  </a:schemeClr>
                </a:solidFill>
              </a:rPr>
              <a:t>correlation</a:t>
            </a:r>
            <a:endParaRPr lang="es-MX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No </a:t>
            </a:r>
            <a:r>
              <a:rPr lang="es-MX" dirty="0" err="1" smtClean="0">
                <a:solidFill>
                  <a:schemeClr val="accent3">
                    <a:lumMod val="75000"/>
                  </a:schemeClr>
                </a:solidFill>
              </a:rPr>
              <a:t>correlation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 at </a:t>
            </a:r>
            <a:r>
              <a:rPr lang="es-MX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27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836712"/>
            <a:ext cx="7869560" cy="41659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5000" dirty="0" smtClean="0"/>
              <a:t>A                     </a:t>
            </a:r>
            <a:r>
              <a:rPr lang="es-MX" sz="5000" dirty="0" err="1" smtClean="0"/>
              <a:t>a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 B                     </a:t>
            </a:r>
            <a:r>
              <a:rPr lang="es-MX" sz="5000" dirty="0" err="1" smtClean="0"/>
              <a:t>b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C                      </a:t>
            </a:r>
            <a:r>
              <a:rPr lang="es-MX" sz="5000" dirty="0" err="1" smtClean="0"/>
              <a:t>c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D                     </a:t>
            </a:r>
            <a:r>
              <a:rPr lang="es-MX" sz="5000" dirty="0" err="1" smtClean="0"/>
              <a:t>d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E                      </a:t>
            </a:r>
            <a:r>
              <a:rPr lang="es-MX" sz="5000" dirty="0" err="1" smtClean="0"/>
              <a:t>e</a:t>
            </a:r>
            <a:endParaRPr lang="es-MX" sz="5000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960569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444208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836712"/>
            <a:ext cx="7869560" cy="41659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5000" dirty="0" smtClean="0"/>
              <a:t>A                     </a:t>
            </a:r>
            <a:r>
              <a:rPr lang="es-MX" sz="5000" dirty="0" err="1" smtClean="0"/>
              <a:t>a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 B                     </a:t>
            </a:r>
            <a:r>
              <a:rPr lang="es-MX" sz="5000" dirty="0" err="1" smtClean="0"/>
              <a:t>b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C                      </a:t>
            </a:r>
            <a:r>
              <a:rPr lang="es-MX" sz="5000" dirty="0" err="1" smtClean="0"/>
              <a:t>c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D                     </a:t>
            </a:r>
            <a:r>
              <a:rPr lang="es-MX" sz="5000" dirty="0" err="1" smtClean="0"/>
              <a:t>d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E                      </a:t>
            </a:r>
            <a:r>
              <a:rPr lang="es-MX" sz="5000" dirty="0" err="1" smtClean="0"/>
              <a:t>e</a:t>
            </a:r>
            <a:endParaRPr lang="es-MX" sz="5000" dirty="0" smtClean="0"/>
          </a:p>
          <a:p>
            <a:pPr marL="0" indent="0">
              <a:buNone/>
            </a:pPr>
            <a:endParaRPr lang="es-MX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347864" y="1196752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347864" y="2060848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347864" y="2852936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347864" y="3789040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347864" y="4581128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960569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44208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2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836712"/>
            <a:ext cx="7869560" cy="41659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5000" dirty="0" smtClean="0"/>
              <a:t>A                     </a:t>
            </a:r>
            <a:r>
              <a:rPr lang="es-MX" sz="5000" dirty="0" err="1" smtClean="0"/>
              <a:t>a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 B                     </a:t>
            </a:r>
            <a:r>
              <a:rPr lang="es-MX" sz="5000" dirty="0" err="1" smtClean="0"/>
              <a:t>b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C                      </a:t>
            </a:r>
            <a:r>
              <a:rPr lang="es-MX" sz="5000" dirty="0" err="1" smtClean="0"/>
              <a:t>c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D                     </a:t>
            </a:r>
            <a:r>
              <a:rPr lang="es-MX" sz="5000" dirty="0" err="1" smtClean="0"/>
              <a:t>d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E                      </a:t>
            </a:r>
            <a:r>
              <a:rPr lang="es-MX" sz="5000" dirty="0" err="1" smtClean="0"/>
              <a:t>e</a:t>
            </a:r>
            <a:endParaRPr lang="es-MX" sz="5000" dirty="0" smtClean="0"/>
          </a:p>
          <a:p>
            <a:pPr marL="0" indent="0">
              <a:buNone/>
            </a:pPr>
            <a:endParaRPr lang="es-MX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347864" y="1196752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347864" y="2060848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347864" y="2852936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347864" y="3789040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347864" y="4581128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3347864" y="1196752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3312308" y="2069059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3346150" y="2974045"/>
            <a:ext cx="2521994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3347864" y="3838141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347864" y="2069060"/>
            <a:ext cx="2520280" cy="17199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960569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444208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0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836712"/>
            <a:ext cx="7869560" cy="41659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5000" dirty="0" smtClean="0"/>
              <a:t>A                     </a:t>
            </a:r>
            <a:r>
              <a:rPr lang="es-MX" sz="5000" dirty="0" err="1" smtClean="0"/>
              <a:t>a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 B                     </a:t>
            </a:r>
            <a:r>
              <a:rPr lang="es-MX" sz="5000" dirty="0" err="1" smtClean="0"/>
              <a:t>b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C                      </a:t>
            </a:r>
            <a:r>
              <a:rPr lang="es-MX" sz="5000" dirty="0" err="1" smtClean="0"/>
              <a:t>c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D                     </a:t>
            </a:r>
            <a:r>
              <a:rPr lang="es-MX" sz="5000" dirty="0" err="1" smtClean="0"/>
              <a:t>d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E                      </a:t>
            </a:r>
            <a:r>
              <a:rPr lang="es-MX" sz="5000" dirty="0" err="1" smtClean="0"/>
              <a:t>e</a:t>
            </a:r>
            <a:endParaRPr lang="es-MX" sz="5000" dirty="0" smtClean="0"/>
          </a:p>
          <a:p>
            <a:pPr marL="0" indent="0">
              <a:buNone/>
            </a:pPr>
            <a:endParaRPr lang="es-MX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347864" y="1196752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347864" y="2060848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347864" y="2852936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347864" y="3789040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347864" y="4581128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3347864" y="1196752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3312308" y="2069059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3346150" y="2974045"/>
            <a:ext cx="2521994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3347864" y="3838141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347864" y="2069060"/>
            <a:ext cx="2520280" cy="17199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960569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444208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H="1" flipV="1">
            <a:off x="1619672" y="836712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1619672" y="1196752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H="1" flipV="1">
            <a:off x="1556048" y="1709020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H="1">
            <a:off x="1556048" y="2069060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H="1" flipV="1">
            <a:off x="1633454" y="2605847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1633454" y="2965887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H="1" flipV="1">
            <a:off x="1619672" y="3429000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1619672" y="3789040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H="1" flipV="1">
            <a:off x="1633454" y="4286784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H="1">
            <a:off x="1633454" y="4646824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H="1" flipV="1">
            <a:off x="6955200" y="1196752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>
            <a:off x="6955200" y="95509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H="1" flipV="1">
            <a:off x="7058844" y="2069060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7058844" y="1827406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H="1" flipV="1">
            <a:off x="6955200" y="2933155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6955200" y="2691501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H="1" flipV="1">
            <a:off x="7086527" y="3789040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H="1">
            <a:off x="7086527" y="3547386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 flipV="1">
            <a:off x="6953506" y="4646824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H="1">
            <a:off x="6953506" y="4405170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1331640" y="620688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1369471" y="1544018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363402" y="2391271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1371836" y="3245881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1395264" y="4119463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7406371" y="785690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7490892" y="1682517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7418754" y="2467385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7490892" y="3376476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7376323" y="4240572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679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836712"/>
            <a:ext cx="7869560" cy="41659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5000" dirty="0" smtClean="0"/>
              <a:t>A                     </a:t>
            </a:r>
            <a:r>
              <a:rPr lang="es-MX" sz="5000" dirty="0" err="1" smtClean="0"/>
              <a:t>a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 B                     </a:t>
            </a:r>
            <a:r>
              <a:rPr lang="es-MX" sz="5000" dirty="0" err="1" smtClean="0"/>
              <a:t>b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C                      </a:t>
            </a:r>
            <a:r>
              <a:rPr lang="es-MX" sz="5000" dirty="0" err="1" smtClean="0"/>
              <a:t>c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D                     </a:t>
            </a:r>
            <a:r>
              <a:rPr lang="es-MX" sz="5000" dirty="0" err="1" smtClean="0"/>
              <a:t>d</a:t>
            </a:r>
            <a:endParaRPr lang="es-MX" sz="5000" dirty="0" smtClean="0"/>
          </a:p>
          <a:p>
            <a:pPr marL="0" indent="0" algn="ctr">
              <a:buNone/>
            </a:pPr>
            <a:r>
              <a:rPr lang="es-MX" sz="5000" dirty="0" smtClean="0"/>
              <a:t>E                      </a:t>
            </a:r>
            <a:r>
              <a:rPr lang="es-MX" sz="5000" dirty="0" err="1" smtClean="0"/>
              <a:t>e</a:t>
            </a:r>
            <a:endParaRPr lang="es-MX" sz="5000" dirty="0" smtClean="0"/>
          </a:p>
          <a:p>
            <a:pPr marL="0" indent="0">
              <a:buNone/>
            </a:pPr>
            <a:endParaRPr lang="es-MX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347864" y="1196752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347864" y="2060848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347864" y="2852936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347864" y="3789040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347864" y="4581128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3347864" y="1196752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3312308" y="2069059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3346150" y="2974045"/>
            <a:ext cx="2521994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3347864" y="3838141"/>
            <a:ext cx="2520280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347864" y="2069060"/>
            <a:ext cx="2520280" cy="17199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960569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444208" y="980728"/>
            <a:ext cx="69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es-MX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1.5</a:t>
            </a:r>
          </a:p>
          <a:p>
            <a:pPr algn="ctr"/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s-MX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H="1" flipV="1">
            <a:off x="1619672" y="836712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1619672" y="1196752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H="1" flipV="1">
            <a:off x="1556048" y="1709020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H="1">
            <a:off x="1556048" y="2069060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H="1" flipV="1">
            <a:off x="1633454" y="2605847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1633454" y="2965887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H="1" flipV="1">
            <a:off x="1619672" y="3429000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1619672" y="3789040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H="1" flipV="1">
            <a:off x="1633454" y="4286784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H="1">
            <a:off x="1633454" y="4646824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H="1" flipV="1">
            <a:off x="6955200" y="1196752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>
            <a:off x="6955200" y="95509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H="1" flipV="1">
            <a:off x="7058844" y="2069060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7058844" y="1827406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H="1" flipV="1">
            <a:off x="6955200" y="2933155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6955200" y="2691501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H="1" flipV="1">
            <a:off x="7086527" y="3789040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H="1">
            <a:off x="7086527" y="3547386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 flipV="1">
            <a:off x="6953506" y="4646824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H="1">
            <a:off x="6953506" y="4405170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1331640" y="620688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1369471" y="1544018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363402" y="2391271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1371836" y="3245881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1395264" y="4119463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7406371" y="785690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7490892" y="1682517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7418754" y="2467385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7490892" y="3376476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7376323" y="4240572"/>
            <a:ext cx="22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</a:p>
          <a:p>
            <a:endParaRPr lang="es-MX" dirty="0"/>
          </a:p>
          <a:p>
            <a:r>
              <a:rPr lang="es-MX" dirty="0" smtClean="0"/>
              <a:t>2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5345054"/>
            <a:ext cx="360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20 combinaciones posibles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chemeClr val="accent2"/>
                </a:solidFill>
              </a:rPr>
              <a:t>20 combinaciones posibles Ruido</a:t>
            </a:r>
            <a:endParaRPr lang="es-MX" b="1" dirty="0">
              <a:solidFill>
                <a:schemeClr val="accent2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091849" y="5622053"/>
            <a:ext cx="183620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X10 repeticiones</a:t>
            </a:r>
            <a:endParaRPr lang="es-MX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012160" y="5355525"/>
            <a:ext cx="360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200 ensayos 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chemeClr val="accent2"/>
                </a:solidFill>
              </a:rPr>
              <a:t>200 ensayos Ruido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9" y="1196752"/>
            <a:ext cx="4238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40" y="1186767"/>
            <a:ext cx="4238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75656" y="4432195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200 ensayos 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chemeClr val="accent2"/>
                </a:solidFill>
              </a:rPr>
              <a:t>200 ensayos Ruido</a:t>
            </a:r>
            <a:endParaRPr lang="es-MX" b="1" dirty="0">
              <a:solidFill>
                <a:schemeClr val="accent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868144" y="4432195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200 ensayos 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rgbClr val="C00000"/>
                </a:solidFill>
              </a:rPr>
              <a:t>200 ensayos Ruido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50225" y="4766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 </a:t>
            </a:r>
            <a:br>
              <a:rPr lang="es-MX" dirty="0" smtClean="0"/>
            </a:br>
            <a:r>
              <a:rPr lang="es-MX" dirty="0" smtClean="0"/>
              <a:t>(Pocos círculos)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5492796" y="5720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(Muchos círculos)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22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9" y="1196752"/>
            <a:ext cx="4238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40" y="1186767"/>
            <a:ext cx="4238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75656" y="4432195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200 ensayos 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chemeClr val="accent2"/>
                </a:solidFill>
              </a:rPr>
              <a:t>200 ensayos Ruido</a:t>
            </a:r>
            <a:endParaRPr lang="es-MX" b="1" dirty="0">
              <a:solidFill>
                <a:schemeClr val="accent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868144" y="4432195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200 ensayos  Señal</a:t>
            </a:r>
          </a:p>
          <a:p>
            <a:endParaRPr lang="es-MX" dirty="0"/>
          </a:p>
          <a:p>
            <a:r>
              <a:rPr lang="es-MX" b="1" dirty="0" smtClean="0">
                <a:solidFill>
                  <a:srgbClr val="C00000"/>
                </a:solidFill>
              </a:rPr>
              <a:t>200 ensayos Ruido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50225" y="4766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 </a:t>
            </a:r>
            <a:br>
              <a:rPr lang="es-MX" dirty="0" smtClean="0"/>
            </a:br>
            <a:r>
              <a:rPr lang="es-MX" dirty="0" smtClean="0"/>
              <a:t>(Pocos círculos)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5492796" y="5720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(Muchos círculos)</a:t>
            </a:r>
            <a:endParaRPr lang="es-MX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1619672" y="1556792"/>
            <a:ext cx="1656184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626289" y="2105229"/>
            <a:ext cx="1656184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660091" y="2689668"/>
            <a:ext cx="1656184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660091" y="3337740"/>
            <a:ext cx="1656184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120172" y="1709192"/>
            <a:ext cx="1656184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068860" y="2105229"/>
            <a:ext cx="1656184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6068860" y="2689668"/>
            <a:ext cx="1656184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6120172" y="3212976"/>
            <a:ext cx="1656184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1660091" y="2204864"/>
            <a:ext cx="1615765" cy="11328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H="1">
            <a:off x="6117929" y="2186863"/>
            <a:ext cx="1615765" cy="11328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504</Words>
  <Application>Microsoft Office PowerPoint</Application>
  <PresentationFormat>Presentación en pantalla (4:3)</PresentationFormat>
  <Paragraphs>443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Diseño y Análisis de Datos</vt:lpstr>
      <vt:lpstr>Experimento 1 </vt:lpstr>
      <vt:lpstr> </vt:lpstr>
      <vt:lpstr> </vt:lpstr>
      <vt:lpstr> </vt:lpstr>
      <vt:lpstr> </vt:lpstr>
      <vt:lpstr> </vt:lpstr>
      <vt:lpstr> </vt:lpstr>
      <vt:lpstr> </vt:lpstr>
      <vt:lpstr>Experimento 2</vt:lpstr>
      <vt:lpstr> </vt:lpstr>
      <vt:lpstr> </vt:lpstr>
      <vt:lpstr> </vt:lpstr>
      <vt:lpstr> </vt:lpstr>
      <vt:lpstr> </vt:lpstr>
      <vt:lpstr> </vt:lpstr>
      <vt:lpstr>Experimento 3 (2b)</vt:lpstr>
      <vt:lpstr>Mirror Effect</vt:lpstr>
      <vt:lpstr>Evidencias: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Adrifelcha</cp:lastModifiedBy>
  <cp:revision>9</cp:revision>
  <dcterms:created xsi:type="dcterms:W3CDTF">2016-05-06T16:18:33Z</dcterms:created>
  <dcterms:modified xsi:type="dcterms:W3CDTF">2016-05-07T05:17:54Z</dcterms:modified>
</cp:coreProperties>
</file>