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1" r:id="rId6"/>
    <p:sldId id="262" r:id="rId7"/>
    <p:sldId id="263" r:id="rId8"/>
    <p:sldId id="268" r:id="rId9"/>
    <p:sldId id="264" r:id="rId10"/>
    <p:sldId id="269" r:id="rId11"/>
    <p:sldId id="265" r:id="rId12"/>
    <p:sldId id="275" r:id="rId13"/>
    <p:sldId id="277" r:id="rId14"/>
    <p:sldId id="279" r:id="rId15"/>
    <p:sldId id="281" r:id="rId16"/>
    <p:sldId id="330" r:id="rId17"/>
    <p:sldId id="338" r:id="rId18"/>
    <p:sldId id="329" r:id="rId19"/>
    <p:sldId id="284" r:id="rId20"/>
    <p:sldId id="339" r:id="rId21"/>
    <p:sldId id="340" r:id="rId22"/>
    <p:sldId id="362" r:id="rId23"/>
    <p:sldId id="308" r:id="rId24"/>
    <p:sldId id="312" r:id="rId25"/>
    <p:sldId id="286" r:id="rId26"/>
    <p:sldId id="313" r:id="rId27"/>
    <p:sldId id="359" r:id="rId28"/>
    <p:sldId id="360" r:id="rId29"/>
    <p:sldId id="287" r:id="rId30"/>
    <p:sldId id="314" r:id="rId31"/>
    <p:sldId id="305" r:id="rId32"/>
    <p:sldId id="288" r:id="rId33"/>
    <p:sldId id="289" r:id="rId34"/>
    <p:sldId id="290" r:id="rId35"/>
    <p:sldId id="332" r:id="rId36"/>
    <p:sldId id="333" r:id="rId37"/>
    <p:sldId id="335" r:id="rId38"/>
    <p:sldId id="331" r:id="rId39"/>
    <p:sldId id="291" r:id="rId40"/>
    <p:sldId id="292" r:id="rId41"/>
    <p:sldId id="306" r:id="rId42"/>
    <p:sldId id="336" r:id="rId43"/>
    <p:sldId id="337" r:id="rId44"/>
    <p:sldId id="293" r:id="rId45"/>
    <p:sldId id="343" r:id="rId46"/>
    <p:sldId id="349" r:id="rId47"/>
    <p:sldId id="294" r:id="rId48"/>
    <p:sldId id="295" r:id="rId49"/>
    <p:sldId id="296" r:id="rId50"/>
    <p:sldId id="350" r:id="rId51"/>
    <p:sldId id="297" r:id="rId52"/>
    <p:sldId id="298" r:id="rId53"/>
    <p:sldId id="299" r:id="rId54"/>
    <p:sldId id="300" r:id="rId55"/>
    <p:sldId id="351" r:id="rId56"/>
    <p:sldId id="353" r:id="rId57"/>
    <p:sldId id="355" r:id="rId58"/>
    <p:sldId id="309" r:id="rId59"/>
    <p:sldId id="320" r:id="rId60"/>
    <p:sldId id="322" r:id="rId61"/>
    <p:sldId id="323" r:id="rId62"/>
    <p:sldId id="325" r:id="rId63"/>
    <p:sldId id="363" r:id="rId64"/>
    <p:sldId id="364" r:id="rId65"/>
    <p:sldId id="365" r:id="rId66"/>
    <p:sldId id="366" r:id="rId67"/>
    <p:sldId id="367" r:id="rId68"/>
    <p:sldId id="310" r:id="rId69"/>
    <p:sldId id="302" r:id="rId70"/>
    <p:sldId id="318" r:id="rId71"/>
    <p:sldId id="303" r:id="rId72"/>
    <p:sldId id="347" r:id="rId73"/>
    <p:sldId id="348" r:id="rId74"/>
    <p:sldId id="358" r:id="rId75"/>
    <p:sldId id="361" r:id="rId7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10/03/2018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432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10/03/2018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330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10/03/2018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939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10/03/2018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404246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A7C8EE-915B-494D-892E-1894E2A93FCC}" type="datetimeFigureOut">
              <a:rPr lang="es-MX" smtClean="0"/>
              <a:t>10/03/2018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676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FA7C8EE-915B-494D-892E-1894E2A93FCC}" type="datetimeFigureOut">
              <a:rPr lang="es-MX" smtClean="0"/>
              <a:t>10/03/2018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10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FA7C8EE-915B-494D-892E-1894E2A93FCC}" type="datetimeFigureOut">
              <a:rPr lang="es-MX" smtClean="0"/>
              <a:t>10/03/2018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95245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FA7C8EE-915B-494D-892E-1894E2A93FCC}" type="datetimeFigureOut">
              <a:rPr lang="es-MX" smtClean="0"/>
              <a:t>10/03/2018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106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A7C8EE-915B-494D-892E-1894E2A93FCC}" type="datetimeFigureOut">
              <a:rPr lang="es-MX" smtClean="0"/>
              <a:t>10/03/2018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179691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10/03/2018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80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10/03/2018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5116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7C8EE-915B-494D-892E-1894E2A93FCC}" type="datetimeFigureOut">
              <a:rPr lang="es-MX" smtClean="0"/>
              <a:t>10/03/2018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1209-3B97-4AF6-8A73-88DECEFBFAEE}" type="slidenum">
              <a:rPr lang="es-MX" smtClean="0"/>
              <a:t>‹Nº›</a:t>
            </a:fld>
            <a:endParaRPr lang="es-MX"/>
          </a:p>
        </p:txBody>
      </p:sp>
    </p:spTree>
    <p:extLst>
      <p:ext uri="{BB962C8B-B14F-4D97-AF65-F5344CB8AC3E}">
        <p14:creationId xmlns:p14="http://schemas.microsoft.com/office/powerpoint/2010/main" val="113643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9" y="3979571"/>
            <a:ext cx="9144000" cy="1682911"/>
          </a:xfrm>
        </p:spPr>
        <p:txBody>
          <a:bodyPr>
            <a:normAutofit fontScale="90000"/>
          </a:bodyPr>
          <a:lstStyle/>
          <a:p>
            <a:r>
              <a:rPr lang="es-MX" b="1" dirty="0" smtClean="0"/>
              <a:t>Estudios con Detección de Señales</a:t>
            </a:r>
            <a:endParaRPr lang="es-MX" b="1" dirty="0"/>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160" y="162247"/>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4466822" y="951899"/>
            <a:ext cx="3258355" cy="2604101"/>
          </a:xfrm>
          <a:prstGeom prst="rect">
            <a:avLst/>
          </a:prstGeom>
        </p:spPr>
      </p:pic>
    </p:spTree>
    <p:extLst>
      <p:ext uri="{BB962C8B-B14F-4D97-AF65-F5344CB8AC3E}">
        <p14:creationId xmlns:p14="http://schemas.microsoft.com/office/powerpoint/2010/main" val="143225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Tree>
    <p:extLst>
      <p:ext uri="{BB962C8B-B14F-4D97-AF65-F5344CB8AC3E}">
        <p14:creationId xmlns:p14="http://schemas.microsoft.com/office/powerpoint/2010/main" val="116252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2560057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34146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pic>
        <p:nvPicPr>
          <p:cNvPr id="8" name="Imagen 7"/>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959071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TDS en Memoria de Reconocimiento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2687952" y="1690688"/>
            <a:ext cx="7291647" cy="4486275"/>
          </a:xfrm>
          <a:prstGeom prst="rect">
            <a:avLst/>
          </a:prstGeom>
        </p:spPr>
      </p:pic>
    </p:spTree>
    <p:extLst>
      <p:ext uri="{BB962C8B-B14F-4D97-AF65-F5344CB8AC3E}">
        <p14:creationId xmlns:p14="http://schemas.microsoft.com/office/powerpoint/2010/main" val="116941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dirty="0" smtClean="0">
                <a:solidFill>
                  <a:schemeClr val="tx1"/>
                </a:solidFill>
              </a:rPr>
              <a:t>Hace referencia a un </a:t>
            </a:r>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consistentemente reportado en estudios de memoria de reconocimiento donde </a:t>
            </a:r>
            <a:r>
              <a:rPr lang="es-MX" sz="4000" b="1" dirty="0" smtClean="0">
                <a:solidFill>
                  <a:schemeClr val="tx1"/>
                </a:solidFill>
                <a:effectLst>
                  <a:outerShdw blurRad="38100" dist="38100" dir="2700000" algn="tl">
                    <a:srgbClr val="000000">
                      <a:alpha val="43137"/>
                    </a:srgbClr>
                  </a:outerShdw>
                </a:effectLst>
              </a:rPr>
              <a:t>la Teor</a:t>
            </a:r>
            <a:r>
              <a:rPr lang="es-MX" sz="4000" b="1" dirty="0" smtClean="0">
                <a:solidFill>
                  <a:schemeClr val="tx1"/>
                </a:solidFill>
                <a:effectLst>
                  <a:outerShdw blurRad="38100" dist="38100" dir="2700000" algn="tl">
                    <a:srgbClr val="000000">
                      <a:alpha val="43137"/>
                    </a:srgbClr>
                  </a:outerShdw>
                </a:effectLst>
              </a:rPr>
              <a:t>ía de Detección de Señales </a:t>
            </a:r>
            <a:r>
              <a:rPr lang="es-MX" sz="4000" dirty="0" smtClean="0">
                <a:solidFill>
                  <a:schemeClr val="tx1"/>
                </a:solidFill>
                <a:effectLst>
                  <a:outerShdw blurRad="38100" dist="38100" dir="2700000" algn="tl">
                    <a:srgbClr val="000000">
                      <a:alpha val="43137"/>
                    </a:srgbClr>
                  </a:outerShdw>
                </a:effectLst>
              </a:rPr>
              <a:t>es aplicada para analizar los datos obtenidos experimentalmente</a:t>
            </a:r>
            <a:endParaRPr lang="es-MX" sz="4000"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8132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a:t>
            </a:r>
            <a:r>
              <a:rPr lang="es-MX" dirty="0" err="1" smtClean="0"/>
              <a:t>comúnes</a:t>
            </a:r>
            <a:r>
              <a:rPr lang="es-MX" dirty="0" smtClean="0"/>
              <a:t>&gt;&gt;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a:t>
            </a:r>
            <a:r>
              <a:rPr lang="es-MX" dirty="0" err="1" smtClean="0"/>
              <a:t>comúnes</a:t>
            </a:r>
            <a:r>
              <a:rPr lang="es-MX" dirty="0" smtClean="0"/>
              <a:t>&gt;&gt;</a:t>
            </a:r>
            <a:endParaRPr lang="es-MX" dirty="0"/>
          </a:p>
        </p:txBody>
      </p:sp>
    </p:spTree>
    <p:extLst>
      <p:ext uri="{BB962C8B-B14F-4D97-AF65-F5344CB8AC3E}">
        <p14:creationId xmlns:p14="http://schemas.microsoft.com/office/powerpoint/2010/main" val="2456602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a:t>
            </a:r>
            <a:r>
              <a:rPr lang="es-MX" dirty="0" err="1" smtClean="0"/>
              <a:t>comúnes</a:t>
            </a:r>
            <a:r>
              <a:rPr lang="es-MX" dirty="0" smtClean="0"/>
              <a:t>&gt;&gt;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a:t>
            </a:r>
            <a:r>
              <a:rPr lang="es-MX" dirty="0" err="1" smtClean="0"/>
              <a:t>comúnes</a:t>
            </a:r>
            <a:r>
              <a:rPr lang="es-MX" dirty="0" smtClean="0"/>
              <a:t>&gt;&gt;</a:t>
            </a:r>
            <a:endParaRPr lang="es-MX" dirty="0"/>
          </a:p>
        </p:txBody>
      </p:sp>
      <p:sp>
        <p:nvSpPr>
          <p:cNvPr id="4" name="3 Flecha derecha"/>
          <p:cNvSpPr/>
          <p:nvPr/>
        </p:nvSpPr>
        <p:spPr>
          <a:xfrm>
            <a:off x="4707082" y="3205595"/>
            <a:ext cx="924791" cy="6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6153150" y="1970808"/>
            <a:ext cx="479886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Tarea de Reconocimiento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r>
              <a:rPr lang="es-MX" sz="3000" b="1" dirty="0" smtClean="0">
                <a:solidFill>
                  <a:schemeClr val="tx1"/>
                </a:solidFill>
                <a:effectLst>
                  <a:outerShdw blurRad="38100" dist="38100" dir="2700000" algn="tl">
                    <a:srgbClr val="000000">
                      <a:alpha val="43137"/>
                    </a:srgbClr>
                  </a:outerShdw>
                </a:effectLst>
              </a:rPr>
              <a:t>¿Este estímulo es Viejo?</a:t>
            </a:r>
            <a:endParaRPr lang="es-MX" sz="3000" b="1" dirty="0">
              <a:solidFill>
                <a:schemeClr val="tx1"/>
              </a:solidFill>
              <a:effectLst>
                <a:outerShdw blurRad="38100" dist="38100" dir="2700000" algn="tl">
                  <a:srgbClr val="000000">
                    <a:alpha val="43137"/>
                  </a:srgbClr>
                </a:outerShdw>
              </a:effectLst>
            </a:endParaRPr>
          </a:p>
        </p:txBody>
      </p:sp>
      <p:sp>
        <p:nvSpPr>
          <p:cNvPr id="10" name="9 Rectángulo redondeado"/>
          <p:cNvSpPr/>
          <p:nvPr/>
        </p:nvSpPr>
        <p:spPr>
          <a:xfrm>
            <a:off x="6735041" y="2774373"/>
            <a:ext cx="1442605"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p:txBody>
      </p:sp>
      <p:sp>
        <p:nvSpPr>
          <p:cNvPr id="11" name="10 Rectángulo redondeado"/>
          <p:cNvSpPr/>
          <p:nvPr/>
        </p:nvSpPr>
        <p:spPr>
          <a:xfrm>
            <a:off x="6735041" y="3825585"/>
            <a:ext cx="1442605"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p:txBody>
      </p:sp>
      <p:sp>
        <p:nvSpPr>
          <p:cNvPr id="12" name="11 Rectángulo redondeado"/>
          <p:cNvSpPr/>
          <p:nvPr/>
        </p:nvSpPr>
        <p:spPr>
          <a:xfrm>
            <a:off x="9038360" y="2774372"/>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A</a:t>
            </a:r>
          </a:p>
        </p:txBody>
      </p:sp>
      <p:sp>
        <p:nvSpPr>
          <p:cNvPr id="13" name="12 Rectángulo redondeado"/>
          <p:cNvSpPr/>
          <p:nvPr/>
        </p:nvSpPr>
        <p:spPr>
          <a:xfrm>
            <a:off x="9038360" y="3825584"/>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B</a:t>
            </a:r>
          </a:p>
        </p:txBody>
      </p:sp>
    </p:spTree>
    <p:extLst>
      <p:ext uri="{BB962C8B-B14F-4D97-AF65-F5344CB8AC3E}">
        <p14:creationId xmlns:p14="http://schemas.microsoft.com/office/powerpoint/2010/main" val="161757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b="1" dirty="0" smtClean="0">
                <a:solidFill>
                  <a:schemeClr val="tx1"/>
                </a:solidFill>
                <a:effectLst>
                  <a:outerShdw blurRad="38100" dist="38100" dir="2700000" algn="tl">
                    <a:srgbClr val="000000">
                      <a:alpha val="43137"/>
                    </a:srgbClr>
                  </a:outerShdw>
                </a:effectLst>
              </a:rPr>
              <a:t>Patrón </a:t>
            </a:r>
            <a:r>
              <a:rPr lang="es-MX" sz="4000" b="1" dirty="0" smtClean="0">
                <a:solidFill>
                  <a:schemeClr val="tx1"/>
                </a:solidFill>
                <a:effectLst>
                  <a:outerShdw blurRad="38100" dist="38100" dir="2700000" algn="tl">
                    <a:srgbClr val="000000">
                      <a:alpha val="43137"/>
                    </a:srgbClr>
                  </a:outerShdw>
                </a:effectLst>
              </a:rPr>
              <a:t>de respuestas </a:t>
            </a:r>
            <a:r>
              <a:rPr lang="es-MX" sz="4000" dirty="0" smtClean="0">
                <a:solidFill>
                  <a:schemeClr val="tx1"/>
                </a:solidFill>
              </a:rPr>
              <a:t>que consistentemente señala que, al comparar el desempeño de los participantes entre una clase A y B, </a:t>
            </a:r>
            <a:r>
              <a:rPr lang="es-MX" sz="4000" b="1" dirty="0" smtClean="0">
                <a:solidFill>
                  <a:schemeClr val="tx1"/>
                </a:solidFill>
                <a:effectLst>
                  <a:outerShdw blurRad="38100" dist="38100" dir="2700000" algn="tl">
                    <a:srgbClr val="000000">
                      <a:alpha val="43137"/>
                    </a:srgbClr>
                  </a:outerShdw>
                </a:effectLst>
              </a:rPr>
              <a:t>no </a:t>
            </a:r>
            <a:r>
              <a:rPr lang="es-MX" sz="4000" b="1" dirty="0" smtClean="0">
                <a:solidFill>
                  <a:schemeClr val="tx1"/>
                </a:solidFill>
                <a:effectLst>
                  <a:outerShdw blurRad="38100" dist="38100" dir="2700000" algn="tl">
                    <a:srgbClr val="000000">
                      <a:alpha val="43137"/>
                    </a:srgbClr>
                  </a:outerShdw>
                </a:effectLst>
              </a:rPr>
              <a:t>sólo aciertan más en la clase con mayor </a:t>
            </a:r>
            <a:r>
              <a:rPr lang="es-MX" sz="4000" b="1" dirty="0" err="1" smtClean="0">
                <a:solidFill>
                  <a:schemeClr val="tx1"/>
                </a:solidFill>
                <a:effectLst>
                  <a:outerShdw blurRad="38100" dist="38100" dir="2700000" algn="tl">
                    <a:srgbClr val="000000">
                      <a:alpha val="43137"/>
                    </a:srgbClr>
                  </a:outerShdw>
                </a:effectLst>
              </a:rPr>
              <a:t>discriminabilidad</a:t>
            </a:r>
            <a:r>
              <a:rPr lang="es-MX" sz="4000" b="1" dirty="0" smtClean="0">
                <a:solidFill>
                  <a:schemeClr val="tx1"/>
                </a:solidFill>
                <a:effectLst>
                  <a:outerShdw blurRad="38100" dist="38100" dir="2700000" algn="tl">
                    <a:srgbClr val="000000">
                      <a:alpha val="43137"/>
                    </a:srgbClr>
                  </a:outerShdw>
                </a:effectLst>
              </a:rPr>
              <a:t>, sino que también se equivocan menos.</a:t>
            </a:r>
          </a:p>
        </p:txBody>
      </p:sp>
    </p:spTree>
    <p:extLst>
      <p:ext uri="{BB962C8B-B14F-4D97-AF65-F5344CB8AC3E}">
        <p14:creationId xmlns:p14="http://schemas.microsoft.com/office/powerpoint/2010/main" val="3897278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7"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spTree>
    <p:extLst>
      <p:ext uri="{BB962C8B-B14F-4D97-AF65-F5344CB8AC3E}">
        <p14:creationId xmlns:p14="http://schemas.microsoft.com/office/powerpoint/2010/main" val="3079453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Introducción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39458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spTree>
    <p:extLst>
      <p:ext uri="{BB962C8B-B14F-4D97-AF65-F5344CB8AC3E}">
        <p14:creationId xmlns:p14="http://schemas.microsoft.com/office/powerpoint/2010/main" val="3725257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spTree>
    <p:extLst>
      <p:ext uri="{BB962C8B-B14F-4D97-AF65-F5344CB8AC3E}">
        <p14:creationId xmlns:p14="http://schemas.microsoft.com/office/powerpoint/2010/main" val="985585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cxnSp>
        <p:nvCxnSpPr>
          <p:cNvPr id="3" name="2 Conector recto de flecha"/>
          <p:cNvCxnSpPr/>
          <p:nvPr/>
        </p:nvCxnSpPr>
        <p:spPr>
          <a:xfrm>
            <a:off x="6099464" y="1652155"/>
            <a:ext cx="1745672" cy="386541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7124700" y="1673488"/>
            <a:ext cx="813955" cy="34700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8123959" y="1673488"/>
            <a:ext cx="126423" cy="2973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8499764" y="1652155"/>
            <a:ext cx="810492" cy="280554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57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131899" y="3084033"/>
            <a:ext cx="5873521" cy="1470722"/>
          </a:xfrm>
          <a:prstGeom prst="rect">
            <a:avLst/>
          </a:prstGeom>
        </p:spPr>
      </p:pic>
      <p:pic>
        <p:nvPicPr>
          <p:cNvPr id="7" name="Imagen 6"/>
          <p:cNvPicPr>
            <a:picLocks noChangeAspect="1"/>
          </p:cNvPicPr>
          <p:nvPr/>
        </p:nvPicPr>
        <p:blipFill>
          <a:blip r:embed="rId3"/>
          <a:stretch>
            <a:fillRect/>
          </a:stretch>
        </p:blipFill>
        <p:spPr>
          <a:xfrm>
            <a:off x="6632192" y="2059009"/>
            <a:ext cx="5395090" cy="3915113"/>
          </a:xfrm>
          <a:prstGeom prst="rect">
            <a:avLst/>
          </a:prstGeom>
        </p:spPr>
      </p:pic>
    </p:spTree>
    <p:extLst>
      <p:ext uri="{BB962C8B-B14F-4D97-AF65-F5344CB8AC3E}">
        <p14:creationId xmlns:p14="http://schemas.microsoft.com/office/powerpoint/2010/main" val="2946309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862262" y="1154202"/>
            <a:ext cx="6467475" cy="1819275"/>
          </a:xfrm>
          <a:prstGeom prst="rect">
            <a:avLst/>
          </a:prstGeom>
        </p:spPr>
      </p:pic>
      <p:pic>
        <p:nvPicPr>
          <p:cNvPr id="5" name="Imagen 4"/>
          <p:cNvPicPr>
            <a:picLocks noChangeAspect="1"/>
          </p:cNvPicPr>
          <p:nvPr/>
        </p:nvPicPr>
        <p:blipFill>
          <a:blip r:embed="rId3"/>
          <a:stretch>
            <a:fillRect/>
          </a:stretch>
        </p:blipFill>
        <p:spPr>
          <a:xfrm>
            <a:off x="3209053" y="2842282"/>
            <a:ext cx="5316761" cy="4015718"/>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
        <p:nvSpPr>
          <p:cNvPr id="7" name="Título 1"/>
          <p:cNvSpPr txBox="1">
            <a:spLocks/>
          </p:cNvSpPr>
          <p:nvPr/>
        </p:nvSpPr>
        <p:spPr>
          <a:xfrm>
            <a:off x="297287" y="1111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smtClean="0"/>
              <a:t>Tareas con Escala de confianza</a:t>
            </a:r>
            <a:endParaRPr lang="es-MX" b="1" dirty="0"/>
          </a:p>
        </p:txBody>
      </p:sp>
    </p:spTree>
    <p:extLst>
      <p:ext uri="{BB962C8B-B14F-4D97-AF65-F5344CB8AC3E}">
        <p14:creationId xmlns:p14="http://schemas.microsoft.com/office/powerpoint/2010/main" val="3272955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Tree>
    <p:extLst>
      <p:ext uri="{BB962C8B-B14F-4D97-AF65-F5344CB8AC3E}">
        <p14:creationId xmlns:p14="http://schemas.microsoft.com/office/powerpoint/2010/main" val="3526320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smtClean="0"/>
              <a:t>¿La TDS es apropiada para estudiar memoria?</a:t>
            </a:r>
          </a:p>
          <a:p>
            <a:pPr marL="0" indent="0">
              <a:buNone/>
            </a:pPr>
            <a:endParaRPr lang="es-MX" dirty="0" smtClean="0"/>
          </a:p>
          <a:p>
            <a:r>
              <a:rPr lang="es-MX" dirty="0" smtClean="0"/>
              <a:t>¿Qué sugiere le Efecto Espejo sobre las tareas de reconocimiento?</a:t>
            </a:r>
            <a:endParaRPr lang="es-MX" dirty="0"/>
          </a:p>
        </p:txBody>
      </p:sp>
    </p:spTree>
    <p:extLst>
      <p:ext uri="{BB962C8B-B14F-4D97-AF65-F5344CB8AC3E}">
        <p14:creationId xmlns:p14="http://schemas.microsoft.com/office/powerpoint/2010/main" val="3798604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7876309" y="1539071"/>
            <a:ext cx="3656038" cy="4351338"/>
          </a:xfrm>
        </p:spPr>
        <p:txBody>
          <a:bodyPr/>
          <a:lstStyle/>
          <a:p>
            <a:pPr marL="0" indent="0" algn="ctr">
              <a:buNone/>
            </a:pPr>
            <a:r>
              <a:rPr lang="es-MX" b="1" dirty="0" smtClean="0"/>
              <a:t>Efecto de la Frecuencia de uso en las palabras</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1047482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6800044" y="2370343"/>
            <a:ext cx="4940121" cy="4351338"/>
          </a:xfrm>
        </p:spPr>
        <p:txBody>
          <a:bodyPr/>
          <a:lstStyle/>
          <a:p>
            <a:pPr marL="0" indent="0" algn="ctr">
              <a:buNone/>
            </a:pPr>
            <a:r>
              <a:rPr lang="es-MX" b="1" dirty="0" smtClean="0"/>
              <a:t>Teoría de Atención / Verosimilitud</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82868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4179422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mundo (</a:t>
            </a:r>
            <a:r>
              <a:rPr lang="es-MX" dirty="0" err="1" smtClean="0"/>
              <a:t>McNicol</a:t>
            </a:r>
            <a:r>
              <a:rPr lang="es-MX" dirty="0" smtClean="0"/>
              <a:t>, 2005).</a:t>
            </a:r>
          </a:p>
          <a:p>
            <a:pPr marL="0" indent="0">
              <a:buNone/>
            </a:pPr>
            <a:endParaRPr lang="es-MX" dirty="0" smtClean="0"/>
          </a:p>
        </p:txBody>
      </p:sp>
    </p:spTree>
    <p:extLst>
      <p:ext uri="{BB962C8B-B14F-4D97-AF65-F5344CB8AC3E}">
        <p14:creationId xmlns:p14="http://schemas.microsoft.com/office/powerpoint/2010/main" val="13979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Explorar la </a:t>
            </a:r>
            <a:r>
              <a:rPr lang="es-MX" dirty="0" err="1" smtClean="0"/>
              <a:t>generalizabilidad</a:t>
            </a:r>
            <a:r>
              <a:rPr lang="es-MX" dirty="0" smtClean="0"/>
              <a:t> del Efecto Espejo a otras áreas donde se haya aplicado la TDS.</a:t>
            </a:r>
            <a:endParaRPr lang="es-MX" dirty="0"/>
          </a:p>
        </p:txBody>
      </p:sp>
      <p:sp>
        <p:nvSpPr>
          <p:cNvPr id="4" name="Título 1"/>
          <p:cNvSpPr txBox="1">
            <a:spLocks/>
          </p:cNvSpPr>
          <p:nvPr/>
        </p:nvSpPr>
        <p:spPr>
          <a:xfrm>
            <a:off x="838200" y="3737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t>Objetivo</a:t>
            </a:r>
            <a:endParaRPr lang="es-MX" b="1" dirty="0"/>
          </a:p>
        </p:txBody>
      </p:sp>
    </p:spTree>
    <p:extLst>
      <p:ext uri="{BB962C8B-B14F-4D97-AF65-F5344CB8AC3E}">
        <p14:creationId xmlns:p14="http://schemas.microsoft.com/office/powerpoint/2010/main" val="329751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Método</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46496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lnSpcReduction="10000"/>
          </a:bodyPr>
          <a:lstStyle/>
          <a:p>
            <a:r>
              <a:rPr lang="es-MX" sz="4800" b="1" dirty="0" smtClean="0"/>
              <a:t>OBJETIVO: </a:t>
            </a:r>
            <a:r>
              <a:rPr lang="es-MX" sz="4800" dirty="0" smtClean="0"/>
              <a:t>Buscar </a:t>
            </a:r>
            <a:r>
              <a:rPr lang="es-MX" sz="4800" dirty="0"/>
              <a:t>evidencia del Efecto Espejo fuera del área de Memoria de </a:t>
            </a:r>
            <a:r>
              <a:rPr lang="es-MX" sz="4800" dirty="0" smtClean="0"/>
              <a:t>Reconocimiento, en una </a:t>
            </a:r>
            <a:r>
              <a:rPr lang="es-MX" sz="4800" b="1" dirty="0" smtClean="0"/>
              <a:t>tarea de detección perceptual</a:t>
            </a:r>
            <a:r>
              <a:rPr lang="es-MX" sz="4800" dirty="0" smtClean="0"/>
              <a:t>.</a:t>
            </a:r>
          </a:p>
          <a:p>
            <a:endParaRPr lang="es-MX" sz="4800" dirty="0" smtClean="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Planteamiento general</a:t>
            </a:r>
            <a:endParaRPr lang="es-MX" dirty="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527740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25472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982" y="651452"/>
            <a:ext cx="10515600" cy="4351338"/>
          </a:xfrm>
        </p:spPr>
        <p:txBody>
          <a:bodyPr>
            <a:normAutofit/>
          </a:bodyPr>
          <a:lstStyle/>
          <a:p>
            <a:pPr marL="0" indent="0" algn="ctr">
              <a:buNone/>
            </a:pPr>
            <a:r>
              <a:rPr lang="es-MX" sz="3200" b="1" dirty="0" smtClean="0"/>
              <a:t>TAREA</a:t>
            </a:r>
            <a:r>
              <a:rPr lang="es-MX" sz="3200" b="1" dirty="0" smtClean="0"/>
              <a:t>:</a:t>
            </a:r>
          </a:p>
          <a:p>
            <a:pPr marL="0" indent="0" algn="ctr">
              <a:buNone/>
            </a:pPr>
            <a:r>
              <a:rPr lang="es-MX" sz="3200" dirty="0" smtClean="0"/>
              <a:t> ¿Los círculos centrales son del mismo tamaño?</a:t>
            </a:r>
          </a:p>
          <a:p>
            <a:pPr marL="0" indent="0" algn="ctr">
              <a:buNone/>
            </a:pPr>
            <a:r>
              <a:rPr lang="es-MX" sz="3200" b="1" dirty="0" smtClean="0"/>
              <a:t>Sí (señal)    No (Ruido)</a:t>
            </a:r>
            <a:endParaRPr lang="es-MX" sz="3200" b="1" dirty="0" smtClean="0"/>
          </a:p>
        </p:txBody>
      </p:sp>
      <p:sp>
        <p:nvSpPr>
          <p:cNvPr id="6" name="CuadroTexto 5"/>
          <p:cNvSpPr txBox="1"/>
          <p:nvPr/>
        </p:nvSpPr>
        <p:spPr>
          <a:xfrm>
            <a:off x="914398" y="3284322"/>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7047467" y="3217995"/>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980300"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7129846"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378775" y="3891249"/>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476367" y="4019785"/>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07768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Diseño Factorial 5x2x2</a:t>
            </a:r>
          </a:p>
          <a:p>
            <a:pPr lvl="1"/>
            <a:r>
              <a:rPr lang="es-MX" dirty="0" smtClean="0"/>
              <a:t>5 tamaños de Círculo Central</a:t>
            </a:r>
          </a:p>
          <a:p>
            <a:pPr lvl="1"/>
            <a:r>
              <a:rPr lang="es-MX" dirty="0" smtClean="0"/>
              <a:t>2 tamaños de Círculo Externo</a:t>
            </a:r>
          </a:p>
          <a:p>
            <a:pPr lvl="2"/>
            <a:r>
              <a:rPr lang="es-MX" dirty="0" smtClean="0"/>
              <a:t>Sobrestimación</a:t>
            </a:r>
          </a:p>
          <a:p>
            <a:pPr lvl="2"/>
            <a:r>
              <a:rPr lang="es-MX" dirty="0" smtClean="0"/>
              <a:t>Subestimación</a:t>
            </a:r>
          </a:p>
          <a:p>
            <a:pPr lvl="1"/>
            <a:r>
              <a:rPr lang="es-MX" dirty="0" smtClean="0"/>
              <a:t>2 niveles de Círculos Externos por clase</a:t>
            </a:r>
          </a:p>
          <a:p>
            <a:pPr lvl="2"/>
            <a:r>
              <a:rPr lang="es-MX" dirty="0" smtClean="0"/>
              <a:t>Clase A: 2 o 3</a:t>
            </a:r>
          </a:p>
          <a:p>
            <a:pPr lvl="2"/>
            <a:r>
              <a:rPr lang="es-MX" dirty="0" smtClean="0"/>
              <a:t>Clase B: 7 u 8</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51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16 estímulos con Ruido</a:t>
            </a:r>
          </a:p>
          <a:p>
            <a:pPr lvl="1"/>
            <a:r>
              <a:rPr lang="es-MX" dirty="0" smtClean="0"/>
              <a:t>Presentados 10 veces</a:t>
            </a:r>
          </a:p>
          <a:p>
            <a:pPr marL="457200" lvl="1" indent="0" algn="r">
              <a:buNone/>
            </a:pPr>
            <a:r>
              <a:rPr lang="es-MX" dirty="0" smtClean="0"/>
              <a:t>(160 en total)</a:t>
            </a:r>
          </a:p>
          <a:p>
            <a:r>
              <a:rPr lang="es-MX" dirty="0" smtClean="0"/>
              <a:t>4 estímulos con Señal</a:t>
            </a:r>
          </a:p>
          <a:p>
            <a:pPr lvl="1"/>
            <a:r>
              <a:rPr lang="es-MX" dirty="0" smtClean="0"/>
              <a:t>Presentados 40 veces cada uno</a:t>
            </a:r>
          </a:p>
          <a:p>
            <a:pPr marL="457200" lvl="1" indent="0" algn="r">
              <a:buNone/>
            </a:pPr>
            <a:r>
              <a:rPr lang="es-MX" dirty="0" smtClean="0"/>
              <a:t>(160 en total)</a:t>
            </a:r>
          </a:p>
          <a:p>
            <a:pPr marL="457200" lvl="1" indent="0" algn="r">
              <a:buNone/>
            </a:pPr>
            <a:endParaRPr lang="es-MX" dirty="0"/>
          </a:p>
          <a:p>
            <a:pPr marL="457200" lvl="1" indent="0">
              <a:buNone/>
            </a:pPr>
            <a:r>
              <a:rPr lang="es-MX" dirty="0" smtClean="0"/>
              <a:t>320 estímulos por Clase</a:t>
            </a:r>
          </a:p>
          <a:p>
            <a:pPr marL="457200" lvl="1" indent="0">
              <a:buNone/>
            </a:pPr>
            <a:endParaRPr lang="es-MX" dirty="0"/>
          </a:p>
          <a:p>
            <a:pPr marL="457200" lvl="1" indent="0">
              <a:buNone/>
            </a:pPr>
            <a:r>
              <a:rPr lang="es-MX" dirty="0" smtClean="0"/>
              <a:t>640 estímulos en total</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87036" y="2712027"/>
            <a:ext cx="4966855" cy="139238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57201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2</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10 parejas de círculos centrales</a:t>
            </a:r>
          </a:p>
          <a:p>
            <a:pPr lvl="1"/>
            <a:r>
              <a:rPr lang="es-MX" dirty="0" smtClean="0"/>
              <a:t>5 parejas-Señal</a:t>
            </a:r>
          </a:p>
          <a:p>
            <a:pPr lvl="1"/>
            <a:r>
              <a:rPr lang="es-MX" dirty="0" smtClean="0"/>
              <a:t>5 parejas-Ruido arbitrarias</a:t>
            </a:r>
          </a:p>
          <a:p>
            <a:r>
              <a:rPr lang="es-MX" dirty="0"/>
              <a:t>4</a:t>
            </a:r>
            <a:r>
              <a:rPr lang="es-MX" dirty="0" smtClean="0"/>
              <a:t> combinaciones posibles de Niveles de Círculos Externo por pareja.</a:t>
            </a:r>
          </a:p>
          <a:p>
            <a:endParaRPr lang="es-MX" dirty="0"/>
          </a:p>
          <a:p>
            <a:r>
              <a:rPr lang="es-MX" dirty="0" smtClean="0"/>
              <a:t>En cada pareja se incluye una figura con Sobrestimación y Subestimación.</a:t>
            </a:r>
          </a:p>
          <a:p>
            <a:endParaRPr lang="es-MX"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512185"/>
            <a:ext cx="5278582" cy="601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89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r>
              <a:rPr lang="es-MX" dirty="0" smtClean="0"/>
              <a:t>41 estudiantes de la Facultad de Psicología</a:t>
            </a:r>
          </a:p>
          <a:p>
            <a:pPr lvl="1"/>
            <a:r>
              <a:rPr lang="es-MX" dirty="0" smtClean="0"/>
              <a:t>(20 y 21 en los Experimentos 1 y 2, respectivamente)</a:t>
            </a:r>
          </a:p>
          <a:p>
            <a:pPr lvl="1"/>
            <a:endParaRPr lang="es-MX" dirty="0"/>
          </a:p>
          <a:p>
            <a:r>
              <a:rPr lang="es-MX" dirty="0" smtClean="0"/>
              <a:t>Tarea programada en </a:t>
            </a:r>
            <a:r>
              <a:rPr lang="es-MX" dirty="0" err="1" smtClean="0"/>
              <a:t>Psychopy</a:t>
            </a:r>
            <a:r>
              <a:rPr lang="es-MX" dirty="0" smtClean="0"/>
              <a:t> v.12</a:t>
            </a:r>
          </a:p>
          <a:p>
            <a:endParaRPr lang="es-MX" dirty="0"/>
          </a:p>
          <a:p>
            <a:r>
              <a:rPr lang="es-MX" dirty="0" smtClean="0"/>
              <a:t>Cubículo dentro del Laboratorio 25</a:t>
            </a:r>
          </a:p>
          <a:p>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Materiales y Participantes</a:t>
            </a:r>
            <a:endParaRPr lang="es-MX" dirty="0"/>
          </a:p>
        </p:txBody>
      </p:sp>
    </p:spTree>
    <p:extLst>
      <p:ext uri="{BB962C8B-B14F-4D97-AF65-F5344CB8AC3E}">
        <p14:creationId xmlns:p14="http://schemas.microsoft.com/office/powerpoint/2010/main" val="24003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61239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8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46809"/>
            <a:ext cx="10515600" cy="5730154"/>
          </a:xfrm>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358146" y="1946213"/>
            <a:ext cx="5267325" cy="3095625"/>
          </a:xfrm>
          <a:prstGeom prst="rect">
            <a:avLst/>
          </a:prstGeom>
        </p:spPr>
      </p:pic>
    </p:spTree>
    <p:extLst>
      <p:ext uri="{BB962C8B-B14F-4D97-AF65-F5344CB8AC3E}">
        <p14:creationId xmlns:p14="http://schemas.microsoft.com/office/powerpoint/2010/main" val="520010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251896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890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92" y="2100790"/>
            <a:ext cx="6440691" cy="339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992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
        <p:nvSpPr>
          <p:cNvPr id="4" name="Título 3"/>
          <p:cNvSpPr>
            <a:spLocks noGrp="1"/>
          </p:cNvSpPr>
          <p:nvPr>
            <p:ph type="title"/>
          </p:nvPr>
        </p:nvSpPr>
        <p:spPr/>
        <p:txBody>
          <a:bodyPr/>
          <a:lstStyle/>
          <a:p>
            <a:r>
              <a:rPr lang="es-MX" b="1" dirty="0" smtClean="0">
                <a:effectLst>
                  <a:outerShdw blurRad="38100" dist="38100" dir="2700000" algn="tl">
                    <a:srgbClr val="000000">
                      <a:alpha val="43137"/>
                    </a:srgbClr>
                  </a:outerShdw>
                </a:effectLst>
              </a:rPr>
              <a:t>Casos encontrados</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79135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06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smtClean="0">
                <a:effectLst>
                  <a:outerShdw blurRad="38100" dist="38100" dir="2700000" algn="tl">
                    <a:srgbClr val="000000">
                      <a:alpha val="43137"/>
                    </a:srgbClr>
                  </a:outerShdw>
                </a:effectLst>
              </a:rPr>
              <a:t>1.- Verificar que nuestro experimento sea comparable con las tareas de reconocimiento reportadas en la literatura.</a:t>
            </a:r>
          </a:p>
          <a:p>
            <a:pPr marL="0" indent="0">
              <a:buNone/>
            </a:pPr>
            <a:r>
              <a:rPr lang="es-MX" b="1" dirty="0">
                <a:effectLst>
                  <a:outerShdw blurRad="38100" dist="38100" dir="2700000" algn="tl">
                    <a:srgbClr val="000000">
                      <a:alpha val="43137"/>
                    </a:srgbClr>
                  </a:outerShdw>
                </a:effectLst>
              </a:rPr>
              <a:t>	</a:t>
            </a:r>
            <a:r>
              <a:rPr lang="es-MX" b="1" dirty="0" smtClean="0">
                <a:effectLst>
                  <a:outerShdw blurRad="38100" dist="38100" dir="2700000" algn="tl">
                    <a:srgbClr val="000000">
                      <a:alpha val="43137"/>
                    </a:srgbClr>
                  </a:outerShdw>
                </a:effectLst>
              </a:rPr>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131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1097107" y="363272"/>
            <a:ext cx="9636702" cy="6230960"/>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1487045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357084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0" y="0"/>
            <a:ext cx="6352354" cy="4154308"/>
          </a:xfrm>
          <a:prstGeom prst="rect">
            <a:avLst/>
          </a:prstGeom>
        </p:spPr>
      </p:pic>
      <p:pic>
        <p:nvPicPr>
          <p:cNvPr id="7" name="Imagen 6"/>
          <p:cNvPicPr>
            <a:picLocks noChangeAspect="1"/>
          </p:cNvPicPr>
          <p:nvPr/>
        </p:nvPicPr>
        <p:blipFill>
          <a:blip r:embed="rId3"/>
          <a:stretch>
            <a:fillRect/>
          </a:stretch>
        </p:blipFill>
        <p:spPr>
          <a:xfrm>
            <a:off x="5955627" y="2588654"/>
            <a:ext cx="6236373" cy="4269346"/>
          </a:xfrm>
          <a:prstGeom prst="rect">
            <a:avLst/>
          </a:prstGeom>
        </p:spPr>
      </p:pic>
    </p:spTree>
    <p:extLst>
      <p:ext uri="{BB962C8B-B14F-4D97-AF65-F5344CB8AC3E}">
        <p14:creationId xmlns:p14="http://schemas.microsoft.com/office/powerpoint/2010/main" val="109034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Tree>
    <p:extLst>
      <p:ext uri="{BB962C8B-B14F-4D97-AF65-F5344CB8AC3E}">
        <p14:creationId xmlns:p14="http://schemas.microsoft.com/office/powerpoint/2010/main" val="276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b="1" dirty="0" smtClean="0">
                <a:effectLst>
                  <a:outerShdw blurRad="38100" dist="38100" dir="2700000" algn="tl">
                    <a:srgbClr val="000000">
                      <a:alpha val="43137"/>
                    </a:srgbClr>
                  </a:outerShdw>
                </a:effectLst>
              </a:rPr>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801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endParaRPr lang="es-MX" b="1" dirty="0" smtClean="0"/>
          </a:p>
          <a:p>
            <a:pPr marL="0" indent="0">
              <a:buNone/>
            </a:pPr>
            <a:endParaRPr lang="es-MX" b="1" dirty="0"/>
          </a:p>
        </p:txBody>
      </p:sp>
      <p:sp>
        <p:nvSpPr>
          <p:cNvPr id="11" name="Título 10"/>
          <p:cNvSpPr>
            <a:spLocks noGrp="1"/>
          </p:cNvSpPr>
          <p:nvPr>
            <p:ph type="title"/>
          </p:nvPr>
        </p:nvSpPr>
        <p:spPr/>
        <p:txBody>
          <a:bodyPr/>
          <a:lstStyle/>
          <a:p>
            <a:r>
              <a:rPr lang="es-MX" dirty="0" smtClean="0"/>
              <a:t/>
            </a:r>
            <a:br>
              <a:rPr lang="es-MX" dirty="0" smtClean="0"/>
            </a:br>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7" y="352859"/>
            <a:ext cx="5307832" cy="25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77" y="3536471"/>
            <a:ext cx="4991533"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3" y="145689"/>
            <a:ext cx="551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3393931"/>
            <a:ext cx="55340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7962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056943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3359862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30801479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b="1" dirty="0" smtClean="0"/>
              <a:t>3.- Comprobar que el promedio de los puntajes de confianza registrados sean consistentes con el Efecto Espejo.</a:t>
            </a:r>
            <a:endParaRPr lang="es-MX"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0" y="5741100"/>
            <a:ext cx="9655180" cy="84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357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1" y="571068"/>
            <a:ext cx="585787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6736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466" y="80962"/>
            <a:ext cx="3642184" cy="677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493" y="669780"/>
            <a:ext cx="521760" cy="628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618" y="80962"/>
            <a:ext cx="3952875"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391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2471376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58338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Tree>
    <p:extLst>
      <p:ext uri="{BB962C8B-B14F-4D97-AF65-F5344CB8AC3E}">
        <p14:creationId xmlns:p14="http://schemas.microsoft.com/office/powerpoint/2010/main" val="27317328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1352085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pic>
        <p:nvPicPr>
          <p:cNvPr id="14" name="Imagen 9"/>
          <p:cNvPicPr>
            <a:picLocks noChangeAspect="1"/>
          </p:cNvPicPr>
          <p:nvPr/>
        </p:nvPicPr>
        <p:blipFill>
          <a:blip r:embed="rId2"/>
          <a:stretch>
            <a:fillRect/>
          </a:stretch>
        </p:blipFill>
        <p:spPr>
          <a:xfrm>
            <a:off x="3200400" y="146024"/>
            <a:ext cx="4781348" cy="3577652"/>
          </a:xfrm>
          <a:prstGeom prst="rect">
            <a:avLst/>
          </a:prstGeom>
        </p:spPr>
      </p:pic>
    </p:spTree>
    <p:extLst>
      <p:ext uri="{BB962C8B-B14F-4D97-AF65-F5344CB8AC3E}">
        <p14:creationId xmlns:p14="http://schemas.microsoft.com/office/powerpoint/2010/main" val="34438019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1541881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b="1"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lnSpcReduction="10000"/>
          </a:bodyPr>
          <a:lstStyle/>
          <a:p>
            <a:r>
              <a:rPr lang="es-MX" dirty="0" smtClean="0"/>
              <a:t>Explicaciones como la propuesta por la TA/V dependen de la interacción que tiene el sujeto con los estímulos en la fase de estudio.</a:t>
            </a:r>
          </a:p>
          <a:p>
            <a:endParaRPr lang="es-MX" dirty="0"/>
          </a:p>
          <a:p>
            <a:r>
              <a:rPr lang="es-MX" b="1"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b="1"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b="1" dirty="0" smtClean="0"/>
              <a:t>El análisis bayesiano arroja conclusiones en la misma dirección, pero menos concluyentes.</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fontScale="92500"/>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El análisis bayesiano arroja conclusiones en la misma dirección, pero menos concluyentes.</a:t>
            </a:r>
          </a:p>
          <a:p>
            <a:endParaRPr lang="es-MX" dirty="0"/>
          </a:p>
          <a:p>
            <a:r>
              <a:rPr lang="es-MX" b="1" dirty="0" smtClean="0"/>
              <a:t>¿Qué distingue los modelos bayesianos de SDT de la teoría clásica?</a:t>
            </a:r>
          </a:p>
        </p:txBody>
      </p:sp>
    </p:spTree>
    <p:extLst>
      <p:ext uri="{BB962C8B-B14F-4D97-AF65-F5344CB8AC3E}">
        <p14:creationId xmlns:p14="http://schemas.microsoft.com/office/powerpoint/2010/main" val="8915647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7693841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Primero, como evidencia de que </a:t>
            </a:r>
            <a:r>
              <a:rPr lang="es-MX" sz="3200" b="1" dirty="0" smtClean="0">
                <a:effectLst>
                  <a:outerShdw blurRad="38100" dist="38100" dir="2700000" algn="tl">
                    <a:srgbClr val="000000">
                      <a:alpha val="43137"/>
                    </a:srgbClr>
                  </a:outerShdw>
                </a:effectLst>
              </a:rPr>
              <a:t>el Efecto Espejo no es un fenómeno exclusivo de la Memoria de </a:t>
            </a:r>
            <a:r>
              <a:rPr lang="es-MX" sz="3200" b="1" dirty="0" smtClean="0">
                <a:effectLst>
                  <a:outerShdw blurRad="38100" dist="38100" dir="2700000" algn="tl">
                    <a:srgbClr val="000000">
                      <a:alpha val="43137"/>
                    </a:srgbClr>
                  </a:outerShdw>
                </a:effectLst>
              </a:rPr>
              <a:t>Reconocimiento sino de la aplicación de la Teoría de Detección de Señales</a:t>
            </a:r>
            <a:r>
              <a:rPr lang="es-MX" sz="3200" dirty="0" smtClean="0"/>
              <a:t> al estudio de tareas con más de un nivel de d’. </a:t>
            </a:r>
            <a:endParaRPr lang="es-MX" sz="3200" dirty="0" smtClean="0"/>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67280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Tree>
    <p:extLst>
      <p:ext uri="{BB962C8B-B14F-4D97-AF65-F5344CB8AC3E}">
        <p14:creationId xmlns:p14="http://schemas.microsoft.com/office/powerpoint/2010/main" val="3814010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t>Segundo, como un precedente empírico de las ventajas que tiene la aplicación de </a:t>
            </a:r>
            <a:r>
              <a:rPr lang="es-MX" sz="3200" b="1" dirty="0" smtClean="0">
                <a:effectLst>
                  <a:outerShdw blurRad="38100" dist="38100" dir="2700000" algn="tl">
                    <a:srgbClr val="000000">
                      <a:alpha val="43137"/>
                    </a:srgbClr>
                  </a:outerShdw>
                </a:effectLst>
              </a:rPr>
              <a:t>métodos bayesianos en el estudio de fenómenos donde se asuma una estructura probabilística</a:t>
            </a:r>
            <a:r>
              <a:rPr lang="es-MX" sz="3200" dirty="0" smtClean="0"/>
              <a:t>.</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7845554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pPr algn="r"/>
            <a:endParaRPr lang="es-MX" dirty="0" smtClean="0"/>
          </a:p>
          <a:p>
            <a:r>
              <a:rPr lang="es-MX" dirty="0" smtClean="0"/>
              <a:t>Con 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47599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Material Extra</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14824871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a:xfrm>
            <a:off x="838200" y="467591"/>
            <a:ext cx="5760027" cy="5709372"/>
          </a:xfrm>
        </p:spPr>
        <p:txBody>
          <a:bodyPr>
            <a:normAutofit/>
          </a:bodyPr>
          <a:lstStyle/>
          <a:p>
            <a:pPr marL="0" indent="0">
              <a:buNone/>
            </a:pPr>
            <a:r>
              <a:rPr lang="es-MX" b="1" dirty="0" smtClean="0"/>
              <a:t>Teoría de Atención Verosimilitud</a:t>
            </a:r>
          </a:p>
          <a:p>
            <a:pPr marL="0" indent="0">
              <a:buNone/>
            </a:pPr>
            <a:endParaRPr lang="es-MX" dirty="0"/>
          </a:p>
          <a:p>
            <a:r>
              <a:rPr lang="es-MX" dirty="0" smtClean="0"/>
              <a:t>N rasgos</a:t>
            </a:r>
          </a:p>
          <a:p>
            <a:r>
              <a:rPr lang="es-MX" dirty="0" smtClean="0"/>
              <a:t>p(new) marcados</a:t>
            </a:r>
          </a:p>
          <a:p>
            <a:r>
              <a:rPr lang="es-MX" dirty="0" smtClean="0"/>
              <a:t>n(i) elementos muestreados</a:t>
            </a:r>
          </a:p>
          <a:p>
            <a:r>
              <a:rPr lang="es-MX" dirty="0" err="1"/>
              <a:t>a</a:t>
            </a:r>
            <a:r>
              <a:rPr lang="es-MX" dirty="0" err="1" smtClean="0"/>
              <a:t>lpha</a:t>
            </a:r>
            <a:r>
              <a:rPr lang="es-MX" dirty="0" smtClean="0"/>
              <a:t>(i) tasa de muestreo </a:t>
            </a:r>
          </a:p>
          <a:p>
            <a:r>
              <a:rPr lang="es-MX" dirty="0" smtClean="0"/>
              <a:t>Tasa de marcaje:</a:t>
            </a:r>
          </a:p>
          <a:p>
            <a:endParaRPr lang="es-MX" dirty="0"/>
          </a:p>
          <a:p>
            <a:r>
              <a:rPr lang="es-MX" dirty="0" smtClean="0"/>
              <a:t>El número de </a:t>
            </a:r>
            <a:r>
              <a:rPr lang="es-MX" dirty="0" err="1" smtClean="0"/>
              <a:t>items</a:t>
            </a:r>
            <a:r>
              <a:rPr lang="es-MX" dirty="0" smtClean="0"/>
              <a:t> marcados es el resultado de un proceso binomial donde</a:t>
            </a:r>
          </a:p>
          <a:p>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176645"/>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4027777"/>
            <a:ext cx="5267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60" y="5787737"/>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57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0"/>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9" y="1011266"/>
            <a:ext cx="6052271" cy="50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46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5845" y="996804"/>
            <a:ext cx="10515600" cy="1325563"/>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Rectángulo"/>
          <p:cNvSpPr/>
          <p:nvPr/>
        </p:nvSpPr>
        <p:spPr>
          <a:xfrm>
            <a:off x="2665389" y="245998"/>
            <a:ext cx="6702136" cy="550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smtClean="0">
                <a:effectLst>
                  <a:outerShdw blurRad="38100" dist="38100" dir="2700000" algn="tl">
                    <a:srgbClr val="000000">
                      <a:alpha val="43137"/>
                    </a:srgbClr>
                  </a:outerShdw>
                </a:effectLst>
              </a:rPr>
              <a:t>¿Los círculos centrales son del mismo tamaño?</a:t>
            </a:r>
            <a:endParaRPr lang="es-MX" sz="2400" b="1" dirty="0">
              <a:effectLst>
                <a:outerShdw blurRad="38100" dist="38100" dir="2700000" algn="tl">
                  <a:srgbClr val="000000">
                    <a:alpha val="43137"/>
                  </a:srgbClr>
                </a:outerShdw>
              </a:effectLst>
            </a:endParaRPr>
          </a:p>
        </p:txBody>
      </p:sp>
      <p:sp>
        <p:nvSpPr>
          <p:cNvPr id="6" name="5 Elipse"/>
          <p:cNvSpPr/>
          <p:nvPr/>
        </p:nvSpPr>
        <p:spPr>
          <a:xfrm>
            <a:off x="9671278" y="1098295"/>
            <a:ext cx="162049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endParaRPr lang="es-MX" dirty="0"/>
          </a:p>
        </p:txBody>
      </p:sp>
      <p:sp>
        <p:nvSpPr>
          <p:cNvPr id="7" name="6 Elipse"/>
          <p:cNvSpPr/>
          <p:nvPr/>
        </p:nvSpPr>
        <p:spPr>
          <a:xfrm>
            <a:off x="967000" y="1098295"/>
            <a:ext cx="169838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840690"/>
            <a:ext cx="3518622" cy="284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flipH="1">
            <a:off x="2286000" y="796717"/>
            <a:ext cx="379390"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67526" y="796717"/>
            <a:ext cx="452608"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Imagen 3"/>
          <p:cNvPicPr>
            <a:picLocks noChangeAspect="1"/>
          </p:cNvPicPr>
          <p:nvPr/>
        </p:nvPicPr>
        <p:blipFill>
          <a:blip r:embed="rId3"/>
          <a:stretch>
            <a:fillRect/>
          </a:stretch>
        </p:blipFill>
        <p:spPr>
          <a:xfrm>
            <a:off x="370449" y="2466753"/>
            <a:ext cx="2608619" cy="1533094"/>
          </a:xfrm>
          <a:prstGeom prst="rect">
            <a:avLst/>
          </a:prstGeom>
        </p:spPr>
      </p:pic>
      <p:pic>
        <p:nvPicPr>
          <p:cNvPr id="18" name="Imagen 3"/>
          <p:cNvPicPr>
            <a:picLocks noChangeAspect="1"/>
          </p:cNvPicPr>
          <p:nvPr/>
        </p:nvPicPr>
        <p:blipFill>
          <a:blip r:embed="rId3"/>
          <a:stretch>
            <a:fillRect/>
          </a:stretch>
        </p:blipFill>
        <p:spPr>
          <a:xfrm>
            <a:off x="9177217" y="2466753"/>
            <a:ext cx="2608619" cy="1533094"/>
          </a:xfrm>
          <a:prstGeom prst="rect">
            <a:avLst/>
          </a:prstGeom>
        </p:spPr>
      </p:pic>
      <p:sp>
        <p:nvSpPr>
          <p:cNvPr id="14" name="13 Flecha abajo"/>
          <p:cNvSpPr/>
          <p:nvPr/>
        </p:nvSpPr>
        <p:spPr>
          <a:xfrm>
            <a:off x="1536535" y="2115879"/>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abajo"/>
          <p:cNvSpPr/>
          <p:nvPr/>
        </p:nvSpPr>
        <p:spPr>
          <a:xfrm>
            <a:off x="10268875" y="2126512"/>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20 Conector recto de flecha"/>
          <p:cNvCxnSpPr/>
          <p:nvPr/>
        </p:nvCxnSpPr>
        <p:spPr>
          <a:xfrm>
            <a:off x="648586" y="3840690"/>
            <a:ext cx="5367871" cy="4867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961837" y="3732028"/>
            <a:ext cx="3630889" cy="10738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2551814" y="3732028"/>
            <a:ext cx="2647507" cy="173310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6496494" y="3636335"/>
            <a:ext cx="2680723" cy="691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6985592" y="3840690"/>
            <a:ext cx="3125971" cy="7100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7506586" y="3840690"/>
            <a:ext cx="3476847" cy="1252305"/>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7251405" y="3981893"/>
            <a:ext cx="585450" cy="2291316"/>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Rectángulo"/>
          <p:cNvSpPr/>
          <p:nvPr/>
        </p:nvSpPr>
        <p:spPr>
          <a:xfrm>
            <a:off x="4795284" y="3981893"/>
            <a:ext cx="563525" cy="2291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34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Tree>
    <p:extLst>
      <p:ext uri="{BB962C8B-B14F-4D97-AF65-F5344CB8AC3E}">
        <p14:creationId xmlns:p14="http://schemas.microsoft.com/office/powerpoint/2010/main" val="403780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0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1809</Words>
  <Application>Microsoft Office PowerPoint</Application>
  <PresentationFormat>Personalizado</PresentationFormat>
  <Paragraphs>360</Paragraphs>
  <Slides>75</Slides>
  <Notes>0</Notes>
  <HiddenSlides>0</HiddenSlides>
  <MMClips>0</MMClips>
  <ScaleCrop>false</ScaleCrop>
  <HeadingPairs>
    <vt:vector size="4" baseType="variant">
      <vt:variant>
        <vt:lpstr>Tema</vt:lpstr>
      </vt:variant>
      <vt:variant>
        <vt:i4>1</vt:i4>
      </vt:variant>
      <vt:variant>
        <vt:lpstr>Títulos de diapositiva</vt:lpstr>
      </vt:variant>
      <vt:variant>
        <vt:i4>75</vt:i4>
      </vt:variant>
    </vt:vector>
  </HeadingPairs>
  <TitlesOfParts>
    <vt:vector size="76" baseType="lpstr">
      <vt:lpstr>Tema de Office</vt:lpstr>
      <vt:lpstr>Estudios con Detección de Señales</vt:lpstr>
      <vt:lpstr>Introducción</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Los aciertos pagan y los errores cuestan…. </vt:lpstr>
      <vt:lpstr>Los aciertos pagan y los errores cuestan…. </vt:lpstr>
      <vt:lpstr>Teoría de Detección de Señales</vt:lpstr>
      <vt:lpstr> </vt:lpstr>
      <vt:lpstr> </vt:lpstr>
      <vt:lpstr>TDS en Memoria de Reconocimiento</vt:lpstr>
      <vt:lpstr>El Efecto Espejo</vt:lpstr>
      <vt:lpstr>El Efecto Espejo</vt:lpstr>
      <vt:lpstr>El Efecto Espejo</vt:lpstr>
      <vt:lpstr>El Efecto Espejo</vt:lpstr>
      <vt:lpstr>Tareas binarias (Sí/No)</vt:lpstr>
      <vt:lpstr>Tareas binarias (Sí/No)</vt:lpstr>
      <vt:lpstr>Tareas binarias (Sí/No)</vt:lpstr>
      <vt:lpstr>Tareas binarias (Sí/No)</vt:lpstr>
      <vt:lpstr>Tareas con Escala de confianza</vt:lpstr>
      <vt:lpstr> </vt:lpstr>
      <vt:lpstr>Relevancia del Efecto Espejo</vt:lpstr>
      <vt:lpstr>Relevancia del Efecto Espejo</vt:lpstr>
      <vt:lpstr> </vt:lpstr>
      <vt:lpstr> </vt:lpstr>
      <vt:lpstr>Planteamiento del Problema</vt:lpstr>
      <vt:lpstr>Planteamiento del Problema</vt:lpstr>
      <vt:lpstr>Método</vt:lpstr>
      <vt:lpstr> </vt:lpstr>
      <vt:lpstr> </vt:lpstr>
      <vt:lpstr> </vt:lpstr>
      <vt:lpstr>Diseño de Estímulos en el Experimento 1</vt:lpstr>
      <vt:lpstr>Diseño de Estímulos en el Experimento 1</vt:lpstr>
      <vt:lpstr>Diseño de Estímulos en el Experimento 2</vt:lpstr>
      <vt:lpstr> </vt:lpstr>
      <vt:lpstr> </vt:lpstr>
      <vt:lpstr> </vt:lpstr>
      <vt:lpstr>Resultados</vt:lpstr>
      <vt:lpstr>¡Datos!</vt:lpstr>
      <vt:lpstr>¡Datos!</vt:lpstr>
      <vt:lpstr>Casos encontrados</vt:lpstr>
      <vt:lpstr> </vt:lpstr>
      <vt:lpstr> </vt:lpstr>
      <vt:lpstr> </vt:lpstr>
      <vt:lpstr> </vt:lpstr>
      <vt:lpstr>Presentación de PowerPoint</vt:lpstr>
      <vt:lpstr> </vt:lpstr>
      <vt:lpstr> </vt:lpstr>
      <vt:lpstr> </vt:lpstr>
      <vt:lpstr>Presentación de PowerPoint</vt:lpstr>
      <vt:lpstr> </vt:lpstr>
      <vt:lpstr> </vt:lpstr>
      <vt:lpstr>Presentación de PowerPoint</vt:lpstr>
      <vt:lpstr>Presentación de PowerPoint</vt:lpstr>
      <vt:lpstr>Discusión</vt:lpstr>
      <vt:lpstr> </vt:lpstr>
      <vt:lpstr> </vt:lpstr>
      <vt:lpstr> </vt:lpstr>
      <vt:lpstr> </vt:lpstr>
      <vt:lpstr> </vt:lpstr>
      <vt:lpstr> </vt:lpstr>
      <vt:lpstr> </vt:lpstr>
      <vt:lpstr> </vt:lpstr>
      <vt:lpstr> </vt:lpstr>
      <vt:lpstr>Conclusiones</vt:lpstr>
      <vt:lpstr> </vt:lpstr>
      <vt:lpstr> </vt:lpstr>
      <vt:lpstr>¡Muchas gracias por su atención!</vt:lpstr>
      <vt:lpstr>Material Extra</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Estudios con Detección de Señales</dc:title>
  <dc:creator>Adriana</dc:creator>
  <cp:lastModifiedBy>sandra de la peña</cp:lastModifiedBy>
  <cp:revision>53</cp:revision>
  <dcterms:created xsi:type="dcterms:W3CDTF">2018-02-23T04:41:13Z</dcterms:created>
  <dcterms:modified xsi:type="dcterms:W3CDTF">2018-03-12T07:53:08Z</dcterms:modified>
</cp:coreProperties>
</file>