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8" r:id="rId3"/>
    <p:sldId id="269" r:id="rId4"/>
    <p:sldId id="274" r:id="rId5"/>
    <p:sldId id="257" r:id="rId6"/>
    <p:sldId id="267" r:id="rId7"/>
    <p:sldId id="262" r:id="rId8"/>
    <p:sldId id="265" r:id="rId9"/>
    <p:sldId id="275" r:id="rId10"/>
    <p:sldId id="277" r:id="rId11"/>
    <p:sldId id="276" r:id="rId12"/>
    <p:sldId id="259" r:id="rId13"/>
    <p:sldId id="260" r:id="rId14"/>
    <p:sldId id="261" r:id="rId15"/>
    <p:sldId id="270" r:id="rId16"/>
    <p:sldId id="271" r:id="rId17"/>
    <p:sldId id="278" r:id="rId18"/>
    <p:sldId id="272" r:id="rId19"/>
    <p:sldId id="273" r:id="rId20"/>
    <p:sldId id="279" r:id="rId21"/>
    <p:sldId id="266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3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F6970-D186-49AA-A9AD-29EC23CF1F6B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291CE-1AA8-4088-B095-B807450AF6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42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http://students.brown.edu/seeing-theory/compound-probability/index.html#first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291CE-1AA8-4088-B095-B807450AF6BD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21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http://students.brown.edu/seeing-theory/basic-probability/index.html#first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291CE-1AA8-4088-B095-B807450AF6BD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687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8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42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198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48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42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022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54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75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8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12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29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CCF9-04DA-4DB1-9641-16B4E70840FB}" type="datetimeFigureOut">
              <a:rPr lang="es-MX" smtClean="0"/>
              <a:t>28/03/2017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058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23624"/>
            <a:ext cx="9144000" cy="2387600"/>
          </a:xfrm>
        </p:spPr>
        <p:txBody>
          <a:bodyPr/>
          <a:lstStyle/>
          <a:p>
            <a:r>
              <a:rPr lang="es-MX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 smtClean="0"/>
              <a:t>Inferencia Probabilística</a:t>
            </a:r>
            <a:endParaRPr lang="es-MX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49" y="2957872"/>
            <a:ext cx="44100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8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tan probable es…</a:t>
            </a:r>
            <a:endParaRPr lang="es-MX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s-MX" dirty="0" smtClean="0"/>
              <a:t>… que un individuo X sea zurdo?</a:t>
            </a:r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 smtClean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04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820174" y="3856009"/>
            <a:ext cx="2631056" cy="1992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tan probable es…?</a:t>
            </a:r>
            <a:endParaRPr lang="es-MX" dirty="0"/>
          </a:p>
        </p:txBody>
      </p:sp>
      <p:pic>
        <p:nvPicPr>
          <p:cNvPr id="1026" name="Picture 2" descr="Imagen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91" y="1860132"/>
            <a:ext cx="22731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435" y="1860132"/>
            <a:ext cx="2587626" cy="388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21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probabilidad de un evento A, a la luz de ciertos datos B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sz="3500" b="1" dirty="0" smtClean="0"/>
              <a:t>P(A|B)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747851" y="4051593"/>
            <a:ext cx="1455715" cy="88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613" y="2903721"/>
            <a:ext cx="1257676" cy="240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chico escue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956" y="2824640"/>
            <a:ext cx="1345421" cy="20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38200" y="5377552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p(El chico sea zurdo | Celular en mano izquierda)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580517" y="5176299"/>
            <a:ext cx="4950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p(El chico sea zurdo | Escribe con mano derecha)</a:t>
            </a:r>
          </a:p>
        </p:txBody>
      </p:sp>
    </p:spTree>
    <p:extLst>
      <p:ext uri="{BB962C8B-B14F-4D97-AF65-F5344CB8AC3E}">
        <p14:creationId xmlns:p14="http://schemas.microsoft.com/office/powerpoint/2010/main" val="12121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32309"/>
          </a:xfrm>
        </p:spPr>
        <p:txBody>
          <a:bodyPr/>
          <a:lstStyle/>
          <a:p>
            <a:pPr algn="ctr"/>
            <a:r>
              <a:rPr lang="es-MX" dirty="0" smtClean="0"/>
              <a:t>Eventos independientes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839788" y="2113472"/>
            <a:ext cx="5157787" cy="4076191"/>
          </a:xfrm>
        </p:spPr>
        <p:txBody>
          <a:bodyPr/>
          <a:lstStyle/>
          <a:p>
            <a:r>
              <a:rPr lang="es-MX" dirty="0" smtClean="0"/>
              <a:t>P(A|B) = p(A)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 smtClean="0"/>
              <a:t>Eventos </a:t>
            </a:r>
            <a:r>
              <a:rPr lang="es-MX" u="sng" dirty="0" smtClean="0"/>
              <a:t>no</a:t>
            </a:r>
            <a:r>
              <a:rPr lang="es-MX" dirty="0" smtClean="0"/>
              <a:t> independientes</a:t>
            </a:r>
            <a:endParaRPr lang="es-MX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172200" y="2113472"/>
            <a:ext cx="5183188" cy="4076191"/>
          </a:xfrm>
        </p:spPr>
        <p:txBody>
          <a:bodyPr/>
          <a:lstStyle/>
          <a:p>
            <a:r>
              <a:rPr lang="es-MX" dirty="0" smtClean="0"/>
              <a:t>p(A|B) &gt; p(A)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P(C|B) &lt; p(C)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174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implica decir ‘Bayesiano’?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es-ES" sz="3500" dirty="0" smtClean="0"/>
          </a:p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r>
              <a:rPr lang="es-ES" sz="3500" dirty="0" smtClean="0"/>
              <a:t>Hay una actualización constante de la información que me permite reducir mi incertidumbre respecto a la probabilidad de ocurrencia de un evento X.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34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 smtClean="0"/>
          </a:p>
          <a:p>
            <a:r>
              <a:rPr lang="es-MX" dirty="0" smtClean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dirty="0" smtClean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Resolver el problema de la Asignación de Crédito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335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 smtClean="0"/>
          </a:p>
          <a:p>
            <a:r>
              <a:rPr lang="es-MX" dirty="0" smtClean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b="1" u="sng" dirty="0" smtClean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Resolver el problema de la Asignación de Crédito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911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095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 smtClean="0"/>
          </a:p>
          <a:p>
            <a:r>
              <a:rPr lang="es-MX" dirty="0" smtClean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dirty="0" smtClean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Resolver el problema de la Asignación de Crédito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86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 smtClean="0"/>
          </a:p>
          <a:p>
            <a:r>
              <a:rPr lang="es-MX" dirty="0" smtClean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dirty="0" smtClean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b="1" u="sng" dirty="0" smtClean="0"/>
              <a:t>Resolver el problema de la Asignación de Crédito</a:t>
            </a:r>
            <a:endParaRPr lang="es-MX" b="1" u="sng" dirty="0"/>
          </a:p>
        </p:txBody>
      </p:sp>
    </p:spTree>
    <p:extLst>
      <p:ext uri="{BB962C8B-B14F-4D97-AF65-F5344CB8AC3E}">
        <p14:creationId xmlns:p14="http://schemas.microsoft.com/office/powerpoint/2010/main" val="371743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 smtClean="0"/>
          </a:p>
          <a:p>
            <a:r>
              <a:rPr lang="es-MX" dirty="0" smtClean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dirty="0" smtClean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Resolver el problema de la Asignación de Crédito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34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Asignación de crédito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90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Tres grandes áreas de aplicación dentro de la Psicología.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Data </a:t>
            </a:r>
            <a:r>
              <a:rPr lang="es-ES" dirty="0" err="1" smtClean="0"/>
              <a:t>analysis</a:t>
            </a:r>
            <a:endParaRPr lang="es-ES" dirty="0" smtClean="0"/>
          </a:p>
          <a:p>
            <a:pPr lvl="1"/>
            <a:r>
              <a:rPr lang="es-ES" dirty="0" smtClean="0"/>
              <a:t>Estimación paramétrica y prueba de </a:t>
            </a:r>
            <a:r>
              <a:rPr lang="es-ES" dirty="0" err="1" smtClean="0"/>
              <a:t>hipñotesis</a:t>
            </a:r>
            <a:endParaRPr lang="es-ES" dirty="0" smtClean="0"/>
          </a:p>
          <a:p>
            <a:pPr lvl="1"/>
            <a:r>
              <a:rPr lang="es-ES" dirty="0" smtClean="0"/>
              <a:t>Como alternativa a al estadística clásica.</a:t>
            </a:r>
          </a:p>
          <a:p>
            <a:endParaRPr lang="es-ES" dirty="0" smtClean="0"/>
          </a:p>
          <a:p>
            <a:r>
              <a:rPr lang="es-ES" dirty="0" err="1" smtClean="0"/>
              <a:t>Cognitive</a:t>
            </a:r>
            <a:r>
              <a:rPr lang="es-ES" dirty="0" smtClean="0"/>
              <a:t> </a:t>
            </a:r>
            <a:r>
              <a:rPr lang="es-ES" dirty="0" err="1" smtClean="0"/>
              <a:t>Models</a:t>
            </a:r>
            <a:endParaRPr lang="es-ES" dirty="0" smtClean="0"/>
          </a:p>
          <a:p>
            <a:pPr lvl="1"/>
            <a:r>
              <a:rPr lang="es-ES" dirty="0" smtClean="0"/>
              <a:t>Modelos estadísticos que intentan dar cuenta de los procesos cognoscitivos de interés.</a:t>
            </a:r>
          </a:p>
          <a:p>
            <a:pPr lvl="1"/>
            <a:r>
              <a:rPr lang="es-ES" dirty="0" smtClean="0"/>
              <a:t>Formalización de procesos y </a:t>
            </a:r>
            <a:r>
              <a:rPr lang="es-ES" dirty="0" err="1" smtClean="0"/>
              <a:t>paraámetros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Evaluación de modelos</a:t>
            </a:r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Bayesian</a:t>
            </a:r>
            <a:r>
              <a:rPr lang="es-ES" dirty="0" smtClean="0"/>
              <a:t> </a:t>
            </a:r>
            <a:r>
              <a:rPr lang="es-ES" dirty="0" err="1" smtClean="0"/>
              <a:t>models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mind</a:t>
            </a:r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95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 smtClean="0"/>
          </a:p>
          <a:p>
            <a:r>
              <a:rPr lang="es-MX" b="1" u="sng" dirty="0" smtClean="0"/>
              <a:t>Determinar qué tan probable es que ocurra un evento X</a:t>
            </a:r>
          </a:p>
          <a:p>
            <a:endParaRPr lang="es-MX" dirty="0"/>
          </a:p>
          <a:p>
            <a:pPr lvl="1"/>
            <a:r>
              <a:rPr lang="es-MX" dirty="0" smtClean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Resolver el problema de la Asignación de Crédito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40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 smtClean="0"/>
          </a:p>
          <a:p>
            <a:r>
              <a:rPr lang="es-MX" b="1" u="sng" dirty="0" smtClean="0"/>
              <a:t>Determinar qué tan </a:t>
            </a:r>
            <a:r>
              <a:rPr lang="es-MX" b="1" u="sng" dirty="0" smtClean="0">
                <a:solidFill>
                  <a:srgbClr val="FF0000"/>
                </a:solidFill>
              </a:rPr>
              <a:t>probable</a:t>
            </a:r>
            <a:r>
              <a:rPr lang="es-MX" b="1" u="sng" dirty="0" smtClean="0"/>
              <a:t> es que ocurra un evento X</a:t>
            </a:r>
          </a:p>
          <a:p>
            <a:endParaRPr lang="es-MX" dirty="0"/>
          </a:p>
          <a:p>
            <a:pPr lvl="1"/>
            <a:r>
              <a:rPr lang="es-MX" dirty="0" smtClean="0"/>
              <a:t>Lidiar contra la incertidumbre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Resolver el problema de la Asignación de Crédito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753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Probabilidad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 número del 0 al 1 que representa la certidumbre que se tiene respecto de la ocurrencia de un </a:t>
            </a:r>
            <a:r>
              <a:rPr lang="es-MX" dirty="0" smtClean="0"/>
              <a:t>evento.</a:t>
            </a:r>
            <a:endParaRPr lang="es-MX" dirty="0" smtClean="0"/>
          </a:p>
          <a:p>
            <a:pPr lvl="2"/>
            <a:endParaRPr lang="es-MX" dirty="0"/>
          </a:p>
          <a:p>
            <a:pPr lvl="2"/>
            <a:endParaRPr lang="es-MX" dirty="0" smtClean="0"/>
          </a:p>
          <a:p>
            <a:pPr lvl="2"/>
            <a:r>
              <a:rPr lang="es-MX" dirty="0" smtClean="0"/>
              <a:t>‘La probabilidad de que mañana salga el Sol’   </a:t>
            </a:r>
          </a:p>
          <a:p>
            <a:pPr lvl="2"/>
            <a:endParaRPr lang="es-MX" dirty="0"/>
          </a:p>
          <a:p>
            <a:pPr lvl="2"/>
            <a:r>
              <a:rPr lang="es-MX" dirty="0" smtClean="0"/>
              <a:t>‘La probabilidad de </a:t>
            </a:r>
            <a:r>
              <a:rPr lang="es-MX" dirty="0" smtClean="0"/>
              <a:t>que ’</a:t>
            </a:r>
            <a:endParaRPr lang="es-MX" dirty="0" smtClean="0"/>
          </a:p>
          <a:p>
            <a:pPr lvl="2"/>
            <a:endParaRPr lang="es-MX" dirty="0"/>
          </a:p>
          <a:p>
            <a:pPr lvl="2"/>
            <a:r>
              <a:rPr lang="es-MX" dirty="0" smtClean="0"/>
              <a:t>‘La probabilidad de que me salga águila en un volado’</a:t>
            </a:r>
          </a:p>
          <a:p>
            <a:pPr lvl="2"/>
            <a:endParaRPr lang="es-MX" dirty="0" smtClean="0"/>
          </a:p>
          <a:p>
            <a:pPr lvl="2"/>
            <a:r>
              <a:rPr lang="es-MX" dirty="0" smtClean="0"/>
              <a:t>‘</a:t>
            </a:r>
            <a:r>
              <a:rPr lang="es-MX" dirty="0" smtClean="0"/>
              <a:t>La probabilidad de que me salga un 2 en un dado’</a:t>
            </a:r>
          </a:p>
        </p:txBody>
      </p:sp>
    </p:spTree>
    <p:extLst>
      <p:ext uri="{BB962C8B-B14F-4D97-AF65-F5344CB8AC3E}">
        <p14:creationId xmlns:p14="http://schemas.microsoft.com/office/powerpoint/2010/main" val="350416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Estimando probabilidades</a:t>
            </a:r>
            <a:endParaRPr lang="es-MX" b="1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18573"/>
          </a:xfrm>
        </p:spPr>
        <p:txBody>
          <a:bodyPr/>
          <a:lstStyle/>
          <a:p>
            <a:r>
              <a:rPr lang="es-MX" dirty="0" smtClean="0"/>
              <a:t>Previo a cualquier observación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199736"/>
                <a:ext cx="5157787" cy="3989927"/>
              </a:xfrm>
            </p:spPr>
            <p:txBody>
              <a:bodyPr/>
              <a:lstStyle/>
              <a:p>
                <a:r>
                  <a:rPr lang="es-MX" dirty="0" smtClean="0"/>
                  <a:t>Asumimos que todos los eventos posibles son igualmente probables.</a:t>
                </a:r>
              </a:p>
              <a:p>
                <a:pPr marL="0" indent="0" algn="ctr">
                  <a:buNone/>
                </a:pPr>
                <a:r>
                  <a:rPr lang="es-MX" i="1" dirty="0" smtClean="0">
                    <a:latin typeface="Cambria Math" panose="02040503050406030204" pitchFamily="18" charset="0"/>
                  </a:rPr>
                  <a:t/>
                </a:r>
                <a:br>
                  <a:rPr lang="es-MX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𝐸𝑣𝑒𝑛𝑡𝑜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𝑝𝑎𝑟𝑡𝑖𝑐𝑢𝑙𝑎𝑟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𝑇𝑂𝑇𝐴𝐿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𝐸𝑣𝑒𝑛𝑡𝑜𝑠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𝑝𝑜𝑠𝑖𝑏𝑙𝑒𝑠</m:t>
                        </m:r>
                      </m:den>
                    </m:f>
                  </m:oMath>
                </a14:m>
                <a:r>
                  <a:rPr lang="es-MX" dirty="0" smtClean="0"/>
                  <a:t> </a:t>
                </a:r>
              </a:p>
              <a:p>
                <a:pPr marL="0" indent="0" algn="ctr">
                  <a:buNone/>
                </a:pPr>
                <a:endParaRPr lang="es-MX" dirty="0" smtClean="0"/>
              </a:p>
              <a:p>
                <a:pPr algn="just"/>
                <a:endParaRPr lang="es-MX" dirty="0"/>
              </a:p>
            </p:txBody>
          </p:sp>
        </mc:Choice>
        <mc:Fallback xmlns="">
          <p:sp>
            <p:nvSpPr>
              <p:cNvPr id="6" name="Marcador de contenido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199736"/>
                <a:ext cx="5157787" cy="3989927"/>
              </a:xfrm>
              <a:blipFill rotWithShape="0">
                <a:blip r:embed="rId2"/>
                <a:stretch>
                  <a:fillRect l="-2128" t="-2599" r="-390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18573"/>
          </a:xfrm>
        </p:spPr>
        <p:txBody>
          <a:bodyPr/>
          <a:lstStyle/>
          <a:p>
            <a:r>
              <a:rPr lang="es-MX" dirty="0" smtClean="0"/>
              <a:t>Después de observar varios eventos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2199736"/>
                <a:ext cx="5183188" cy="3989927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s-MX" dirty="0" smtClean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𝑉𝑒𝑐𝑒𝑠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𝑞𝑢𝑒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𝑎𝑝𝑎𝑟𝑒𝑐𝑖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𝑒𝑙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𝑒𝑣𝑒𝑛𝑡𝑜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𝑜𝑏𝑠𝑒𝑟𝑣𝑎𝑐𝑖𝑜𝑛𝑒𝑠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Marcador de contenido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2199736"/>
                <a:ext cx="5183188" cy="3989927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84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pPr algn="ctr"/>
            <a:r>
              <a:rPr lang="es-MX" u="sng" dirty="0" smtClean="0"/>
              <a:t>La probabilidad como una tasa</a:t>
            </a:r>
            <a:endParaRPr lang="es-MX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15314"/>
                <a:ext cx="10515600" cy="518492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s-MX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𝑎𝑠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𝑞𝑢𝑒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𝑠𝑎𝑙𝑒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𝑒𝑙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𝑆𝑜𝑙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𝑎𝑠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𝑜𝑏𝑠𝑒𝑟𝑣𝑎𝑑𝑜𝑠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 smtClean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endParaRPr lang="es-MX" dirty="0" smtClean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15314"/>
                <a:ext cx="10515600" cy="5184925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esultado de imagen para dibujo so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026" y="1787554"/>
            <a:ext cx="927760" cy="92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dibujo so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389" y="4209570"/>
            <a:ext cx="927760" cy="92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60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914400" lvl="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#Á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𝑔𝑢𝑖𝑙𝑎𝑠</m:t>
                          </m:r>
                        </m:num>
                        <m:den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𝑉𝑜𝑙𝑎𝑑𝑜𝑠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𝑎𝑣𝑒𝑛𝑡𝑎𝑑𝑜𝑠</m:t>
                          </m:r>
                        </m:den>
                      </m:f>
                    </m:oMath>
                  </m:oMathPara>
                </a14:m>
                <a:endParaRPr lang="es-MX" sz="2800" dirty="0"/>
              </a:p>
              <a:p>
                <a:pPr marL="0" indent="0" algn="ctr">
                  <a:buNone/>
                </a:pPr>
                <a:endParaRPr lang="es-MX" dirty="0" smtClean="0"/>
              </a:p>
              <a:p>
                <a:pPr marL="0" indent="0" algn="ctr">
                  <a:buNone/>
                </a:pPr>
                <a:endParaRPr lang="es-MX" dirty="0" smtClean="0"/>
              </a:p>
              <a:p>
                <a:pPr marL="0" indent="0" algn="ctr">
                  <a:buNone/>
                </a:pPr>
                <a:endParaRPr lang="es-MX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𝑉𝑒𝑐𝑒𝑠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𝑞𝑢𝑒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𝑜𝑏𝑡𝑢𝑣𝑒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𝑢𝑛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2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𝑉𝑒𝑐𝑒𝑠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𝑞𝑢𝑒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𝑡𝑖𝑟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é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𝑒𝑙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𝑑𝑎𝑑𝑜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 smtClean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pPr algn="ctr"/>
                <a:endParaRPr lang="es-MX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/>
          <p:cNvSpPr txBox="1">
            <a:spLocks/>
          </p:cNvSpPr>
          <p:nvPr/>
        </p:nvSpPr>
        <p:spPr>
          <a:xfrm>
            <a:off x="838200" y="365125"/>
            <a:ext cx="10515600" cy="756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u="sng" dirty="0" smtClean="0"/>
              <a:t>La probabilidad como una tasa</a:t>
            </a:r>
            <a:endParaRPr lang="es-MX" u="sng" dirty="0"/>
          </a:p>
        </p:txBody>
      </p:sp>
      <p:pic>
        <p:nvPicPr>
          <p:cNvPr id="2050" name="Picture 2" descr="Resultado de imagen para dibujo dad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790" y="4088989"/>
            <a:ext cx="1190146" cy="124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dibujo moneda agui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3" y="1897062"/>
            <a:ext cx="894745" cy="89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55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30430"/>
          </a:xfrm>
        </p:spPr>
        <p:txBody>
          <a:bodyPr/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tan probable es...?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665163" y="1794294"/>
            <a:ext cx="1224951" cy="9230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Sacar un As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/>
              <p:cNvSpPr/>
              <p:nvPr/>
            </p:nvSpPr>
            <p:spPr>
              <a:xfrm>
                <a:off x="1890114" y="1794294"/>
                <a:ext cx="1190446" cy="92302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52</m:t>
                        </m:r>
                      </m:den>
                    </m:f>
                  </m:oMath>
                </a14:m>
                <a:r>
                  <a:rPr lang="es-MX" dirty="0" smtClean="0"/>
                  <a:t> = .076</a:t>
                </a:r>
                <a:endParaRPr lang="es-MX" dirty="0"/>
              </a:p>
            </p:txBody>
          </p:sp>
        </mc:Choice>
        <mc:Fallback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14" y="1794294"/>
                <a:ext cx="1190446" cy="9230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/>
          <p:cNvSpPr/>
          <p:nvPr/>
        </p:nvSpPr>
        <p:spPr>
          <a:xfrm>
            <a:off x="3080559" y="1794294"/>
            <a:ext cx="1362973" cy="9230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665162" y="3414263"/>
            <a:ext cx="1224951" cy="923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Entrar a la UNAM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ángulo 12"/>
              <p:cNvSpPr/>
              <p:nvPr/>
            </p:nvSpPr>
            <p:spPr>
              <a:xfrm>
                <a:off x="1890113" y="3414263"/>
                <a:ext cx="1190446" cy="92302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 smtClean="0"/>
                  <a:t>8%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s-MX" dirty="0"/>
              </a:p>
            </p:txBody>
          </p:sp>
        </mc:Choice>
        <mc:Fallback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13" y="3414263"/>
                <a:ext cx="1190446" cy="92302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 13"/>
          <p:cNvSpPr/>
          <p:nvPr/>
        </p:nvSpPr>
        <p:spPr>
          <a:xfrm>
            <a:off x="3080558" y="3414263"/>
            <a:ext cx="1362973" cy="923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/>
          <p:cNvSpPr/>
          <p:nvPr/>
        </p:nvSpPr>
        <p:spPr>
          <a:xfrm>
            <a:off x="665161" y="4914181"/>
            <a:ext cx="1224951" cy="9230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Encontrar a </a:t>
            </a:r>
            <a:r>
              <a:rPr lang="es-MX" sz="1400" dirty="0" err="1" smtClean="0"/>
              <a:t>Jhonny</a:t>
            </a:r>
            <a:r>
              <a:rPr lang="es-MX" sz="1400" dirty="0" smtClean="0"/>
              <a:t> </a:t>
            </a:r>
            <a:r>
              <a:rPr lang="es-MX" sz="1400" dirty="0" err="1" smtClean="0"/>
              <a:t>Depp</a:t>
            </a:r>
            <a:r>
              <a:rPr lang="es-MX" sz="1400" dirty="0" smtClean="0"/>
              <a:t> en Iztapalapa</a:t>
            </a:r>
            <a:endParaRPr lang="es-MX" sz="1400" dirty="0"/>
          </a:p>
        </p:txBody>
      </p:sp>
      <p:sp>
        <p:nvSpPr>
          <p:cNvPr id="16" name="Rectángulo 15"/>
          <p:cNvSpPr/>
          <p:nvPr/>
        </p:nvSpPr>
        <p:spPr>
          <a:xfrm>
            <a:off x="1890112" y="4914181"/>
            <a:ext cx="1190446" cy="9230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0.00001</a:t>
            </a:r>
            <a:endParaRPr lang="es-MX" dirty="0"/>
          </a:p>
        </p:txBody>
      </p:sp>
      <p:sp>
        <p:nvSpPr>
          <p:cNvPr id="17" name="Rectángulo 16"/>
          <p:cNvSpPr/>
          <p:nvPr/>
        </p:nvSpPr>
        <p:spPr>
          <a:xfrm>
            <a:off x="3080557" y="4914181"/>
            <a:ext cx="1362973" cy="9230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319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463</Words>
  <Application>Microsoft Office PowerPoint</Application>
  <PresentationFormat>Panorámica</PresentationFormat>
  <Paragraphs>130</Paragraphs>
  <Slides>21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Tema de Office</vt:lpstr>
      <vt:lpstr>Bayes: Inferencia Probabilística</vt:lpstr>
      <vt:lpstr>Inferencia Probabilística</vt:lpstr>
      <vt:lpstr>Inferencia Probabilística</vt:lpstr>
      <vt:lpstr>Inferencia Probabilística</vt:lpstr>
      <vt:lpstr>Probabilidad</vt:lpstr>
      <vt:lpstr>Estimando probabilidades</vt:lpstr>
      <vt:lpstr>La probabilidad como una tasa</vt:lpstr>
      <vt:lpstr> </vt:lpstr>
      <vt:lpstr>¿Qué tan probable es...?</vt:lpstr>
      <vt:lpstr>¿Qué tan probable es…</vt:lpstr>
      <vt:lpstr>¿Qué tan probable es…?</vt:lpstr>
      <vt:lpstr>Probabilidad Condicional</vt:lpstr>
      <vt:lpstr>Probabilidad Condicional</vt:lpstr>
      <vt:lpstr>¿Qué implica decir ‘Bayesiano’?</vt:lpstr>
      <vt:lpstr>Inferencia Probabilística</vt:lpstr>
      <vt:lpstr>Inferencia Probabilística</vt:lpstr>
      <vt:lpstr>Presentación de PowerPoint</vt:lpstr>
      <vt:lpstr>Inferencia Probabilística</vt:lpstr>
      <vt:lpstr>Inferencia Probabilística</vt:lpstr>
      <vt:lpstr>Asignación de crédito</vt:lpstr>
      <vt:lpstr>Tres grandes áreas de aplicación dentro de la Psicología.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Inferencia Probabilística Bayesiana</dc:title>
  <dc:creator>Alejandro</dc:creator>
  <cp:lastModifiedBy>Alejandro</cp:lastModifiedBy>
  <cp:revision>22</cp:revision>
  <dcterms:created xsi:type="dcterms:W3CDTF">2017-03-28T22:38:11Z</dcterms:created>
  <dcterms:modified xsi:type="dcterms:W3CDTF">2017-03-29T02:16:36Z</dcterms:modified>
</cp:coreProperties>
</file>