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4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260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6" r:id="rId22"/>
    <p:sldId id="261" r:id="rId23"/>
    <p:sldId id="268" r:id="rId24"/>
    <p:sldId id="269" r:id="rId25"/>
    <p:sldId id="270" r:id="rId26"/>
    <p:sldId id="271" r:id="rId27"/>
    <p:sldId id="272" r:id="rId28"/>
    <p:sldId id="274" r:id="rId29"/>
    <p:sldId id="276" r:id="rId30"/>
    <p:sldId id="277" r:id="rId31"/>
    <p:sldId id="279" r:id="rId32"/>
    <p:sldId id="280" r:id="rId33"/>
    <p:sldId id="309" r:id="rId34"/>
    <p:sldId id="298" r:id="rId35"/>
    <p:sldId id="262" r:id="rId36"/>
    <p:sldId id="317" r:id="rId37"/>
    <p:sldId id="315" r:id="rId38"/>
    <p:sldId id="314" r:id="rId39"/>
    <p:sldId id="312" r:id="rId40"/>
    <p:sldId id="299" r:id="rId41"/>
    <p:sldId id="300" r:id="rId42"/>
    <p:sldId id="301" r:id="rId43"/>
    <p:sldId id="302" r:id="rId44"/>
    <p:sldId id="303" r:id="rId45"/>
    <p:sldId id="304" r:id="rId46"/>
    <p:sldId id="311" r:id="rId47"/>
    <p:sldId id="305" r:id="rId48"/>
    <p:sldId id="308" r:id="rId49"/>
    <p:sldId id="316" r:id="rId50"/>
    <p:sldId id="306" r:id="rId51"/>
    <p:sldId id="307" r:id="rId52"/>
    <p:sldId id="263" r:id="rId53"/>
    <p:sldId id="313" r:id="rId54"/>
    <p:sldId id="318" r:id="rId55"/>
    <p:sldId id="332" r:id="rId56"/>
    <p:sldId id="333" r:id="rId57"/>
    <p:sldId id="264" r:id="rId58"/>
    <p:sldId id="267" r:id="rId59"/>
    <p:sldId id="265" r:id="rId60"/>
    <p:sldId id="327" r:id="rId61"/>
    <p:sldId id="319" r:id="rId62"/>
    <p:sldId id="320" r:id="rId63"/>
    <p:sldId id="321" r:id="rId64"/>
    <p:sldId id="322" r:id="rId65"/>
    <p:sldId id="323" r:id="rId66"/>
    <p:sldId id="345" r:id="rId67"/>
    <p:sldId id="324" r:id="rId68"/>
    <p:sldId id="325" r:id="rId69"/>
    <p:sldId id="326" r:id="rId70"/>
    <p:sldId id="329" r:id="rId71"/>
    <p:sldId id="331" r:id="rId72"/>
    <p:sldId id="334" r:id="rId7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3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23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3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1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2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88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8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82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0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2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13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0158-61F8-441A-A2B0-B6D829D03B77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s-MX" dirty="0" smtClean="0"/>
              <a:t>Estudios con Detección de Señales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a.k.a</a:t>
            </a:r>
            <a:r>
              <a:rPr lang="es-MX" dirty="0" smtClean="0"/>
              <a:t>. ‘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</a:t>
            </a:r>
            <a:r>
              <a:rPr lang="es-MX" dirty="0" err="1" smtClean="0"/>
              <a:t>Perception</a:t>
            </a:r>
            <a:r>
              <a:rPr lang="es-MX" dirty="0" smtClean="0"/>
              <a:t>: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Mamory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85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121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La representación del problema de acuerdo a la Teoría de Detección de señales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853954" cy="432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96136" y="24928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SEÑAL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2339752" y="38555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Ruido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1808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dos componentes de la teoría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 smtClean="0">
                <a:solidFill>
                  <a:srgbClr val="7030A0"/>
                </a:solidFill>
              </a:rPr>
              <a:t>Discriminabilidad</a:t>
            </a:r>
          </a:p>
          <a:p>
            <a:pPr lvl="1"/>
            <a:r>
              <a:rPr lang="es-MX" dirty="0" smtClean="0">
                <a:solidFill>
                  <a:srgbClr val="7030A0"/>
                </a:solidFill>
              </a:rPr>
              <a:t>D’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El </a:t>
            </a:r>
            <a:r>
              <a:rPr lang="es-MX" dirty="0" smtClean="0">
                <a:solidFill>
                  <a:srgbClr val="00B0F0"/>
                </a:solidFill>
              </a:rPr>
              <a:t>Sesgo</a:t>
            </a:r>
          </a:p>
          <a:p>
            <a:pPr lvl="1"/>
            <a:r>
              <a:rPr lang="es-MX" dirty="0" smtClean="0">
                <a:solidFill>
                  <a:srgbClr val="00B0F0"/>
                </a:solidFill>
              </a:rPr>
              <a:t>Beta</a:t>
            </a:r>
          </a:p>
          <a:p>
            <a:pPr lvl="1"/>
            <a:r>
              <a:rPr lang="es-MX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79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/>
          <a:lstStyle/>
          <a:p>
            <a:r>
              <a:rPr lang="es-MX" dirty="0" smtClean="0"/>
              <a:t>TDS en Memoria de Reconocimiento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04664"/>
            <a:ext cx="6400800" cy="1752600"/>
          </a:xfrm>
        </p:spPr>
        <p:txBody>
          <a:bodyPr/>
          <a:lstStyle/>
          <a:p>
            <a:r>
              <a:rPr lang="es-MX" dirty="0" smtClean="0"/>
              <a:t>PARTE II:</a:t>
            </a:r>
            <a:br>
              <a:rPr lang="es-MX" dirty="0" smtClean="0"/>
            </a:br>
            <a:r>
              <a:rPr lang="es-MX" dirty="0" smtClean="0"/>
              <a:t>(</a:t>
            </a:r>
            <a:r>
              <a:rPr lang="es-MX" dirty="0" err="1" smtClean="0"/>
              <a:t>Background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Memoria de Reconocimiento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768752" cy="4074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20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0407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1844824"/>
            <a:ext cx="266429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Sandra</a:t>
            </a:r>
            <a:br>
              <a:rPr lang="es-MX" dirty="0" smtClean="0"/>
            </a:br>
            <a:r>
              <a:rPr lang="es-MX" dirty="0" smtClean="0"/>
              <a:t>Marisa</a:t>
            </a:r>
            <a:br>
              <a:rPr lang="es-MX" dirty="0" smtClean="0"/>
            </a:br>
            <a:r>
              <a:rPr lang="es-MX" dirty="0" smtClean="0"/>
              <a:t>Leonor</a:t>
            </a:r>
            <a:br>
              <a:rPr lang="es-MX" dirty="0" smtClean="0"/>
            </a:br>
            <a:r>
              <a:rPr lang="es-MX" dirty="0" smtClean="0"/>
              <a:t>Hilda</a:t>
            </a:r>
            <a:br>
              <a:rPr lang="es-MX" dirty="0" smtClean="0"/>
            </a:br>
            <a:r>
              <a:rPr lang="es-MX" dirty="0" smtClean="0"/>
              <a:t>Natalia</a:t>
            </a:r>
          </a:p>
          <a:p>
            <a:pPr algn="ctr"/>
            <a:r>
              <a:rPr lang="es-MX" dirty="0" smtClean="0"/>
              <a:t>Patricia</a:t>
            </a:r>
          </a:p>
          <a:p>
            <a:pPr algn="ctr"/>
            <a:r>
              <a:rPr lang="es-MX" dirty="0" smtClean="0"/>
              <a:t>Violeta</a:t>
            </a:r>
            <a:br>
              <a:rPr lang="es-MX" dirty="0" smtClean="0"/>
            </a:br>
            <a:r>
              <a:rPr lang="es-MX" dirty="0" smtClean="0"/>
              <a:t>Zaira</a:t>
            </a:r>
            <a:br>
              <a:rPr lang="es-MX" dirty="0" smtClean="0"/>
            </a:br>
            <a:r>
              <a:rPr lang="es-MX" dirty="0" smtClean="0"/>
              <a:t>Amada</a:t>
            </a:r>
            <a:br>
              <a:rPr lang="es-MX" dirty="0" smtClean="0"/>
            </a:br>
            <a:r>
              <a:rPr lang="es-MX" dirty="0" smtClean="0"/>
              <a:t>Tania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347864" y="0"/>
            <a:ext cx="216024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607159" y="6926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Pre-experimento:</a:t>
            </a:r>
            <a:br>
              <a:rPr lang="es-MX" b="1" dirty="0" smtClean="0"/>
            </a:br>
            <a:r>
              <a:rPr lang="es-MX" b="1" dirty="0" smtClean="0"/>
              <a:t>ESTUDIO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3150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3635896" y="1831263"/>
            <a:ext cx="266429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Leonor</a:t>
            </a:r>
            <a:br>
              <a:rPr lang="es-MX" dirty="0" smtClean="0"/>
            </a:br>
            <a:r>
              <a:rPr lang="es-MX" dirty="0" smtClean="0"/>
              <a:t>Marisol</a:t>
            </a:r>
            <a:br>
              <a:rPr lang="es-MX" dirty="0" smtClean="0"/>
            </a:br>
            <a:r>
              <a:rPr lang="es-MX" dirty="0" smtClean="0"/>
              <a:t>Viridiana</a:t>
            </a:r>
            <a:br>
              <a:rPr lang="es-MX" dirty="0" smtClean="0"/>
            </a:br>
            <a:r>
              <a:rPr lang="es-MX" dirty="0" smtClean="0"/>
              <a:t>Zaira</a:t>
            </a:r>
            <a:br>
              <a:rPr lang="es-MX" dirty="0" smtClean="0"/>
            </a:br>
            <a:r>
              <a:rPr lang="es-MX" dirty="0" smtClean="0"/>
              <a:t>Rebecca</a:t>
            </a:r>
          </a:p>
          <a:p>
            <a:pPr algn="ctr"/>
            <a:r>
              <a:rPr lang="es-MX" dirty="0" smtClean="0"/>
              <a:t>Patricia</a:t>
            </a:r>
          </a:p>
          <a:p>
            <a:pPr algn="ctr"/>
            <a:r>
              <a:rPr lang="es-MX" dirty="0" err="1" smtClean="0"/>
              <a:t>Talia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Zaide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Amanda</a:t>
            </a:r>
            <a:br>
              <a:rPr lang="es-MX" dirty="0" smtClean="0"/>
            </a:br>
            <a:r>
              <a:rPr lang="es-MX" dirty="0" smtClean="0"/>
              <a:t>Tania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347864" y="0"/>
            <a:ext cx="216024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6452592" y="1846396"/>
            <a:ext cx="266429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Sandra</a:t>
            </a:r>
            <a:br>
              <a:rPr lang="es-MX" dirty="0" smtClean="0"/>
            </a:br>
            <a:r>
              <a:rPr lang="es-MX" dirty="0" smtClean="0"/>
              <a:t>Hilda</a:t>
            </a:r>
            <a:br>
              <a:rPr lang="es-MX" dirty="0" smtClean="0"/>
            </a:br>
            <a:r>
              <a:rPr lang="es-MX" dirty="0" smtClean="0"/>
              <a:t>Zaira</a:t>
            </a:r>
            <a:br>
              <a:rPr lang="es-MX" dirty="0" smtClean="0"/>
            </a:br>
            <a:r>
              <a:rPr lang="es-MX" dirty="0" smtClean="0"/>
              <a:t>Delia</a:t>
            </a:r>
            <a:br>
              <a:rPr lang="es-MX" dirty="0" smtClean="0"/>
            </a:br>
            <a:r>
              <a:rPr lang="es-MX" dirty="0" smtClean="0"/>
              <a:t>Natalia</a:t>
            </a:r>
          </a:p>
          <a:p>
            <a:pPr algn="ctr"/>
            <a:r>
              <a:rPr lang="es-MX" dirty="0" smtClean="0"/>
              <a:t>Petunia</a:t>
            </a:r>
          </a:p>
          <a:p>
            <a:pPr algn="ctr"/>
            <a:r>
              <a:rPr lang="es-MX" dirty="0" smtClean="0"/>
              <a:t>Violeta</a:t>
            </a:r>
            <a:br>
              <a:rPr lang="es-MX" dirty="0" smtClean="0"/>
            </a:br>
            <a:r>
              <a:rPr lang="es-MX" dirty="0" smtClean="0"/>
              <a:t>Elizabeth</a:t>
            </a:r>
            <a:br>
              <a:rPr lang="es-MX" dirty="0" smtClean="0"/>
            </a:br>
            <a:r>
              <a:rPr lang="es-MX" dirty="0" smtClean="0"/>
              <a:t>Amada</a:t>
            </a:r>
            <a:br>
              <a:rPr lang="es-MX" dirty="0" smtClean="0"/>
            </a:br>
            <a:r>
              <a:rPr lang="es-MX" dirty="0" smtClean="0"/>
              <a:t>Marisa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607159" y="6926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Pre-experimento:</a:t>
            </a:r>
            <a:br>
              <a:rPr lang="es-MX" b="1" dirty="0" smtClean="0"/>
            </a:br>
            <a:r>
              <a:rPr lang="es-MX" b="1" dirty="0" smtClean="0"/>
              <a:t>ESTUDIO </a:t>
            </a:r>
            <a:endParaRPr lang="es-MX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355976" y="554196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Fase experimental:</a:t>
            </a:r>
            <a:br>
              <a:rPr lang="es-MX" b="1" dirty="0" smtClean="0"/>
            </a:br>
            <a:r>
              <a:rPr lang="es-MX" b="1" dirty="0" smtClean="0"/>
              <a:t>¿Cuáles de estas palabras ya se te habían mostrado?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7104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Procedimientos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¿Esta palabra estaba en la lista anterior?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smtClean="0"/>
              <a:t>2.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</a:p>
          <a:p>
            <a:pPr marL="457200" lvl="1" indent="0">
              <a:buNone/>
            </a:pPr>
            <a:r>
              <a:rPr lang="es-MX" dirty="0" smtClean="0"/>
              <a:t>¿Qué tan seguro estás de tu respuesta?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96810"/>
              </p:ext>
            </p:extLst>
          </p:nvPr>
        </p:nvGraphicFramePr>
        <p:xfrm>
          <a:off x="755578" y="4437112"/>
          <a:ext cx="7416822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err="1" smtClean="0"/>
                        <a:t>Noise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err="1" smtClean="0"/>
                        <a:t>Noise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  <a:br>
                        <a:rPr lang="es-MX" dirty="0" smtClean="0"/>
                      </a:br>
                      <a:r>
                        <a:rPr lang="es-MX" dirty="0" err="1" smtClean="0"/>
                        <a:t>Noise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</a:p>
                    <a:p>
                      <a:pPr algn="ctr"/>
                      <a:r>
                        <a:rPr lang="es-MX" dirty="0" smtClean="0"/>
                        <a:t>Signal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smtClean="0"/>
                        <a:t>Signal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Signal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4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65" y="2708920"/>
            <a:ext cx="63912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692696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MX" dirty="0" smtClean="0"/>
              <a:t>p(Hit)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MX" dirty="0" smtClean="0"/>
              <a:t>p(Falsa Alarma)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2511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96" y="2636912"/>
            <a:ext cx="63436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93654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</a:p>
          <a:p>
            <a:pPr lvl="1"/>
            <a:r>
              <a:rPr lang="es-MX" dirty="0" smtClean="0"/>
              <a:t>Múltiples sub-criterios </a:t>
            </a:r>
          </a:p>
        </p:txBody>
      </p:sp>
    </p:spTree>
    <p:extLst>
      <p:ext uri="{BB962C8B-B14F-4D97-AF65-F5344CB8AC3E}">
        <p14:creationId xmlns:p14="http://schemas.microsoft.com/office/powerpoint/2010/main" val="179727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62" y="40466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81471"/>
              </p:ext>
            </p:extLst>
          </p:nvPr>
        </p:nvGraphicFramePr>
        <p:xfrm>
          <a:off x="1431889" y="3789040"/>
          <a:ext cx="6096000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Confidence</a:t>
                      </a:r>
                      <a:endParaRPr lang="es-MX" dirty="0" smtClean="0"/>
                    </a:p>
                    <a:p>
                      <a:pPr algn="ctr"/>
                      <a:r>
                        <a:rPr lang="es-MX" dirty="0" err="1" smtClean="0"/>
                        <a:t>Criterion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p(Hit)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p(FA)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D’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1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Índice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500" b="1" dirty="0" smtClean="0"/>
              <a:t>I. El modelo:  		</a:t>
            </a:r>
            <a:r>
              <a:rPr lang="es-MX" sz="2500" dirty="0" smtClean="0"/>
              <a:t>Teoría de Detección de Señales</a:t>
            </a:r>
          </a:p>
          <a:p>
            <a:pPr marL="0" indent="0">
              <a:buNone/>
            </a:pPr>
            <a:r>
              <a:rPr lang="es-MX" sz="2500" b="1" dirty="0" smtClean="0"/>
              <a:t>II. </a:t>
            </a:r>
            <a:r>
              <a:rPr lang="es-MX" sz="2500" b="1" dirty="0" err="1" smtClean="0"/>
              <a:t>Background</a:t>
            </a:r>
            <a:r>
              <a:rPr lang="es-MX" sz="2500" b="1" dirty="0" smtClean="0"/>
              <a:t>: 	</a:t>
            </a:r>
            <a:r>
              <a:rPr lang="es-MX" sz="2500" dirty="0" smtClean="0"/>
              <a:t>TDS en Memoria de Reconocimiento</a:t>
            </a:r>
          </a:p>
          <a:p>
            <a:pPr marL="0" indent="0">
              <a:buNone/>
            </a:pPr>
            <a:r>
              <a:rPr lang="es-MX" sz="2500" b="1" dirty="0" smtClean="0"/>
              <a:t>III. El ‘problema’: 	</a:t>
            </a:r>
            <a:r>
              <a:rPr lang="es-MX" sz="2500" dirty="0" smtClean="0"/>
              <a:t>El Efecto Espejo reportado en Memoria 			de Reconocimiento.</a:t>
            </a:r>
          </a:p>
          <a:p>
            <a:pPr marL="0" indent="0">
              <a:buNone/>
            </a:pPr>
            <a:r>
              <a:rPr lang="es-MX" sz="2500" b="1" dirty="0" smtClean="0"/>
              <a:t>IV. El experimento: 	</a:t>
            </a:r>
            <a:r>
              <a:rPr lang="es-MX" sz="2500" dirty="0" smtClean="0"/>
              <a:t>Una tarea de percepción visual en busca 			del Efecto Espejo.</a:t>
            </a:r>
          </a:p>
          <a:p>
            <a:pPr marL="0" indent="0">
              <a:buNone/>
            </a:pPr>
            <a:r>
              <a:rPr lang="es-MX" sz="2500" b="1" dirty="0" smtClean="0"/>
              <a:t>V. Los datos: 		</a:t>
            </a:r>
            <a:r>
              <a:rPr lang="es-MX" sz="2500" dirty="0" smtClean="0"/>
              <a:t>Explorando visualmente los datos</a:t>
            </a:r>
          </a:p>
          <a:p>
            <a:pPr marL="0" indent="0">
              <a:buNone/>
            </a:pPr>
            <a:r>
              <a:rPr lang="es-MX" sz="2500" b="1" dirty="0" smtClean="0"/>
              <a:t>VI. Los resultados 	A</a:t>
            </a:r>
            <a:r>
              <a:rPr lang="es-MX" sz="2500" dirty="0" smtClean="0"/>
              <a:t>nálisis de datos</a:t>
            </a:r>
          </a:p>
          <a:p>
            <a:pPr marL="0" indent="0">
              <a:buNone/>
            </a:pPr>
            <a:endParaRPr lang="es-MX" sz="2500" dirty="0"/>
          </a:p>
          <a:p>
            <a:pPr marL="0" indent="0">
              <a:buNone/>
            </a:pPr>
            <a:r>
              <a:rPr lang="es-MX" sz="2500" dirty="0" smtClean="0"/>
              <a:t>VII. Discusión (?)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220147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27523"/>
              </p:ext>
            </p:extLst>
          </p:nvPr>
        </p:nvGraphicFramePr>
        <p:xfrm>
          <a:off x="1431889" y="3789040"/>
          <a:ext cx="6096000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Confidence</a:t>
                      </a:r>
                      <a:endParaRPr lang="es-MX" dirty="0" smtClean="0"/>
                    </a:p>
                    <a:p>
                      <a:pPr algn="ctr"/>
                      <a:r>
                        <a:rPr lang="es-MX" dirty="0" err="1" smtClean="0"/>
                        <a:t>Criterion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p(Hit)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p(FA)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D’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7588"/>
            <a:ext cx="5090154" cy="256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6530"/>
            <a:ext cx="31337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44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7046209" cy="460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801" y="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 Reliability of Eyewitness Identifications </a:t>
            </a:r>
            <a:r>
              <a:rPr lang="en-US" sz="2000" dirty="0" smtClean="0"/>
              <a:t>from </a:t>
            </a:r>
            <a:r>
              <a:rPr lang="es-MX" sz="2000" dirty="0" err="1" smtClean="0"/>
              <a:t>Police</a:t>
            </a:r>
            <a:r>
              <a:rPr lang="es-MX" sz="2000" dirty="0" smtClean="0"/>
              <a:t> </a:t>
            </a:r>
            <a:r>
              <a:rPr lang="es-MX" sz="2000" dirty="0" err="1" smtClean="0"/>
              <a:t>Lineups</a:t>
            </a:r>
            <a:endParaRPr lang="es-MX" sz="2000" dirty="0" smtClean="0"/>
          </a:p>
          <a:p>
            <a:pPr algn="r"/>
            <a:r>
              <a:rPr lang="es-MX" sz="2000" dirty="0" err="1" smtClean="0"/>
              <a:t>Wixted</a:t>
            </a:r>
            <a:r>
              <a:rPr lang="es-MX" sz="2000" dirty="0" smtClean="0"/>
              <a:t>, </a:t>
            </a:r>
            <a:r>
              <a:rPr lang="es-MX" sz="2000" dirty="0" err="1" smtClean="0"/>
              <a:t>Miickes</a:t>
            </a:r>
            <a:r>
              <a:rPr lang="es-MX" sz="2000" dirty="0" smtClean="0"/>
              <a:t>, </a:t>
            </a:r>
            <a:r>
              <a:rPr lang="es-MX" sz="2000" dirty="0" err="1" smtClean="0"/>
              <a:t>Dunn</a:t>
            </a:r>
            <a:r>
              <a:rPr lang="es-MX" sz="2000" dirty="0" smtClean="0"/>
              <a:t>, Clark &amp; Wells, 2016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2321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212976"/>
            <a:ext cx="7772400" cy="1470025"/>
          </a:xfrm>
        </p:spPr>
        <p:txBody>
          <a:bodyPr/>
          <a:lstStyle/>
          <a:p>
            <a:r>
              <a:rPr lang="es-MX" dirty="0" smtClean="0"/>
              <a:t>El Efecto Espejo en Memoria de Reconocimiento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60648"/>
            <a:ext cx="6400800" cy="1752600"/>
          </a:xfrm>
        </p:spPr>
        <p:txBody>
          <a:bodyPr/>
          <a:lstStyle/>
          <a:p>
            <a:r>
              <a:rPr lang="es-MX" dirty="0" smtClean="0"/>
              <a:t>PARTE III</a:t>
            </a:r>
          </a:p>
          <a:p>
            <a:r>
              <a:rPr lang="es-MX" dirty="0" smtClean="0"/>
              <a:t>(El problema)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48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err="1"/>
              <a:t>T</a:t>
            </a:r>
            <a:r>
              <a:rPr lang="es-MX" u="sng" dirty="0" err="1" smtClean="0"/>
              <a:t>he</a:t>
            </a:r>
            <a:r>
              <a:rPr lang="es-MX" u="sng" dirty="0" smtClean="0"/>
              <a:t> </a:t>
            </a:r>
            <a:r>
              <a:rPr lang="es-MX" u="sng" dirty="0" err="1" smtClean="0"/>
              <a:t>greater</a:t>
            </a:r>
            <a:r>
              <a:rPr lang="es-MX" u="sng" dirty="0" smtClean="0"/>
              <a:t> </a:t>
            </a:r>
            <a:r>
              <a:rPr lang="es-MX" u="sng" dirty="0" err="1" smtClean="0"/>
              <a:t>efficiency</a:t>
            </a:r>
            <a:r>
              <a:rPr lang="es-MX" u="sng" dirty="0" smtClean="0"/>
              <a:t> in </a:t>
            </a:r>
            <a:r>
              <a:rPr lang="es-MX" u="sng" dirty="0" err="1" smtClean="0"/>
              <a:t>recognizing</a:t>
            </a:r>
            <a:r>
              <a:rPr lang="es-MX" u="sng" dirty="0" smtClean="0"/>
              <a:t> </a:t>
            </a:r>
            <a:r>
              <a:rPr lang="es-MX" u="sng" dirty="0" err="1" smtClean="0"/>
              <a:t>is</a:t>
            </a:r>
            <a:r>
              <a:rPr lang="es-MX" u="sng" dirty="0" smtClean="0"/>
              <a:t> </a:t>
            </a:r>
            <a:r>
              <a:rPr lang="es-MX" u="sng" dirty="0" err="1" smtClean="0"/>
              <a:t>always</a:t>
            </a:r>
            <a:r>
              <a:rPr lang="es-MX" u="sng" dirty="0" smtClean="0"/>
              <a:t> </a:t>
            </a:r>
            <a:r>
              <a:rPr lang="es-MX" b="1" u="sng" dirty="0" err="1" smtClean="0"/>
              <a:t>twofold</a:t>
            </a:r>
            <a:r>
              <a:rPr lang="es-MX" b="1" u="sng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24944"/>
            <a:ext cx="6755403" cy="34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1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09" y="1484784"/>
            <a:ext cx="7082185" cy="329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5" y="1484784"/>
            <a:ext cx="7209961" cy="36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465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68" y="1202972"/>
            <a:ext cx="5576611" cy="285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419" y="0"/>
            <a:ext cx="8229600" cy="764453"/>
          </a:xfrm>
        </p:spPr>
        <p:txBody>
          <a:bodyPr/>
          <a:lstStyle/>
          <a:p>
            <a:r>
              <a:rPr lang="es-ES" dirty="0" smtClean="0"/>
              <a:t>Yes/No </a:t>
            </a:r>
            <a:r>
              <a:rPr lang="es-ES" dirty="0" err="1" smtClean="0"/>
              <a:t>Task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7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			(</a:t>
            </a:r>
            <a:r>
              <a:rPr lang="es-ES" dirty="0" err="1" smtClean="0"/>
              <a:t>Proportions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assumed</a:t>
            </a:r>
            <a:r>
              <a:rPr lang="es-ES" dirty="0" smtClean="0"/>
              <a:t> to </a:t>
            </a:r>
            <a:r>
              <a:rPr lang="es-ES" dirty="0" err="1" smtClean="0"/>
              <a:t>make</a:t>
            </a:r>
            <a:r>
              <a:rPr lang="es-ES" dirty="0" smtClean="0"/>
              <a:t> a </a:t>
            </a:r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placing</a:t>
            </a:r>
            <a:r>
              <a:rPr lang="es-ES" dirty="0" smtClean="0"/>
              <a:t> a </a:t>
            </a:r>
            <a:r>
              <a:rPr lang="es-ES" dirty="0" err="1" smtClean="0"/>
              <a:t>criterion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</a:t>
            </a:r>
            <a:r>
              <a:rPr lang="es-ES" dirty="0" smtClean="0"/>
              <a:t> axis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38" y="4691496"/>
            <a:ext cx="4514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67" y="4243532"/>
            <a:ext cx="4465641" cy="4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265249" y="4286539"/>
            <a:ext cx="4649150" cy="809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97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1" y="1700808"/>
            <a:ext cx="4968552" cy="254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861435"/>
          </a:xfrm>
        </p:spPr>
        <p:txBody>
          <a:bodyPr/>
          <a:lstStyle/>
          <a:p>
            <a:r>
              <a:rPr lang="es-ES" dirty="0" err="1" smtClean="0"/>
              <a:t>Confidence</a:t>
            </a:r>
            <a:r>
              <a:rPr lang="es-ES" dirty="0" smtClean="0"/>
              <a:t> Rating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545" y="858982"/>
            <a:ext cx="8839199" cy="58466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								(Mean)</a:t>
            </a:r>
          </a:p>
          <a:p>
            <a:pPr marL="0" indent="0" algn="ctr">
              <a:buNone/>
            </a:pPr>
            <a:r>
              <a:rPr lang="es-ES" dirty="0" smtClean="0"/>
              <a:t>	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assumed</a:t>
            </a:r>
            <a:r>
              <a:rPr lang="es-ES" dirty="0" smtClean="0"/>
              <a:t> to place 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criteria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decisiona</a:t>
            </a:r>
            <a:r>
              <a:rPr lang="es-ES" dirty="0" smtClean="0"/>
              <a:t> axis.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criterion</a:t>
            </a:r>
            <a:r>
              <a:rPr lang="es-ES" dirty="0" smtClean="0"/>
              <a:t> </a:t>
            </a:r>
            <a:r>
              <a:rPr lang="es-ES" dirty="0" err="1" smtClean="0"/>
              <a:t>above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a test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falls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rating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985356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47850" y="3950142"/>
            <a:ext cx="5894388" cy="5969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079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2" y="1124745"/>
            <a:ext cx="5579260" cy="286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74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2Alternative-ForcedChoice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8" y="1124745"/>
            <a:ext cx="8458200" cy="55279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ES" dirty="0" smtClean="0"/>
              <a:t>						(</a:t>
            </a:r>
            <a:r>
              <a:rPr lang="es-ES" dirty="0" err="1" smtClean="0"/>
              <a:t>Preferences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presented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chooses</a:t>
            </a:r>
            <a:r>
              <a:rPr lang="es-ES" dirty="0" smtClean="0"/>
              <a:t> as </a:t>
            </a:r>
            <a:r>
              <a:rPr lang="es-ES" dirty="0" err="1" smtClean="0"/>
              <a:t>old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whose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decisiona</a:t>
            </a:r>
            <a:r>
              <a:rPr lang="es-ES" dirty="0" smtClean="0"/>
              <a:t> xis.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642087" cy="639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514487" y="3784620"/>
            <a:ext cx="79492" cy="639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91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Teoría de Detección de Señales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32656"/>
            <a:ext cx="6400800" cy="1752600"/>
          </a:xfrm>
        </p:spPr>
        <p:txBody>
          <a:bodyPr/>
          <a:lstStyle/>
          <a:p>
            <a:r>
              <a:rPr lang="es-MX" dirty="0" smtClean="0"/>
              <a:t>PARTE I</a:t>
            </a:r>
          </a:p>
          <a:p>
            <a:r>
              <a:rPr lang="es-MX" dirty="0" smtClean="0"/>
              <a:t>(El modelo)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48064" y="476672"/>
            <a:ext cx="3600400" cy="6192688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 smtClean="0"/>
              <a:t>Standard </a:t>
            </a:r>
            <a:r>
              <a:rPr lang="es-MX" b="1" dirty="0" err="1" smtClean="0"/>
              <a:t>comparisons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AO </a:t>
            </a:r>
            <a:r>
              <a:rPr lang="es-MX" dirty="0"/>
              <a:t>– </a:t>
            </a:r>
            <a:r>
              <a:rPr lang="es-MX" dirty="0" smtClean="0"/>
              <a:t>AN</a:t>
            </a:r>
            <a:br>
              <a:rPr lang="es-MX" dirty="0" smtClean="0"/>
            </a:br>
            <a:r>
              <a:rPr lang="es-MX" dirty="0" smtClean="0"/>
              <a:t>       - BN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BO – AN</a:t>
            </a:r>
            <a:br>
              <a:rPr lang="es-MX" dirty="0" smtClean="0"/>
            </a:br>
            <a:r>
              <a:rPr lang="es-MX" dirty="0" smtClean="0"/>
              <a:t>       - BN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  <a:p>
            <a:r>
              <a:rPr lang="es-MX" b="1" dirty="0" err="1" smtClean="0"/>
              <a:t>Null</a:t>
            </a:r>
            <a:r>
              <a:rPr lang="es-MX" b="1" dirty="0" smtClean="0"/>
              <a:t> </a:t>
            </a:r>
            <a:r>
              <a:rPr lang="es-MX" b="1" dirty="0" err="1" smtClean="0"/>
              <a:t>Choices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AN – BN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AO - BO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" y="1628800"/>
            <a:ext cx="5351141" cy="27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785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A</a:t>
            </a:r>
          </a:p>
          <a:p>
            <a:pPr marL="0" indent="0" algn="ctr">
              <a:buNone/>
            </a:pPr>
            <a:r>
              <a:rPr lang="es-MX" dirty="0" err="1" smtClean="0"/>
              <a:t>Low-frequency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Concrete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Reversed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.</a:t>
            </a:r>
          </a:p>
          <a:p>
            <a:pPr marL="0" indent="0" algn="ctr">
              <a:buNone/>
            </a:pPr>
            <a:r>
              <a:rPr lang="es-MX" dirty="0" err="1" smtClean="0"/>
              <a:t>Pictures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B</a:t>
            </a:r>
          </a:p>
          <a:p>
            <a:pPr marL="0" indent="0" algn="ctr">
              <a:buNone/>
            </a:pPr>
            <a:r>
              <a:rPr lang="es-MX" dirty="0" smtClean="0"/>
              <a:t>High-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Standard </a:t>
            </a:r>
            <a:r>
              <a:rPr lang="es-MX" dirty="0" err="1" smtClean="0"/>
              <a:t>words</a:t>
            </a:r>
            <a:r>
              <a:rPr lang="es-MX" dirty="0" smtClean="0"/>
              <a:t>. </a:t>
            </a:r>
          </a:p>
          <a:p>
            <a:pPr marL="0" indent="0" algn="ctr">
              <a:buNone/>
            </a:pPr>
            <a:r>
              <a:rPr lang="es-MX" dirty="0" err="1" smtClean="0"/>
              <a:t>Words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07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038600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Multiplicity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experimenter</a:t>
            </a:r>
            <a:r>
              <a:rPr lang="es-MX" dirty="0" smtClean="0"/>
              <a:t> can produce as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separate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orders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a single data set as </a:t>
            </a:r>
            <a:r>
              <a:rPr lang="es-MX" dirty="0" err="1" smtClean="0"/>
              <a:t>wished</a:t>
            </a:r>
            <a:r>
              <a:rPr lang="es-MX" dirty="0" smtClean="0"/>
              <a:t>.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has to be done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impose</a:t>
            </a:r>
            <a:r>
              <a:rPr lang="es-MX" dirty="0" smtClean="0"/>
              <a:t> </a:t>
            </a:r>
            <a:r>
              <a:rPr lang="es-MX" dirty="0" err="1" smtClean="0"/>
              <a:t>effective</a:t>
            </a:r>
            <a:r>
              <a:rPr lang="es-MX" dirty="0" smtClean="0"/>
              <a:t> variables </a:t>
            </a:r>
            <a:r>
              <a:rPr lang="es-MX" dirty="0" err="1" smtClean="0"/>
              <a:t>factorially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presented</a:t>
            </a:r>
            <a:r>
              <a:rPr lang="es-MX" dirty="0" smtClean="0"/>
              <a:t> material and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sufficient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items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.”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3949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Extensiveness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variables are </a:t>
            </a:r>
            <a:r>
              <a:rPr lang="es-MX" dirty="0" err="1" smtClean="0"/>
              <a:t>used</a:t>
            </a:r>
            <a:r>
              <a:rPr lang="es-MX" dirty="0" smtClean="0"/>
              <a:t> in a single </a:t>
            </a:r>
            <a:r>
              <a:rPr lang="es-MX" dirty="0" err="1" smtClean="0"/>
              <a:t>experiment</a:t>
            </a:r>
            <a:r>
              <a:rPr lang="es-MX" dirty="0"/>
              <a:t> </a:t>
            </a:r>
            <a:r>
              <a:rPr lang="es-MX" dirty="0" smtClean="0"/>
              <a:t>(…) produce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dirty="0" err="1" smtClean="0"/>
              <a:t>eight</a:t>
            </a:r>
            <a:r>
              <a:rPr lang="es-MX" dirty="0" smtClean="0"/>
              <a:t> </a:t>
            </a:r>
            <a:r>
              <a:rPr lang="es-MX" dirty="0" err="1" smtClean="0"/>
              <a:t>underlying</a:t>
            </a:r>
            <a:r>
              <a:rPr lang="es-MX" dirty="0" smtClean="0"/>
              <a:t> </a:t>
            </a:r>
            <a:r>
              <a:rPr lang="es-MX" dirty="0" err="1" smtClean="0"/>
              <a:t>distributions</a:t>
            </a:r>
            <a:r>
              <a:rPr lang="es-MX" dirty="0" smtClean="0"/>
              <a:t> in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4639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540134" cy="522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49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¿El Efecto Espejo es algo exclusivo de la memoria de reconocimiento? ¿Se encuentra también en estudios perceptuales?</a:t>
            </a:r>
          </a:p>
          <a:p>
            <a:endParaRPr lang="es-ES" dirty="0"/>
          </a:p>
          <a:p>
            <a:r>
              <a:rPr lang="es-ES" dirty="0" smtClean="0"/>
              <a:t>¿El Efecto Espejo es una propiedad de la SDT?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088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 Experimento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IV</a:t>
            </a:r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Se diseñó una tarea de detección meramente perceptual (visual), con dos niveles de dificultad, para probar la </a:t>
            </a:r>
            <a:r>
              <a:rPr lang="es-MX" dirty="0" err="1" smtClean="0"/>
              <a:t>generabilidad</a:t>
            </a:r>
            <a:r>
              <a:rPr lang="es-MX" dirty="0" smtClean="0"/>
              <a:t> del Efecto Espejo.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No fase pre-tarea.</a:t>
            </a:r>
          </a:p>
          <a:p>
            <a:r>
              <a:rPr lang="es-MX" dirty="0" smtClean="0"/>
              <a:t>No procesamiento superior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¿Es el Efecto Espejo un reflejo de lo que pasa a nivel del procesamiento de estímulos?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69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10587" cy="52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6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768752" cy="587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259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7" y="106228"/>
            <a:ext cx="9008095" cy="67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Un problema de decisión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¿Esa persona de cabello largo es una mujer?</a:t>
            </a:r>
          </a:p>
          <a:p>
            <a:endParaRPr lang="es-MX" dirty="0" smtClean="0"/>
          </a:p>
          <a:p>
            <a:r>
              <a:rPr lang="es-MX" dirty="0" smtClean="0"/>
              <a:t>¿Mi novio está enojado?</a:t>
            </a:r>
          </a:p>
          <a:p>
            <a:endParaRPr lang="es-MX" dirty="0" smtClean="0"/>
          </a:p>
          <a:p>
            <a:r>
              <a:rPr lang="es-MX" dirty="0" smtClean="0"/>
              <a:t>¿Este paciente tiene un tumor?</a:t>
            </a:r>
          </a:p>
          <a:p>
            <a:endParaRPr lang="es-MX" dirty="0" smtClean="0"/>
          </a:p>
          <a:p>
            <a:r>
              <a:rPr lang="es-MX" dirty="0" smtClean="0"/>
              <a:t>¿Este paciente tiene depresión?</a:t>
            </a:r>
          </a:p>
          <a:p>
            <a:endParaRPr lang="es-MX" dirty="0" smtClean="0"/>
          </a:p>
          <a:p>
            <a:r>
              <a:rPr lang="es-MX" dirty="0" smtClean="0"/>
              <a:t>¿Esa bolsa contiene una bomba?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7722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30504" cy="6264696"/>
          </a:xfrm>
        </p:spPr>
      </p:pic>
    </p:spTree>
    <p:extLst>
      <p:ext uri="{BB962C8B-B14F-4D97-AF65-F5344CB8AC3E}">
        <p14:creationId xmlns:p14="http://schemas.microsoft.com/office/powerpoint/2010/main" val="2458073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6901"/>
            <a:ext cx="8705728" cy="6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995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7792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369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66"/>
            <a:ext cx="8788778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34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68479" cy="26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322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619" y="206775"/>
            <a:ext cx="9707558" cy="66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338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19075"/>
            <a:ext cx="97059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917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7146"/>
            <a:ext cx="6592216" cy="38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718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280920" cy="614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01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¿Los círculos centrales son del mismo tamaño?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Círculo aislado (constante)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Vs</a:t>
            </a:r>
          </a:p>
          <a:p>
            <a:pPr marL="0" indent="0" algn="ctr">
              <a:buNone/>
            </a:pPr>
            <a:endParaRPr lang="es-MX" dirty="0" smtClean="0"/>
          </a:p>
          <a:p>
            <a:r>
              <a:rPr lang="es-MX" dirty="0" smtClean="0"/>
              <a:t>Círculo central de Figura de </a:t>
            </a:r>
            <a:r>
              <a:rPr lang="es-MX" dirty="0" err="1" smtClean="0"/>
              <a:t>Ebbinghaus</a:t>
            </a:r>
            <a:endParaRPr lang="es-MX" dirty="0" smtClean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 smtClean="0"/>
              <a:t>Experimento 2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Círculo central de Figura de </a:t>
            </a:r>
            <a:r>
              <a:rPr lang="es-MX" dirty="0" err="1" smtClean="0"/>
              <a:t>Ebbinghaus</a:t>
            </a:r>
            <a:r>
              <a:rPr lang="es-MX" dirty="0" smtClean="0"/>
              <a:t>  </a:t>
            </a:r>
          </a:p>
          <a:p>
            <a:pPr marL="0" indent="0" algn="ctr">
              <a:buNone/>
            </a:pPr>
            <a:r>
              <a:rPr lang="es-MX" sz="2000" i="1" dirty="0" smtClean="0"/>
              <a:t>(Sobrestimación)</a:t>
            </a:r>
          </a:p>
          <a:p>
            <a:pPr marL="0" indent="0" algn="ctr">
              <a:buNone/>
            </a:pPr>
            <a:endParaRPr lang="es-MX" sz="2000" i="1" dirty="0" smtClean="0"/>
          </a:p>
          <a:p>
            <a:pPr marL="0" indent="0" algn="ctr">
              <a:buNone/>
            </a:pPr>
            <a:r>
              <a:rPr lang="es-MX" dirty="0" smtClean="0"/>
              <a:t>vs</a:t>
            </a:r>
          </a:p>
          <a:p>
            <a:r>
              <a:rPr lang="es-MX" dirty="0" smtClean="0"/>
              <a:t>Círculo central de Figura de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</a:p>
          <a:p>
            <a:pPr marL="0" indent="0" algn="ctr">
              <a:buNone/>
            </a:pPr>
            <a:r>
              <a:rPr lang="es-MX" sz="2000" i="1" dirty="0" smtClean="0"/>
              <a:t>(Subestimación)</a:t>
            </a:r>
            <a:endParaRPr lang="es-MX" sz="2000" i="1" dirty="0"/>
          </a:p>
        </p:txBody>
      </p:sp>
    </p:spTree>
    <p:extLst>
      <p:ext uri="{BB962C8B-B14F-4D97-AF65-F5344CB8AC3E}">
        <p14:creationId xmlns:p14="http://schemas.microsoft.com/office/powerpoint/2010/main" val="380553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 de la Detección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¿Está </a:t>
            </a:r>
            <a:r>
              <a:rPr lang="es-MX" i="1" dirty="0" smtClean="0">
                <a:solidFill>
                  <a:schemeClr val="accent1">
                    <a:lumMod val="50000"/>
                  </a:schemeClr>
                </a:solidFill>
              </a:rPr>
              <a:t>esta situación particular </a:t>
            </a:r>
            <a:r>
              <a:rPr lang="es-MX" dirty="0" smtClean="0"/>
              <a:t>ocurriendo?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Estímulo particular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Categoría de estímulos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Estado del mundo</a:t>
            </a:r>
          </a:p>
          <a:p>
            <a:endParaRPr lang="es-MX" dirty="0"/>
          </a:p>
          <a:p>
            <a:r>
              <a:rPr lang="es-MX" dirty="0" smtClean="0"/>
              <a:t>Pregunta ‘Sí/No’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44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7"/>
            <a:ext cx="4824536" cy="691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texto"/>
          <p:cNvSpPr txBox="1">
            <a:spLocks/>
          </p:cNvSpPr>
          <p:nvPr/>
        </p:nvSpPr>
        <p:spPr>
          <a:xfrm>
            <a:off x="5071704" y="1215232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mtClean="0"/>
              <a:t>Experimento 1</a:t>
            </a:r>
            <a:endParaRPr lang="es-MX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4932040" y="1854994"/>
            <a:ext cx="4179852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 smtClean="0"/>
          </a:p>
          <a:p>
            <a:r>
              <a:rPr lang="es-MX" sz="2500" dirty="0" smtClean="0"/>
              <a:t>Diseño Factorial       </a:t>
            </a:r>
            <a:r>
              <a:rPr lang="es-MX" sz="2500" b="1" u="sng" dirty="0" smtClean="0"/>
              <a:t>5x2x2</a:t>
            </a:r>
          </a:p>
          <a:p>
            <a:endParaRPr lang="es-MX" sz="2500" b="1" u="sng" dirty="0" smtClean="0"/>
          </a:p>
          <a:p>
            <a:pPr lvl="1"/>
            <a:r>
              <a:rPr lang="es-MX" sz="1600" dirty="0" smtClean="0"/>
              <a:t>5 círculos centrales</a:t>
            </a:r>
          </a:p>
          <a:p>
            <a:pPr lvl="1"/>
            <a:r>
              <a:rPr lang="es-MX" sz="1600" dirty="0" smtClean="0"/>
              <a:t>2 ilusiones</a:t>
            </a:r>
          </a:p>
          <a:p>
            <a:pPr lvl="1"/>
            <a:r>
              <a:rPr lang="es-MX" sz="1600" dirty="0" smtClean="0"/>
              <a:t>2 niveles de número de círculo externo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… por Condición</a:t>
            </a:r>
          </a:p>
        </p:txBody>
      </p:sp>
    </p:spTree>
    <p:extLst>
      <p:ext uri="{BB962C8B-B14F-4D97-AF65-F5344CB8AC3E}">
        <p14:creationId xmlns:p14="http://schemas.microsoft.com/office/powerpoint/2010/main" val="3223829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4716"/>
            <a:ext cx="6029846" cy="666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803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79" y="908720"/>
            <a:ext cx="918315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59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2" y="0"/>
            <a:ext cx="8393264" cy="66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293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66713"/>
            <a:ext cx="772477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2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3" y="55901"/>
            <a:ext cx="8422141" cy="68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1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VI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s-MX" dirty="0" smtClean="0"/>
              <a:t>To-do </a:t>
            </a:r>
            <a:r>
              <a:rPr lang="es-MX" dirty="0" err="1" smtClean="0"/>
              <a:t>list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MX" dirty="0" smtClean="0"/>
              <a:t>Comprobar que las condiciones de d’ sean diferentes.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entre:</a:t>
            </a:r>
          </a:p>
          <a:p>
            <a:pPr marL="400050" lvl="1" indent="0">
              <a:buNone/>
            </a:pPr>
            <a:r>
              <a:rPr lang="es-MX" dirty="0"/>
              <a:t>a) Hits A   vs  Hits B</a:t>
            </a:r>
          </a:p>
          <a:p>
            <a:pPr marL="400050" lvl="1" indent="0">
              <a:buNone/>
            </a:pPr>
            <a:r>
              <a:rPr lang="es-MX" dirty="0"/>
              <a:t>b) FA A  vs   FA B 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 </a:t>
            </a:r>
            <a:r>
              <a:rPr lang="es-MX" dirty="0" err="1" smtClean="0"/>
              <a:t>Confidence</a:t>
            </a:r>
            <a:r>
              <a:rPr lang="es-MX" dirty="0" smtClean="0"/>
              <a:t> </a:t>
            </a:r>
            <a:r>
              <a:rPr lang="es-MX" dirty="0" err="1" smtClean="0"/>
              <a:t>Rates</a:t>
            </a:r>
            <a:endParaRPr lang="es-MX" dirty="0" smtClean="0"/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Controles adicionales:</a:t>
            </a:r>
          </a:p>
          <a:p>
            <a:pPr marL="514350" indent="-514350">
              <a:buAutoNum type="arabicPeriod"/>
            </a:pPr>
            <a:r>
              <a:rPr lang="es-MX" dirty="0" smtClean="0"/>
              <a:t>Diferencias  en:</a:t>
            </a:r>
          </a:p>
          <a:p>
            <a:pPr marL="0" indent="0">
              <a:buNone/>
            </a:pPr>
            <a:r>
              <a:rPr lang="es-MX" dirty="0" smtClean="0"/>
              <a:t>	a) CR-Miss A    vs   CR-Miss B</a:t>
            </a:r>
          </a:p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Comprobar </a:t>
            </a:r>
            <a:r>
              <a:rPr lang="es-MX" dirty="0" err="1" smtClean="0"/>
              <a:t>correlacion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Tiempo de Respuesta - Condición</a:t>
            </a:r>
          </a:p>
        </p:txBody>
      </p:sp>
    </p:spTree>
    <p:extLst>
      <p:ext uri="{BB962C8B-B14F-4D97-AF65-F5344CB8AC3E}">
        <p14:creationId xmlns:p14="http://schemas.microsoft.com/office/powerpoint/2010/main" val="31986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241430" cy="534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09600" y="1971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1. Verificar que se probaron dos condiciones de dificultad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5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</a:t>
            </a: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</a:t>
            </a:r>
          </a:p>
        </p:txBody>
      </p:sp>
    </p:spTree>
    <p:extLst>
      <p:ext uri="{BB962C8B-B14F-4D97-AF65-F5344CB8AC3E}">
        <p14:creationId xmlns:p14="http://schemas.microsoft.com/office/powerpoint/2010/main" val="2033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499540" cy="184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2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4" y="332656"/>
            <a:ext cx="8346380" cy="61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9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642938"/>
            <a:ext cx="77819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7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43452" cy="579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" y="1786601"/>
            <a:ext cx="4021992" cy="318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Marcador de texto"/>
          <p:cNvSpPr txBox="1">
            <a:spLocks/>
          </p:cNvSpPr>
          <p:nvPr/>
        </p:nvSpPr>
        <p:spPr>
          <a:xfrm>
            <a:off x="0" y="88188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7" name="6 Marcador de texto"/>
          <p:cNvSpPr txBox="1">
            <a:spLocks/>
          </p:cNvSpPr>
          <p:nvPr/>
        </p:nvSpPr>
        <p:spPr>
          <a:xfrm>
            <a:off x="4860032" y="959823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smtClean="0"/>
              <a:t>Experimento 2</a:t>
            </a:r>
            <a:endParaRPr lang="es-MX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05226"/>
            <a:ext cx="4092228" cy="336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7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2. Comparar Tasas de Respuesta</a:t>
            </a:r>
            <a:br>
              <a:rPr lang="es-MX" dirty="0" smtClean="0"/>
            </a:br>
            <a:r>
              <a:rPr lang="es-MX" dirty="0" smtClean="0"/>
              <a:t>(Hits y Falsas Alarmas)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2060847"/>
            <a:ext cx="4680520" cy="367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8" y="2075159"/>
            <a:ext cx="4569639" cy="358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5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167201"/>
            <a:ext cx="4680520" cy="367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8" y="181513"/>
            <a:ext cx="4569639" cy="358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0"/>
            <a:ext cx="5760640" cy="232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2" y="692696"/>
            <a:ext cx="798587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73" y="129048"/>
            <a:ext cx="6332379" cy="65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6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16632"/>
            <a:ext cx="6912768" cy="657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Los errores cuestan y 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86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 Comparar </a:t>
            </a:r>
            <a:r>
              <a:rPr lang="es-MX" dirty="0" err="1" smtClean="0"/>
              <a:t>Confidence</a:t>
            </a:r>
            <a:r>
              <a:rPr lang="es-MX" dirty="0" smtClean="0"/>
              <a:t> Ratings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6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s-MX" b="1" dirty="0" smtClean="0"/>
              <a:t>To-do </a:t>
            </a:r>
            <a:r>
              <a:rPr lang="es-MX" b="1" dirty="0" err="1" smtClean="0"/>
              <a:t>list</a:t>
            </a:r>
            <a:r>
              <a:rPr lang="es-MX" b="1" dirty="0" smtClean="0"/>
              <a:t>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MX" dirty="0" smtClean="0"/>
              <a:t>Comprobar que las condiciones de d’ sean diferentes.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entre:</a:t>
            </a:r>
          </a:p>
          <a:p>
            <a:pPr marL="400050" lvl="1" indent="0">
              <a:buNone/>
            </a:pPr>
            <a:r>
              <a:rPr lang="es-MX" dirty="0"/>
              <a:t>a) Hits A   vs  Hits B</a:t>
            </a:r>
          </a:p>
          <a:p>
            <a:pPr marL="400050" lvl="1" indent="0">
              <a:buNone/>
            </a:pPr>
            <a:r>
              <a:rPr lang="es-MX" dirty="0"/>
              <a:t>b) FA A  vs   FA B 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 </a:t>
            </a:r>
            <a:r>
              <a:rPr lang="es-MX" dirty="0" err="1" smtClean="0"/>
              <a:t>Confidence</a:t>
            </a:r>
            <a:r>
              <a:rPr lang="es-MX" dirty="0" smtClean="0"/>
              <a:t> </a:t>
            </a:r>
            <a:r>
              <a:rPr lang="es-MX" dirty="0" err="1" smtClean="0"/>
              <a:t>Rates</a:t>
            </a:r>
            <a:endParaRPr lang="es-MX" dirty="0" smtClean="0"/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Controles adicionales:</a:t>
            </a:r>
          </a:p>
          <a:p>
            <a:pPr marL="514350" indent="-514350">
              <a:buAutoNum type="arabicPeriod"/>
            </a:pPr>
            <a:r>
              <a:rPr lang="es-MX" dirty="0" smtClean="0"/>
              <a:t>Diferencias  en:</a:t>
            </a:r>
          </a:p>
          <a:p>
            <a:pPr marL="0" indent="0">
              <a:buNone/>
            </a:pPr>
            <a:r>
              <a:rPr lang="es-MX" dirty="0" smtClean="0"/>
              <a:t>	a) CR-Miss A    vs   CR-Miss B</a:t>
            </a:r>
          </a:p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Comprobar </a:t>
            </a:r>
            <a:r>
              <a:rPr lang="es-MX" dirty="0" err="1" smtClean="0"/>
              <a:t>correlacion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Tiempo de Respuesta - Condición</a:t>
            </a:r>
          </a:p>
        </p:txBody>
      </p:sp>
    </p:spTree>
    <p:extLst>
      <p:ext uri="{BB962C8B-B14F-4D97-AF65-F5344CB8AC3E}">
        <p14:creationId xmlns:p14="http://schemas.microsoft.com/office/powerpoint/2010/main" val="34825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n construc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910" y="3429000"/>
            <a:ext cx="485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s-MX" dirty="0" smtClean="0"/>
              <a:t>Discusión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1752600"/>
          </a:xfrm>
        </p:spPr>
        <p:txBody>
          <a:bodyPr/>
          <a:lstStyle/>
          <a:p>
            <a:r>
              <a:rPr lang="es-MX" dirty="0" smtClean="0"/>
              <a:t>Parte VII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4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es-MX" dirty="0" smtClean="0"/>
              <a:t>Los sistemas perceptuales funcionan como cualquier otro sistema de medición.</a:t>
            </a:r>
          </a:p>
          <a:p>
            <a:pPr marL="0" indent="0" algn="r">
              <a:buNone/>
            </a:pPr>
            <a:r>
              <a:rPr lang="es-MX" sz="1800" dirty="0" smtClean="0"/>
              <a:t>(</a:t>
            </a:r>
            <a:r>
              <a:rPr lang="es-MX" sz="1800" dirty="0" err="1" smtClean="0"/>
              <a:t>Fechner</a:t>
            </a:r>
            <a:r>
              <a:rPr lang="es-MX" sz="1800" dirty="0" smtClean="0"/>
              <a:t> retoma las ideas de Gauss)</a:t>
            </a:r>
            <a:endParaRPr lang="es-MX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9185"/>
            <a:ext cx="3728641" cy="232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2332037"/>
            <a:ext cx="4038600" cy="3545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Medición = </a:t>
            </a:r>
            <a:r>
              <a:rPr lang="es-MX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Valor Real + Error</a:t>
            </a:r>
          </a:p>
          <a:p>
            <a:endParaRPr lang="es-MX" sz="2000" dirty="0" smtClean="0"/>
          </a:p>
          <a:p>
            <a:r>
              <a:rPr lang="es-MX" sz="2000" dirty="0" smtClean="0"/>
              <a:t>Toda medición viene cargada de ruido.</a:t>
            </a:r>
          </a:p>
          <a:p>
            <a:endParaRPr lang="es-MX" sz="2000" dirty="0"/>
          </a:p>
          <a:p>
            <a:r>
              <a:rPr lang="es-MX" sz="2000" dirty="0" smtClean="0"/>
              <a:t>Los valores obtenidos (medidos) se dispersan alrededor del valor real.</a:t>
            </a:r>
          </a:p>
          <a:p>
            <a:endParaRPr lang="es-MX" sz="2000" dirty="0"/>
          </a:p>
          <a:p>
            <a:r>
              <a:rPr lang="es-MX" sz="2000" dirty="0" smtClean="0"/>
              <a:t>El valor real, es el más probable.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9037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es-MX" dirty="0" smtClean="0"/>
              <a:t>Los sistemas perceptuales funcionan como cualquier otro sistema de medición.</a:t>
            </a:r>
          </a:p>
          <a:p>
            <a:pPr marL="0" indent="0" algn="r">
              <a:buNone/>
            </a:pPr>
            <a:r>
              <a:rPr lang="es-MX" sz="1800" dirty="0" smtClean="0"/>
              <a:t>(</a:t>
            </a:r>
            <a:r>
              <a:rPr lang="es-MX" sz="1800" dirty="0" err="1" smtClean="0"/>
              <a:t>Fechner</a:t>
            </a:r>
            <a:r>
              <a:rPr lang="es-MX" sz="1800" dirty="0" smtClean="0"/>
              <a:t> retoma las ideas de Gauss)</a:t>
            </a:r>
            <a:endParaRPr lang="es-MX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9185"/>
            <a:ext cx="3728641" cy="232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2332037"/>
            <a:ext cx="4038600" cy="35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 mismo ocurre en Percepción</a:t>
            </a:r>
          </a:p>
          <a:p>
            <a:pPr marL="0" indent="0" algn="ctr">
              <a:buNone/>
            </a:pPr>
            <a:endParaRPr lang="es-MX" sz="2000" dirty="0" smtClean="0"/>
          </a:p>
          <a:p>
            <a:r>
              <a:rPr lang="es-MX" sz="2000" dirty="0" smtClean="0"/>
              <a:t>No todo aparece en el mundo ni es percibido de la misma forma en cada presentación.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0774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881</Words>
  <Application>Microsoft Office PowerPoint</Application>
  <PresentationFormat>Presentación en pantalla (4:3)</PresentationFormat>
  <Paragraphs>303</Paragraphs>
  <Slides>72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5" baseType="lpstr">
      <vt:lpstr>Arial</vt:lpstr>
      <vt:lpstr>Calibri</vt:lpstr>
      <vt:lpstr>Tema de Office</vt:lpstr>
      <vt:lpstr>Estudios con Detección de Señales</vt:lpstr>
      <vt:lpstr>Índice</vt:lpstr>
      <vt:lpstr>Teoría de Detección de Señales</vt:lpstr>
      <vt:lpstr>Un problema de decisión</vt:lpstr>
      <vt:lpstr>El problema de la Detección</vt:lpstr>
      <vt:lpstr>Problema 1: La incertidumbre</vt:lpstr>
      <vt:lpstr>Problema 2: Las consecuencias.</vt:lpstr>
      <vt:lpstr> </vt:lpstr>
      <vt:lpstr> </vt:lpstr>
      <vt:lpstr>La representación del problema de acuerdo a la Teoría de Detección de señales</vt:lpstr>
      <vt:lpstr>Los dos componentes de la teoría</vt:lpstr>
      <vt:lpstr>TDS en Memoria de Reconocimiento</vt:lpstr>
      <vt:lpstr>Memoria de Reconocimiento</vt:lpstr>
      <vt:lpstr> </vt:lpstr>
      <vt:lpstr> </vt:lpstr>
      <vt:lpstr>Procedimientos</vt:lpstr>
      <vt:lpstr> </vt:lpstr>
      <vt:lpstr> </vt:lpstr>
      <vt:lpstr> </vt:lpstr>
      <vt:lpstr> </vt:lpstr>
      <vt:lpstr> </vt:lpstr>
      <vt:lpstr>El Efecto Espejo en Memoria de Reconocimiento</vt:lpstr>
      <vt:lpstr>Mirror Effect</vt:lpstr>
      <vt:lpstr>Mirror Effect</vt:lpstr>
      <vt:lpstr> </vt:lpstr>
      <vt:lpstr> </vt:lpstr>
      <vt:lpstr>Yes/No Task</vt:lpstr>
      <vt:lpstr>Confidence Rating</vt:lpstr>
      <vt:lpstr>2Alternative-ForcedChoice</vt:lpstr>
      <vt:lpstr> </vt:lpstr>
      <vt:lpstr>Variables</vt:lpstr>
      <vt:lpstr> </vt:lpstr>
      <vt:lpstr> </vt:lpstr>
      <vt:lpstr>PREGUNTA</vt:lpstr>
      <vt:lpstr>El Experimento</vt:lpstr>
      <vt:lpstr>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Presentación de PowerPoint</vt:lpstr>
      <vt:lpstr>Presentación de PowerPoint</vt:lpstr>
      <vt:lpstr>Presentación de PowerPoint</vt:lpstr>
      <vt:lpstr>¿Los círculos centrales son del mismo tamaño? </vt:lpstr>
      <vt:lpstr> </vt:lpstr>
      <vt:lpstr> </vt:lpstr>
      <vt:lpstr>Datos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To-do list:</vt:lpstr>
      <vt:lpstr> </vt:lpstr>
      <vt:lpstr> </vt:lpstr>
      <vt:lpstr> </vt:lpstr>
      <vt:lpstr> </vt:lpstr>
      <vt:lpstr>Presentación de PowerPoint</vt:lpstr>
      <vt:lpstr> </vt:lpstr>
      <vt:lpstr>2. Comparar Tasas de Respuesta (Hits y Falsas Alarmas)</vt:lpstr>
      <vt:lpstr> </vt:lpstr>
      <vt:lpstr> </vt:lpstr>
      <vt:lpstr>Presentación de PowerPoint</vt:lpstr>
      <vt:lpstr>Presentación de PowerPoint</vt:lpstr>
      <vt:lpstr>3. Comparar Confidence Ratings</vt:lpstr>
      <vt:lpstr>To-do list:</vt:lpstr>
      <vt:lpstr>Discusión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Estudios con Detección de Señales</dc:title>
  <dc:creator>Adrifelcha</dc:creator>
  <cp:lastModifiedBy>Adriana</cp:lastModifiedBy>
  <cp:revision>23</cp:revision>
  <dcterms:created xsi:type="dcterms:W3CDTF">2017-03-24T04:52:36Z</dcterms:created>
  <dcterms:modified xsi:type="dcterms:W3CDTF">2018-02-04T07:39:06Z</dcterms:modified>
</cp:coreProperties>
</file>