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8" r:id="rId6"/>
    <p:sldId id="273" r:id="rId7"/>
    <p:sldId id="274" r:id="rId8"/>
    <p:sldId id="303" r:id="rId9"/>
    <p:sldId id="284" r:id="rId10"/>
    <p:sldId id="298" r:id="rId11"/>
    <p:sldId id="304" r:id="rId12"/>
    <p:sldId id="306" r:id="rId13"/>
    <p:sldId id="312" r:id="rId14"/>
    <p:sldId id="307" r:id="rId15"/>
    <p:sldId id="311" r:id="rId16"/>
    <p:sldId id="309" r:id="rId17"/>
    <p:sldId id="308" r:id="rId18"/>
    <p:sldId id="313" r:id="rId19"/>
    <p:sldId id="320" r:id="rId20"/>
    <p:sldId id="323" r:id="rId21"/>
    <p:sldId id="327" r:id="rId22"/>
    <p:sldId id="328" r:id="rId23"/>
    <p:sldId id="317" r:id="rId24"/>
    <p:sldId id="336" r:id="rId25"/>
    <p:sldId id="337" r:id="rId26"/>
    <p:sldId id="340" r:id="rId27"/>
    <p:sldId id="341" r:id="rId28"/>
    <p:sldId id="348" r:id="rId29"/>
    <p:sldId id="367" r:id="rId30"/>
    <p:sldId id="368" r:id="rId31"/>
    <p:sldId id="373" r:id="rId32"/>
    <p:sldId id="374" r:id="rId33"/>
    <p:sldId id="347" r:id="rId34"/>
    <p:sldId id="372" r:id="rId35"/>
    <p:sldId id="369" r:id="rId36"/>
    <p:sldId id="371" r:id="rId37"/>
    <p:sldId id="352" r:id="rId38"/>
    <p:sldId id="356" r:id="rId39"/>
    <p:sldId id="357" r:id="rId40"/>
    <p:sldId id="358" r:id="rId41"/>
    <p:sldId id="364" r:id="rId42"/>
    <p:sldId id="362" r:id="rId43"/>
    <p:sldId id="361" r:id="rId4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73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6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23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21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3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18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22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1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79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31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15AC-9314-49A1-A90B-5D179C0F555E}" type="datetimeFigureOut">
              <a:rPr lang="es-MX" smtClean="0"/>
              <a:t>08/03/2017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8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in SDT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357906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another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PAPIIT IN307214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26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has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studied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Recognition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lvl="1"/>
            <a:r>
              <a:rPr lang="es-ES" dirty="0" smtClean="0"/>
              <a:t>Can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in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areas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SDT 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applied</a:t>
            </a:r>
            <a:r>
              <a:rPr lang="es-ES" dirty="0" smtClean="0"/>
              <a:t>?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953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Experiments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4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830504" cy="6264696"/>
          </a:xfrm>
        </p:spPr>
      </p:pic>
    </p:spTree>
    <p:extLst>
      <p:ext uri="{BB962C8B-B14F-4D97-AF65-F5344CB8AC3E}">
        <p14:creationId xmlns:p14="http://schemas.microsoft.com/office/powerpoint/2010/main" val="384721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16901"/>
            <a:ext cx="8705728" cy="685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20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7792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45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66"/>
            <a:ext cx="8788778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86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968479" cy="263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87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818"/>
            <a:ext cx="618905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7" y="236497"/>
            <a:ext cx="9707558" cy="66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29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27146"/>
            <a:ext cx="6592216" cy="38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07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:</a:t>
            </a:r>
            <a:br>
              <a:rPr lang="es-MX" dirty="0" smtClean="0"/>
            </a:br>
            <a:r>
              <a:rPr lang="es-MX" dirty="0" smtClean="0"/>
              <a:t>A &amp; 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95014"/>
            <a:ext cx="6431261" cy="329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491880" y="1916832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115616" y="4725144"/>
            <a:ext cx="1872208" cy="10081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 </a:t>
            </a:r>
            <a:r>
              <a:rPr lang="es-MX" dirty="0" err="1" smtClean="0"/>
              <a:t>or</a:t>
            </a:r>
            <a:r>
              <a:rPr lang="es-MX" dirty="0" smtClean="0"/>
              <a:t> 3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5724128" y="4869160"/>
            <a:ext cx="1872208" cy="10081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/>
              <a:t> </a:t>
            </a:r>
            <a:r>
              <a:rPr lang="es-MX" dirty="0" smtClean="0"/>
              <a:t>8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3779912" y="4844175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1742981" y="5752675"/>
            <a:ext cx="617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A</a:t>
            </a:r>
            <a:endParaRPr lang="es-E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367522" y="5811875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565212" y="188336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97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One</a:t>
            </a:r>
            <a:r>
              <a:rPr lang="es-MX" dirty="0" smtClean="0"/>
              <a:t> single </a:t>
            </a:r>
            <a:r>
              <a:rPr lang="es-MX" dirty="0" err="1" smtClean="0"/>
              <a:t>problem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that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sound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of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predator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approaching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food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eatable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my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mom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mad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at me?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there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bomb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bag?</a:t>
            </a:r>
          </a:p>
        </p:txBody>
      </p:sp>
      <p:sp>
        <p:nvSpPr>
          <p:cNvPr id="4" name="3 CuadroTexto"/>
          <p:cNvSpPr txBox="1"/>
          <p:nvPr/>
        </p:nvSpPr>
        <p:spPr>
          <a:xfrm rot="19142179">
            <a:off x="171536" y="3299435"/>
            <a:ext cx="4176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err="1" smtClean="0"/>
              <a:t>Is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target </a:t>
            </a:r>
            <a:r>
              <a:rPr lang="es-MX" sz="2500" b="1" dirty="0" err="1" smtClean="0"/>
              <a:t>stimulus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present</a:t>
            </a:r>
            <a:r>
              <a:rPr lang="es-MX" sz="2500" b="1" dirty="0" smtClean="0"/>
              <a:t>?</a:t>
            </a:r>
            <a:endParaRPr lang="es-MX" sz="25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53796"/>
            <a:ext cx="4802288" cy="265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20072" y="2636912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err="1" smtClean="0"/>
              <a:t>Noise</a:t>
            </a:r>
            <a:endParaRPr lang="es-MX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028384" y="2638778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Signal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26943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34888" y="1600200"/>
            <a:ext cx="8229600" cy="4525963"/>
          </a:xfrm>
        </p:spPr>
        <p:txBody>
          <a:bodyPr/>
          <a:lstStyle/>
          <a:p>
            <a:pPr>
              <a:tabLst>
                <a:tab pos="3594100" algn="l"/>
              </a:tabLst>
            </a:pPr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381570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3563888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3563888" y="27117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3557068" y="175048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2.5</a:t>
            </a:r>
            <a:endParaRPr lang="es-MX" sz="1300" dirty="0"/>
          </a:p>
        </p:txBody>
      </p:sp>
      <p:sp>
        <p:nvSpPr>
          <p:cNvPr id="9" name="8 Elipse"/>
          <p:cNvSpPr/>
          <p:nvPr/>
        </p:nvSpPr>
        <p:spPr>
          <a:xfrm>
            <a:off x="3570708" y="459165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1.5</a:t>
            </a:r>
            <a:endParaRPr lang="es-MX" sz="1300" dirty="0"/>
          </a:p>
        </p:txBody>
      </p:sp>
      <p:sp>
        <p:nvSpPr>
          <p:cNvPr id="10" name="9 Elipse"/>
          <p:cNvSpPr/>
          <p:nvPr/>
        </p:nvSpPr>
        <p:spPr>
          <a:xfrm>
            <a:off x="3563888" y="610322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4716016" y="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4716016" y="84723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688396" y="1389707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6" name="15 Rectángulo"/>
          <p:cNvSpPr/>
          <p:nvPr/>
        </p:nvSpPr>
        <p:spPr>
          <a:xfrm>
            <a:off x="4688396" y="2236945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679913" y="2932234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4679913" y="3779472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4679913" y="5639971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0" name="19 Rectángulo"/>
          <p:cNvSpPr/>
          <p:nvPr/>
        </p:nvSpPr>
        <p:spPr>
          <a:xfrm>
            <a:off x="4679913" y="6487209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667519" y="432048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2" name="21 Rectángulo"/>
          <p:cNvSpPr/>
          <p:nvPr/>
        </p:nvSpPr>
        <p:spPr>
          <a:xfrm>
            <a:off x="4667519" y="516771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4" name="23 Elipse"/>
          <p:cNvSpPr/>
          <p:nvPr/>
        </p:nvSpPr>
        <p:spPr>
          <a:xfrm>
            <a:off x="5675973" y="15845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5" name="24 Elipse"/>
          <p:cNvSpPr/>
          <p:nvPr/>
        </p:nvSpPr>
        <p:spPr>
          <a:xfrm>
            <a:off x="5675973" y="78291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6" name="25 Elipse"/>
          <p:cNvSpPr/>
          <p:nvPr/>
        </p:nvSpPr>
        <p:spPr>
          <a:xfrm>
            <a:off x="5675973" y="1456974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7" name="26 Elipse"/>
          <p:cNvSpPr/>
          <p:nvPr/>
        </p:nvSpPr>
        <p:spPr>
          <a:xfrm>
            <a:off x="5675973" y="2081439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8" name="27 Elipse"/>
          <p:cNvSpPr/>
          <p:nvPr/>
        </p:nvSpPr>
        <p:spPr>
          <a:xfrm>
            <a:off x="5648353" y="31094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9" name="28 Elipse"/>
          <p:cNvSpPr/>
          <p:nvPr/>
        </p:nvSpPr>
        <p:spPr>
          <a:xfrm>
            <a:off x="5648353" y="373392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0" name="29 Elipse"/>
          <p:cNvSpPr/>
          <p:nvPr/>
        </p:nvSpPr>
        <p:spPr>
          <a:xfrm>
            <a:off x="5648353" y="453458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1" name="30 Elipse"/>
          <p:cNvSpPr/>
          <p:nvPr/>
        </p:nvSpPr>
        <p:spPr>
          <a:xfrm>
            <a:off x="5648353" y="515904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4" name="33 Elipse"/>
          <p:cNvSpPr/>
          <p:nvPr/>
        </p:nvSpPr>
        <p:spPr>
          <a:xfrm>
            <a:off x="5648353" y="576679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5" name="34 Elipse"/>
          <p:cNvSpPr/>
          <p:nvPr/>
        </p:nvSpPr>
        <p:spPr>
          <a:xfrm>
            <a:off x="5648353" y="63912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cxnSp>
        <p:nvCxnSpPr>
          <p:cNvPr id="37" name="36 Conector recto"/>
          <p:cNvCxnSpPr/>
          <p:nvPr/>
        </p:nvCxnSpPr>
        <p:spPr>
          <a:xfrm>
            <a:off x="1957634" y="3491440"/>
            <a:ext cx="159943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endCxn id="17" idx="1"/>
          </p:cNvCxnSpPr>
          <p:nvPr/>
        </p:nvCxnSpPr>
        <p:spPr>
          <a:xfrm flipV="1">
            <a:off x="4146772" y="3134566"/>
            <a:ext cx="533141" cy="35687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6" idx="6"/>
            <a:endCxn id="18" idx="1"/>
          </p:cNvCxnSpPr>
          <p:nvPr/>
        </p:nvCxnSpPr>
        <p:spPr>
          <a:xfrm>
            <a:off x="4139952" y="3491440"/>
            <a:ext cx="539961" cy="4903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7" idx="3"/>
            <a:endCxn id="28" idx="2"/>
          </p:cNvCxnSpPr>
          <p:nvPr/>
        </p:nvCxnSpPr>
        <p:spPr>
          <a:xfrm>
            <a:off x="5039953" y="3134566"/>
            <a:ext cx="608400" cy="1752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7" idx="3"/>
            <a:endCxn id="29" idx="2"/>
          </p:cNvCxnSpPr>
          <p:nvPr/>
        </p:nvCxnSpPr>
        <p:spPr>
          <a:xfrm>
            <a:off x="5039953" y="3134566"/>
            <a:ext cx="608400" cy="7997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18" idx="3"/>
            <a:endCxn id="28" idx="2"/>
          </p:cNvCxnSpPr>
          <p:nvPr/>
        </p:nvCxnSpPr>
        <p:spPr>
          <a:xfrm flipV="1">
            <a:off x="5039953" y="3309839"/>
            <a:ext cx="608400" cy="6719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18" idx="3"/>
            <a:endCxn id="29" idx="2"/>
          </p:cNvCxnSpPr>
          <p:nvPr/>
        </p:nvCxnSpPr>
        <p:spPr>
          <a:xfrm flipV="1">
            <a:off x="5039953" y="3934304"/>
            <a:ext cx="608400" cy="475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4134378" y="4522812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4127558" y="4879686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5027559" y="4522812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5027559" y="4522812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5027559" y="4698085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5027559" y="5322550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V="1">
            <a:off x="4130649" y="5889803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4123829" y="6246677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5023830" y="5889803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5023830" y="5889803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V="1">
            <a:off x="5023830" y="6065076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5023830" y="6689541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flipV="1">
            <a:off x="4130649" y="18355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4123829" y="54042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5023830" y="18355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5023830" y="18355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flipV="1">
            <a:off x="5023830" y="35882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 flipV="1">
            <a:off x="5023830" y="98329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flipV="1">
            <a:off x="4130649" y="152681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123829" y="188368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5023830" y="152681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5023830" y="152681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V="1">
            <a:off x="5023830" y="170208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V="1">
            <a:off x="5023830" y="232655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5" idx="6"/>
          </p:cNvCxnSpPr>
          <p:nvPr/>
        </p:nvCxnSpPr>
        <p:spPr>
          <a:xfrm flipV="1">
            <a:off x="1957634" y="2128871"/>
            <a:ext cx="1599434" cy="13625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77 Conector recto"/>
          <p:cNvCxnSpPr>
            <a:stCxn id="5" idx="6"/>
            <a:endCxn id="7" idx="2"/>
          </p:cNvCxnSpPr>
          <p:nvPr/>
        </p:nvCxnSpPr>
        <p:spPr>
          <a:xfrm flipV="1">
            <a:off x="1957634" y="559206"/>
            <a:ext cx="1606254" cy="2932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80 Conector recto"/>
          <p:cNvCxnSpPr>
            <a:stCxn id="5" idx="6"/>
            <a:endCxn id="10" idx="2"/>
          </p:cNvCxnSpPr>
          <p:nvPr/>
        </p:nvCxnSpPr>
        <p:spPr>
          <a:xfrm>
            <a:off x="1957634" y="3491440"/>
            <a:ext cx="1606254" cy="28998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83 Conector recto"/>
          <p:cNvCxnSpPr>
            <a:endCxn id="9" idx="2"/>
          </p:cNvCxnSpPr>
          <p:nvPr/>
        </p:nvCxnSpPr>
        <p:spPr>
          <a:xfrm>
            <a:off x="1950814" y="3472770"/>
            <a:ext cx="1619894" cy="14069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5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6183" y="260648"/>
            <a:ext cx="4040188" cy="639762"/>
          </a:xfrm>
        </p:spPr>
        <p:txBody>
          <a:bodyPr/>
          <a:lstStyle/>
          <a:p>
            <a:r>
              <a:rPr lang="es-MX" dirty="0" smtClean="0"/>
              <a:t>A:  </a:t>
            </a:r>
            <a:r>
              <a:rPr lang="es-MX" dirty="0" err="1" smtClean="0"/>
              <a:t>Fewer</a:t>
            </a:r>
            <a:r>
              <a:rPr lang="es-MX" dirty="0" smtClean="0"/>
              <a:t>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>
          <a:xfrm>
            <a:off x="456183" y="900410"/>
            <a:ext cx="4040188" cy="5696942"/>
          </a:xfrm>
        </p:spPr>
        <p:txBody>
          <a:bodyPr>
            <a:normAutofit/>
          </a:bodyPr>
          <a:lstStyle/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signal</a:t>
            </a:r>
            <a:r>
              <a:rPr lang="es-MX" dirty="0" smtClean="0"/>
              <a:t>)</a:t>
            </a:r>
          </a:p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noise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32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320 </a:t>
            </a:r>
            <a:r>
              <a:rPr lang="es-MX" dirty="0" err="1" smtClean="0"/>
              <a:t>type</a:t>
            </a:r>
            <a:r>
              <a:rPr lang="es-MX" dirty="0" smtClean="0"/>
              <a:t> A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260648"/>
            <a:ext cx="4041775" cy="639762"/>
          </a:xfrm>
        </p:spPr>
        <p:txBody>
          <a:bodyPr/>
          <a:lstStyle/>
          <a:p>
            <a:r>
              <a:rPr lang="es-MX" dirty="0" smtClean="0"/>
              <a:t>B: More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"/>
          </p:nvPr>
        </p:nvSpPr>
        <p:spPr>
          <a:xfrm>
            <a:off x="4644008" y="900410"/>
            <a:ext cx="4041775" cy="5480918"/>
          </a:xfrm>
        </p:spPr>
        <p:txBody>
          <a:bodyPr/>
          <a:lstStyle/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signal</a:t>
            </a:r>
            <a:r>
              <a:rPr lang="es-MX" dirty="0" smtClean="0"/>
              <a:t>)</a:t>
            </a:r>
          </a:p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noise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32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320 </a:t>
            </a:r>
            <a:r>
              <a:rPr lang="es-MX" dirty="0" err="1" smtClean="0"/>
              <a:t>type</a:t>
            </a:r>
            <a:r>
              <a:rPr lang="es-MX" dirty="0" smtClean="0"/>
              <a:t> B </a:t>
            </a:r>
            <a:r>
              <a:rPr lang="es-MX" dirty="0" err="1" smtClean="0"/>
              <a:t>trials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618655" y="3065457"/>
            <a:ext cx="576064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s-MX" dirty="0"/>
              <a:t>	</a:t>
            </a:r>
            <a:r>
              <a:rPr lang="es-MX" dirty="0" smtClean="0"/>
              <a:t>	64 </a:t>
            </a:r>
            <a:r>
              <a:rPr lang="es-MX" dirty="0" err="1" smtClean="0"/>
              <a:t>trials</a:t>
            </a:r>
            <a:endParaRPr lang="es-MX" dirty="0" smtClean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MX" dirty="0" smtClean="0"/>
              <a:t>x10 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MX" dirty="0" smtClean="0"/>
              <a:t>5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colors</a:t>
            </a:r>
            <a:endParaRPr lang="es-MX" dirty="0" smtClean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s-MX" dirty="0" smtClean="0"/>
              <a:t>2  per color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Counterbalancing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51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Experiments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4040188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1: </a:t>
            </a:r>
          </a:p>
          <a:p>
            <a:pPr algn="ctr"/>
            <a:r>
              <a:rPr lang="es-MX" dirty="0" err="1" smtClean="0"/>
              <a:t>Just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536504"/>
          </a:xfrm>
        </p:spPr>
        <p:txBody>
          <a:bodyPr/>
          <a:lstStyle/>
          <a:p>
            <a:r>
              <a:rPr lang="es-MX" dirty="0" smtClean="0"/>
              <a:t>160 AS</a:t>
            </a:r>
          </a:p>
          <a:p>
            <a:r>
              <a:rPr lang="es-MX" dirty="0" smtClean="0"/>
              <a:t>160 AN</a:t>
            </a:r>
          </a:p>
          <a:p>
            <a:r>
              <a:rPr lang="es-MX" dirty="0" smtClean="0"/>
              <a:t>160 BS</a:t>
            </a:r>
          </a:p>
          <a:p>
            <a:r>
              <a:rPr lang="es-MX" dirty="0" smtClean="0"/>
              <a:t>160 BN</a:t>
            </a:r>
          </a:p>
          <a:p>
            <a:endParaRPr lang="es-MX" dirty="0"/>
          </a:p>
          <a:p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2: </a:t>
            </a:r>
          </a:p>
          <a:p>
            <a:pPr algn="ctr"/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536504"/>
          </a:xfrm>
        </p:spPr>
        <p:txBody>
          <a:bodyPr/>
          <a:lstStyle/>
          <a:p>
            <a:r>
              <a:rPr lang="es-MX" dirty="0" smtClean="0"/>
              <a:t>160 AS</a:t>
            </a:r>
          </a:p>
          <a:p>
            <a:r>
              <a:rPr lang="es-MX" dirty="0" smtClean="0"/>
              <a:t>160</a:t>
            </a:r>
            <a:r>
              <a:rPr lang="es-MX" dirty="0"/>
              <a:t> </a:t>
            </a:r>
            <a:r>
              <a:rPr lang="es-MX" dirty="0" smtClean="0"/>
              <a:t>AN</a:t>
            </a:r>
          </a:p>
          <a:p>
            <a:r>
              <a:rPr lang="es-MX" dirty="0" smtClean="0"/>
              <a:t>160 BS</a:t>
            </a:r>
          </a:p>
          <a:p>
            <a:r>
              <a:rPr lang="es-MX" dirty="0" smtClean="0"/>
              <a:t>160 BN</a:t>
            </a:r>
          </a:p>
          <a:p>
            <a:endParaRPr lang="es-MX" dirty="0"/>
          </a:p>
          <a:p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endParaRPr lang="es-MX" dirty="0"/>
          </a:p>
          <a:p>
            <a:endParaRPr lang="es-MX" dirty="0" smtClean="0"/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9636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Data!</a:t>
            </a:r>
            <a:endParaRPr lang="es-MX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Individual cases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3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1st</a:t>
            </a:r>
            <a:r>
              <a:rPr lang="es-MX" dirty="0" smtClean="0"/>
              <a:t>: </a:t>
            </a:r>
            <a:r>
              <a:rPr lang="es-MX" dirty="0" err="1" smtClean="0"/>
              <a:t>Did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pay</a:t>
            </a:r>
            <a:r>
              <a:rPr lang="es-MX" dirty="0" smtClean="0"/>
              <a:t> </a:t>
            </a:r>
            <a:r>
              <a:rPr lang="es-MX" dirty="0" err="1" smtClean="0"/>
              <a:t>attention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" y="1375256"/>
            <a:ext cx="9119289" cy="479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8"/>
            <a:ext cx="4265636" cy="68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8"/>
            <a:ext cx="4265636" cy="68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56" y="48684"/>
            <a:ext cx="4364079" cy="67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156176" y="48684"/>
            <a:ext cx="1440160" cy="48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5213617" y="-2380"/>
            <a:ext cx="17281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Signal - </a:t>
            </a:r>
            <a:r>
              <a:rPr lang="es-MX" sz="1400" dirty="0" err="1" smtClean="0"/>
              <a:t>Noise</a:t>
            </a:r>
            <a:endParaRPr lang="es-MX" sz="1400" dirty="0"/>
          </a:p>
        </p:txBody>
      </p:sp>
      <p:sp>
        <p:nvSpPr>
          <p:cNvPr id="6" name="5 Rectángulo"/>
          <p:cNvSpPr/>
          <p:nvPr/>
        </p:nvSpPr>
        <p:spPr>
          <a:xfrm>
            <a:off x="6876256" y="21614"/>
            <a:ext cx="720080" cy="102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8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56" y="23284"/>
            <a:ext cx="4392488" cy="667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68" y="101637"/>
            <a:ext cx="4477631" cy="66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9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55" y="476672"/>
            <a:ext cx="917545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4274" y="116632"/>
            <a:ext cx="8229600" cy="1143000"/>
          </a:xfrm>
        </p:spPr>
        <p:txBody>
          <a:bodyPr/>
          <a:lstStyle/>
          <a:p>
            <a:r>
              <a:rPr lang="es-MX" dirty="0" smtClean="0"/>
              <a:t>2nd: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sequential</a:t>
            </a:r>
            <a:r>
              <a:rPr lang="es-MX" dirty="0" smtClean="0"/>
              <a:t> </a:t>
            </a:r>
            <a:r>
              <a:rPr lang="es-MX" dirty="0" err="1" smtClean="0"/>
              <a:t>effects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0" y="1052736"/>
            <a:ext cx="912638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08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68760"/>
            <a:ext cx="7046209" cy="460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0801" y="0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The Reliability of Eyewitness Identifications </a:t>
            </a:r>
            <a:r>
              <a:rPr lang="en-US" sz="2000" dirty="0" smtClean="0"/>
              <a:t>from </a:t>
            </a:r>
            <a:r>
              <a:rPr lang="es-MX" sz="2000" dirty="0" err="1" smtClean="0"/>
              <a:t>Police</a:t>
            </a:r>
            <a:r>
              <a:rPr lang="es-MX" sz="2000" dirty="0" smtClean="0"/>
              <a:t> </a:t>
            </a:r>
            <a:r>
              <a:rPr lang="es-MX" sz="2000" dirty="0" err="1" smtClean="0"/>
              <a:t>Lineups</a:t>
            </a:r>
            <a:endParaRPr lang="es-MX" sz="2000" dirty="0" smtClean="0"/>
          </a:p>
          <a:p>
            <a:pPr algn="r"/>
            <a:r>
              <a:rPr lang="es-MX" sz="2000" dirty="0" err="1" smtClean="0"/>
              <a:t>Wixted</a:t>
            </a:r>
            <a:r>
              <a:rPr lang="es-MX" sz="2000" dirty="0" smtClean="0"/>
              <a:t>, </a:t>
            </a:r>
            <a:r>
              <a:rPr lang="es-MX" sz="2000" dirty="0" err="1" smtClean="0"/>
              <a:t>Miickes</a:t>
            </a:r>
            <a:r>
              <a:rPr lang="es-MX" sz="2000" dirty="0" smtClean="0"/>
              <a:t>, </a:t>
            </a:r>
            <a:r>
              <a:rPr lang="es-MX" sz="2000" dirty="0" err="1" smtClean="0"/>
              <a:t>Dunn</a:t>
            </a:r>
            <a:r>
              <a:rPr lang="es-MX" sz="2000" dirty="0" smtClean="0"/>
              <a:t>, Clark &amp; Wells, 2016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40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87" y="1052736"/>
            <a:ext cx="9161087" cy="50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011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57" y="692696"/>
            <a:ext cx="9125635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627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03638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79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3rd: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Correlations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570"/>
            <a:ext cx="4664230" cy="547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79" y="1105686"/>
            <a:ext cx="4488224" cy="554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25" y="332656"/>
            <a:ext cx="4659333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2456"/>
            <a:ext cx="4499992" cy="62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163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84" y="594913"/>
            <a:ext cx="4660379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66" y="594913"/>
            <a:ext cx="4457250" cy="597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2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17" y="548680"/>
            <a:ext cx="462113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68" y="566754"/>
            <a:ext cx="4397781" cy="538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989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4th: </a:t>
            </a:r>
            <a:r>
              <a:rPr lang="es-MX" dirty="0" err="1" smtClean="0"/>
              <a:t>Evaluating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439903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596" y="1687609"/>
            <a:ext cx="4392488" cy="457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5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446449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95" y="908720"/>
            <a:ext cx="4679505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538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63" y="980728"/>
            <a:ext cx="4657571" cy="487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80728"/>
            <a:ext cx="4594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32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MX" dirty="0" smtClean="0"/>
              <a:t>Incidental</a:t>
            </a:r>
          </a:p>
          <a:p>
            <a:endParaRPr lang="es-MX" dirty="0"/>
          </a:p>
          <a:p>
            <a:r>
              <a:rPr lang="es-MX" dirty="0" err="1" smtClean="0"/>
              <a:t>Intentional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5148064" y="1535113"/>
            <a:ext cx="3538736" cy="6397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5148064" y="2174875"/>
            <a:ext cx="3538736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Have</a:t>
            </a:r>
            <a:r>
              <a:rPr lang="es-MX" dirty="0" smtClean="0"/>
              <a:t> I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72" y="4013779"/>
            <a:ext cx="3877856" cy="253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81" y="1124744"/>
            <a:ext cx="4588282" cy="444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3450"/>
            <a:ext cx="4663757" cy="43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969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Distributions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6" y="1393760"/>
            <a:ext cx="449999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93760"/>
            <a:ext cx="4648701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332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2513"/>
            <a:ext cx="457200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79774"/>
            <a:ext cx="4572000" cy="472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25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79402"/>
            <a:ext cx="4499991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79402"/>
            <a:ext cx="4644009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15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err="1" smtClean="0"/>
              <a:t>Procedures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Yes|No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  <a:p>
            <a:pPr lvl="1"/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</a:p>
          <a:p>
            <a:pPr marL="457200" lvl="1" indent="0">
              <a:buNone/>
            </a:pPr>
            <a:endParaRPr lang="es-MX" dirty="0" smtClean="0"/>
          </a:p>
          <a:p>
            <a:r>
              <a:rPr lang="es-MX" dirty="0" smtClean="0"/>
              <a:t>2. </a:t>
            </a:r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  <a:endParaRPr lang="es-MX" dirty="0"/>
          </a:p>
          <a:p>
            <a:pPr lvl="1"/>
            <a:r>
              <a:rPr lang="es-MX" dirty="0" err="1" smtClean="0"/>
              <a:t>How</a:t>
            </a:r>
            <a:r>
              <a:rPr lang="es-MX" dirty="0"/>
              <a:t> </a:t>
            </a:r>
            <a:r>
              <a:rPr lang="es-MX" dirty="0" err="1" smtClean="0"/>
              <a:t>confident</a:t>
            </a:r>
            <a:r>
              <a:rPr lang="es-MX" dirty="0" smtClean="0"/>
              <a:t> are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answer</a:t>
            </a:r>
            <a:r>
              <a:rPr lang="es-MX" dirty="0" smtClean="0"/>
              <a:t>?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95104"/>
              </p:ext>
            </p:extLst>
          </p:nvPr>
        </p:nvGraphicFramePr>
        <p:xfrm>
          <a:off x="755578" y="4437112"/>
          <a:ext cx="7416822" cy="101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36137"/>
                <a:gridCol w="1236137"/>
                <a:gridCol w="1236137"/>
                <a:gridCol w="1236137"/>
                <a:gridCol w="1236137"/>
                <a:gridCol w="1236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  <a:br>
                        <a:rPr lang="es-MX" dirty="0" smtClean="0"/>
                      </a:br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1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 err="1"/>
              <a:t>T</a:t>
            </a:r>
            <a:r>
              <a:rPr lang="es-MX" u="sng" dirty="0" err="1" smtClean="0"/>
              <a:t>he</a:t>
            </a:r>
            <a:r>
              <a:rPr lang="es-MX" u="sng" dirty="0" smtClean="0"/>
              <a:t> </a:t>
            </a:r>
            <a:r>
              <a:rPr lang="es-MX" u="sng" dirty="0" err="1" smtClean="0"/>
              <a:t>greater</a:t>
            </a:r>
            <a:r>
              <a:rPr lang="es-MX" u="sng" dirty="0" smtClean="0"/>
              <a:t> </a:t>
            </a:r>
            <a:r>
              <a:rPr lang="es-MX" u="sng" dirty="0" err="1" smtClean="0"/>
              <a:t>efficiency</a:t>
            </a:r>
            <a:r>
              <a:rPr lang="es-MX" u="sng" dirty="0" smtClean="0"/>
              <a:t> in </a:t>
            </a:r>
            <a:r>
              <a:rPr lang="es-MX" u="sng" dirty="0" err="1" smtClean="0"/>
              <a:t>recognizing</a:t>
            </a:r>
            <a:r>
              <a:rPr lang="es-MX" u="sng" dirty="0" smtClean="0"/>
              <a:t> </a:t>
            </a:r>
            <a:r>
              <a:rPr lang="es-MX" u="sng" dirty="0" err="1" smtClean="0"/>
              <a:t>is</a:t>
            </a:r>
            <a:r>
              <a:rPr lang="es-MX" u="sng" dirty="0" smtClean="0"/>
              <a:t> </a:t>
            </a:r>
            <a:r>
              <a:rPr lang="es-MX" u="sng" dirty="0" err="1" smtClean="0"/>
              <a:t>always</a:t>
            </a:r>
            <a:r>
              <a:rPr lang="es-MX" u="sng" dirty="0" smtClean="0"/>
              <a:t> </a:t>
            </a:r>
            <a:r>
              <a:rPr lang="es-MX" b="1" u="sng" dirty="0" err="1" smtClean="0"/>
              <a:t>twofold</a:t>
            </a:r>
            <a:r>
              <a:rPr lang="es-MX" b="1" u="sng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924944"/>
            <a:ext cx="6755403" cy="346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14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Evidence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1737018"/>
            <a:ext cx="5894387" cy="60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678629" y="1726489"/>
            <a:ext cx="585405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29" y="3300902"/>
            <a:ext cx="5894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638298" y="3267690"/>
            <a:ext cx="5894388" cy="5969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13" y="4514620"/>
            <a:ext cx="7642087" cy="639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70147" y="17264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Yes/No</a:t>
            </a:r>
          </a:p>
          <a:p>
            <a:pPr algn="ctr"/>
            <a:r>
              <a:rPr lang="es-MX" b="1" dirty="0" err="1" smtClean="0"/>
              <a:t>Procedure</a:t>
            </a:r>
            <a:endParaRPr lang="es-MX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26131" y="329286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Confidence</a:t>
            </a:r>
            <a:endParaRPr lang="es-MX" b="1" dirty="0" smtClean="0"/>
          </a:p>
          <a:p>
            <a:pPr algn="ctr"/>
            <a:r>
              <a:rPr lang="es-MX" b="1" dirty="0" smtClean="0"/>
              <a:t>Rating</a:t>
            </a:r>
            <a:endParaRPr lang="es-MX" b="1" dirty="0"/>
          </a:p>
        </p:txBody>
      </p:sp>
      <p:sp>
        <p:nvSpPr>
          <p:cNvPr id="13" name="12 CuadroTexto"/>
          <p:cNvSpPr txBox="1"/>
          <p:nvPr/>
        </p:nvSpPr>
        <p:spPr>
          <a:xfrm flipH="1">
            <a:off x="1829751" y="5178090"/>
            <a:ext cx="5592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b="1" dirty="0" smtClean="0"/>
              <a:t>2AFC:                           </a:t>
            </a:r>
            <a:r>
              <a:rPr lang="es-MX" sz="2200" dirty="0" err="1" smtClean="0"/>
              <a:t>Preferences</a:t>
            </a:r>
            <a:endParaRPr lang="es-MX" sz="22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592170" y="19759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Rate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609152" y="33814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395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038600" cy="4525963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Multiplicity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err="1" smtClean="0"/>
              <a:t>experimenter</a:t>
            </a:r>
            <a:r>
              <a:rPr lang="es-MX" dirty="0" smtClean="0"/>
              <a:t> can produce as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separate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orders</a:t>
            </a:r>
            <a:r>
              <a:rPr lang="es-MX" dirty="0" smtClean="0"/>
              <a:t> </a:t>
            </a:r>
            <a:r>
              <a:rPr lang="es-MX" dirty="0" err="1" smtClean="0"/>
              <a:t>within</a:t>
            </a:r>
            <a:r>
              <a:rPr lang="es-MX" dirty="0" smtClean="0"/>
              <a:t> a single data set as </a:t>
            </a:r>
            <a:r>
              <a:rPr lang="es-MX" dirty="0" err="1" smtClean="0"/>
              <a:t>wished</a:t>
            </a:r>
            <a:r>
              <a:rPr lang="es-MX" dirty="0" smtClean="0"/>
              <a:t>.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has to be done </a:t>
            </a:r>
            <a:r>
              <a:rPr lang="es-MX" dirty="0" err="1" smtClean="0"/>
              <a:t>is</a:t>
            </a:r>
            <a:r>
              <a:rPr lang="es-MX" dirty="0" smtClean="0"/>
              <a:t> to </a:t>
            </a:r>
            <a:r>
              <a:rPr lang="es-MX" dirty="0" err="1" smtClean="0"/>
              <a:t>impose</a:t>
            </a:r>
            <a:r>
              <a:rPr lang="es-MX" dirty="0" smtClean="0"/>
              <a:t> </a:t>
            </a:r>
            <a:r>
              <a:rPr lang="es-MX" dirty="0" err="1" smtClean="0"/>
              <a:t>effective</a:t>
            </a:r>
            <a:r>
              <a:rPr lang="es-MX" dirty="0" smtClean="0"/>
              <a:t> variables </a:t>
            </a:r>
            <a:r>
              <a:rPr lang="es-MX" dirty="0" err="1" smtClean="0"/>
              <a:t>factorially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presented</a:t>
            </a:r>
            <a:r>
              <a:rPr lang="es-MX" dirty="0" smtClean="0"/>
              <a:t> material and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sufficient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items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r>
              <a:rPr lang="es-MX" dirty="0" smtClean="0"/>
              <a:t>.”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60032" y="1700808"/>
            <a:ext cx="4038600" cy="39498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Extensiveness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variables are </a:t>
            </a:r>
            <a:r>
              <a:rPr lang="es-MX" dirty="0" err="1" smtClean="0"/>
              <a:t>used</a:t>
            </a:r>
            <a:r>
              <a:rPr lang="es-MX" dirty="0" smtClean="0"/>
              <a:t> in a single </a:t>
            </a:r>
            <a:r>
              <a:rPr lang="es-MX" dirty="0" err="1" smtClean="0"/>
              <a:t>experiment</a:t>
            </a:r>
            <a:r>
              <a:rPr lang="es-MX" dirty="0"/>
              <a:t> </a:t>
            </a:r>
            <a:r>
              <a:rPr lang="es-MX" dirty="0" smtClean="0"/>
              <a:t>(…) produce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array</a:t>
            </a:r>
            <a:r>
              <a:rPr lang="es-MX" dirty="0" smtClean="0"/>
              <a:t> of </a:t>
            </a:r>
            <a:r>
              <a:rPr lang="es-MX" dirty="0" err="1" smtClean="0"/>
              <a:t>eight</a:t>
            </a:r>
            <a:r>
              <a:rPr lang="es-MX" dirty="0" smtClean="0"/>
              <a:t> </a:t>
            </a:r>
            <a:r>
              <a:rPr lang="es-MX" dirty="0" err="1" smtClean="0"/>
              <a:t>underlying</a:t>
            </a:r>
            <a:r>
              <a:rPr lang="es-MX" dirty="0" smtClean="0"/>
              <a:t> </a:t>
            </a:r>
            <a:r>
              <a:rPr lang="es-MX" dirty="0" err="1" smtClean="0"/>
              <a:t>distributions</a:t>
            </a:r>
            <a:r>
              <a:rPr lang="es-MX" dirty="0" smtClean="0"/>
              <a:t> in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</a:t>
            </a:r>
            <a:r>
              <a:rPr lang="es-MX" dirty="0" smtClean="0"/>
              <a:t>”.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73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</TotalTime>
  <Words>449</Words>
  <Application>Microsoft Office PowerPoint</Application>
  <PresentationFormat>Presentación en pantalla (4:3)</PresentationFormat>
  <Paragraphs>174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6" baseType="lpstr">
      <vt:lpstr>Arial</vt:lpstr>
      <vt:lpstr>Calibri</vt:lpstr>
      <vt:lpstr>Tema de Office</vt:lpstr>
      <vt:lpstr>The Mirrror Effect in SDT</vt:lpstr>
      <vt:lpstr>One single problem…</vt:lpstr>
      <vt:lpstr> </vt:lpstr>
      <vt:lpstr> </vt:lpstr>
      <vt:lpstr>Procedures</vt:lpstr>
      <vt:lpstr>Mirror Effect</vt:lpstr>
      <vt:lpstr>Mirror Effect</vt:lpstr>
      <vt:lpstr>Evidence</vt:lpstr>
      <vt:lpstr> </vt:lpstr>
      <vt:lpstr> </vt:lpstr>
      <vt:lpstr>Experiments</vt:lpstr>
      <vt:lpstr>Presentación de PowerPoint</vt:lpstr>
      <vt:lpstr>Presentación de PowerPoint</vt:lpstr>
      <vt:lpstr>Presentación de PowerPoint</vt:lpstr>
      <vt:lpstr>Presentación de PowerPoint</vt:lpstr>
      <vt:lpstr> </vt:lpstr>
      <vt:lpstr> </vt:lpstr>
      <vt:lpstr>Presentación de PowerPoint</vt:lpstr>
      <vt:lpstr>Looking for the Mirror Effect: A &amp; B</vt:lpstr>
      <vt:lpstr> </vt:lpstr>
      <vt:lpstr> </vt:lpstr>
      <vt:lpstr>Two Experiments</vt:lpstr>
      <vt:lpstr>Data!</vt:lpstr>
      <vt:lpstr>1st: Did our participants pay attention to the task?</vt:lpstr>
      <vt:lpstr> </vt:lpstr>
      <vt:lpstr> </vt:lpstr>
      <vt:lpstr> </vt:lpstr>
      <vt:lpstr>Presentación de PowerPoint</vt:lpstr>
      <vt:lpstr>2nd: Exploring sequential effects</vt:lpstr>
      <vt:lpstr>Presentación de PowerPoint</vt:lpstr>
      <vt:lpstr>Presentación de PowerPoint</vt:lpstr>
      <vt:lpstr>Presentación de PowerPoint</vt:lpstr>
      <vt:lpstr>3rd: Exploring Correlations!</vt:lpstr>
      <vt:lpstr>Presentación de PowerPoint</vt:lpstr>
      <vt:lpstr>Presentación de PowerPoint</vt:lpstr>
      <vt:lpstr>Presentación de PowerPoint</vt:lpstr>
      <vt:lpstr>4th: Evaluating the pattern</vt:lpstr>
      <vt:lpstr> </vt:lpstr>
      <vt:lpstr>Presentación de PowerPoint</vt:lpstr>
      <vt:lpstr>Presentación de PowerPoint</vt:lpstr>
      <vt:lpstr>Distributions!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Alejandro</cp:lastModifiedBy>
  <cp:revision>60</cp:revision>
  <dcterms:created xsi:type="dcterms:W3CDTF">2016-06-10T17:24:36Z</dcterms:created>
  <dcterms:modified xsi:type="dcterms:W3CDTF">2017-03-08T20:52:52Z</dcterms:modified>
</cp:coreProperties>
</file>