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346" r:id="rId5"/>
    <p:sldId id="338" r:id="rId6"/>
    <p:sldId id="339" r:id="rId7"/>
    <p:sldId id="340" r:id="rId8"/>
    <p:sldId id="343" r:id="rId9"/>
    <p:sldId id="344" r:id="rId10"/>
    <p:sldId id="260" r:id="rId11"/>
    <p:sldId id="347" r:id="rId12"/>
    <p:sldId id="348" r:id="rId13"/>
    <p:sldId id="291" r:id="rId14"/>
    <p:sldId id="292" r:id="rId15"/>
    <p:sldId id="261" r:id="rId16"/>
    <p:sldId id="268" r:id="rId17"/>
    <p:sldId id="269" r:id="rId18"/>
    <p:sldId id="270" r:id="rId19"/>
    <p:sldId id="271" r:id="rId20"/>
    <p:sldId id="272" r:id="rId21"/>
    <p:sldId id="274" r:id="rId22"/>
    <p:sldId id="276" r:id="rId23"/>
    <p:sldId id="279" r:id="rId24"/>
    <p:sldId id="280" r:id="rId25"/>
    <p:sldId id="309" r:id="rId26"/>
    <p:sldId id="298" r:id="rId27"/>
    <p:sldId id="262" r:id="rId28"/>
    <p:sldId id="317" r:id="rId29"/>
    <p:sldId id="315" r:id="rId30"/>
    <p:sldId id="314" r:id="rId31"/>
    <p:sldId id="312" r:id="rId32"/>
    <p:sldId id="299" r:id="rId33"/>
    <p:sldId id="300" r:id="rId34"/>
    <p:sldId id="301" r:id="rId35"/>
    <p:sldId id="302" r:id="rId36"/>
    <p:sldId id="303" r:id="rId37"/>
    <p:sldId id="304" r:id="rId38"/>
    <p:sldId id="311" r:id="rId39"/>
    <p:sldId id="305" r:id="rId40"/>
    <p:sldId id="308" r:id="rId41"/>
    <p:sldId id="316" r:id="rId42"/>
    <p:sldId id="306" r:id="rId43"/>
    <p:sldId id="307" r:id="rId44"/>
    <p:sldId id="263" r:id="rId45"/>
    <p:sldId id="313" r:id="rId46"/>
    <p:sldId id="318" r:id="rId47"/>
    <p:sldId id="332" r:id="rId48"/>
    <p:sldId id="333" r:id="rId49"/>
    <p:sldId id="264" r:id="rId50"/>
    <p:sldId id="267" r:id="rId51"/>
    <p:sldId id="265" r:id="rId52"/>
    <p:sldId id="327" r:id="rId53"/>
    <p:sldId id="319" r:id="rId54"/>
    <p:sldId id="320" r:id="rId55"/>
    <p:sldId id="321" r:id="rId56"/>
    <p:sldId id="322" r:id="rId57"/>
    <p:sldId id="323" r:id="rId58"/>
    <p:sldId id="345" r:id="rId59"/>
    <p:sldId id="324" r:id="rId60"/>
    <p:sldId id="325" r:id="rId61"/>
    <p:sldId id="326" r:id="rId62"/>
    <p:sldId id="329" r:id="rId63"/>
    <p:sldId id="330" r:id="rId64"/>
    <p:sldId id="331" r:id="rId65"/>
    <p:sldId id="334" r:id="rId66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32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249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30158-61F8-441A-A2B0-B6D829D03B77}" type="datetimeFigureOut">
              <a:rPr lang="es-MX" smtClean="0"/>
              <a:t>08/05/2017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755F0-5D9D-4F90-BE85-50CB4192F2D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09734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30158-61F8-441A-A2B0-B6D829D03B77}" type="datetimeFigureOut">
              <a:rPr lang="es-MX" smtClean="0"/>
              <a:t>08/05/2017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755F0-5D9D-4F90-BE85-50CB4192F2D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37238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30158-61F8-441A-A2B0-B6D829D03B77}" type="datetimeFigureOut">
              <a:rPr lang="es-MX" smtClean="0"/>
              <a:t>08/05/2017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755F0-5D9D-4F90-BE85-50CB4192F2D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91394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30158-61F8-441A-A2B0-B6D829D03B77}" type="datetimeFigureOut">
              <a:rPr lang="es-MX" smtClean="0"/>
              <a:t>08/05/2017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755F0-5D9D-4F90-BE85-50CB4192F2D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07162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30158-61F8-441A-A2B0-B6D829D03B77}" type="datetimeFigureOut">
              <a:rPr lang="es-MX" smtClean="0"/>
              <a:t>08/05/2017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755F0-5D9D-4F90-BE85-50CB4192F2D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07271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30158-61F8-441A-A2B0-B6D829D03B77}" type="datetimeFigureOut">
              <a:rPr lang="es-MX" smtClean="0"/>
              <a:t>08/05/2017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755F0-5D9D-4F90-BE85-50CB4192F2D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64880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30158-61F8-441A-A2B0-B6D829D03B77}" type="datetimeFigureOut">
              <a:rPr lang="es-MX" smtClean="0"/>
              <a:t>08/05/2017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755F0-5D9D-4F90-BE85-50CB4192F2D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53840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30158-61F8-441A-A2B0-B6D829D03B77}" type="datetimeFigureOut">
              <a:rPr lang="es-MX" smtClean="0"/>
              <a:t>08/05/2017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755F0-5D9D-4F90-BE85-50CB4192F2D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54823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30158-61F8-441A-A2B0-B6D829D03B77}" type="datetimeFigureOut">
              <a:rPr lang="es-MX" smtClean="0"/>
              <a:t>08/05/2017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755F0-5D9D-4F90-BE85-50CB4192F2D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01089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30158-61F8-441A-A2B0-B6D829D03B77}" type="datetimeFigureOut">
              <a:rPr lang="es-MX" smtClean="0"/>
              <a:t>08/05/2017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755F0-5D9D-4F90-BE85-50CB4192F2D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31249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30158-61F8-441A-A2B0-B6D829D03B77}" type="datetimeFigureOut">
              <a:rPr lang="es-MX" smtClean="0"/>
              <a:t>08/05/2017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755F0-5D9D-4F90-BE85-50CB4192F2D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14130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B30158-61F8-441A-A2B0-B6D829D03B77}" type="datetimeFigureOut">
              <a:rPr lang="es-MX" smtClean="0"/>
              <a:t>08/05/2017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6755F0-5D9D-4F90-BE85-50CB4192F2D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3081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gi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3568" y="1412776"/>
            <a:ext cx="7772400" cy="1470025"/>
          </a:xfrm>
        </p:spPr>
        <p:txBody>
          <a:bodyPr/>
          <a:lstStyle/>
          <a:p>
            <a:r>
              <a:rPr lang="es-MX" dirty="0" smtClean="0"/>
              <a:t>Estudios con Detección de Señales</a:t>
            </a: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s-MX" dirty="0" err="1" smtClean="0"/>
              <a:t>a.k.a</a:t>
            </a:r>
            <a:r>
              <a:rPr lang="es-MX" dirty="0" smtClean="0"/>
              <a:t>. ‘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Mirror</a:t>
            </a:r>
            <a:r>
              <a:rPr lang="es-MX" dirty="0" smtClean="0"/>
              <a:t> </a:t>
            </a:r>
            <a:r>
              <a:rPr lang="es-MX" dirty="0" err="1" smtClean="0"/>
              <a:t>Effect</a:t>
            </a:r>
            <a:r>
              <a:rPr lang="es-MX" dirty="0" smtClean="0"/>
              <a:t> </a:t>
            </a:r>
            <a:r>
              <a:rPr lang="es-MX" dirty="0" err="1" smtClean="0"/>
              <a:t>within</a:t>
            </a:r>
            <a:r>
              <a:rPr lang="es-MX" dirty="0" smtClean="0"/>
              <a:t> </a:t>
            </a:r>
            <a:r>
              <a:rPr lang="es-MX" dirty="0" err="1" smtClean="0"/>
              <a:t>Perception</a:t>
            </a:r>
            <a:r>
              <a:rPr lang="es-MX" dirty="0" smtClean="0"/>
              <a:t>: </a:t>
            </a:r>
            <a:r>
              <a:rPr lang="es-MX" dirty="0" err="1" smtClean="0"/>
              <a:t>Not</a:t>
            </a:r>
            <a:r>
              <a:rPr lang="es-MX" dirty="0" smtClean="0"/>
              <a:t> </a:t>
            </a:r>
            <a:r>
              <a:rPr lang="es-MX" dirty="0" err="1" smtClean="0"/>
              <a:t>another</a:t>
            </a:r>
            <a:r>
              <a:rPr lang="es-MX" dirty="0" smtClean="0"/>
              <a:t> </a:t>
            </a:r>
            <a:r>
              <a:rPr lang="es-MX" dirty="0" err="1" smtClean="0"/>
              <a:t>Recognition</a:t>
            </a:r>
            <a:r>
              <a:rPr lang="es-MX" dirty="0" smtClean="0"/>
              <a:t> </a:t>
            </a:r>
            <a:r>
              <a:rPr lang="es-MX" dirty="0" err="1" smtClean="0"/>
              <a:t>Mamory</a:t>
            </a:r>
            <a:r>
              <a:rPr lang="es-MX" dirty="0" smtClean="0"/>
              <a:t> </a:t>
            </a:r>
            <a:r>
              <a:rPr lang="es-MX" dirty="0" err="1" smtClean="0"/>
              <a:t>Study</a:t>
            </a:r>
            <a:r>
              <a:rPr lang="es-MX" dirty="0" smtClean="0"/>
              <a:t>”</a:t>
            </a:r>
          </a:p>
          <a:p>
            <a:endParaRPr lang="es-MX" dirty="0"/>
          </a:p>
          <a:p>
            <a:r>
              <a:rPr lang="es-MX" dirty="0"/>
              <a:t>PAPIIT IN307214</a:t>
            </a:r>
          </a:p>
          <a:p>
            <a:r>
              <a:rPr lang="es-MX" dirty="0" smtClean="0"/>
              <a:t>PAPIME IE310016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885533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11560" y="2708920"/>
            <a:ext cx="7772400" cy="1470025"/>
          </a:xfrm>
        </p:spPr>
        <p:txBody>
          <a:bodyPr/>
          <a:lstStyle/>
          <a:p>
            <a:r>
              <a:rPr lang="es-MX" dirty="0" smtClean="0"/>
              <a:t>SDT as </a:t>
            </a:r>
            <a:r>
              <a:rPr lang="es-MX" dirty="0" err="1" smtClean="0"/>
              <a:t>applied</a:t>
            </a:r>
            <a:r>
              <a:rPr lang="es-MX" dirty="0" smtClean="0"/>
              <a:t> </a:t>
            </a:r>
            <a:r>
              <a:rPr lang="es-MX" dirty="0" err="1" smtClean="0"/>
              <a:t>to</a:t>
            </a:r>
            <a:r>
              <a:rPr lang="es-MX" dirty="0" smtClean="0"/>
              <a:t> </a:t>
            </a:r>
            <a:r>
              <a:rPr lang="es-MX" dirty="0" err="1" smtClean="0"/>
              <a:t>Recognition</a:t>
            </a:r>
            <a:r>
              <a:rPr lang="es-MX" dirty="0" smtClean="0"/>
              <a:t> </a:t>
            </a:r>
            <a:r>
              <a:rPr lang="es-MX" dirty="0" err="1" smtClean="0"/>
              <a:t>Memory</a:t>
            </a:r>
            <a:endParaRPr lang="es-MX" dirty="0"/>
          </a:p>
        </p:txBody>
      </p:sp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113555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5" name="4 Marcador de texto"/>
          <p:cNvSpPr>
            <a:spLocks noGrp="1"/>
          </p:cNvSpPr>
          <p:nvPr>
            <p:ph type="body" idx="1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pPr algn="ctr"/>
            <a:r>
              <a:rPr lang="es-MX" dirty="0" err="1" smtClean="0"/>
              <a:t>Study</a:t>
            </a:r>
            <a:r>
              <a:rPr lang="es-MX" dirty="0" smtClean="0"/>
              <a:t> </a:t>
            </a:r>
            <a:r>
              <a:rPr lang="es-MX" dirty="0" err="1" smtClean="0"/>
              <a:t>phase</a:t>
            </a:r>
            <a:endParaRPr lang="es-MX" dirty="0"/>
          </a:p>
        </p:txBody>
      </p:sp>
      <p:sp>
        <p:nvSpPr>
          <p:cNvPr id="6" name="5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1542157"/>
          </a:xfrm>
          <a:ln>
            <a:solidFill>
              <a:schemeClr val="accent1"/>
            </a:solidFill>
          </a:ln>
        </p:spPr>
        <p:txBody>
          <a:bodyPr/>
          <a:lstStyle/>
          <a:p>
            <a:r>
              <a:rPr lang="es-MX" dirty="0" smtClean="0"/>
              <a:t>Incidental</a:t>
            </a:r>
          </a:p>
          <a:p>
            <a:endParaRPr lang="es-MX" dirty="0"/>
          </a:p>
          <a:p>
            <a:r>
              <a:rPr lang="es-MX" dirty="0" err="1" smtClean="0"/>
              <a:t>Intentional</a:t>
            </a:r>
            <a:r>
              <a:rPr lang="es-MX" dirty="0" smtClean="0"/>
              <a:t> </a:t>
            </a:r>
            <a:endParaRPr lang="es-MX" dirty="0"/>
          </a:p>
        </p:txBody>
      </p:sp>
      <p:sp>
        <p:nvSpPr>
          <p:cNvPr id="7" name="6 Marcador de texto"/>
          <p:cNvSpPr>
            <a:spLocks noGrp="1"/>
          </p:cNvSpPr>
          <p:nvPr>
            <p:ph type="body" sz="quarter" idx="3"/>
          </p:nvPr>
        </p:nvSpPr>
        <p:spPr>
          <a:xfrm>
            <a:off x="5148064" y="1535113"/>
            <a:ext cx="3538736" cy="639762"/>
          </a:xfrm>
          <a:ln>
            <a:solidFill>
              <a:schemeClr val="accent1"/>
            </a:solidFill>
          </a:ln>
        </p:spPr>
        <p:txBody>
          <a:bodyPr/>
          <a:lstStyle/>
          <a:p>
            <a:pPr algn="ctr"/>
            <a:r>
              <a:rPr lang="es-MX" dirty="0" err="1" smtClean="0"/>
              <a:t>Recognition</a:t>
            </a:r>
            <a:r>
              <a:rPr lang="es-MX" dirty="0" smtClean="0"/>
              <a:t> </a:t>
            </a:r>
            <a:r>
              <a:rPr lang="es-MX" dirty="0" err="1" smtClean="0"/>
              <a:t>Task</a:t>
            </a:r>
            <a:endParaRPr lang="es-MX" dirty="0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4"/>
          </p:nvPr>
        </p:nvSpPr>
        <p:spPr>
          <a:xfrm>
            <a:off x="5148064" y="2174875"/>
            <a:ext cx="3538736" cy="1542157"/>
          </a:xfrm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endParaRPr lang="es-MX" dirty="0" smtClean="0"/>
          </a:p>
          <a:p>
            <a:pPr marL="0" indent="0">
              <a:buNone/>
            </a:pPr>
            <a:r>
              <a:rPr lang="es-MX" dirty="0" err="1" smtClean="0"/>
              <a:t>Have</a:t>
            </a:r>
            <a:r>
              <a:rPr lang="es-MX" dirty="0" smtClean="0"/>
              <a:t> I </a:t>
            </a:r>
            <a:r>
              <a:rPr lang="es-MX" dirty="0" err="1" smtClean="0"/>
              <a:t>seen</a:t>
            </a:r>
            <a:r>
              <a:rPr lang="es-MX" dirty="0" smtClean="0"/>
              <a:t> </a:t>
            </a:r>
            <a:r>
              <a:rPr lang="es-MX" dirty="0" err="1" smtClean="0"/>
              <a:t>this</a:t>
            </a:r>
            <a:r>
              <a:rPr lang="es-MX" dirty="0" smtClean="0"/>
              <a:t> </a:t>
            </a:r>
            <a:r>
              <a:rPr lang="es-MX" dirty="0" err="1" smtClean="0"/>
              <a:t>stimulus</a:t>
            </a:r>
            <a:r>
              <a:rPr lang="es-MX" dirty="0" smtClean="0"/>
              <a:t> </a:t>
            </a:r>
            <a:r>
              <a:rPr lang="es-MX" dirty="0" err="1" smtClean="0"/>
              <a:t>before</a:t>
            </a:r>
            <a:r>
              <a:rPr lang="es-MX" dirty="0" smtClean="0"/>
              <a:t>?</a:t>
            </a:r>
            <a:endParaRPr lang="es-MX" dirty="0"/>
          </a:p>
        </p:txBody>
      </p:sp>
      <p:sp>
        <p:nvSpPr>
          <p:cNvPr id="9" name="1 Título"/>
          <p:cNvSpPr txBox="1">
            <a:spLocks/>
          </p:cNvSpPr>
          <p:nvPr/>
        </p:nvSpPr>
        <p:spPr>
          <a:xfrm>
            <a:off x="609600" y="18864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dirty="0" err="1" smtClean="0"/>
              <a:t>Recognition</a:t>
            </a:r>
            <a:r>
              <a:rPr lang="es-MX" dirty="0" smtClean="0"/>
              <a:t> </a:t>
            </a:r>
            <a:r>
              <a:rPr lang="es-MX" dirty="0" err="1" smtClean="0"/>
              <a:t>Memory</a:t>
            </a:r>
            <a:endParaRPr lang="es-MX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5472" y="4013779"/>
            <a:ext cx="3877856" cy="25368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95998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es-MX" dirty="0" err="1" smtClean="0"/>
              <a:t>Procedures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/>
          <a:lstStyle/>
          <a:p>
            <a:r>
              <a:rPr lang="es-MX" dirty="0" smtClean="0"/>
              <a:t>1. </a:t>
            </a:r>
            <a:r>
              <a:rPr lang="es-MX" dirty="0" err="1" smtClean="0"/>
              <a:t>Yes|No</a:t>
            </a:r>
            <a:r>
              <a:rPr lang="es-MX" dirty="0" smtClean="0"/>
              <a:t> </a:t>
            </a:r>
            <a:r>
              <a:rPr lang="es-MX" dirty="0" err="1" smtClean="0"/>
              <a:t>Task</a:t>
            </a:r>
            <a:endParaRPr lang="es-MX" dirty="0"/>
          </a:p>
          <a:p>
            <a:pPr lvl="1"/>
            <a:r>
              <a:rPr lang="es-MX" dirty="0" err="1" smtClean="0"/>
              <a:t>Have</a:t>
            </a:r>
            <a:r>
              <a:rPr lang="es-MX" dirty="0" smtClean="0"/>
              <a:t> </a:t>
            </a:r>
            <a:r>
              <a:rPr lang="es-MX" dirty="0" err="1" smtClean="0"/>
              <a:t>you</a:t>
            </a:r>
            <a:r>
              <a:rPr lang="es-MX" dirty="0" smtClean="0"/>
              <a:t> </a:t>
            </a:r>
            <a:r>
              <a:rPr lang="es-MX" dirty="0" err="1" smtClean="0"/>
              <a:t>seen</a:t>
            </a:r>
            <a:r>
              <a:rPr lang="es-MX" dirty="0" smtClean="0"/>
              <a:t> </a:t>
            </a:r>
            <a:r>
              <a:rPr lang="es-MX" dirty="0" err="1" smtClean="0"/>
              <a:t>this</a:t>
            </a:r>
            <a:r>
              <a:rPr lang="es-MX" dirty="0" smtClean="0"/>
              <a:t> </a:t>
            </a:r>
            <a:r>
              <a:rPr lang="es-MX" dirty="0" err="1" smtClean="0"/>
              <a:t>stimulus</a:t>
            </a:r>
            <a:r>
              <a:rPr lang="es-MX" dirty="0" smtClean="0"/>
              <a:t> </a:t>
            </a:r>
            <a:r>
              <a:rPr lang="es-MX" dirty="0" err="1" smtClean="0"/>
              <a:t>before</a:t>
            </a:r>
            <a:r>
              <a:rPr lang="es-MX" dirty="0" smtClean="0"/>
              <a:t>?</a:t>
            </a:r>
          </a:p>
          <a:p>
            <a:pPr marL="457200" lvl="1" indent="0">
              <a:buNone/>
            </a:pPr>
            <a:endParaRPr lang="es-MX" dirty="0" smtClean="0"/>
          </a:p>
          <a:p>
            <a:r>
              <a:rPr lang="es-MX" dirty="0" smtClean="0"/>
              <a:t>2. </a:t>
            </a:r>
            <a:r>
              <a:rPr lang="es-MX" dirty="0" err="1" smtClean="0"/>
              <a:t>Confidence</a:t>
            </a:r>
            <a:r>
              <a:rPr lang="es-MX" dirty="0" smtClean="0"/>
              <a:t> Rating</a:t>
            </a:r>
            <a:endParaRPr lang="es-MX" dirty="0"/>
          </a:p>
          <a:p>
            <a:pPr lvl="1"/>
            <a:r>
              <a:rPr lang="es-MX" dirty="0" err="1" smtClean="0"/>
              <a:t>How</a:t>
            </a:r>
            <a:r>
              <a:rPr lang="es-MX" dirty="0"/>
              <a:t> </a:t>
            </a:r>
            <a:r>
              <a:rPr lang="es-MX" dirty="0" err="1" smtClean="0"/>
              <a:t>confident</a:t>
            </a:r>
            <a:r>
              <a:rPr lang="es-MX" dirty="0" smtClean="0"/>
              <a:t> are </a:t>
            </a:r>
            <a:r>
              <a:rPr lang="es-MX" dirty="0" err="1" smtClean="0"/>
              <a:t>you</a:t>
            </a:r>
            <a:r>
              <a:rPr lang="es-MX" dirty="0" smtClean="0"/>
              <a:t> </a:t>
            </a:r>
            <a:r>
              <a:rPr lang="es-MX" dirty="0" err="1" smtClean="0"/>
              <a:t>about</a:t>
            </a:r>
            <a:r>
              <a:rPr lang="es-MX" dirty="0" smtClean="0"/>
              <a:t> </a:t>
            </a:r>
            <a:r>
              <a:rPr lang="es-MX" dirty="0" err="1" smtClean="0"/>
              <a:t>your</a:t>
            </a:r>
            <a:r>
              <a:rPr lang="es-MX" dirty="0" smtClean="0"/>
              <a:t> </a:t>
            </a:r>
            <a:r>
              <a:rPr lang="es-MX" dirty="0" err="1" smtClean="0"/>
              <a:t>answer</a:t>
            </a:r>
            <a:r>
              <a:rPr lang="es-MX" dirty="0" smtClean="0"/>
              <a:t>?</a:t>
            </a:r>
          </a:p>
        </p:txBody>
      </p:sp>
      <p:graphicFrame>
        <p:nvGraphicFramePr>
          <p:cNvPr id="6" name="5 Tabla"/>
          <p:cNvGraphicFramePr>
            <a:graphicFrameLocks noGrp="1"/>
          </p:cNvGraphicFramePr>
          <p:nvPr>
            <p:extLst/>
          </p:nvPr>
        </p:nvGraphicFramePr>
        <p:xfrm>
          <a:off x="755578" y="4437112"/>
          <a:ext cx="7416822" cy="1010920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1236137"/>
                <a:gridCol w="1236137"/>
                <a:gridCol w="1236137"/>
                <a:gridCol w="1236137"/>
                <a:gridCol w="1236137"/>
                <a:gridCol w="123613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2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3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4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5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HIGH</a:t>
                      </a:r>
                    </a:p>
                    <a:p>
                      <a:pPr algn="ctr"/>
                      <a:r>
                        <a:rPr lang="es-MX" dirty="0" smtClean="0"/>
                        <a:t>New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MEDIUM</a:t>
                      </a:r>
                    </a:p>
                    <a:p>
                      <a:pPr algn="ctr"/>
                      <a:r>
                        <a:rPr lang="es-MX" dirty="0" smtClean="0"/>
                        <a:t>New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LOW</a:t>
                      </a:r>
                      <a:br>
                        <a:rPr lang="es-MX" dirty="0" smtClean="0"/>
                      </a:br>
                      <a:r>
                        <a:rPr lang="es-MX" dirty="0" smtClean="0"/>
                        <a:t>New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LOW</a:t>
                      </a:r>
                    </a:p>
                    <a:p>
                      <a:pPr algn="ctr"/>
                      <a:r>
                        <a:rPr lang="es-MX" dirty="0" smtClean="0"/>
                        <a:t>Old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MEDIUM</a:t>
                      </a:r>
                    </a:p>
                    <a:p>
                      <a:pPr algn="ctr"/>
                      <a:r>
                        <a:rPr lang="es-MX" smtClean="0"/>
                        <a:t>Old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HIGH</a:t>
                      </a:r>
                    </a:p>
                    <a:p>
                      <a:pPr algn="ctr"/>
                      <a:r>
                        <a:rPr lang="es-MX" dirty="0" smtClean="0"/>
                        <a:t>Old</a:t>
                      </a:r>
                      <a:endParaRPr lang="es-MX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1368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6062" y="404664"/>
            <a:ext cx="6410325" cy="322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6381471"/>
              </p:ext>
            </p:extLst>
          </p:nvPr>
        </p:nvGraphicFramePr>
        <p:xfrm>
          <a:off x="1431889" y="3789040"/>
          <a:ext cx="6096000" cy="28651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err="1" smtClean="0"/>
                        <a:t>Confidence</a:t>
                      </a:r>
                      <a:endParaRPr lang="es-MX" dirty="0" smtClean="0"/>
                    </a:p>
                    <a:p>
                      <a:pPr algn="ctr"/>
                      <a:r>
                        <a:rPr lang="es-MX" dirty="0" err="1" smtClean="0"/>
                        <a:t>Criterion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p(Hit)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p(FA)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D’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s-MX" dirty="0" smtClean="0"/>
                        <a:t>Old-High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s-MX" dirty="0" smtClean="0"/>
                        <a:t>Old-Medium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s-MX" dirty="0" smtClean="0"/>
                        <a:t>Old-</a:t>
                      </a:r>
                      <a:r>
                        <a:rPr lang="es-MX" dirty="0" err="1" smtClean="0"/>
                        <a:t>Low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s-MX" dirty="0" smtClean="0"/>
                        <a:t>New-</a:t>
                      </a:r>
                      <a:r>
                        <a:rPr lang="es-MX" dirty="0" err="1" smtClean="0"/>
                        <a:t>Low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s-MX" dirty="0" smtClean="0"/>
                        <a:t>New-Medium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s-MX" dirty="0" smtClean="0"/>
                        <a:t>New-High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</a:t>
                      </a:r>
                      <a:endParaRPr lang="es-MX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57121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graphicFrame>
        <p:nvGraphicFramePr>
          <p:cNvPr id="6" name="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9327523"/>
              </p:ext>
            </p:extLst>
          </p:nvPr>
        </p:nvGraphicFramePr>
        <p:xfrm>
          <a:off x="1431889" y="3789040"/>
          <a:ext cx="6096000" cy="28651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err="1" smtClean="0"/>
                        <a:t>Confidence</a:t>
                      </a:r>
                      <a:endParaRPr lang="es-MX" dirty="0" smtClean="0"/>
                    </a:p>
                    <a:p>
                      <a:pPr algn="ctr"/>
                      <a:r>
                        <a:rPr lang="es-MX" dirty="0" err="1" smtClean="0"/>
                        <a:t>Criterion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p(Hit)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p(FA)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D’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s-MX" dirty="0" smtClean="0"/>
                        <a:t>Old-High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s-MX" dirty="0" smtClean="0"/>
                        <a:t>Old-Medium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s-MX" dirty="0" smtClean="0"/>
                        <a:t>Old-</a:t>
                      </a:r>
                      <a:r>
                        <a:rPr lang="es-MX" dirty="0" err="1" smtClean="0"/>
                        <a:t>Low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s-MX" dirty="0" smtClean="0"/>
                        <a:t>New-</a:t>
                      </a:r>
                      <a:r>
                        <a:rPr lang="es-MX" dirty="0" err="1" smtClean="0"/>
                        <a:t>Low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s-MX" dirty="0" smtClean="0"/>
                        <a:t>New-Medium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s-MX" dirty="0" smtClean="0"/>
                        <a:t>New-High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</a:t>
                      </a:r>
                      <a:endParaRPr lang="es-MX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97588"/>
            <a:ext cx="5090154" cy="2563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336530"/>
            <a:ext cx="3133725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14446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11560" y="3212976"/>
            <a:ext cx="7772400" cy="1470025"/>
          </a:xfrm>
        </p:spPr>
        <p:txBody>
          <a:bodyPr/>
          <a:lstStyle/>
          <a:p>
            <a:r>
              <a:rPr lang="es-MX" dirty="0" err="1" smtClean="0"/>
              <a:t>Mirror</a:t>
            </a:r>
            <a:r>
              <a:rPr lang="es-MX" dirty="0" smtClean="0"/>
              <a:t> </a:t>
            </a:r>
            <a:r>
              <a:rPr lang="es-MX" dirty="0" err="1" smtClean="0"/>
              <a:t>Effect</a:t>
            </a:r>
            <a:r>
              <a:rPr lang="es-MX" dirty="0" smtClean="0"/>
              <a:t> </a:t>
            </a:r>
            <a:r>
              <a:rPr lang="es-MX" dirty="0" err="1" smtClean="0"/>
              <a:t>on</a:t>
            </a:r>
            <a:r>
              <a:rPr lang="es-MX" dirty="0" smtClean="0"/>
              <a:t> </a:t>
            </a:r>
            <a:r>
              <a:rPr lang="es-MX" dirty="0" err="1" smtClean="0"/>
              <a:t>Recognition</a:t>
            </a:r>
            <a:r>
              <a:rPr lang="es-MX" dirty="0" smtClean="0"/>
              <a:t> </a:t>
            </a:r>
            <a:r>
              <a:rPr lang="es-MX" dirty="0" err="1" smtClean="0"/>
              <a:t>Memory</a:t>
            </a: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403648" y="260648"/>
            <a:ext cx="6400800" cy="1752600"/>
          </a:xfrm>
        </p:spPr>
        <p:txBody>
          <a:bodyPr/>
          <a:lstStyle/>
          <a:p>
            <a:r>
              <a:rPr lang="es-MX" dirty="0" smtClean="0"/>
              <a:t>PARTE </a:t>
            </a:r>
            <a:r>
              <a:rPr lang="es-MX" dirty="0" smtClean="0"/>
              <a:t>II</a:t>
            </a:r>
            <a:endParaRPr lang="es-MX" dirty="0" smtClean="0"/>
          </a:p>
        </p:txBody>
      </p:sp>
    </p:spTree>
    <p:extLst>
      <p:ext uri="{BB962C8B-B14F-4D97-AF65-F5344CB8AC3E}">
        <p14:creationId xmlns:p14="http://schemas.microsoft.com/office/powerpoint/2010/main" val="7113555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ln>
            <a:solidFill>
              <a:srgbClr val="FF0000"/>
            </a:solidFill>
          </a:ln>
        </p:spPr>
        <p:txBody>
          <a:bodyPr/>
          <a:lstStyle/>
          <a:p>
            <a:r>
              <a:rPr lang="es-MX" dirty="0" err="1" smtClean="0"/>
              <a:t>Mirror</a:t>
            </a:r>
            <a:r>
              <a:rPr lang="es-MX" dirty="0" smtClean="0"/>
              <a:t> </a:t>
            </a:r>
            <a:r>
              <a:rPr lang="es-MX" dirty="0" err="1" smtClean="0"/>
              <a:t>Effect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“</a:t>
            </a:r>
            <a:r>
              <a:rPr lang="es-MX" dirty="0" err="1" smtClean="0"/>
              <a:t>If</a:t>
            </a:r>
            <a:r>
              <a:rPr lang="es-MX" dirty="0" smtClean="0"/>
              <a:t> </a:t>
            </a:r>
            <a:r>
              <a:rPr lang="es-MX" dirty="0" err="1" smtClean="0"/>
              <a:t>there</a:t>
            </a:r>
            <a:r>
              <a:rPr lang="es-MX" dirty="0" smtClean="0"/>
              <a:t> are </a:t>
            </a:r>
            <a:r>
              <a:rPr lang="es-MX" dirty="0" err="1" smtClean="0"/>
              <a:t>two</a:t>
            </a:r>
            <a:r>
              <a:rPr lang="es-MX" dirty="0" smtClean="0"/>
              <a:t> </a:t>
            </a:r>
            <a:r>
              <a:rPr lang="es-MX" dirty="0" err="1" smtClean="0"/>
              <a:t>classes</a:t>
            </a:r>
            <a:r>
              <a:rPr lang="es-MX" dirty="0" smtClean="0"/>
              <a:t> of </a:t>
            </a:r>
            <a:r>
              <a:rPr lang="es-MX" dirty="0" err="1" smtClean="0"/>
              <a:t>stimuli</a:t>
            </a:r>
            <a:r>
              <a:rPr lang="es-MX" dirty="0" smtClean="0"/>
              <a:t>, and </a:t>
            </a:r>
            <a:r>
              <a:rPr lang="es-MX" dirty="0" err="1" smtClean="0"/>
              <a:t>one</a:t>
            </a:r>
            <a:r>
              <a:rPr lang="es-MX" dirty="0" smtClean="0"/>
              <a:t> </a:t>
            </a:r>
            <a:r>
              <a:rPr lang="es-MX" dirty="0" err="1" smtClean="0"/>
              <a:t>is</a:t>
            </a:r>
            <a:r>
              <a:rPr lang="es-MX" dirty="0" smtClean="0"/>
              <a:t> more </a:t>
            </a:r>
            <a:r>
              <a:rPr lang="es-MX" dirty="0" err="1" smtClean="0"/>
              <a:t>accurately</a:t>
            </a:r>
            <a:r>
              <a:rPr lang="es-MX" dirty="0" smtClean="0"/>
              <a:t> </a:t>
            </a:r>
            <a:r>
              <a:rPr lang="es-MX" dirty="0" err="1" smtClean="0"/>
              <a:t>recogized</a:t>
            </a:r>
            <a:r>
              <a:rPr lang="es-MX" dirty="0" smtClean="0"/>
              <a:t> </a:t>
            </a:r>
            <a:r>
              <a:rPr lang="es-MX" dirty="0" err="1" smtClean="0"/>
              <a:t>than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other</a:t>
            </a:r>
            <a:r>
              <a:rPr lang="es-MX" dirty="0" smtClean="0"/>
              <a:t>, </a:t>
            </a:r>
            <a:r>
              <a:rPr lang="es-MX" dirty="0" err="1" smtClean="0"/>
              <a:t>then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superior </a:t>
            </a:r>
            <a:r>
              <a:rPr lang="es-MX" dirty="0" err="1" smtClean="0"/>
              <a:t>class</a:t>
            </a:r>
            <a:r>
              <a:rPr lang="es-MX" dirty="0" smtClean="0"/>
              <a:t> </a:t>
            </a:r>
            <a:r>
              <a:rPr lang="es-MX" dirty="0" err="1" smtClean="0"/>
              <a:t>is</a:t>
            </a:r>
            <a:r>
              <a:rPr lang="es-MX" dirty="0" smtClean="0"/>
              <a:t> </a:t>
            </a:r>
            <a:r>
              <a:rPr lang="es-MX" b="1" dirty="0" err="1" smtClean="0"/>
              <a:t>both</a:t>
            </a:r>
            <a:r>
              <a:rPr lang="es-MX" dirty="0" smtClean="0"/>
              <a:t> more </a:t>
            </a:r>
            <a:r>
              <a:rPr lang="es-MX" dirty="0" err="1" smtClean="0"/>
              <a:t>accurately</a:t>
            </a:r>
            <a:r>
              <a:rPr lang="es-MX" dirty="0" smtClean="0"/>
              <a:t> </a:t>
            </a:r>
            <a:r>
              <a:rPr lang="es-MX" dirty="0" err="1" smtClean="0"/>
              <a:t>recognized</a:t>
            </a:r>
            <a:r>
              <a:rPr lang="es-MX" dirty="0" smtClean="0"/>
              <a:t> </a:t>
            </a:r>
            <a:r>
              <a:rPr lang="es-MX" b="1" dirty="0" smtClean="0"/>
              <a:t>as </a:t>
            </a:r>
            <a:r>
              <a:rPr lang="es-MX" b="1" dirty="0" err="1" smtClean="0"/>
              <a:t>old</a:t>
            </a:r>
            <a:r>
              <a:rPr lang="es-MX" b="1" dirty="0" smtClean="0"/>
              <a:t> </a:t>
            </a:r>
            <a:r>
              <a:rPr lang="es-MX" b="1" dirty="0" err="1" smtClean="0"/>
              <a:t>when</a:t>
            </a:r>
            <a:r>
              <a:rPr lang="es-MX" b="1" dirty="0" smtClean="0"/>
              <a:t> </a:t>
            </a:r>
            <a:r>
              <a:rPr lang="es-MX" b="1" dirty="0" err="1" smtClean="0"/>
              <a:t>old</a:t>
            </a:r>
            <a:r>
              <a:rPr lang="es-MX" b="1" dirty="0" smtClean="0"/>
              <a:t> </a:t>
            </a:r>
            <a:r>
              <a:rPr lang="es-MX" dirty="0" smtClean="0"/>
              <a:t>and </a:t>
            </a:r>
            <a:r>
              <a:rPr lang="es-MX" dirty="0" err="1" smtClean="0"/>
              <a:t>also</a:t>
            </a:r>
            <a:r>
              <a:rPr lang="es-MX" dirty="0" smtClean="0"/>
              <a:t> more </a:t>
            </a:r>
            <a:r>
              <a:rPr lang="es-MX" dirty="0" err="1" smtClean="0"/>
              <a:t>accurately</a:t>
            </a:r>
            <a:r>
              <a:rPr lang="es-MX" dirty="0" smtClean="0"/>
              <a:t> </a:t>
            </a:r>
            <a:r>
              <a:rPr lang="es-MX" dirty="0" err="1" smtClean="0"/>
              <a:t>recognized</a:t>
            </a:r>
            <a:r>
              <a:rPr lang="es-MX" dirty="0" smtClean="0"/>
              <a:t> </a:t>
            </a:r>
            <a:r>
              <a:rPr lang="es-MX" b="1" dirty="0" smtClean="0"/>
              <a:t>as new </a:t>
            </a:r>
            <a:r>
              <a:rPr lang="es-MX" b="1" dirty="0" err="1" smtClean="0"/>
              <a:t>when</a:t>
            </a:r>
            <a:r>
              <a:rPr lang="es-MX" b="1" dirty="0" smtClean="0"/>
              <a:t> new</a:t>
            </a:r>
            <a:r>
              <a:rPr lang="es-MX" dirty="0" smtClean="0"/>
              <a:t> (…) </a:t>
            </a:r>
            <a:r>
              <a:rPr lang="es-MX" dirty="0" err="1" smtClean="0"/>
              <a:t>means</a:t>
            </a:r>
            <a:r>
              <a:rPr lang="es-MX" dirty="0" smtClean="0"/>
              <a:t> </a:t>
            </a:r>
            <a:r>
              <a:rPr lang="es-MX" dirty="0" err="1" smtClean="0"/>
              <a:t>that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greater</a:t>
            </a:r>
            <a:r>
              <a:rPr lang="es-MX" dirty="0" smtClean="0"/>
              <a:t> </a:t>
            </a:r>
            <a:r>
              <a:rPr lang="es-MX" dirty="0" err="1" smtClean="0"/>
              <a:t>efficiency</a:t>
            </a:r>
            <a:r>
              <a:rPr lang="es-MX" dirty="0" smtClean="0"/>
              <a:t> in </a:t>
            </a:r>
            <a:r>
              <a:rPr lang="es-MX" dirty="0" err="1" smtClean="0"/>
              <a:t>recognizing</a:t>
            </a:r>
            <a:r>
              <a:rPr lang="es-MX" dirty="0" smtClean="0"/>
              <a:t> </a:t>
            </a:r>
            <a:r>
              <a:rPr lang="es-MX" dirty="0" err="1" smtClean="0"/>
              <a:t>is</a:t>
            </a:r>
            <a:r>
              <a:rPr lang="es-MX" dirty="0" smtClean="0"/>
              <a:t> </a:t>
            </a:r>
            <a:r>
              <a:rPr lang="es-MX" dirty="0" err="1" smtClean="0"/>
              <a:t>always</a:t>
            </a:r>
            <a:r>
              <a:rPr lang="es-MX" dirty="0" smtClean="0"/>
              <a:t> </a:t>
            </a:r>
            <a:r>
              <a:rPr lang="es-MX" dirty="0" err="1" smtClean="0"/>
              <a:t>twofold</a:t>
            </a:r>
            <a:r>
              <a:rPr lang="es-MX" dirty="0" smtClean="0"/>
              <a:t>”</a:t>
            </a:r>
          </a:p>
          <a:p>
            <a:pPr marL="0" indent="0" algn="r">
              <a:buNone/>
            </a:pPr>
            <a:r>
              <a:rPr lang="es-MX" dirty="0" smtClean="0"/>
              <a:t>(</a:t>
            </a:r>
            <a:r>
              <a:rPr lang="es-MX" dirty="0" err="1" smtClean="0"/>
              <a:t>Glanzer</a:t>
            </a:r>
            <a:r>
              <a:rPr lang="es-MX" dirty="0" smtClean="0"/>
              <a:t>, Adams, 1990)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404890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ln>
            <a:solidFill>
              <a:srgbClr val="FF0000"/>
            </a:solidFill>
          </a:ln>
        </p:spPr>
        <p:txBody>
          <a:bodyPr/>
          <a:lstStyle/>
          <a:p>
            <a:r>
              <a:rPr lang="es-MX" dirty="0" err="1" smtClean="0"/>
              <a:t>Mirror</a:t>
            </a:r>
            <a:r>
              <a:rPr lang="es-MX" dirty="0" smtClean="0"/>
              <a:t> </a:t>
            </a:r>
            <a:r>
              <a:rPr lang="es-MX" dirty="0" err="1" smtClean="0"/>
              <a:t>Effect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u="sng" dirty="0" err="1"/>
              <a:t>T</a:t>
            </a:r>
            <a:r>
              <a:rPr lang="es-MX" u="sng" dirty="0" err="1" smtClean="0"/>
              <a:t>he</a:t>
            </a:r>
            <a:r>
              <a:rPr lang="es-MX" u="sng" dirty="0" smtClean="0"/>
              <a:t> </a:t>
            </a:r>
            <a:r>
              <a:rPr lang="es-MX" u="sng" dirty="0" err="1" smtClean="0"/>
              <a:t>greater</a:t>
            </a:r>
            <a:r>
              <a:rPr lang="es-MX" u="sng" dirty="0" smtClean="0"/>
              <a:t> </a:t>
            </a:r>
            <a:r>
              <a:rPr lang="es-MX" u="sng" dirty="0" err="1" smtClean="0"/>
              <a:t>efficiency</a:t>
            </a:r>
            <a:r>
              <a:rPr lang="es-MX" u="sng" dirty="0" smtClean="0"/>
              <a:t> in </a:t>
            </a:r>
            <a:r>
              <a:rPr lang="es-MX" u="sng" dirty="0" err="1" smtClean="0"/>
              <a:t>recognizing</a:t>
            </a:r>
            <a:r>
              <a:rPr lang="es-MX" u="sng" dirty="0" smtClean="0"/>
              <a:t> </a:t>
            </a:r>
            <a:r>
              <a:rPr lang="es-MX" u="sng" dirty="0" err="1" smtClean="0"/>
              <a:t>is</a:t>
            </a:r>
            <a:r>
              <a:rPr lang="es-MX" u="sng" dirty="0" smtClean="0"/>
              <a:t> </a:t>
            </a:r>
            <a:r>
              <a:rPr lang="es-MX" u="sng" dirty="0" err="1" smtClean="0"/>
              <a:t>always</a:t>
            </a:r>
            <a:r>
              <a:rPr lang="es-MX" u="sng" dirty="0" smtClean="0"/>
              <a:t> </a:t>
            </a:r>
            <a:r>
              <a:rPr lang="es-MX" b="1" u="sng" dirty="0" err="1" smtClean="0"/>
              <a:t>twofold</a:t>
            </a:r>
            <a:r>
              <a:rPr lang="es-MX" b="1" u="sng" dirty="0" smtClean="0"/>
              <a:t>.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4938" y="2924944"/>
            <a:ext cx="6755403" cy="3464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13174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209" y="1484784"/>
            <a:ext cx="7082185" cy="32972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9919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245" y="1484784"/>
            <a:ext cx="7209961" cy="3697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3465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Summary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MX" sz="2500" b="1" dirty="0" smtClean="0"/>
              <a:t>I. </a:t>
            </a:r>
            <a:r>
              <a:rPr lang="es-MX" sz="2500" b="1" dirty="0" err="1" smtClean="0"/>
              <a:t>Background</a:t>
            </a:r>
            <a:r>
              <a:rPr lang="es-MX" sz="2500" b="1" dirty="0" smtClean="0"/>
              <a:t>: 	</a:t>
            </a:r>
            <a:r>
              <a:rPr lang="es-MX" sz="2500" dirty="0" smtClean="0"/>
              <a:t>SDT (and </a:t>
            </a:r>
            <a:r>
              <a:rPr lang="es-MX" sz="2500" dirty="0" err="1" smtClean="0"/>
              <a:t>its</a:t>
            </a:r>
            <a:r>
              <a:rPr lang="es-MX" sz="2500" dirty="0" smtClean="0"/>
              <a:t> </a:t>
            </a:r>
            <a:r>
              <a:rPr lang="es-MX" sz="2500" dirty="0" err="1" smtClean="0"/>
              <a:t>application</a:t>
            </a:r>
            <a:r>
              <a:rPr lang="es-MX" sz="2500" dirty="0" smtClean="0"/>
              <a:t> </a:t>
            </a:r>
            <a:r>
              <a:rPr lang="es-MX" sz="2500" dirty="0" err="1" smtClean="0"/>
              <a:t>to</a:t>
            </a:r>
            <a:r>
              <a:rPr lang="es-MX" sz="2500" dirty="0" smtClean="0"/>
              <a:t> </a:t>
            </a:r>
            <a:r>
              <a:rPr lang="es-MX" sz="2500" dirty="0" err="1" smtClean="0"/>
              <a:t>Recognition</a:t>
            </a:r>
            <a:r>
              <a:rPr lang="es-MX" sz="2500" dirty="0" smtClean="0"/>
              <a:t> 			</a:t>
            </a:r>
            <a:r>
              <a:rPr lang="es-MX" sz="2500" dirty="0" err="1" smtClean="0"/>
              <a:t>Memory</a:t>
            </a:r>
            <a:r>
              <a:rPr lang="es-MX" sz="2500" dirty="0" smtClean="0"/>
              <a:t>)</a:t>
            </a:r>
          </a:p>
          <a:p>
            <a:pPr marL="0" indent="0">
              <a:buNone/>
            </a:pPr>
            <a:r>
              <a:rPr lang="es-MX" sz="2500" b="1" dirty="0" smtClean="0"/>
              <a:t>II. </a:t>
            </a:r>
            <a:r>
              <a:rPr lang="es-MX" sz="2500" b="1" dirty="0" err="1" smtClean="0"/>
              <a:t>The</a:t>
            </a:r>
            <a:r>
              <a:rPr lang="es-MX" sz="2500" b="1" dirty="0" smtClean="0"/>
              <a:t> ‘</a:t>
            </a:r>
            <a:r>
              <a:rPr lang="es-MX" sz="2500" b="1" dirty="0" err="1" smtClean="0"/>
              <a:t>issue</a:t>
            </a:r>
            <a:r>
              <a:rPr lang="es-MX" sz="2500" b="1" dirty="0" smtClean="0"/>
              <a:t>’: 	</a:t>
            </a:r>
            <a:r>
              <a:rPr lang="es-MX" sz="2500" dirty="0" err="1" smtClean="0"/>
              <a:t>The</a:t>
            </a:r>
            <a:r>
              <a:rPr lang="es-MX" sz="2500" dirty="0" smtClean="0"/>
              <a:t> </a:t>
            </a:r>
            <a:r>
              <a:rPr lang="es-MX" sz="2500" dirty="0" err="1" smtClean="0"/>
              <a:t>Mirror</a:t>
            </a:r>
            <a:r>
              <a:rPr lang="es-MX" sz="2500" dirty="0" smtClean="0"/>
              <a:t> </a:t>
            </a:r>
            <a:r>
              <a:rPr lang="es-MX" sz="2500" dirty="0" err="1" smtClean="0"/>
              <a:t>Effect</a:t>
            </a:r>
            <a:r>
              <a:rPr lang="es-MX" sz="2500" dirty="0" smtClean="0"/>
              <a:t> </a:t>
            </a:r>
            <a:r>
              <a:rPr lang="es-MX" sz="2500" dirty="0" err="1" smtClean="0"/>
              <a:t>reported</a:t>
            </a:r>
            <a:r>
              <a:rPr lang="es-MX" sz="2500" dirty="0" smtClean="0"/>
              <a:t> in 				</a:t>
            </a:r>
            <a:r>
              <a:rPr lang="es-MX" sz="2500" dirty="0" err="1" smtClean="0"/>
              <a:t>Recognition</a:t>
            </a:r>
            <a:r>
              <a:rPr lang="es-MX" sz="2500" dirty="0" smtClean="0"/>
              <a:t> </a:t>
            </a:r>
            <a:r>
              <a:rPr lang="es-MX" sz="2500" dirty="0" err="1" smtClean="0"/>
              <a:t>Memory</a:t>
            </a:r>
            <a:r>
              <a:rPr lang="es-MX" sz="2500" dirty="0" smtClean="0"/>
              <a:t>.</a:t>
            </a:r>
          </a:p>
          <a:p>
            <a:pPr marL="0" indent="0">
              <a:buNone/>
            </a:pPr>
            <a:r>
              <a:rPr lang="es-MX" sz="2500" b="1" dirty="0" smtClean="0"/>
              <a:t>III. </a:t>
            </a:r>
            <a:r>
              <a:rPr lang="es-MX" sz="2500" b="1" dirty="0" err="1" smtClean="0"/>
              <a:t>Experiment</a:t>
            </a:r>
            <a:r>
              <a:rPr lang="es-MX" sz="2500" b="1" dirty="0" smtClean="0"/>
              <a:t>: 	</a:t>
            </a:r>
            <a:r>
              <a:rPr lang="es-MX" sz="2500" dirty="0" err="1" smtClean="0"/>
              <a:t>Looking</a:t>
            </a:r>
            <a:r>
              <a:rPr lang="es-MX" sz="2500" dirty="0" smtClean="0"/>
              <a:t> </a:t>
            </a:r>
            <a:r>
              <a:rPr lang="es-MX" sz="2500" dirty="0" err="1" smtClean="0"/>
              <a:t>for</a:t>
            </a:r>
            <a:r>
              <a:rPr lang="es-MX" sz="2500" dirty="0" smtClean="0"/>
              <a:t> </a:t>
            </a:r>
            <a:r>
              <a:rPr lang="es-MX" sz="2500" dirty="0" err="1" smtClean="0"/>
              <a:t>the</a:t>
            </a:r>
            <a:r>
              <a:rPr lang="es-MX" sz="2500" dirty="0" smtClean="0"/>
              <a:t> </a:t>
            </a:r>
            <a:r>
              <a:rPr lang="es-MX" sz="2500" dirty="0" err="1" smtClean="0"/>
              <a:t>Mirror</a:t>
            </a:r>
            <a:r>
              <a:rPr lang="es-MX" sz="2500" dirty="0" smtClean="0"/>
              <a:t> </a:t>
            </a:r>
            <a:r>
              <a:rPr lang="es-MX" sz="2500" dirty="0" err="1" smtClean="0"/>
              <a:t>Effect</a:t>
            </a:r>
            <a:r>
              <a:rPr lang="es-MX" sz="2500" dirty="0" smtClean="0"/>
              <a:t> </a:t>
            </a:r>
            <a:r>
              <a:rPr lang="es-MX" sz="2500" dirty="0" err="1" smtClean="0"/>
              <a:t>within</a:t>
            </a:r>
            <a:r>
              <a:rPr lang="es-MX" sz="2500" dirty="0" smtClean="0"/>
              <a:t> a 			perceptual </a:t>
            </a:r>
            <a:r>
              <a:rPr lang="es-MX" sz="2500" dirty="0" err="1" smtClean="0"/>
              <a:t>task</a:t>
            </a:r>
            <a:r>
              <a:rPr lang="es-MX" sz="2500" dirty="0" smtClean="0"/>
              <a:t>.</a:t>
            </a:r>
          </a:p>
          <a:p>
            <a:pPr marL="0" indent="0">
              <a:buNone/>
            </a:pPr>
            <a:r>
              <a:rPr lang="es-MX" sz="2500" b="1" dirty="0" smtClean="0"/>
              <a:t>IV. Data: 		</a:t>
            </a:r>
            <a:r>
              <a:rPr lang="es-MX" sz="2500" dirty="0" err="1" smtClean="0"/>
              <a:t>Plotting</a:t>
            </a:r>
            <a:r>
              <a:rPr lang="es-MX" sz="2500" dirty="0" smtClean="0"/>
              <a:t> </a:t>
            </a:r>
            <a:r>
              <a:rPr lang="es-MX" sz="2500" dirty="0" err="1" smtClean="0"/>
              <a:t>the</a:t>
            </a:r>
            <a:r>
              <a:rPr lang="es-MX" sz="2500" dirty="0" smtClean="0"/>
              <a:t> data</a:t>
            </a:r>
          </a:p>
          <a:p>
            <a:pPr marL="0" indent="0">
              <a:buNone/>
            </a:pPr>
            <a:r>
              <a:rPr lang="es-MX" sz="2500" b="1" dirty="0" smtClean="0"/>
              <a:t>V. </a:t>
            </a:r>
            <a:r>
              <a:rPr lang="es-MX" sz="2500" b="1" dirty="0" err="1" smtClean="0"/>
              <a:t>Results</a:t>
            </a:r>
            <a:r>
              <a:rPr lang="es-MX" sz="2500" b="1" dirty="0" smtClean="0"/>
              <a:t>:		</a:t>
            </a:r>
            <a:r>
              <a:rPr lang="es-MX" sz="2500" dirty="0" smtClean="0"/>
              <a:t>Data </a:t>
            </a:r>
            <a:r>
              <a:rPr lang="es-MX" sz="2500" dirty="0" err="1" smtClean="0"/>
              <a:t>analysis</a:t>
            </a:r>
            <a:r>
              <a:rPr lang="es-MX" sz="2500" b="1" dirty="0" smtClean="0"/>
              <a:t> 	</a:t>
            </a:r>
            <a:endParaRPr lang="es-MX" sz="2500" dirty="0" smtClean="0"/>
          </a:p>
          <a:p>
            <a:pPr marL="0" indent="0">
              <a:buNone/>
            </a:pPr>
            <a:endParaRPr lang="es-MX" sz="2500" dirty="0"/>
          </a:p>
          <a:p>
            <a:pPr marL="0" indent="0">
              <a:buNone/>
            </a:pPr>
            <a:r>
              <a:rPr lang="es-MX" sz="2500" dirty="0" smtClean="0"/>
              <a:t>VI. </a:t>
            </a:r>
            <a:r>
              <a:rPr lang="es-MX" sz="2500" dirty="0" err="1" smtClean="0"/>
              <a:t>Discussion</a:t>
            </a:r>
            <a:r>
              <a:rPr lang="es-MX" sz="2500" dirty="0" smtClean="0"/>
              <a:t> (?)</a:t>
            </a:r>
            <a:endParaRPr lang="es-MX" sz="2500" dirty="0"/>
          </a:p>
        </p:txBody>
      </p:sp>
    </p:spTree>
    <p:extLst>
      <p:ext uri="{BB962C8B-B14F-4D97-AF65-F5344CB8AC3E}">
        <p14:creationId xmlns:p14="http://schemas.microsoft.com/office/powerpoint/2010/main" val="22014728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8668" y="1202972"/>
            <a:ext cx="5576611" cy="2859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0419" y="0"/>
            <a:ext cx="8229600" cy="764453"/>
          </a:xfrm>
        </p:spPr>
        <p:txBody>
          <a:bodyPr/>
          <a:lstStyle/>
          <a:p>
            <a:r>
              <a:rPr lang="es-ES" dirty="0" smtClean="0"/>
              <a:t>Yes/No </a:t>
            </a:r>
            <a:r>
              <a:rPr lang="es-ES" dirty="0" err="1" smtClean="0"/>
              <a:t>Task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7719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 smtClean="0"/>
              <a:t>						(</a:t>
            </a:r>
            <a:r>
              <a:rPr lang="es-ES" dirty="0" err="1" smtClean="0"/>
              <a:t>Proportions</a:t>
            </a:r>
            <a:r>
              <a:rPr lang="es-ES" dirty="0" smtClean="0"/>
              <a:t>)</a:t>
            </a:r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endParaRPr lang="es-ES" dirty="0" smtClean="0"/>
          </a:p>
          <a:p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subject</a:t>
            </a:r>
            <a:r>
              <a:rPr lang="es-ES" dirty="0" smtClean="0"/>
              <a:t> </a:t>
            </a:r>
            <a:r>
              <a:rPr lang="es-ES" dirty="0" err="1" smtClean="0"/>
              <a:t>is</a:t>
            </a:r>
            <a:r>
              <a:rPr lang="es-ES" dirty="0" smtClean="0"/>
              <a:t> </a:t>
            </a:r>
            <a:r>
              <a:rPr lang="es-ES" dirty="0" err="1" smtClean="0"/>
              <a:t>assumed</a:t>
            </a:r>
            <a:r>
              <a:rPr lang="es-ES" dirty="0" smtClean="0"/>
              <a:t> to </a:t>
            </a:r>
            <a:r>
              <a:rPr lang="es-ES" dirty="0" err="1" smtClean="0"/>
              <a:t>make</a:t>
            </a:r>
            <a:r>
              <a:rPr lang="es-ES" dirty="0" smtClean="0"/>
              <a:t> a </a:t>
            </a:r>
            <a:r>
              <a:rPr lang="es-ES" dirty="0" err="1" smtClean="0"/>
              <a:t>decision</a:t>
            </a:r>
            <a:r>
              <a:rPr lang="es-ES" dirty="0" smtClean="0"/>
              <a:t> </a:t>
            </a:r>
            <a:r>
              <a:rPr lang="es-ES" dirty="0" err="1" smtClean="0"/>
              <a:t>by</a:t>
            </a:r>
            <a:r>
              <a:rPr lang="es-ES" dirty="0" smtClean="0"/>
              <a:t> </a:t>
            </a:r>
            <a:r>
              <a:rPr lang="es-ES" dirty="0" err="1" smtClean="0"/>
              <a:t>placing</a:t>
            </a:r>
            <a:r>
              <a:rPr lang="es-ES" dirty="0" smtClean="0"/>
              <a:t> a </a:t>
            </a:r>
            <a:r>
              <a:rPr lang="es-ES" dirty="0" err="1" smtClean="0"/>
              <a:t>criterion</a:t>
            </a:r>
            <a:r>
              <a:rPr lang="es-ES" dirty="0" smtClean="0"/>
              <a:t> </a:t>
            </a:r>
            <a:r>
              <a:rPr lang="es-ES" dirty="0" err="1" smtClean="0"/>
              <a:t>on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decision</a:t>
            </a:r>
            <a:r>
              <a:rPr lang="es-ES" dirty="0" smtClean="0"/>
              <a:t> axis</a:t>
            </a:r>
            <a:endParaRPr lang="es-E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6038" y="4691496"/>
            <a:ext cx="451485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2067" y="4243532"/>
            <a:ext cx="4465641" cy="4479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4 Rectángulo"/>
          <p:cNvSpPr/>
          <p:nvPr/>
        </p:nvSpPr>
        <p:spPr>
          <a:xfrm>
            <a:off x="2265249" y="4286539"/>
            <a:ext cx="4649150" cy="80991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239737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7281" y="1700808"/>
            <a:ext cx="4968552" cy="2547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-2453"/>
            <a:ext cx="8229600" cy="861435"/>
          </a:xfrm>
        </p:spPr>
        <p:txBody>
          <a:bodyPr/>
          <a:lstStyle/>
          <a:p>
            <a:r>
              <a:rPr lang="es-ES" dirty="0" err="1" smtClean="0"/>
              <a:t>Confidence</a:t>
            </a:r>
            <a:r>
              <a:rPr lang="es-ES" dirty="0" smtClean="0"/>
              <a:t> Rating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38545" y="858982"/>
            <a:ext cx="8839199" cy="584661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dirty="0" smtClean="0"/>
              <a:t>								(Mean)</a:t>
            </a:r>
          </a:p>
          <a:p>
            <a:pPr marL="0" indent="0" algn="ctr">
              <a:buNone/>
            </a:pPr>
            <a:r>
              <a:rPr lang="es-ES" dirty="0" smtClean="0"/>
              <a:t>	</a:t>
            </a:r>
          </a:p>
          <a:p>
            <a:endParaRPr lang="es-ES" dirty="0"/>
          </a:p>
          <a:p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  <a:p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subject</a:t>
            </a:r>
            <a:r>
              <a:rPr lang="es-ES" dirty="0" smtClean="0"/>
              <a:t> </a:t>
            </a:r>
            <a:r>
              <a:rPr lang="es-ES" dirty="0" err="1" smtClean="0"/>
              <a:t>is</a:t>
            </a:r>
            <a:r>
              <a:rPr lang="es-ES" dirty="0" smtClean="0"/>
              <a:t> </a:t>
            </a:r>
            <a:r>
              <a:rPr lang="es-ES" dirty="0" err="1" smtClean="0"/>
              <a:t>assumed</a:t>
            </a:r>
            <a:r>
              <a:rPr lang="es-ES" dirty="0" smtClean="0"/>
              <a:t> to place </a:t>
            </a:r>
            <a:r>
              <a:rPr lang="es-ES" dirty="0" err="1" smtClean="0"/>
              <a:t>multiple</a:t>
            </a:r>
            <a:r>
              <a:rPr lang="es-ES" dirty="0" smtClean="0"/>
              <a:t> </a:t>
            </a:r>
            <a:r>
              <a:rPr lang="es-ES" dirty="0" err="1" smtClean="0"/>
              <a:t>criteria</a:t>
            </a:r>
            <a:r>
              <a:rPr lang="es-ES" dirty="0" smtClean="0"/>
              <a:t> </a:t>
            </a:r>
            <a:r>
              <a:rPr lang="es-ES" dirty="0" err="1" smtClean="0"/>
              <a:t>on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decisiona</a:t>
            </a:r>
            <a:r>
              <a:rPr lang="es-ES" dirty="0" smtClean="0"/>
              <a:t> axis.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higher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criterion</a:t>
            </a:r>
            <a:r>
              <a:rPr lang="es-ES" dirty="0" smtClean="0"/>
              <a:t> </a:t>
            </a:r>
            <a:r>
              <a:rPr lang="es-ES" dirty="0" err="1" smtClean="0"/>
              <a:t>above</a:t>
            </a:r>
            <a:r>
              <a:rPr lang="es-ES" dirty="0" smtClean="0"/>
              <a:t> </a:t>
            </a:r>
            <a:r>
              <a:rPr lang="es-ES" dirty="0" err="1" smtClean="0"/>
              <a:t>which</a:t>
            </a:r>
            <a:r>
              <a:rPr lang="es-ES" dirty="0" smtClean="0"/>
              <a:t> a test </a:t>
            </a:r>
            <a:r>
              <a:rPr lang="es-ES" dirty="0" err="1" smtClean="0"/>
              <a:t>item</a:t>
            </a:r>
            <a:r>
              <a:rPr lang="es-ES" dirty="0" smtClean="0"/>
              <a:t> </a:t>
            </a:r>
            <a:r>
              <a:rPr lang="es-ES" dirty="0" err="1" smtClean="0"/>
              <a:t>falls</a:t>
            </a:r>
            <a:r>
              <a:rPr lang="es-ES" dirty="0" smtClean="0"/>
              <a:t>,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higher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rating </a:t>
            </a:r>
            <a:r>
              <a:rPr lang="es-ES" dirty="0" err="1" smtClean="0"/>
              <a:t>given</a:t>
            </a:r>
            <a:r>
              <a:rPr lang="es-ES" dirty="0" smtClean="0"/>
              <a:t> </a:t>
            </a:r>
            <a:r>
              <a:rPr lang="es-ES" dirty="0" err="1" smtClean="0"/>
              <a:t>it</a:t>
            </a:r>
            <a:r>
              <a:rPr lang="es-ES" dirty="0" smtClean="0"/>
              <a:t> </a:t>
            </a:r>
            <a:r>
              <a:rPr lang="es-ES" dirty="0" err="1" smtClean="0"/>
              <a:t>by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subject</a:t>
            </a:r>
            <a:r>
              <a:rPr lang="es-ES" dirty="0" smtClean="0"/>
              <a:t>.</a:t>
            </a:r>
            <a:endParaRPr lang="es-E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850" y="3985356"/>
            <a:ext cx="5894388" cy="59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3 Rectángulo"/>
          <p:cNvSpPr/>
          <p:nvPr/>
        </p:nvSpPr>
        <p:spPr>
          <a:xfrm>
            <a:off x="1847850" y="3950142"/>
            <a:ext cx="5894388" cy="596900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910798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0012" y="1124745"/>
            <a:ext cx="5579260" cy="2860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36744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2Alternative-ForcedChoice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28598" y="1124745"/>
            <a:ext cx="8458200" cy="5527963"/>
          </a:xfrm>
        </p:spPr>
        <p:txBody>
          <a:bodyPr>
            <a:normAutofit lnSpcReduction="10000"/>
          </a:bodyPr>
          <a:lstStyle/>
          <a:p>
            <a:pPr marL="457200" lvl="1" indent="0">
              <a:buNone/>
            </a:pPr>
            <a:r>
              <a:rPr lang="es-ES" dirty="0" smtClean="0"/>
              <a:t>						(</a:t>
            </a:r>
            <a:r>
              <a:rPr lang="es-ES" dirty="0" err="1" smtClean="0"/>
              <a:t>Preferences</a:t>
            </a:r>
            <a:r>
              <a:rPr lang="es-ES" dirty="0" smtClean="0"/>
              <a:t>)</a:t>
            </a:r>
          </a:p>
          <a:p>
            <a:endParaRPr lang="es-ES" dirty="0"/>
          </a:p>
          <a:p>
            <a:endParaRPr lang="es-ES" dirty="0" smtClean="0"/>
          </a:p>
          <a:p>
            <a:endParaRPr lang="es-ES" dirty="0" smtClean="0"/>
          </a:p>
          <a:p>
            <a:endParaRPr lang="es-ES" dirty="0"/>
          </a:p>
          <a:p>
            <a:endParaRPr lang="es-ES" dirty="0"/>
          </a:p>
          <a:p>
            <a:endParaRPr lang="es-ES" dirty="0" smtClean="0"/>
          </a:p>
          <a:p>
            <a:r>
              <a:rPr lang="es-ES" dirty="0" err="1" smtClean="0"/>
              <a:t>When</a:t>
            </a:r>
            <a:r>
              <a:rPr lang="es-ES" dirty="0" smtClean="0"/>
              <a:t> </a:t>
            </a:r>
            <a:r>
              <a:rPr lang="es-ES" dirty="0" err="1" smtClean="0"/>
              <a:t>presented</a:t>
            </a:r>
            <a:r>
              <a:rPr lang="es-ES" dirty="0" smtClean="0"/>
              <a:t> </a:t>
            </a:r>
            <a:r>
              <a:rPr lang="es-ES" dirty="0" err="1" smtClean="0"/>
              <a:t>two</a:t>
            </a:r>
            <a:r>
              <a:rPr lang="es-ES" dirty="0" smtClean="0"/>
              <a:t> </a:t>
            </a:r>
            <a:r>
              <a:rPr lang="es-ES" dirty="0" err="1" smtClean="0"/>
              <a:t>items</a:t>
            </a:r>
            <a:r>
              <a:rPr lang="es-ES" dirty="0" smtClean="0"/>
              <a:t>,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subject</a:t>
            </a:r>
            <a:r>
              <a:rPr lang="es-ES" dirty="0" smtClean="0"/>
              <a:t> </a:t>
            </a:r>
            <a:r>
              <a:rPr lang="es-ES" dirty="0" err="1" smtClean="0"/>
              <a:t>chooses</a:t>
            </a:r>
            <a:r>
              <a:rPr lang="es-ES" dirty="0" smtClean="0"/>
              <a:t> as </a:t>
            </a:r>
            <a:r>
              <a:rPr lang="es-ES" dirty="0" err="1" smtClean="0"/>
              <a:t>old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item</a:t>
            </a:r>
            <a:r>
              <a:rPr lang="es-ES" dirty="0" smtClean="0"/>
              <a:t> </a:t>
            </a:r>
            <a:r>
              <a:rPr lang="es-ES" dirty="0" err="1" smtClean="0"/>
              <a:t>whose</a:t>
            </a:r>
            <a:r>
              <a:rPr lang="es-ES" dirty="0" smtClean="0"/>
              <a:t> </a:t>
            </a:r>
            <a:r>
              <a:rPr lang="es-ES" dirty="0" err="1" smtClean="0"/>
              <a:t>value</a:t>
            </a:r>
            <a:r>
              <a:rPr lang="es-ES" dirty="0" smtClean="0"/>
              <a:t> </a:t>
            </a:r>
            <a:r>
              <a:rPr lang="es-ES" dirty="0" err="1" smtClean="0"/>
              <a:t>is</a:t>
            </a:r>
            <a:r>
              <a:rPr lang="es-ES" dirty="0" smtClean="0"/>
              <a:t> </a:t>
            </a:r>
            <a:r>
              <a:rPr lang="es-ES" dirty="0" err="1" smtClean="0"/>
              <a:t>higher</a:t>
            </a:r>
            <a:r>
              <a:rPr lang="es-ES" dirty="0" smtClean="0"/>
              <a:t> </a:t>
            </a:r>
            <a:r>
              <a:rPr lang="es-ES" dirty="0" err="1" smtClean="0"/>
              <a:t>on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decisiona</a:t>
            </a:r>
            <a:r>
              <a:rPr lang="es-ES" dirty="0" smtClean="0"/>
              <a:t> xis.</a:t>
            </a:r>
            <a:endParaRPr lang="es-E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789040"/>
            <a:ext cx="7642087" cy="63957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4 Rectángulo"/>
          <p:cNvSpPr/>
          <p:nvPr/>
        </p:nvSpPr>
        <p:spPr>
          <a:xfrm>
            <a:off x="4514487" y="3784620"/>
            <a:ext cx="79492" cy="63957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549102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Variables</a:t>
            </a:r>
            <a:endParaRPr lang="es-MX" dirty="0"/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s-MX" dirty="0" smtClean="0"/>
              <a:t>A</a:t>
            </a:r>
          </a:p>
          <a:p>
            <a:pPr marL="0" indent="0" algn="ctr">
              <a:buNone/>
            </a:pPr>
            <a:r>
              <a:rPr lang="es-MX" dirty="0" err="1" smtClean="0"/>
              <a:t>Low-frequency</a:t>
            </a:r>
            <a:r>
              <a:rPr lang="es-MX" dirty="0" smtClean="0"/>
              <a:t> </a:t>
            </a:r>
            <a:r>
              <a:rPr lang="es-MX" dirty="0" err="1" smtClean="0"/>
              <a:t>words</a:t>
            </a:r>
            <a:endParaRPr lang="es-MX" dirty="0" smtClean="0"/>
          </a:p>
          <a:p>
            <a:pPr marL="0" indent="0" algn="ctr">
              <a:buNone/>
            </a:pPr>
            <a:r>
              <a:rPr lang="es-MX" dirty="0" smtClean="0"/>
              <a:t>Concrete </a:t>
            </a:r>
            <a:r>
              <a:rPr lang="es-MX" dirty="0" err="1" smtClean="0"/>
              <a:t>words</a:t>
            </a:r>
            <a:endParaRPr lang="es-MX" dirty="0" smtClean="0"/>
          </a:p>
          <a:p>
            <a:pPr marL="0" indent="0" algn="ctr">
              <a:buNone/>
            </a:pPr>
            <a:r>
              <a:rPr lang="es-MX" dirty="0" err="1" smtClean="0"/>
              <a:t>Reversed</a:t>
            </a:r>
            <a:r>
              <a:rPr lang="es-MX" dirty="0" smtClean="0"/>
              <a:t> </a:t>
            </a:r>
            <a:r>
              <a:rPr lang="es-MX" dirty="0" err="1" smtClean="0"/>
              <a:t>words</a:t>
            </a:r>
            <a:r>
              <a:rPr lang="es-MX" dirty="0" smtClean="0"/>
              <a:t>.</a:t>
            </a:r>
          </a:p>
          <a:p>
            <a:pPr marL="0" indent="0" algn="ctr">
              <a:buNone/>
            </a:pPr>
            <a:r>
              <a:rPr lang="es-MX" dirty="0" err="1" smtClean="0"/>
              <a:t>Pictures</a:t>
            </a:r>
            <a:r>
              <a:rPr lang="es-MX" dirty="0" smtClean="0"/>
              <a:t>.</a:t>
            </a:r>
            <a:endParaRPr lang="es-MX" dirty="0"/>
          </a:p>
        </p:txBody>
      </p:sp>
      <p:sp>
        <p:nvSpPr>
          <p:cNvPr id="5" name="4 Marcador de contenido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s-MX" dirty="0" smtClean="0"/>
              <a:t>B</a:t>
            </a:r>
          </a:p>
          <a:p>
            <a:pPr marL="0" indent="0" algn="ctr">
              <a:buNone/>
            </a:pPr>
            <a:r>
              <a:rPr lang="es-MX" dirty="0" smtClean="0"/>
              <a:t>High-</a:t>
            </a:r>
            <a:r>
              <a:rPr lang="es-MX" dirty="0" err="1" smtClean="0"/>
              <a:t>frequency</a:t>
            </a:r>
            <a:r>
              <a:rPr lang="es-MX" dirty="0" smtClean="0"/>
              <a:t> </a:t>
            </a:r>
            <a:r>
              <a:rPr lang="es-MX" dirty="0" err="1" smtClean="0"/>
              <a:t>words</a:t>
            </a:r>
            <a:endParaRPr lang="es-MX" dirty="0" smtClean="0"/>
          </a:p>
          <a:p>
            <a:pPr marL="0" indent="0" algn="ctr">
              <a:buNone/>
            </a:pPr>
            <a:r>
              <a:rPr lang="es-MX" dirty="0" err="1" smtClean="0"/>
              <a:t>Abstract</a:t>
            </a:r>
            <a:r>
              <a:rPr lang="es-MX" dirty="0" smtClean="0"/>
              <a:t> </a:t>
            </a:r>
            <a:r>
              <a:rPr lang="es-MX" dirty="0" err="1" smtClean="0"/>
              <a:t>words</a:t>
            </a:r>
            <a:endParaRPr lang="es-MX" dirty="0" smtClean="0"/>
          </a:p>
          <a:p>
            <a:pPr marL="0" indent="0" algn="ctr">
              <a:buNone/>
            </a:pPr>
            <a:r>
              <a:rPr lang="es-MX" dirty="0" smtClean="0"/>
              <a:t>Standard </a:t>
            </a:r>
            <a:r>
              <a:rPr lang="es-MX" dirty="0" err="1" smtClean="0"/>
              <a:t>words</a:t>
            </a:r>
            <a:r>
              <a:rPr lang="es-MX" dirty="0" smtClean="0"/>
              <a:t>. </a:t>
            </a:r>
          </a:p>
          <a:p>
            <a:pPr marL="0" indent="0" algn="ctr">
              <a:buNone/>
            </a:pPr>
            <a:r>
              <a:rPr lang="es-MX" dirty="0" err="1" smtClean="0"/>
              <a:t>Words</a:t>
            </a:r>
            <a:r>
              <a:rPr lang="es-MX" dirty="0" smtClean="0"/>
              <a:t>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750727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179512" y="1196752"/>
            <a:ext cx="4038600" cy="4525963"/>
          </a:xfrm>
          <a:ln>
            <a:noFill/>
          </a:ln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s-MX" sz="3800" b="1" dirty="0" err="1" smtClean="0"/>
              <a:t>Multiplicity</a:t>
            </a:r>
            <a:endParaRPr lang="es-MX" sz="3800" b="1" dirty="0" smtClean="0"/>
          </a:p>
          <a:p>
            <a:pPr algn="ctr"/>
            <a:endParaRPr lang="es-MX" dirty="0"/>
          </a:p>
          <a:p>
            <a:pPr marL="0" indent="0" algn="ctr">
              <a:buNone/>
            </a:pPr>
            <a:r>
              <a:rPr lang="es-MX" dirty="0" smtClean="0"/>
              <a:t>“</a:t>
            </a:r>
            <a:r>
              <a:rPr lang="es-MX" dirty="0" err="1" smtClean="0"/>
              <a:t>The</a:t>
            </a:r>
            <a:r>
              <a:rPr lang="es-MX" dirty="0"/>
              <a:t> </a:t>
            </a:r>
            <a:r>
              <a:rPr lang="es-MX" dirty="0" err="1" smtClean="0"/>
              <a:t>experimenter</a:t>
            </a:r>
            <a:r>
              <a:rPr lang="es-MX" dirty="0" smtClean="0"/>
              <a:t> can produce as </a:t>
            </a:r>
            <a:r>
              <a:rPr lang="es-MX" dirty="0" err="1" smtClean="0"/>
              <a:t>many</a:t>
            </a:r>
            <a:r>
              <a:rPr lang="es-MX" dirty="0" smtClean="0"/>
              <a:t> </a:t>
            </a:r>
            <a:r>
              <a:rPr lang="es-MX" dirty="0" err="1" smtClean="0"/>
              <a:t>separate</a:t>
            </a:r>
            <a:r>
              <a:rPr lang="es-MX" dirty="0" smtClean="0"/>
              <a:t> </a:t>
            </a:r>
            <a:r>
              <a:rPr lang="es-MX" dirty="0" err="1" smtClean="0"/>
              <a:t>mirror</a:t>
            </a:r>
            <a:r>
              <a:rPr lang="es-MX" dirty="0" smtClean="0"/>
              <a:t> </a:t>
            </a:r>
            <a:r>
              <a:rPr lang="es-MX" dirty="0" err="1" smtClean="0"/>
              <a:t>orders</a:t>
            </a:r>
            <a:r>
              <a:rPr lang="es-MX" dirty="0" smtClean="0"/>
              <a:t> </a:t>
            </a:r>
            <a:r>
              <a:rPr lang="es-MX" dirty="0" err="1" smtClean="0"/>
              <a:t>within</a:t>
            </a:r>
            <a:r>
              <a:rPr lang="es-MX" dirty="0" smtClean="0"/>
              <a:t> a single data set as </a:t>
            </a:r>
            <a:r>
              <a:rPr lang="es-MX" dirty="0" err="1" smtClean="0"/>
              <a:t>wished</a:t>
            </a:r>
            <a:r>
              <a:rPr lang="es-MX" dirty="0" smtClean="0"/>
              <a:t>. </a:t>
            </a:r>
            <a:r>
              <a:rPr lang="es-MX" dirty="0" err="1" smtClean="0"/>
              <a:t>All</a:t>
            </a:r>
            <a:r>
              <a:rPr lang="es-MX" dirty="0" smtClean="0"/>
              <a:t> </a:t>
            </a:r>
            <a:r>
              <a:rPr lang="es-MX" dirty="0" err="1" smtClean="0"/>
              <a:t>that</a:t>
            </a:r>
            <a:r>
              <a:rPr lang="es-MX" dirty="0" smtClean="0"/>
              <a:t> has to be done </a:t>
            </a:r>
            <a:r>
              <a:rPr lang="es-MX" dirty="0" err="1" smtClean="0"/>
              <a:t>is</a:t>
            </a:r>
            <a:r>
              <a:rPr lang="es-MX" dirty="0" smtClean="0"/>
              <a:t> to </a:t>
            </a:r>
            <a:r>
              <a:rPr lang="es-MX" dirty="0" err="1" smtClean="0"/>
              <a:t>impose</a:t>
            </a:r>
            <a:r>
              <a:rPr lang="es-MX" dirty="0" smtClean="0"/>
              <a:t> </a:t>
            </a:r>
            <a:r>
              <a:rPr lang="es-MX" dirty="0" err="1" smtClean="0"/>
              <a:t>effective</a:t>
            </a:r>
            <a:r>
              <a:rPr lang="es-MX" dirty="0" smtClean="0"/>
              <a:t> variables </a:t>
            </a:r>
            <a:r>
              <a:rPr lang="es-MX" dirty="0" err="1" smtClean="0"/>
              <a:t>factorially</a:t>
            </a:r>
            <a:r>
              <a:rPr lang="es-MX" dirty="0" smtClean="0"/>
              <a:t> </a:t>
            </a:r>
            <a:r>
              <a:rPr lang="es-MX" dirty="0" err="1" smtClean="0"/>
              <a:t>on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presented</a:t>
            </a:r>
            <a:r>
              <a:rPr lang="es-MX" dirty="0" smtClean="0"/>
              <a:t> material and </a:t>
            </a:r>
            <a:r>
              <a:rPr lang="es-MX" dirty="0" err="1" smtClean="0"/>
              <a:t>have</a:t>
            </a:r>
            <a:r>
              <a:rPr lang="es-MX" dirty="0" smtClean="0"/>
              <a:t> a </a:t>
            </a:r>
            <a:r>
              <a:rPr lang="es-MX" dirty="0" err="1" smtClean="0"/>
              <a:t>sufficient</a:t>
            </a:r>
            <a:r>
              <a:rPr lang="es-MX" dirty="0" smtClean="0"/>
              <a:t> </a:t>
            </a:r>
            <a:r>
              <a:rPr lang="es-MX" dirty="0" err="1" smtClean="0"/>
              <a:t>number</a:t>
            </a:r>
            <a:r>
              <a:rPr lang="es-MX" dirty="0" smtClean="0"/>
              <a:t> of </a:t>
            </a:r>
            <a:r>
              <a:rPr lang="es-MX" dirty="0" err="1" smtClean="0"/>
              <a:t>items</a:t>
            </a:r>
            <a:r>
              <a:rPr lang="es-MX" dirty="0" smtClean="0"/>
              <a:t> in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study</a:t>
            </a:r>
            <a:r>
              <a:rPr lang="es-MX" dirty="0" smtClean="0"/>
              <a:t> </a:t>
            </a:r>
            <a:r>
              <a:rPr lang="es-MX" dirty="0" err="1" smtClean="0"/>
              <a:t>list</a:t>
            </a:r>
            <a:r>
              <a:rPr lang="es-MX" dirty="0" smtClean="0"/>
              <a:t>.”</a:t>
            </a:r>
            <a:endParaRPr lang="es-MX" dirty="0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860032" y="1700808"/>
            <a:ext cx="4038600" cy="3949899"/>
          </a:xfrm>
          <a:ln>
            <a:noFill/>
          </a:ln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s-MX" sz="3800" b="1" dirty="0" err="1" smtClean="0"/>
              <a:t>Extensiveness</a:t>
            </a:r>
            <a:endParaRPr lang="es-MX" sz="3800" b="1" dirty="0" smtClean="0"/>
          </a:p>
          <a:p>
            <a:pPr algn="ctr"/>
            <a:endParaRPr lang="es-MX" dirty="0"/>
          </a:p>
          <a:p>
            <a:pPr marL="0" indent="0" algn="ctr">
              <a:buNone/>
            </a:pPr>
            <a:r>
              <a:rPr lang="es-MX" dirty="0" smtClean="0"/>
              <a:t>“</a:t>
            </a:r>
            <a:r>
              <a:rPr lang="es-MX" dirty="0" err="1" smtClean="0"/>
              <a:t>When</a:t>
            </a:r>
            <a:r>
              <a:rPr lang="es-MX" dirty="0" smtClean="0"/>
              <a:t> </a:t>
            </a:r>
            <a:r>
              <a:rPr lang="es-MX" dirty="0" err="1" smtClean="0"/>
              <a:t>two</a:t>
            </a:r>
            <a:r>
              <a:rPr lang="es-MX" dirty="0" smtClean="0"/>
              <a:t> variables are </a:t>
            </a:r>
            <a:r>
              <a:rPr lang="es-MX" dirty="0" err="1" smtClean="0"/>
              <a:t>used</a:t>
            </a:r>
            <a:r>
              <a:rPr lang="es-MX" dirty="0" smtClean="0"/>
              <a:t> in a single </a:t>
            </a:r>
            <a:r>
              <a:rPr lang="es-MX" dirty="0" err="1" smtClean="0"/>
              <a:t>experiment</a:t>
            </a:r>
            <a:r>
              <a:rPr lang="es-MX" dirty="0"/>
              <a:t> </a:t>
            </a:r>
            <a:r>
              <a:rPr lang="es-MX" dirty="0" smtClean="0"/>
              <a:t>(…) produce </a:t>
            </a:r>
            <a:r>
              <a:rPr lang="es-MX" dirty="0" err="1" smtClean="0"/>
              <a:t>an</a:t>
            </a:r>
            <a:r>
              <a:rPr lang="es-MX" dirty="0" smtClean="0"/>
              <a:t> </a:t>
            </a:r>
            <a:r>
              <a:rPr lang="es-MX" dirty="0" err="1" smtClean="0"/>
              <a:t>array</a:t>
            </a:r>
            <a:r>
              <a:rPr lang="es-MX" dirty="0" smtClean="0"/>
              <a:t> of </a:t>
            </a:r>
            <a:r>
              <a:rPr lang="es-MX" dirty="0" err="1" smtClean="0"/>
              <a:t>eight</a:t>
            </a:r>
            <a:r>
              <a:rPr lang="es-MX" dirty="0" smtClean="0"/>
              <a:t> </a:t>
            </a:r>
            <a:r>
              <a:rPr lang="es-MX" dirty="0" err="1" smtClean="0"/>
              <a:t>underlying</a:t>
            </a:r>
            <a:r>
              <a:rPr lang="es-MX" dirty="0" smtClean="0"/>
              <a:t> </a:t>
            </a:r>
            <a:r>
              <a:rPr lang="es-MX" dirty="0" err="1" smtClean="0"/>
              <a:t>distributions</a:t>
            </a:r>
            <a:r>
              <a:rPr lang="es-MX" dirty="0" smtClean="0"/>
              <a:t> in </a:t>
            </a:r>
            <a:r>
              <a:rPr lang="es-MX" dirty="0" err="1" smtClean="0"/>
              <a:t>mirror</a:t>
            </a:r>
            <a:r>
              <a:rPr lang="es-MX" dirty="0" smtClean="0"/>
              <a:t> </a:t>
            </a:r>
            <a:r>
              <a:rPr lang="es-MX" dirty="0" err="1" smtClean="0"/>
              <a:t>order</a:t>
            </a:r>
            <a:r>
              <a:rPr lang="es-MX" dirty="0" smtClean="0"/>
              <a:t>”.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346398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620688"/>
            <a:ext cx="8540134" cy="5220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04942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Research</a:t>
            </a:r>
            <a:r>
              <a:rPr lang="es-ES" dirty="0" smtClean="0"/>
              <a:t> </a:t>
            </a:r>
            <a:r>
              <a:rPr lang="es-ES" dirty="0" err="1" smtClean="0"/>
              <a:t>question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err="1" smtClean="0"/>
              <a:t>Is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Mirror</a:t>
            </a:r>
            <a:r>
              <a:rPr lang="es-ES" dirty="0" smtClean="0"/>
              <a:t> </a:t>
            </a:r>
            <a:r>
              <a:rPr lang="es-ES" dirty="0" err="1" smtClean="0"/>
              <a:t>Effect</a:t>
            </a:r>
            <a:r>
              <a:rPr lang="es-ES" dirty="0" smtClean="0"/>
              <a:t> </a:t>
            </a:r>
            <a:r>
              <a:rPr lang="es-ES" dirty="0" err="1" smtClean="0"/>
              <a:t>exclusively</a:t>
            </a:r>
            <a:r>
              <a:rPr lang="es-ES" dirty="0" smtClean="0"/>
              <a:t> </a:t>
            </a:r>
            <a:r>
              <a:rPr lang="es-ES" dirty="0" err="1" smtClean="0"/>
              <a:t>related</a:t>
            </a:r>
            <a:r>
              <a:rPr lang="es-ES" dirty="0" smtClean="0"/>
              <a:t> </a:t>
            </a:r>
            <a:r>
              <a:rPr lang="es-ES" dirty="0" err="1" smtClean="0"/>
              <a:t>to</a:t>
            </a:r>
            <a:r>
              <a:rPr lang="es-ES" dirty="0" smtClean="0"/>
              <a:t> </a:t>
            </a:r>
            <a:r>
              <a:rPr lang="es-ES" dirty="0" err="1" smtClean="0"/>
              <a:t>recognition</a:t>
            </a:r>
            <a:r>
              <a:rPr lang="es-ES" dirty="0" smtClean="0"/>
              <a:t> </a:t>
            </a:r>
            <a:r>
              <a:rPr lang="es-ES" dirty="0" err="1" smtClean="0"/>
              <a:t>memory</a:t>
            </a:r>
            <a:r>
              <a:rPr lang="es-ES" dirty="0" smtClean="0"/>
              <a:t>?</a:t>
            </a:r>
          </a:p>
          <a:p>
            <a:pPr lvl="1"/>
            <a:r>
              <a:rPr lang="es-ES" dirty="0" smtClean="0"/>
              <a:t>Can </a:t>
            </a:r>
            <a:r>
              <a:rPr lang="es-ES" dirty="0" err="1" smtClean="0"/>
              <a:t>we</a:t>
            </a:r>
            <a:r>
              <a:rPr lang="es-ES" dirty="0" smtClean="0"/>
              <a:t> </a:t>
            </a:r>
            <a:r>
              <a:rPr lang="es-ES" dirty="0" err="1" smtClean="0"/>
              <a:t>find</a:t>
            </a:r>
            <a:r>
              <a:rPr lang="es-ES" dirty="0" smtClean="0"/>
              <a:t> </a:t>
            </a:r>
            <a:r>
              <a:rPr lang="es-ES" dirty="0" err="1" smtClean="0"/>
              <a:t>evidence</a:t>
            </a:r>
            <a:r>
              <a:rPr lang="es-ES" dirty="0" smtClean="0"/>
              <a:t> </a:t>
            </a:r>
            <a:r>
              <a:rPr lang="es-ES" dirty="0" err="1" smtClean="0"/>
              <a:t>for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Mirror</a:t>
            </a:r>
            <a:r>
              <a:rPr lang="es-ES" dirty="0" smtClean="0"/>
              <a:t> </a:t>
            </a:r>
            <a:r>
              <a:rPr lang="es-ES" dirty="0" err="1" smtClean="0"/>
              <a:t>Effect</a:t>
            </a:r>
            <a:r>
              <a:rPr lang="es-ES" dirty="0" smtClean="0"/>
              <a:t> in a perceptual </a:t>
            </a:r>
            <a:r>
              <a:rPr lang="es-ES" dirty="0" err="1" smtClean="0"/>
              <a:t>task</a:t>
            </a:r>
            <a:r>
              <a:rPr lang="es-ES" dirty="0" smtClean="0"/>
              <a:t>?</a:t>
            </a:r>
            <a:endParaRPr lang="es-ES" dirty="0"/>
          </a:p>
          <a:p>
            <a:endParaRPr lang="es-ES" dirty="0" smtClean="0"/>
          </a:p>
          <a:p>
            <a:r>
              <a:rPr lang="es-ES" dirty="0" err="1" smtClean="0"/>
              <a:t>Is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Mirror</a:t>
            </a:r>
            <a:r>
              <a:rPr lang="es-ES" dirty="0" smtClean="0"/>
              <a:t> </a:t>
            </a:r>
            <a:r>
              <a:rPr lang="es-ES" dirty="0" err="1" smtClean="0"/>
              <a:t>Effect</a:t>
            </a:r>
            <a:r>
              <a:rPr lang="es-ES" dirty="0" smtClean="0"/>
              <a:t> a </a:t>
            </a:r>
            <a:r>
              <a:rPr lang="es-ES" dirty="0" err="1" smtClean="0"/>
              <a:t>property</a:t>
            </a:r>
            <a:r>
              <a:rPr lang="es-ES" dirty="0" smtClean="0"/>
              <a:t> of SDT.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140885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Experiment</a:t>
            </a: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PARTE </a:t>
            </a:r>
            <a:r>
              <a:rPr lang="es-MX" dirty="0" smtClean="0"/>
              <a:t>III</a:t>
            </a:r>
            <a:endParaRPr lang="es-MX" dirty="0" smtClean="0"/>
          </a:p>
        </p:txBody>
      </p:sp>
    </p:spTree>
    <p:extLst>
      <p:ext uri="{BB962C8B-B14F-4D97-AF65-F5344CB8AC3E}">
        <p14:creationId xmlns:p14="http://schemas.microsoft.com/office/powerpoint/2010/main" val="7113555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124744"/>
            <a:ext cx="8229600" cy="45259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MX" dirty="0" err="1" smtClean="0"/>
              <a:t>We</a:t>
            </a:r>
            <a:r>
              <a:rPr lang="es-MX" dirty="0" smtClean="0"/>
              <a:t> </a:t>
            </a:r>
            <a:r>
              <a:rPr lang="es-MX" dirty="0" err="1" smtClean="0"/>
              <a:t>designed</a:t>
            </a:r>
            <a:r>
              <a:rPr lang="es-MX" dirty="0" smtClean="0"/>
              <a:t> a perceptual </a:t>
            </a:r>
            <a:r>
              <a:rPr lang="es-MX" dirty="0" err="1" smtClean="0"/>
              <a:t>task</a:t>
            </a:r>
            <a:r>
              <a:rPr lang="es-MX" dirty="0" smtClean="0"/>
              <a:t> </a:t>
            </a:r>
            <a:r>
              <a:rPr lang="es-MX" dirty="0" err="1" smtClean="0"/>
              <a:t>with</a:t>
            </a:r>
            <a:r>
              <a:rPr lang="es-MX" dirty="0" smtClean="0"/>
              <a:t> </a:t>
            </a:r>
            <a:r>
              <a:rPr lang="es-MX" dirty="0" err="1" smtClean="0"/>
              <a:t>two</a:t>
            </a:r>
            <a:r>
              <a:rPr lang="es-MX" dirty="0" smtClean="0"/>
              <a:t> </a:t>
            </a:r>
            <a:r>
              <a:rPr lang="es-MX" dirty="0" err="1" smtClean="0"/>
              <a:t>levels</a:t>
            </a:r>
            <a:r>
              <a:rPr lang="es-MX" dirty="0" smtClean="0"/>
              <a:t> of </a:t>
            </a:r>
            <a:r>
              <a:rPr lang="es-MX" dirty="0" err="1" smtClean="0"/>
              <a:t>discriminability</a:t>
            </a:r>
            <a:r>
              <a:rPr lang="es-MX" dirty="0" smtClean="0"/>
              <a:t> </a:t>
            </a:r>
            <a:r>
              <a:rPr lang="es-MX" dirty="0" err="1" smtClean="0"/>
              <a:t>to</a:t>
            </a:r>
            <a:r>
              <a:rPr lang="es-MX" dirty="0" smtClean="0"/>
              <a:t> test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generalizability</a:t>
            </a:r>
            <a:r>
              <a:rPr lang="es-MX" dirty="0" smtClean="0"/>
              <a:t> of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Mirror</a:t>
            </a:r>
            <a:r>
              <a:rPr lang="es-MX" dirty="0" smtClean="0"/>
              <a:t> </a:t>
            </a:r>
            <a:r>
              <a:rPr lang="es-MX" dirty="0" err="1" smtClean="0"/>
              <a:t>Effect</a:t>
            </a:r>
            <a:r>
              <a:rPr lang="es-MX" dirty="0" smtClean="0"/>
              <a:t>.</a:t>
            </a:r>
          </a:p>
          <a:p>
            <a:pPr marL="0" indent="0">
              <a:buNone/>
            </a:pPr>
            <a:endParaRPr lang="es-MX" dirty="0"/>
          </a:p>
          <a:p>
            <a:r>
              <a:rPr lang="es-MX" dirty="0" smtClean="0"/>
              <a:t>No pre-experimental </a:t>
            </a:r>
            <a:r>
              <a:rPr lang="es-MX" dirty="0" err="1" smtClean="0"/>
              <a:t>task</a:t>
            </a:r>
            <a:endParaRPr lang="es-MX" dirty="0" smtClean="0"/>
          </a:p>
          <a:p>
            <a:r>
              <a:rPr lang="es-MX" dirty="0" smtClean="0"/>
              <a:t>No </a:t>
            </a:r>
            <a:r>
              <a:rPr lang="es-MX" dirty="0" err="1" smtClean="0"/>
              <a:t>high-level</a:t>
            </a:r>
            <a:r>
              <a:rPr lang="es-MX" dirty="0" smtClean="0"/>
              <a:t> </a:t>
            </a:r>
            <a:r>
              <a:rPr lang="es-MX" dirty="0" err="1" smtClean="0"/>
              <a:t>processing</a:t>
            </a:r>
            <a:endParaRPr lang="es-MX" dirty="0" smtClean="0"/>
          </a:p>
          <a:p>
            <a:endParaRPr lang="es-MX" dirty="0" smtClean="0"/>
          </a:p>
          <a:p>
            <a:pPr marL="0" indent="0">
              <a:buNone/>
            </a:pPr>
            <a:r>
              <a:rPr lang="es-MX" dirty="0" err="1" smtClean="0"/>
              <a:t>Is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Mirror</a:t>
            </a:r>
            <a:r>
              <a:rPr lang="es-MX" smtClean="0"/>
              <a:t> </a:t>
            </a:r>
            <a:endParaRPr lang="es-MX" dirty="0"/>
          </a:p>
          <a:p>
            <a:pPr marL="0" indent="0" algn="ctr">
              <a:buNone/>
            </a:pPr>
            <a:r>
              <a:rPr lang="es-MX" dirty="0" smtClean="0"/>
              <a:t>¿Es el Efecto Espejo un reflejo de lo que pasa a nivel del procesamiento de estímulos?</a:t>
            </a:r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676951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/>
              <a:t/>
            </a:r>
            <a:br>
              <a:rPr lang="es-MX" dirty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9218" name="Picture 2" descr="C:\Users\Adrifelcha\Desktop\Felisa\Tesis\Tesis Template\Figures\Ebbinghau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764704"/>
            <a:ext cx="8510587" cy="5205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5265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err="1" smtClean="0"/>
              <a:t>Signal</a:t>
            </a:r>
            <a:r>
              <a:rPr lang="es-MX" dirty="0" smtClean="0"/>
              <a:t> </a:t>
            </a:r>
            <a:r>
              <a:rPr lang="es-MX" dirty="0" err="1" smtClean="0"/>
              <a:t>Detection</a:t>
            </a:r>
            <a:r>
              <a:rPr lang="es-MX" dirty="0" smtClean="0"/>
              <a:t> </a:t>
            </a:r>
            <a:r>
              <a:rPr lang="es-MX" dirty="0" err="1" smtClean="0"/>
              <a:t>Theory</a:t>
            </a: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403648" y="332656"/>
            <a:ext cx="6400800" cy="1752600"/>
          </a:xfrm>
        </p:spPr>
        <p:txBody>
          <a:bodyPr/>
          <a:lstStyle/>
          <a:p>
            <a:r>
              <a:rPr lang="es-MX" dirty="0" smtClean="0"/>
              <a:t>PARTE I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113555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476672"/>
            <a:ext cx="6768752" cy="5876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02590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07" y="106228"/>
            <a:ext cx="9008095" cy="6728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5928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88640"/>
            <a:ext cx="8830504" cy="6264696"/>
          </a:xfrm>
        </p:spPr>
      </p:pic>
    </p:spTree>
    <p:extLst>
      <p:ext uri="{BB962C8B-B14F-4D97-AF65-F5344CB8AC3E}">
        <p14:creationId xmlns:p14="http://schemas.microsoft.com/office/powerpoint/2010/main" val="24580735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-16901"/>
            <a:ext cx="8705728" cy="6850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29954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417792" cy="6741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13695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32566"/>
            <a:ext cx="8788778" cy="6669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30348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988840"/>
            <a:ext cx="7968479" cy="2634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232259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77818"/>
            <a:ext cx="6189056" cy="6669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99619" y="206775"/>
            <a:ext cx="9707558" cy="665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23383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68560" y="219075"/>
            <a:ext cx="9705975" cy="663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291774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027146"/>
            <a:ext cx="6592216" cy="385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17718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One</a:t>
            </a:r>
            <a:r>
              <a:rPr lang="es-MX" dirty="0" smtClean="0"/>
              <a:t> single </a:t>
            </a:r>
            <a:r>
              <a:rPr lang="es-MX" dirty="0" err="1" smtClean="0"/>
              <a:t>problem</a:t>
            </a:r>
            <a:r>
              <a:rPr lang="es-MX" dirty="0" smtClean="0"/>
              <a:t>…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MX" dirty="0" err="1" smtClean="0">
                <a:solidFill>
                  <a:schemeClr val="bg1">
                    <a:lumMod val="65000"/>
                  </a:schemeClr>
                </a:solidFill>
              </a:rPr>
              <a:t>Is</a:t>
            </a:r>
            <a:r>
              <a:rPr lang="es-MX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s-MX" dirty="0" err="1" smtClean="0">
                <a:solidFill>
                  <a:schemeClr val="bg1">
                    <a:lumMod val="65000"/>
                  </a:schemeClr>
                </a:solidFill>
              </a:rPr>
              <a:t>that</a:t>
            </a:r>
            <a:r>
              <a:rPr lang="es-MX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s-MX" dirty="0" err="1" smtClean="0">
                <a:solidFill>
                  <a:schemeClr val="bg1">
                    <a:lumMod val="65000"/>
                  </a:schemeClr>
                </a:solidFill>
              </a:rPr>
              <a:t>the</a:t>
            </a:r>
            <a:r>
              <a:rPr lang="es-MX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s-MX" dirty="0" err="1" smtClean="0">
                <a:solidFill>
                  <a:schemeClr val="bg1">
                    <a:lumMod val="65000"/>
                  </a:schemeClr>
                </a:solidFill>
              </a:rPr>
              <a:t>sound</a:t>
            </a:r>
            <a:r>
              <a:rPr lang="es-MX" dirty="0" smtClean="0">
                <a:solidFill>
                  <a:schemeClr val="bg1">
                    <a:lumMod val="65000"/>
                  </a:schemeClr>
                </a:solidFill>
              </a:rPr>
              <a:t> of a </a:t>
            </a:r>
            <a:r>
              <a:rPr lang="es-MX" dirty="0" err="1" smtClean="0">
                <a:solidFill>
                  <a:schemeClr val="bg1">
                    <a:lumMod val="65000"/>
                  </a:schemeClr>
                </a:solidFill>
              </a:rPr>
              <a:t>predator</a:t>
            </a:r>
            <a:r>
              <a:rPr lang="es-MX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s-MX" dirty="0" err="1" smtClean="0">
                <a:solidFill>
                  <a:schemeClr val="bg1">
                    <a:lumMod val="65000"/>
                  </a:schemeClr>
                </a:solidFill>
              </a:rPr>
              <a:t>approaching</a:t>
            </a:r>
            <a:r>
              <a:rPr lang="es-MX" dirty="0" smtClean="0">
                <a:solidFill>
                  <a:schemeClr val="bg1">
                    <a:lumMod val="65000"/>
                  </a:schemeClr>
                </a:solidFill>
              </a:rPr>
              <a:t>?</a:t>
            </a:r>
          </a:p>
          <a:p>
            <a:pPr marL="0" indent="0">
              <a:buNone/>
            </a:pPr>
            <a:endParaRPr lang="es-MX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es-MX" dirty="0" err="1" smtClean="0">
                <a:solidFill>
                  <a:schemeClr val="bg1">
                    <a:lumMod val="65000"/>
                  </a:schemeClr>
                </a:solidFill>
              </a:rPr>
              <a:t>Is</a:t>
            </a:r>
            <a:r>
              <a:rPr lang="es-MX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s-MX" dirty="0" err="1" smtClean="0">
                <a:solidFill>
                  <a:schemeClr val="bg1">
                    <a:lumMod val="65000"/>
                  </a:schemeClr>
                </a:solidFill>
              </a:rPr>
              <a:t>this</a:t>
            </a:r>
            <a:r>
              <a:rPr lang="es-MX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s-MX" dirty="0" err="1" smtClean="0">
                <a:solidFill>
                  <a:schemeClr val="bg1">
                    <a:lumMod val="65000"/>
                  </a:schemeClr>
                </a:solidFill>
              </a:rPr>
              <a:t>food</a:t>
            </a:r>
            <a:r>
              <a:rPr lang="es-MX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s-MX" dirty="0" err="1" smtClean="0">
                <a:solidFill>
                  <a:schemeClr val="bg1">
                    <a:lumMod val="65000"/>
                  </a:schemeClr>
                </a:solidFill>
              </a:rPr>
              <a:t>eatable</a:t>
            </a:r>
            <a:r>
              <a:rPr lang="es-MX" dirty="0" smtClean="0">
                <a:solidFill>
                  <a:schemeClr val="bg1">
                    <a:lumMod val="65000"/>
                  </a:schemeClr>
                </a:solidFill>
              </a:rPr>
              <a:t>?</a:t>
            </a:r>
            <a:endParaRPr lang="es-MX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endParaRPr lang="es-MX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es-MX" dirty="0" err="1" smtClean="0">
                <a:solidFill>
                  <a:schemeClr val="bg1">
                    <a:lumMod val="65000"/>
                  </a:schemeClr>
                </a:solidFill>
              </a:rPr>
              <a:t>Is</a:t>
            </a:r>
            <a:r>
              <a:rPr lang="es-MX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s-MX" dirty="0" err="1" smtClean="0">
                <a:solidFill>
                  <a:schemeClr val="bg1">
                    <a:lumMod val="65000"/>
                  </a:schemeClr>
                </a:solidFill>
              </a:rPr>
              <a:t>my</a:t>
            </a:r>
            <a:r>
              <a:rPr lang="es-MX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s-MX" dirty="0" err="1" smtClean="0">
                <a:solidFill>
                  <a:schemeClr val="bg1">
                    <a:lumMod val="65000"/>
                  </a:schemeClr>
                </a:solidFill>
              </a:rPr>
              <a:t>mom</a:t>
            </a:r>
            <a:r>
              <a:rPr lang="es-MX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s-MX" dirty="0" err="1" smtClean="0">
                <a:solidFill>
                  <a:schemeClr val="bg1">
                    <a:lumMod val="65000"/>
                  </a:schemeClr>
                </a:solidFill>
              </a:rPr>
              <a:t>mad</a:t>
            </a:r>
            <a:r>
              <a:rPr lang="es-MX" dirty="0" smtClean="0">
                <a:solidFill>
                  <a:schemeClr val="bg1">
                    <a:lumMod val="65000"/>
                  </a:schemeClr>
                </a:solidFill>
              </a:rPr>
              <a:t> at me?</a:t>
            </a:r>
          </a:p>
          <a:p>
            <a:pPr marL="0" indent="0">
              <a:buNone/>
            </a:pPr>
            <a:endParaRPr lang="es-MX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es-MX" dirty="0" err="1" smtClean="0">
                <a:solidFill>
                  <a:schemeClr val="bg1">
                    <a:lumMod val="65000"/>
                  </a:schemeClr>
                </a:solidFill>
              </a:rPr>
              <a:t>Is</a:t>
            </a:r>
            <a:r>
              <a:rPr lang="es-MX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s-MX" dirty="0" err="1" smtClean="0">
                <a:solidFill>
                  <a:schemeClr val="bg1">
                    <a:lumMod val="65000"/>
                  </a:schemeClr>
                </a:solidFill>
              </a:rPr>
              <a:t>there</a:t>
            </a:r>
            <a:r>
              <a:rPr lang="es-MX" dirty="0" smtClean="0">
                <a:solidFill>
                  <a:schemeClr val="bg1">
                    <a:lumMod val="65000"/>
                  </a:schemeClr>
                </a:solidFill>
              </a:rPr>
              <a:t> a </a:t>
            </a:r>
            <a:r>
              <a:rPr lang="es-MX" dirty="0" err="1" smtClean="0">
                <a:solidFill>
                  <a:schemeClr val="bg1">
                    <a:lumMod val="65000"/>
                  </a:schemeClr>
                </a:solidFill>
              </a:rPr>
              <a:t>bomb</a:t>
            </a:r>
            <a:r>
              <a:rPr lang="es-MX" dirty="0" smtClean="0">
                <a:solidFill>
                  <a:schemeClr val="bg1">
                    <a:lumMod val="65000"/>
                  </a:schemeClr>
                </a:solidFill>
              </a:rPr>
              <a:t> in </a:t>
            </a:r>
            <a:r>
              <a:rPr lang="es-MX" dirty="0" err="1" smtClean="0">
                <a:solidFill>
                  <a:schemeClr val="bg1">
                    <a:lumMod val="65000"/>
                  </a:schemeClr>
                </a:solidFill>
              </a:rPr>
              <a:t>this</a:t>
            </a:r>
            <a:r>
              <a:rPr lang="es-MX" dirty="0" smtClean="0">
                <a:solidFill>
                  <a:schemeClr val="bg1">
                    <a:lumMod val="65000"/>
                  </a:schemeClr>
                </a:solidFill>
              </a:rPr>
              <a:t> bag?</a:t>
            </a:r>
          </a:p>
        </p:txBody>
      </p:sp>
      <p:sp>
        <p:nvSpPr>
          <p:cNvPr id="4" name="3 CuadroTexto"/>
          <p:cNvSpPr txBox="1"/>
          <p:nvPr/>
        </p:nvSpPr>
        <p:spPr>
          <a:xfrm rot="19142179">
            <a:off x="171536" y="3299435"/>
            <a:ext cx="41764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500" b="1" dirty="0" err="1" smtClean="0"/>
              <a:t>Is</a:t>
            </a:r>
            <a:r>
              <a:rPr lang="es-MX" sz="2500" b="1" dirty="0" smtClean="0"/>
              <a:t> </a:t>
            </a:r>
            <a:r>
              <a:rPr lang="es-MX" sz="2500" b="1" dirty="0" err="1" smtClean="0"/>
              <a:t>the</a:t>
            </a:r>
            <a:r>
              <a:rPr lang="es-MX" sz="2500" b="1" dirty="0" smtClean="0"/>
              <a:t> target </a:t>
            </a:r>
            <a:r>
              <a:rPr lang="es-MX" sz="2500" b="1" dirty="0" err="1" smtClean="0"/>
              <a:t>stimulus</a:t>
            </a:r>
            <a:r>
              <a:rPr lang="es-MX" sz="2500" b="1" dirty="0" smtClean="0"/>
              <a:t> </a:t>
            </a:r>
            <a:r>
              <a:rPr lang="es-MX" sz="2500" b="1" dirty="0" err="1" smtClean="0"/>
              <a:t>present</a:t>
            </a:r>
            <a:r>
              <a:rPr lang="es-MX" sz="2500" b="1" dirty="0" smtClean="0"/>
              <a:t>?</a:t>
            </a:r>
            <a:endParaRPr lang="es-MX" sz="2500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2253796"/>
            <a:ext cx="4802288" cy="2653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5 CuadroTexto"/>
          <p:cNvSpPr txBox="1"/>
          <p:nvPr/>
        </p:nvSpPr>
        <p:spPr>
          <a:xfrm>
            <a:off x="5220072" y="2636912"/>
            <a:ext cx="792088" cy="3231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MX" sz="1500" dirty="0" err="1" smtClean="0"/>
              <a:t>Noise</a:t>
            </a:r>
            <a:endParaRPr lang="es-MX" sz="1500" dirty="0"/>
          </a:p>
        </p:txBody>
      </p:sp>
      <p:sp>
        <p:nvSpPr>
          <p:cNvPr id="7" name="6 CuadroTexto"/>
          <p:cNvSpPr txBox="1"/>
          <p:nvPr/>
        </p:nvSpPr>
        <p:spPr>
          <a:xfrm>
            <a:off x="8028384" y="2638778"/>
            <a:ext cx="792088" cy="3231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MX" sz="1500" dirty="0" smtClean="0"/>
              <a:t>Signal</a:t>
            </a:r>
            <a:endParaRPr lang="es-MX" sz="1500" dirty="0"/>
          </a:p>
        </p:txBody>
      </p:sp>
    </p:spTree>
    <p:extLst>
      <p:ext uri="{BB962C8B-B14F-4D97-AF65-F5344CB8AC3E}">
        <p14:creationId xmlns:p14="http://schemas.microsoft.com/office/powerpoint/2010/main" val="3491768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76672"/>
            <a:ext cx="8280920" cy="6147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690182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¿Los círculos centrales son del mismo tamaño?</a:t>
            </a:r>
            <a:br>
              <a:rPr lang="es-MX" dirty="0" smtClean="0"/>
            </a:br>
            <a:endParaRPr lang="es-MX" dirty="0"/>
          </a:p>
        </p:txBody>
      </p:sp>
      <p:sp>
        <p:nvSpPr>
          <p:cNvPr id="5" name="4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s-MX" dirty="0" smtClean="0"/>
              <a:t>Experimento 1</a:t>
            </a:r>
            <a:endParaRPr lang="es-MX" dirty="0"/>
          </a:p>
        </p:txBody>
      </p:sp>
      <p:sp>
        <p:nvSpPr>
          <p:cNvPr id="6" name="5 Marcador de contenido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MX" dirty="0" smtClean="0"/>
              <a:t>Círculo aislado (constante)</a:t>
            </a:r>
          </a:p>
          <a:p>
            <a:pPr marL="0" indent="0">
              <a:buNone/>
            </a:pPr>
            <a:endParaRPr lang="es-MX" dirty="0" smtClean="0"/>
          </a:p>
          <a:p>
            <a:pPr marL="0" indent="0" algn="ctr">
              <a:buNone/>
            </a:pPr>
            <a:r>
              <a:rPr lang="es-MX" dirty="0" smtClean="0"/>
              <a:t>Vs</a:t>
            </a:r>
          </a:p>
          <a:p>
            <a:pPr marL="0" indent="0" algn="ctr">
              <a:buNone/>
            </a:pPr>
            <a:endParaRPr lang="es-MX" dirty="0" smtClean="0"/>
          </a:p>
          <a:p>
            <a:r>
              <a:rPr lang="es-MX" dirty="0" smtClean="0"/>
              <a:t>Círculo central de Figura de </a:t>
            </a:r>
            <a:r>
              <a:rPr lang="es-MX" dirty="0" err="1" smtClean="0"/>
              <a:t>Ebbinghaus</a:t>
            </a:r>
            <a:endParaRPr lang="es-MX" dirty="0" smtClean="0"/>
          </a:p>
        </p:txBody>
      </p:sp>
      <p:sp>
        <p:nvSpPr>
          <p:cNvPr id="7" name="6 Marcador de texto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s-MX" dirty="0" smtClean="0"/>
              <a:t>Experimento 2</a:t>
            </a:r>
            <a:endParaRPr lang="es-MX" dirty="0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s-MX" dirty="0" smtClean="0"/>
              <a:t>Círculo central de Figura de </a:t>
            </a:r>
            <a:r>
              <a:rPr lang="es-MX" dirty="0" err="1" smtClean="0"/>
              <a:t>Ebbinghaus</a:t>
            </a:r>
            <a:r>
              <a:rPr lang="es-MX" dirty="0" smtClean="0"/>
              <a:t>  </a:t>
            </a:r>
          </a:p>
          <a:p>
            <a:pPr marL="0" indent="0" algn="ctr">
              <a:buNone/>
            </a:pPr>
            <a:r>
              <a:rPr lang="es-MX" sz="2000" i="1" dirty="0" smtClean="0"/>
              <a:t>(Sobrestimación)</a:t>
            </a:r>
          </a:p>
          <a:p>
            <a:pPr marL="0" indent="0" algn="ctr">
              <a:buNone/>
            </a:pPr>
            <a:endParaRPr lang="es-MX" sz="2000" i="1" dirty="0" smtClean="0"/>
          </a:p>
          <a:p>
            <a:pPr marL="0" indent="0" algn="ctr">
              <a:buNone/>
            </a:pPr>
            <a:r>
              <a:rPr lang="es-MX" dirty="0" smtClean="0"/>
              <a:t>vs</a:t>
            </a:r>
          </a:p>
          <a:p>
            <a:r>
              <a:rPr lang="es-MX" dirty="0" smtClean="0"/>
              <a:t>Círculo central de Figura de </a:t>
            </a:r>
            <a:r>
              <a:rPr lang="es-MX" dirty="0" err="1" smtClean="0"/>
              <a:t>Ebbinghaus</a:t>
            </a:r>
            <a:r>
              <a:rPr lang="es-MX" dirty="0" smtClean="0"/>
              <a:t> </a:t>
            </a:r>
          </a:p>
          <a:p>
            <a:pPr marL="0" indent="0" algn="ctr">
              <a:buNone/>
            </a:pPr>
            <a:r>
              <a:rPr lang="es-MX" sz="2000" i="1" dirty="0" smtClean="0"/>
              <a:t>(Subestimación)</a:t>
            </a:r>
            <a:endParaRPr lang="es-MX" sz="2000" i="1" dirty="0"/>
          </a:p>
        </p:txBody>
      </p:sp>
    </p:spTree>
    <p:extLst>
      <p:ext uri="{BB962C8B-B14F-4D97-AF65-F5344CB8AC3E}">
        <p14:creationId xmlns:p14="http://schemas.microsoft.com/office/powerpoint/2010/main" val="380553687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0487"/>
            <a:ext cx="4824536" cy="6911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4 Marcador de texto"/>
          <p:cNvSpPr txBox="1">
            <a:spLocks/>
          </p:cNvSpPr>
          <p:nvPr/>
        </p:nvSpPr>
        <p:spPr>
          <a:xfrm>
            <a:off x="5071704" y="1215232"/>
            <a:ext cx="4040188" cy="639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MX" smtClean="0"/>
              <a:t>Experimento 1</a:t>
            </a:r>
            <a:endParaRPr lang="es-MX" dirty="0"/>
          </a:p>
        </p:txBody>
      </p:sp>
      <p:sp>
        <p:nvSpPr>
          <p:cNvPr id="6" name="5 Marcador de contenido"/>
          <p:cNvSpPr txBox="1">
            <a:spLocks/>
          </p:cNvSpPr>
          <p:nvPr/>
        </p:nvSpPr>
        <p:spPr>
          <a:xfrm>
            <a:off x="4932040" y="1854994"/>
            <a:ext cx="4179852" cy="395128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MX" dirty="0" smtClean="0"/>
          </a:p>
          <a:p>
            <a:r>
              <a:rPr lang="es-MX" sz="2500" dirty="0" smtClean="0"/>
              <a:t>Diseño Factorial       </a:t>
            </a:r>
            <a:r>
              <a:rPr lang="es-MX" sz="2500" b="1" u="sng" dirty="0" smtClean="0"/>
              <a:t>5x2x2</a:t>
            </a:r>
          </a:p>
          <a:p>
            <a:endParaRPr lang="es-MX" sz="2500" b="1" u="sng" dirty="0" smtClean="0"/>
          </a:p>
          <a:p>
            <a:pPr lvl="1"/>
            <a:r>
              <a:rPr lang="es-MX" sz="1600" dirty="0" smtClean="0"/>
              <a:t>5 círculos centrales</a:t>
            </a:r>
          </a:p>
          <a:p>
            <a:pPr lvl="1"/>
            <a:r>
              <a:rPr lang="es-MX" sz="1600" dirty="0" smtClean="0"/>
              <a:t>2 ilusiones</a:t>
            </a:r>
          </a:p>
          <a:p>
            <a:pPr lvl="1"/>
            <a:r>
              <a:rPr lang="es-MX" sz="1600" dirty="0" smtClean="0"/>
              <a:t>2 niveles de número de círculo externo</a:t>
            </a:r>
          </a:p>
          <a:p>
            <a:endParaRPr lang="es-MX" dirty="0" smtClean="0"/>
          </a:p>
          <a:p>
            <a:pPr marL="0" indent="0">
              <a:buNone/>
            </a:pPr>
            <a:r>
              <a:rPr lang="es-MX" dirty="0" smtClean="0"/>
              <a:t>… por Condición</a:t>
            </a:r>
          </a:p>
        </p:txBody>
      </p:sp>
    </p:spTree>
    <p:extLst>
      <p:ext uri="{BB962C8B-B14F-4D97-AF65-F5344CB8AC3E}">
        <p14:creationId xmlns:p14="http://schemas.microsoft.com/office/powerpoint/2010/main" val="322382954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94716"/>
            <a:ext cx="6029846" cy="6663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980360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Datos</a:t>
            </a: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Parte V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1135556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579" y="908720"/>
            <a:ext cx="9183158" cy="5040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5595956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712" y="0"/>
            <a:ext cx="8393264" cy="66693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329345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613" y="366713"/>
            <a:ext cx="7724775" cy="612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8235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323" y="55901"/>
            <a:ext cx="8422141" cy="6802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1151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Resultados</a:t>
            </a: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Parte VI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1135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To</a:t>
            </a:r>
            <a:r>
              <a:rPr lang="es-MX" dirty="0" smtClean="0"/>
              <a:t> </a:t>
            </a:r>
            <a:r>
              <a:rPr lang="es-MX" dirty="0" err="1" smtClean="0"/>
              <a:t>detect</a:t>
            </a:r>
            <a:r>
              <a:rPr lang="es-MX" dirty="0" smtClean="0"/>
              <a:t> </a:t>
            </a:r>
            <a:r>
              <a:rPr lang="es-MX" dirty="0" err="1" smtClean="0"/>
              <a:t>is</a:t>
            </a:r>
            <a:r>
              <a:rPr lang="es-MX" dirty="0" smtClean="0"/>
              <a:t> a </a:t>
            </a:r>
            <a:r>
              <a:rPr lang="es-MX" dirty="0" err="1" smtClean="0"/>
              <a:t>problem</a:t>
            </a:r>
            <a:endParaRPr lang="es-MX" dirty="0"/>
          </a:p>
        </p:txBody>
      </p:sp>
      <p:sp>
        <p:nvSpPr>
          <p:cNvPr id="4" name="3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 err="1" smtClean="0"/>
              <a:t>Is</a:t>
            </a:r>
            <a:r>
              <a:rPr lang="es-MX" dirty="0" smtClean="0"/>
              <a:t> </a:t>
            </a:r>
            <a:r>
              <a:rPr lang="es-MX" i="1" dirty="0" err="1" smtClean="0">
                <a:solidFill>
                  <a:schemeClr val="accent1">
                    <a:lumMod val="50000"/>
                  </a:schemeClr>
                </a:solidFill>
              </a:rPr>
              <a:t>this</a:t>
            </a:r>
            <a:r>
              <a:rPr lang="es-MX" i="1" dirty="0" smtClean="0">
                <a:solidFill>
                  <a:schemeClr val="accent1">
                    <a:lumMod val="50000"/>
                  </a:schemeClr>
                </a:solidFill>
              </a:rPr>
              <a:t> particular </a:t>
            </a:r>
            <a:r>
              <a:rPr lang="es-MX" i="1" dirty="0" err="1" smtClean="0">
                <a:solidFill>
                  <a:schemeClr val="accent1">
                    <a:lumMod val="50000"/>
                  </a:schemeClr>
                </a:solidFill>
              </a:rPr>
              <a:t>situation</a:t>
            </a:r>
            <a:r>
              <a:rPr lang="es-MX" i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s-MX" dirty="0" smtClean="0"/>
              <a:t>happening?</a:t>
            </a:r>
          </a:p>
          <a:p>
            <a:pPr lvl="1"/>
            <a:r>
              <a:rPr lang="es-MX" dirty="0" err="1">
                <a:solidFill>
                  <a:schemeClr val="accent1">
                    <a:lumMod val="50000"/>
                  </a:schemeClr>
                </a:solidFill>
              </a:rPr>
              <a:t>S</a:t>
            </a:r>
            <a:r>
              <a:rPr lang="es-MX" dirty="0" err="1" smtClean="0">
                <a:solidFill>
                  <a:schemeClr val="accent1">
                    <a:lumMod val="50000"/>
                  </a:schemeClr>
                </a:solidFill>
              </a:rPr>
              <a:t>timulus</a:t>
            </a:r>
            <a:endParaRPr lang="es-MX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lvl="1"/>
            <a:r>
              <a:rPr lang="es-MX" dirty="0" err="1" smtClean="0">
                <a:solidFill>
                  <a:schemeClr val="accent1">
                    <a:lumMod val="50000"/>
                  </a:schemeClr>
                </a:solidFill>
              </a:rPr>
              <a:t>Category</a:t>
            </a:r>
            <a:endParaRPr lang="es-MX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lvl="1"/>
            <a:r>
              <a:rPr lang="es-MX" dirty="0" err="1" smtClean="0">
                <a:solidFill>
                  <a:schemeClr val="accent1">
                    <a:lumMod val="50000"/>
                  </a:schemeClr>
                </a:solidFill>
              </a:rPr>
              <a:t>World</a:t>
            </a:r>
            <a:r>
              <a:rPr lang="es-MX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s-MX" dirty="0" err="1" smtClean="0">
                <a:solidFill>
                  <a:schemeClr val="accent1">
                    <a:lumMod val="50000"/>
                  </a:schemeClr>
                </a:solidFill>
              </a:rPr>
              <a:t>state</a:t>
            </a:r>
            <a:endParaRPr lang="es-MX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es-MX" dirty="0"/>
          </a:p>
          <a:p>
            <a:r>
              <a:rPr lang="es-MX" dirty="0" smtClean="0"/>
              <a:t>‘Yes/No’ </a:t>
            </a:r>
            <a:r>
              <a:rPr lang="es-MX" dirty="0" err="1" smtClean="0"/>
              <a:t>situation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84496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6" y="188640"/>
            <a:ext cx="8229600" cy="1143000"/>
          </a:xfrm>
        </p:spPr>
        <p:txBody>
          <a:bodyPr/>
          <a:lstStyle/>
          <a:p>
            <a:r>
              <a:rPr lang="es-MX" dirty="0" smtClean="0"/>
              <a:t>To-do </a:t>
            </a:r>
            <a:r>
              <a:rPr lang="es-MX" dirty="0" err="1" smtClean="0"/>
              <a:t>list</a:t>
            </a:r>
            <a:r>
              <a:rPr lang="es-MX" dirty="0" smtClean="0"/>
              <a:t>: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AutoNum type="arabicPeriod"/>
            </a:pPr>
            <a:r>
              <a:rPr lang="es-MX" dirty="0" smtClean="0"/>
              <a:t>Comprobar que las condiciones de d’ sean diferentes.</a:t>
            </a:r>
          </a:p>
          <a:p>
            <a:pPr marL="514350" indent="-514350">
              <a:buAutoNum type="arabicPeriod"/>
            </a:pPr>
            <a:r>
              <a:rPr lang="es-MX" dirty="0" smtClean="0"/>
              <a:t>Comprobar diferencias entre:</a:t>
            </a:r>
          </a:p>
          <a:p>
            <a:pPr marL="400050" lvl="1" indent="0">
              <a:buNone/>
            </a:pPr>
            <a:r>
              <a:rPr lang="es-MX" dirty="0"/>
              <a:t>a) Hits A   vs  Hits B</a:t>
            </a:r>
          </a:p>
          <a:p>
            <a:pPr marL="400050" lvl="1" indent="0">
              <a:buNone/>
            </a:pPr>
            <a:r>
              <a:rPr lang="es-MX" dirty="0"/>
              <a:t>b) FA A  vs   FA B </a:t>
            </a:r>
          </a:p>
          <a:p>
            <a:pPr marL="514350" indent="-514350">
              <a:buAutoNum type="arabicPeriod"/>
            </a:pPr>
            <a:r>
              <a:rPr lang="es-MX" dirty="0" smtClean="0"/>
              <a:t>Comprobar diferencias en </a:t>
            </a:r>
            <a:r>
              <a:rPr lang="es-MX" dirty="0" err="1" smtClean="0"/>
              <a:t>Confidence</a:t>
            </a:r>
            <a:r>
              <a:rPr lang="es-MX" dirty="0" smtClean="0"/>
              <a:t> </a:t>
            </a:r>
            <a:r>
              <a:rPr lang="es-MX" dirty="0" err="1" smtClean="0"/>
              <a:t>Rates</a:t>
            </a:r>
            <a:endParaRPr lang="es-MX" dirty="0" smtClean="0"/>
          </a:p>
          <a:p>
            <a:pPr marL="514350" indent="-514350">
              <a:buAutoNum type="arabicPeriod"/>
            </a:pPr>
            <a:endParaRPr lang="es-MX" dirty="0"/>
          </a:p>
          <a:p>
            <a:pPr marL="0" indent="0">
              <a:buNone/>
            </a:pPr>
            <a:r>
              <a:rPr lang="es-MX" dirty="0" smtClean="0"/>
              <a:t>Controles adicionales:</a:t>
            </a:r>
          </a:p>
          <a:p>
            <a:pPr marL="514350" indent="-514350">
              <a:buAutoNum type="arabicPeriod"/>
            </a:pPr>
            <a:r>
              <a:rPr lang="es-MX" dirty="0" smtClean="0"/>
              <a:t>Diferencias  en:</a:t>
            </a:r>
          </a:p>
          <a:p>
            <a:pPr marL="0" indent="0">
              <a:buNone/>
            </a:pPr>
            <a:r>
              <a:rPr lang="es-MX" dirty="0" smtClean="0"/>
              <a:t>	a) CR-Miss A    vs   CR-Miss B</a:t>
            </a:r>
          </a:p>
          <a:p>
            <a:pPr marL="0" indent="0">
              <a:buNone/>
            </a:pPr>
            <a:r>
              <a:rPr lang="es-MX" dirty="0"/>
              <a:t>2</a:t>
            </a:r>
            <a:r>
              <a:rPr lang="es-MX" dirty="0" smtClean="0"/>
              <a:t>. Comprobar </a:t>
            </a:r>
            <a:r>
              <a:rPr lang="es-MX" dirty="0" err="1" smtClean="0"/>
              <a:t>correlacion</a:t>
            </a:r>
            <a:r>
              <a:rPr lang="es-MX" dirty="0" smtClean="0"/>
              <a:t>:</a:t>
            </a:r>
          </a:p>
          <a:p>
            <a:pPr marL="0" indent="0">
              <a:buNone/>
            </a:pPr>
            <a:r>
              <a:rPr lang="es-MX" dirty="0"/>
              <a:t>	</a:t>
            </a:r>
            <a:r>
              <a:rPr lang="es-MX" dirty="0" smtClean="0"/>
              <a:t>Tiempo de Respuesta - Condición</a:t>
            </a:r>
          </a:p>
        </p:txBody>
      </p:sp>
    </p:spTree>
    <p:extLst>
      <p:ext uri="{BB962C8B-B14F-4D97-AF65-F5344CB8AC3E}">
        <p14:creationId xmlns:p14="http://schemas.microsoft.com/office/powerpoint/2010/main" val="3198657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340768"/>
            <a:ext cx="7241430" cy="5345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1 Título"/>
          <p:cNvSpPr txBox="1">
            <a:spLocks/>
          </p:cNvSpPr>
          <p:nvPr/>
        </p:nvSpPr>
        <p:spPr>
          <a:xfrm>
            <a:off x="609600" y="19710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dirty="0" smtClean="0"/>
              <a:t>1. Verificar que se probaron dos condiciones de dificultad</a:t>
            </a:r>
            <a:r>
              <a:rPr lang="es-MX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3753672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276872"/>
            <a:ext cx="6499540" cy="1849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6821752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714" y="332656"/>
            <a:ext cx="8346380" cy="6120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2799189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038" y="642938"/>
            <a:ext cx="7781925" cy="557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0173889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04664"/>
            <a:ext cx="8243452" cy="5791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240942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96" y="1786601"/>
            <a:ext cx="4021992" cy="3186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4 Marcador de texto"/>
          <p:cNvSpPr txBox="1">
            <a:spLocks/>
          </p:cNvSpPr>
          <p:nvPr/>
        </p:nvSpPr>
        <p:spPr>
          <a:xfrm>
            <a:off x="0" y="881883"/>
            <a:ext cx="4040188" cy="639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MX" dirty="0" smtClean="0"/>
              <a:t>Experimento 1</a:t>
            </a:r>
            <a:endParaRPr lang="es-MX" dirty="0"/>
          </a:p>
        </p:txBody>
      </p:sp>
      <p:sp>
        <p:nvSpPr>
          <p:cNvPr id="7" name="6 Marcador de texto"/>
          <p:cNvSpPr txBox="1">
            <a:spLocks/>
          </p:cNvSpPr>
          <p:nvPr/>
        </p:nvSpPr>
        <p:spPr>
          <a:xfrm>
            <a:off x="4860032" y="959823"/>
            <a:ext cx="4041775" cy="63976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MX" dirty="0" smtClean="0"/>
              <a:t>Experimento 2</a:t>
            </a:r>
            <a:endParaRPr lang="es-MX" dirty="0"/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1605226"/>
            <a:ext cx="4092228" cy="33682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8724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2. Comparar Tasas de Respuesta</a:t>
            </a:r>
            <a:br>
              <a:rPr lang="es-MX" dirty="0" smtClean="0"/>
            </a:br>
            <a:r>
              <a:rPr lang="es-MX" dirty="0" smtClean="0"/>
              <a:t>(Hits y Falsas Alarmas)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3480" y="2060847"/>
            <a:ext cx="4680520" cy="3677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2108" y="2075159"/>
            <a:ext cx="4569639" cy="35860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5525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3480" y="167201"/>
            <a:ext cx="4680520" cy="3677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2108" y="181513"/>
            <a:ext cx="4569639" cy="35860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4149080"/>
            <a:ext cx="5760640" cy="23200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584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822" y="692696"/>
            <a:ext cx="7985877" cy="54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2638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Problem</a:t>
            </a:r>
            <a:r>
              <a:rPr lang="es-MX" dirty="0" smtClean="0"/>
              <a:t> </a:t>
            </a:r>
            <a:r>
              <a:rPr lang="es-MX" dirty="0" smtClean="0"/>
              <a:t>#1</a:t>
            </a:r>
            <a:r>
              <a:rPr lang="es-MX" dirty="0" smtClean="0"/>
              <a:t>: </a:t>
            </a:r>
            <a:r>
              <a:rPr lang="es-MX" dirty="0" err="1" smtClean="0"/>
              <a:t>Uncertainty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MX" b="1" dirty="0" err="1" smtClean="0"/>
              <a:t>Information</a:t>
            </a:r>
            <a:r>
              <a:rPr lang="es-MX" b="1" dirty="0" smtClean="0"/>
              <a:t> </a:t>
            </a:r>
            <a:r>
              <a:rPr lang="es-MX" b="1" dirty="0" err="1" smtClean="0"/>
              <a:t>is</a:t>
            </a:r>
            <a:r>
              <a:rPr lang="es-MX" b="1" dirty="0" smtClean="0"/>
              <a:t> </a:t>
            </a:r>
            <a:r>
              <a:rPr lang="es-MX" b="1" dirty="0" err="1" smtClean="0"/>
              <a:t>not</a:t>
            </a:r>
            <a:r>
              <a:rPr lang="es-MX" b="1" dirty="0" smtClean="0"/>
              <a:t> precise:</a:t>
            </a:r>
          </a:p>
          <a:p>
            <a:endParaRPr lang="es-MX" dirty="0"/>
          </a:p>
          <a:p>
            <a:r>
              <a:rPr lang="es-MX" dirty="0" err="1" smtClean="0"/>
              <a:t>Nothing</a:t>
            </a:r>
            <a:r>
              <a:rPr lang="es-MX" dirty="0" smtClean="0"/>
              <a:t> </a:t>
            </a:r>
            <a:r>
              <a:rPr lang="es-MX" dirty="0" err="1" smtClean="0"/>
              <a:t>appears</a:t>
            </a:r>
            <a:r>
              <a:rPr lang="es-MX" dirty="0" smtClean="0"/>
              <a:t> </a:t>
            </a:r>
            <a:r>
              <a:rPr lang="es-MX" dirty="0" err="1" smtClean="0"/>
              <a:t>exactly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same</a:t>
            </a:r>
            <a:r>
              <a:rPr lang="es-MX" dirty="0" smtClean="0"/>
              <a:t> </a:t>
            </a:r>
            <a:r>
              <a:rPr lang="es-MX" dirty="0" err="1" smtClean="0"/>
              <a:t>on</a:t>
            </a:r>
            <a:r>
              <a:rPr lang="es-MX" dirty="0" smtClean="0"/>
              <a:t> </a:t>
            </a:r>
            <a:r>
              <a:rPr lang="es-MX" dirty="0" err="1" smtClean="0"/>
              <a:t>each</a:t>
            </a:r>
            <a:r>
              <a:rPr lang="es-MX" dirty="0" smtClean="0"/>
              <a:t> </a:t>
            </a:r>
            <a:r>
              <a:rPr lang="es-MX" dirty="0" err="1" smtClean="0"/>
              <a:t>presentation</a:t>
            </a:r>
            <a:r>
              <a:rPr lang="es-MX" dirty="0" smtClean="0"/>
              <a:t>.</a:t>
            </a:r>
          </a:p>
          <a:p>
            <a:endParaRPr lang="es-MX" dirty="0"/>
          </a:p>
          <a:p>
            <a:r>
              <a:rPr lang="es-MX" dirty="0" err="1" smtClean="0"/>
              <a:t>Nothing</a:t>
            </a:r>
            <a:r>
              <a:rPr lang="es-MX" dirty="0" smtClean="0"/>
              <a:t> </a:t>
            </a:r>
            <a:r>
              <a:rPr lang="es-MX" dirty="0" err="1" smtClean="0"/>
              <a:t>is</a:t>
            </a:r>
            <a:r>
              <a:rPr lang="es-MX" dirty="0" smtClean="0"/>
              <a:t> </a:t>
            </a:r>
            <a:r>
              <a:rPr lang="es-MX" dirty="0" err="1" smtClean="0"/>
              <a:t>perceived</a:t>
            </a:r>
            <a:r>
              <a:rPr lang="es-MX" dirty="0" smtClean="0"/>
              <a:t> </a:t>
            </a:r>
            <a:r>
              <a:rPr lang="es-MX" dirty="0" err="1" smtClean="0"/>
              <a:t>exactly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same</a:t>
            </a:r>
            <a:r>
              <a:rPr lang="es-MX" dirty="0" smtClean="0"/>
              <a:t> </a:t>
            </a:r>
            <a:r>
              <a:rPr lang="es-MX" dirty="0" err="1" smtClean="0"/>
              <a:t>on</a:t>
            </a:r>
            <a:r>
              <a:rPr lang="es-MX" dirty="0" smtClean="0"/>
              <a:t> </a:t>
            </a:r>
            <a:r>
              <a:rPr lang="es-MX" dirty="0" err="1" smtClean="0"/>
              <a:t>each</a:t>
            </a:r>
            <a:r>
              <a:rPr lang="es-MX" dirty="0" smtClean="0"/>
              <a:t> </a:t>
            </a:r>
            <a:r>
              <a:rPr lang="es-MX" dirty="0" err="1" smtClean="0"/>
              <a:t>presentation</a:t>
            </a:r>
            <a:r>
              <a:rPr lang="es-MX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33290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7973" y="129048"/>
            <a:ext cx="6332379" cy="6578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468759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5" y="116632"/>
            <a:ext cx="6912768" cy="6574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642237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3. Comparar </a:t>
            </a:r>
            <a:r>
              <a:rPr lang="es-MX" dirty="0" err="1" smtClean="0"/>
              <a:t>Confidence</a:t>
            </a:r>
            <a:r>
              <a:rPr lang="es-MX" dirty="0" smtClean="0"/>
              <a:t> Ratings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1162843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7090" y="2348880"/>
            <a:ext cx="5722375" cy="2356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007113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6" y="188640"/>
            <a:ext cx="8229600" cy="1143000"/>
          </a:xfrm>
        </p:spPr>
        <p:txBody>
          <a:bodyPr/>
          <a:lstStyle/>
          <a:p>
            <a:r>
              <a:rPr lang="es-MX" b="1" dirty="0" smtClean="0"/>
              <a:t>To-do </a:t>
            </a:r>
            <a:r>
              <a:rPr lang="es-MX" b="1" dirty="0" err="1" smtClean="0"/>
              <a:t>list</a:t>
            </a:r>
            <a:r>
              <a:rPr lang="es-MX" b="1" dirty="0" smtClean="0"/>
              <a:t>:</a:t>
            </a:r>
            <a:endParaRPr lang="es-MX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AutoNum type="arabicPeriod"/>
            </a:pPr>
            <a:r>
              <a:rPr lang="es-MX" dirty="0" smtClean="0"/>
              <a:t>Comprobar que las condiciones de d’ sean diferentes.</a:t>
            </a:r>
          </a:p>
          <a:p>
            <a:pPr marL="514350" indent="-514350">
              <a:buAutoNum type="arabicPeriod"/>
            </a:pPr>
            <a:r>
              <a:rPr lang="es-MX" dirty="0" smtClean="0"/>
              <a:t>Comprobar diferencias entre:</a:t>
            </a:r>
          </a:p>
          <a:p>
            <a:pPr marL="400050" lvl="1" indent="0">
              <a:buNone/>
            </a:pPr>
            <a:r>
              <a:rPr lang="es-MX" dirty="0"/>
              <a:t>a) Hits A   vs  Hits B</a:t>
            </a:r>
          </a:p>
          <a:p>
            <a:pPr marL="400050" lvl="1" indent="0">
              <a:buNone/>
            </a:pPr>
            <a:r>
              <a:rPr lang="es-MX" dirty="0"/>
              <a:t>b) FA A  vs   FA B </a:t>
            </a:r>
          </a:p>
          <a:p>
            <a:pPr marL="514350" indent="-514350">
              <a:buAutoNum type="arabicPeriod"/>
            </a:pPr>
            <a:r>
              <a:rPr lang="es-MX" dirty="0" smtClean="0"/>
              <a:t>Comprobar diferencias en </a:t>
            </a:r>
            <a:r>
              <a:rPr lang="es-MX" dirty="0" err="1" smtClean="0"/>
              <a:t>Confidence</a:t>
            </a:r>
            <a:r>
              <a:rPr lang="es-MX" dirty="0" smtClean="0"/>
              <a:t> </a:t>
            </a:r>
            <a:r>
              <a:rPr lang="es-MX" dirty="0" err="1" smtClean="0"/>
              <a:t>Rates</a:t>
            </a:r>
            <a:endParaRPr lang="es-MX" dirty="0" smtClean="0"/>
          </a:p>
          <a:p>
            <a:pPr marL="514350" indent="-514350">
              <a:buAutoNum type="arabicPeriod"/>
            </a:pPr>
            <a:endParaRPr lang="es-MX" dirty="0"/>
          </a:p>
          <a:p>
            <a:pPr marL="0" indent="0">
              <a:buNone/>
            </a:pPr>
            <a:r>
              <a:rPr lang="es-MX" dirty="0" smtClean="0"/>
              <a:t>Controles adicionales:</a:t>
            </a:r>
          </a:p>
          <a:p>
            <a:pPr marL="514350" indent="-514350">
              <a:buAutoNum type="arabicPeriod"/>
            </a:pPr>
            <a:r>
              <a:rPr lang="es-MX" dirty="0" smtClean="0"/>
              <a:t>Diferencias  en:</a:t>
            </a:r>
          </a:p>
          <a:p>
            <a:pPr marL="0" indent="0">
              <a:buNone/>
            </a:pPr>
            <a:r>
              <a:rPr lang="es-MX" dirty="0" smtClean="0"/>
              <a:t>	a) CR-Miss A    vs   CR-Miss B</a:t>
            </a:r>
          </a:p>
          <a:p>
            <a:pPr marL="0" indent="0">
              <a:buNone/>
            </a:pPr>
            <a:r>
              <a:rPr lang="es-MX" dirty="0"/>
              <a:t>2</a:t>
            </a:r>
            <a:r>
              <a:rPr lang="es-MX" dirty="0" smtClean="0"/>
              <a:t>. Comprobar </a:t>
            </a:r>
            <a:r>
              <a:rPr lang="es-MX" dirty="0" err="1" smtClean="0"/>
              <a:t>correlacion</a:t>
            </a:r>
            <a:r>
              <a:rPr lang="es-MX" dirty="0" smtClean="0"/>
              <a:t>:</a:t>
            </a:r>
          </a:p>
          <a:p>
            <a:pPr marL="0" indent="0">
              <a:buNone/>
            </a:pPr>
            <a:r>
              <a:rPr lang="es-MX" dirty="0"/>
              <a:t>	</a:t>
            </a:r>
            <a:r>
              <a:rPr lang="es-MX" dirty="0" smtClean="0"/>
              <a:t>Tiempo de Respuesta - Condición</a:t>
            </a:r>
          </a:p>
        </p:txBody>
      </p:sp>
    </p:spTree>
    <p:extLst>
      <p:ext uri="{BB962C8B-B14F-4D97-AF65-F5344CB8AC3E}">
        <p14:creationId xmlns:p14="http://schemas.microsoft.com/office/powerpoint/2010/main" val="348259679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n para en construcc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4910" y="3429000"/>
            <a:ext cx="4857750" cy="361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3568" y="692696"/>
            <a:ext cx="7772400" cy="1470025"/>
          </a:xfrm>
        </p:spPr>
        <p:txBody>
          <a:bodyPr/>
          <a:lstStyle/>
          <a:p>
            <a:r>
              <a:rPr lang="es-MX" dirty="0" smtClean="0"/>
              <a:t>Discusión</a:t>
            </a: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403648" y="2132856"/>
            <a:ext cx="6400800" cy="1752600"/>
          </a:xfrm>
        </p:spPr>
        <p:txBody>
          <a:bodyPr/>
          <a:lstStyle/>
          <a:p>
            <a:r>
              <a:rPr lang="es-MX" dirty="0" smtClean="0"/>
              <a:t>Parte VII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04937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9925"/>
            <a:ext cx="8229600" cy="1143000"/>
          </a:xfrm>
        </p:spPr>
        <p:txBody>
          <a:bodyPr/>
          <a:lstStyle/>
          <a:p>
            <a:r>
              <a:rPr lang="es-MX" dirty="0" err="1" smtClean="0"/>
              <a:t>Problem</a:t>
            </a:r>
            <a:r>
              <a:rPr lang="es-MX" dirty="0" smtClean="0"/>
              <a:t> 2: </a:t>
            </a:r>
            <a:r>
              <a:rPr lang="es-MX" dirty="0" err="1" smtClean="0"/>
              <a:t>Consequences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67544" y="1124744"/>
            <a:ext cx="8435280" cy="4525963"/>
          </a:xfrm>
        </p:spPr>
        <p:txBody>
          <a:bodyPr/>
          <a:lstStyle/>
          <a:p>
            <a:pPr marL="0" indent="0">
              <a:buNone/>
            </a:pPr>
            <a:endParaRPr lang="es-MX" b="1" dirty="0" smtClean="0"/>
          </a:p>
          <a:p>
            <a:pPr marL="0" indent="0">
              <a:buNone/>
            </a:pPr>
            <a:endParaRPr lang="es-MX" b="1" dirty="0"/>
          </a:p>
          <a:p>
            <a:pPr marL="0" indent="0">
              <a:buNone/>
            </a:pPr>
            <a:r>
              <a:rPr lang="es-MX" b="1" dirty="0" err="1" smtClean="0"/>
              <a:t>Mistakes</a:t>
            </a:r>
            <a:r>
              <a:rPr lang="es-MX" b="1" dirty="0" smtClean="0"/>
              <a:t> </a:t>
            </a:r>
            <a:r>
              <a:rPr lang="es-MX" b="1" dirty="0" err="1" smtClean="0"/>
              <a:t>cost</a:t>
            </a:r>
            <a:r>
              <a:rPr lang="es-MX" b="1" dirty="0" smtClean="0"/>
              <a:t> and </a:t>
            </a:r>
            <a:r>
              <a:rPr lang="es-MX" b="1" dirty="0" err="1" smtClean="0"/>
              <a:t>success</a:t>
            </a:r>
            <a:r>
              <a:rPr lang="es-MX" b="1" dirty="0"/>
              <a:t> </a:t>
            </a:r>
            <a:r>
              <a:rPr lang="es-MX" b="1" dirty="0" err="1" smtClean="0"/>
              <a:t>pays</a:t>
            </a:r>
            <a:endParaRPr lang="es-MX" b="1" dirty="0" smtClean="0"/>
          </a:p>
          <a:p>
            <a:endParaRPr lang="es-MX" dirty="0"/>
          </a:p>
          <a:p>
            <a:pPr marL="0" indent="0" algn="r">
              <a:buNone/>
            </a:pPr>
            <a:r>
              <a:rPr lang="es-MX" dirty="0" smtClean="0"/>
              <a:t>… and </a:t>
            </a:r>
            <a:r>
              <a:rPr lang="es-MX" dirty="0" err="1" smtClean="0"/>
              <a:t>they</a:t>
            </a:r>
            <a:r>
              <a:rPr lang="es-MX" dirty="0" smtClean="0"/>
              <a:t> </a:t>
            </a:r>
            <a:r>
              <a:rPr lang="es-MX" dirty="0" err="1" smtClean="0"/>
              <a:t>tend</a:t>
            </a:r>
            <a:r>
              <a:rPr lang="es-MX" dirty="0" smtClean="0"/>
              <a:t> </a:t>
            </a:r>
            <a:r>
              <a:rPr lang="es-MX" dirty="0" err="1" smtClean="0"/>
              <a:t>to</a:t>
            </a:r>
            <a:r>
              <a:rPr lang="es-MX" dirty="0" smtClean="0"/>
              <a:t> do </a:t>
            </a:r>
            <a:r>
              <a:rPr lang="es-MX" dirty="0" err="1" smtClean="0"/>
              <a:t>it</a:t>
            </a:r>
            <a:r>
              <a:rPr lang="es-MX" dirty="0" smtClean="0"/>
              <a:t> </a:t>
            </a:r>
            <a:r>
              <a:rPr lang="es-MX" dirty="0" err="1" smtClean="0"/>
              <a:t>on</a:t>
            </a:r>
            <a:r>
              <a:rPr lang="es-MX" dirty="0" smtClean="0"/>
              <a:t> a </a:t>
            </a:r>
            <a:r>
              <a:rPr lang="es-MX" dirty="0" err="1" smtClean="0"/>
              <a:t>different</a:t>
            </a:r>
            <a:r>
              <a:rPr lang="es-MX" dirty="0" smtClean="0"/>
              <a:t> </a:t>
            </a:r>
            <a:r>
              <a:rPr lang="es-MX" dirty="0" err="1" smtClean="0"/>
              <a:t>scale</a:t>
            </a:r>
            <a:r>
              <a:rPr lang="es-MX" dirty="0" smtClean="0"/>
              <a:t>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08669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1121" y="620688"/>
            <a:ext cx="8229600" cy="1143000"/>
          </a:xfrm>
        </p:spPr>
        <p:txBody>
          <a:bodyPr>
            <a:normAutofit/>
          </a:bodyPr>
          <a:lstStyle/>
          <a:p>
            <a:r>
              <a:rPr lang="es-MX" dirty="0" err="1" smtClean="0"/>
              <a:t>Signal</a:t>
            </a:r>
            <a:r>
              <a:rPr lang="es-MX" dirty="0" smtClean="0"/>
              <a:t> </a:t>
            </a:r>
            <a:r>
              <a:rPr lang="es-MX" dirty="0" err="1" smtClean="0"/>
              <a:t>Detection</a:t>
            </a:r>
            <a:r>
              <a:rPr lang="es-MX" dirty="0" smtClean="0"/>
              <a:t> </a:t>
            </a:r>
            <a:r>
              <a:rPr lang="es-MX" dirty="0" err="1" smtClean="0"/>
              <a:t>Theory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060848"/>
            <a:ext cx="6853954" cy="4328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5796136" y="2492896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SEÑAL</a:t>
            </a:r>
            <a:endParaRPr lang="es-MX" dirty="0"/>
          </a:p>
        </p:txBody>
      </p:sp>
      <p:sp>
        <p:nvSpPr>
          <p:cNvPr id="6" name="5 CuadroTexto"/>
          <p:cNvSpPr txBox="1"/>
          <p:nvPr/>
        </p:nvSpPr>
        <p:spPr>
          <a:xfrm>
            <a:off x="2339752" y="3855588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i="1" dirty="0" smtClean="0"/>
              <a:t>Ruido</a:t>
            </a:r>
            <a:endParaRPr lang="es-MX" i="1" dirty="0"/>
          </a:p>
        </p:txBody>
      </p:sp>
    </p:spTree>
    <p:extLst>
      <p:ext uri="{BB962C8B-B14F-4D97-AF65-F5344CB8AC3E}">
        <p14:creationId xmlns:p14="http://schemas.microsoft.com/office/powerpoint/2010/main" val="3180811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Two</a:t>
            </a:r>
            <a:r>
              <a:rPr lang="es-MX" dirty="0" smtClean="0"/>
              <a:t> </a:t>
            </a:r>
            <a:r>
              <a:rPr lang="es-MX" dirty="0" err="1" smtClean="0"/>
              <a:t>main</a:t>
            </a:r>
            <a:r>
              <a:rPr lang="es-MX" dirty="0" smtClean="0"/>
              <a:t> </a:t>
            </a:r>
            <a:r>
              <a:rPr lang="es-MX" dirty="0" err="1" smtClean="0"/>
              <a:t>ingredients</a:t>
            </a:r>
            <a:r>
              <a:rPr lang="es-MX" dirty="0" smtClean="0"/>
              <a:t> of </a:t>
            </a:r>
            <a:r>
              <a:rPr lang="es-MX" dirty="0" err="1" smtClean="0"/>
              <a:t>th</a:t>
            </a:r>
            <a:r>
              <a:rPr lang="es-MX" dirty="0" err="1" smtClean="0"/>
              <a:t>e</a:t>
            </a:r>
            <a:r>
              <a:rPr lang="es-MX" dirty="0" smtClean="0"/>
              <a:t> SDT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err="1" smtClean="0">
                <a:solidFill>
                  <a:srgbClr val="7030A0"/>
                </a:solidFill>
              </a:rPr>
              <a:t>Discriminability</a:t>
            </a:r>
            <a:endParaRPr lang="es-MX" dirty="0" smtClean="0">
              <a:solidFill>
                <a:srgbClr val="7030A0"/>
              </a:solidFill>
            </a:endParaRPr>
          </a:p>
          <a:p>
            <a:pPr lvl="1"/>
            <a:r>
              <a:rPr lang="es-MX" dirty="0" smtClean="0">
                <a:solidFill>
                  <a:srgbClr val="7030A0"/>
                </a:solidFill>
              </a:rPr>
              <a:t>D’</a:t>
            </a:r>
          </a:p>
          <a:p>
            <a:endParaRPr lang="es-MX" dirty="0"/>
          </a:p>
          <a:p>
            <a:endParaRPr lang="es-MX" dirty="0" smtClean="0"/>
          </a:p>
          <a:p>
            <a:r>
              <a:rPr lang="es-MX" dirty="0" err="1" smtClean="0">
                <a:solidFill>
                  <a:srgbClr val="00B0F0"/>
                </a:solidFill>
              </a:rPr>
              <a:t>Bias</a:t>
            </a:r>
            <a:endParaRPr lang="es-MX" dirty="0" smtClean="0">
              <a:solidFill>
                <a:srgbClr val="00B0F0"/>
              </a:solidFill>
            </a:endParaRPr>
          </a:p>
          <a:p>
            <a:pPr lvl="1"/>
            <a:r>
              <a:rPr lang="es-MX" dirty="0" smtClean="0">
                <a:solidFill>
                  <a:srgbClr val="00B0F0"/>
                </a:solidFill>
              </a:rPr>
              <a:t>Beta</a:t>
            </a:r>
          </a:p>
          <a:p>
            <a:pPr lvl="1"/>
            <a:r>
              <a:rPr lang="es-MX" dirty="0">
                <a:solidFill>
                  <a:srgbClr val="00B0F0"/>
                </a:solidFill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627987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424</TotalTime>
  <Words>706</Words>
  <Application>Microsoft Office PowerPoint</Application>
  <PresentationFormat>Presentación en pantalla (4:3)</PresentationFormat>
  <Paragraphs>270</Paragraphs>
  <Slides>65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65</vt:i4>
      </vt:variant>
    </vt:vector>
  </HeadingPairs>
  <TitlesOfParts>
    <vt:vector size="68" baseType="lpstr">
      <vt:lpstr>Arial</vt:lpstr>
      <vt:lpstr>Calibri</vt:lpstr>
      <vt:lpstr>Tema de Office</vt:lpstr>
      <vt:lpstr>Estudios con Detección de Señales</vt:lpstr>
      <vt:lpstr>Summary</vt:lpstr>
      <vt:lpstr>Signal Detection Theory</vt:lpstr>
      <vt:lpstr>One single problem…</vt:lpstr>
      <vt:lpstr>To detect is a problem</vt:lpstr>
      <vt:lpstr>Problem #1: Uncertainty</vt:lpstr>
      <vt:lpstr>Problem 2: Consequences</vt:lpstr>
      <vt:lpstr>Signal Detection Theory</vt:lpstr>
      <vt:lpstr>Two main ingredients of the SDT</vt:lpstr>
      <vt:lpstr>SDT as applied to Recognition Memory</vt:lpstr>
      <vt:lpstr> </vt:lpstr>
      <vt:lpstr>Procedures</vt:lpstr>
      <vt:lpstr> </vt:lpstr>
      <vt:lpstr> </vt:lpstr>
      <vt:lpstr>Mirror Effect on Recognition Memory</vt:lpstr>
      <vt:lpstr>Mirror Effect</vt:lpstr>
      <vt:lpstr>Mirror Effect</vt:lpstr>
      <vt:lpstr> </vt:lpstr>
      <vt:lpstr> </vt:lpstr>
      <vt:lpstr>Yes/No Task</vt:lpstr>
      <vt:lpstr>Confidence Rating</vt:lpstr>
      <vt:lpstr>2Alternative-ForcedChoice</vt:lpstr>
      <vt:lpstr>Variables</vt:lpstr>
      <vt:lpstr> </vt:lpstr>
      <vt:lpstr> </vt:lpstr>
      <vt:lpstr>Research question</vt:lpstr>
      <vt:lpstr>The Experiment</vt:lpstr>
      <vt:lpstr> </vt:lpstr>
      <vt:lpstr> </vt:lpstr>
      <vt:lpstr> </vt:lpstr>
      <vt:lpstr> </vt:lpstr>
      <vt:lpstr>Presentación de PowerPoint</vt:lpstr>
      <vt:lpstr>Presentación de PowerPoint</vt:lpstr>
      <vt:lpstr>Presentación de PowerPoint</vt:lpstr>
      <vt:lpstr>Presentación de PowerPoint</vt:lpstr>
      <vt:lpstr> </vt:lpstr>
      <vt:lpstr> </vt:lpstr>
      <vt:lpstr>Presentación de PowerPoint</vt:lpstr>
      <vt:lpstr>Presentación de PowerPoint</vt:lpstr>
      <vt:lpstr>Presentación de PowerPoint</vt:lpstr>
      <vt:lpstr>¿Los círculos centrales son del mismo tamaño? </vt:lpstr>
      <vt:lpstr> </vt:lpstr>
      <vt:lpstr> </vt:lpstr>
      <vt:lpstr>Datos</vt:lpstr>
      <vt:lpstr>Presentación de PowerPoint</vt:lpstr>
      <vt:lpstr>Presentación de PowerPoint</vt:lpstr>
      <vt:lpstr>Presentación de PowerPoint</vt:lpstr>
      <vt:lpstr>Presentación de PowerPoint</vt:lpstr>
      <vt:lpstr>Resultados</vt:lpstr>
      <vt:lpstr>To-do list:</vt:lpstr>
      <vt:lpstr> </vt:lpstr>
      <vt:lpstr> </vt:lpstr>
      <vt:lpstr> </vt:lpstr>
      <vt:lpstr> </vt:lpstr>
      <vt:lpstr>Presentación de PowerPoint</vt:lpstr>
      <vt:lpstr> </vt:lpstr>
      <vt:lpstr>2. Comparar Tasas de Respuesta (Hits y Falsas Alarmas)</vt:lpstr>
      <vt:lpstr> </vt:lpstr>
      <vt:lpstr> </vt:lpstr>
      <vt:lpstr>Presentación de PowerPoint</vt:lpstr>
      <vt:lpstr>Presentación de PowerPoint</vt:lpstr>
      <vt:lpstr>3. Comparar Confidence Ratings</vt:lpstr>
      <vt:lpstr> </vt:lpstr>
      <vt:lpstr>To-do list:</vt:lpstr>
      <vt:lpstr>Discusión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Estudios con Detección de Señales</dc:title>
  <dc:creator>Adrifelcha</dc:creator>
  <cp:lastModifiedBy>Alejandro</cp:lastModifiedBy>
  <cp:revision>31</cp:revision>
  <dcterms:created xsi:type="dcterms:W3CDTF">2017-03-24T04:52:36Z</dcterms:created>
  <dcterms:modified xsi:type="dcterms:W3CDTF">2017-05-08T23:04:57Z</dcterms:modified>
</cp:coreProperties>
</file>