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38" r:id="rId5"/>
    <p:sldId id="351" r:id="rId6"/>
    <p:sldId id="352" r:id="rId7"/>
    <p:sldId id="339" r:id="rId8"/>
    <p:sldId id="340" r:id="rId9"/>
    <p:sldId id="343" r:id="rId10"/>
    <p:sldId id="344" r:id="rId11"/>
    <p:sldId id="260" r:id="rId12"/>
    <p:sldId id="347" r:id="rId13"/>
    <p:sldId id="348" r:id="rId14"/>
    <p:sldId id="261" r:id="rId15"/>
    <p:sldId id="268" r:id="rId16"/>
    <p:sldId id="272" r:id="rId17"/>
    <p:sldId id="274" r:id="rId18"/>
    <p:sldId id="350" r:id="rId19"/>
    <p:sldId id="279" r:id="rId20"/>
    <p:sldId id="298" r:id="rId21"/>
    <p:sldId id="262" r:id="rId22"/>
    <p:sldId id="317" r:id="rId23"/>
    <p:sldId id="315" r:id="rId24"/>
    <p:sldId id="314" r:id="rId25"/>
    <p:sldId id="304" r:id="rId26"/>
    <p:sldId id="311" r:id="rId27"/>
    <p:sldId id="305" r:id="rId28"/>
    <p:sldId id="308" r:id="rId29"/>
    <p:sldId id="316" r:id="rId30"/>
    <p:sldId id="263" r:id="rId31"/>
    <p:sldId id="332" r:id="rId32"/>
    <p:sldId id="333" r:id="rId33"/>
    <p:sldId id="264" r:id="rId34"/>
    <p:sldId id="267" r:id="rId35"/>
    <p:sldId id="265" r:id="rId36"/>
    <p:sldId id="327" r:id="rId37"/>
    <p:sldId id="319" r:id="rId38"/>
    <p:sldId id="320" r:id="rId39"/>
    <p:sldId id="321" r:id="rId40"/>
    <p:sldId id="322" r:id="rId41"/>
    <p:sldId id="323" r:id="rId42"/>
    <p:sldId id="345" r:id="rId43"/>
    <p:sldId id="324" r:id="rId44"/>
    <p:sldId id="325" r:id="rId45"/>
    <p:sldId id="326" r:id="rId46"/>
    <p:sldId id="329" r:id="rId47"/>
    <p:sldId id="334" r:id="rId48"/>
    <p:sldId id="353" r:id="rId49"/>
    <p:sldId id="354" r:id="rId5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09/05/2017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3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09/05/2017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23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09/05/2017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3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09/05/2017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1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09/05/2017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2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09/05/2017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88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09/05/2017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84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09/05/2017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482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09/05/2017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08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09/05/2017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2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09/05/2017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13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0158-61F8-441A-A2B0-B6D829D03B77}" type="datetimeFigureOut">
              <a:rPr lang="es-MX" smtClean="0"/>
              <a:t>09/05/2017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532" y="1412776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es-MX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es-MX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Mirror</a:t>
            </a: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Effect</a:t>
            </a: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within</a:t>
            </a: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Perception</a:t>
            </a: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s-MX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Not</a:t>
            </a: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Recognition</a:t>
            </a: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Memory</a:t>
            </a:r>
            <a:r>
              <a:rPr lang="es-MX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Study</a:t>
            </a:r>
            <a:r>
              <a:rPr lang="es-MX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s-MX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1112"/>
          </a:xfrm>
        </p:spPr>
        <p:txBody>
          <a:bodyPr>
            <a:normAutofit/>
          </a:bodyPr>
          <a:lstStyle/>
          <a:p>
            <a:r>
              <a:rPr lang="es-MX" dirty="0" smtClean="0"/>
              <a:t>PAPIIT </a:t>
            </a:r>
            <a:r>
              <a:rPr lang="es-MX" dirty="0"/>
              <a:t>IN307214</a:t>
            </a:r>
          </a:p>
          <a:p>
            <a:r>
              <a:rPr lang="es-MX" dirty="0" smtClean="0"/>
              <a:t>PAPIME IE310016</a:t>
            </a:r>
          </a:p>
          <a:p>
            <a:endParaRPr lang="es-MX" dirty="0"/>
          </a:p>
          <a:p>
            <a:r>
              <a:rPr lang="es-MX" b="1" dirty="0" smtClean="0">
                <a:solidFill>
                  <a:schemeClr val="tx1"/>
                </a:solidFill>
              </a:rPr>
              <a:t>Felisa Chávez; </a:t>
            </a:r>
            <a:r>
              <a:rPr lang="es-MX" b="1" dirty="0" err="1" smtClean="0">
                <a:solidFill>
                  <a:schemeClr val="tx1"/>
                </a:solidFill>
              </a:rPr>
              <a:t>Lab</a:t>
            </a:r>
            <a:r>
              <a:rPr lang="es-MX" b="1" dirty="0" smtClean="0">
                <a:solidFill>
                  <a:schemeClr val="tx1"/>
                </a:solidFill>
              </a:rPr>
              <a:t> 25</a:t>
            </a:r>
            <a:endParaRPr lang="es-MX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5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7030A0"/>
                </a:solidFill>
              </a:rPr>
              <a:t>Discriminability</a:t>
            </a:r>
            <a:endParaRPr lang="es-MX" dirty="0" smtClean="0">
              <a:solidFill>
                <a:srgbClr val="7030A0"/>
              </a:solidFill>
            </a:endParaRPr>
          </a:p>
          <a:p>
            <a:pPr lvl="1"/>
            <a:r>
              <a:rPr lang="es-MX" dirty="0" smtClean="0">
                <a:solidFill>
                  <a:srgbClr val="7030A0"/>
                </a:solidFill>
              </a:rPr>
              <a:t>D’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err="1" smtClean="0">
                <a:solidFill>
                  <a:srgbClr val="00B0F0"/>
                </a:solidFill>
              </a:rPr>
              <a:t>Bias</a:t>
            </a:r>
            <a:endParaRPr lang="es-MX" dirty="0" smtClean="0">
              <a:solidFill>
                <a:srgbClr val="00B0F0"/>
              </a:solidFill>
            </a:endParaRPr>
          </a:p>
          <a:p>
            <a:pPr lvl="1"/>
            <a:r>
              <a:rPr lang="es-MX" dirty="0" smtClean="0">
                <a:solidFill>
                  <a:srgbClr val="00B0F0"/>
                </a:solidFill>
              </a:rPr>
              <a:t>Beta</a:t>
            </a:r>
          </a:p>
          <a:p>
            <a:pPr lvl="1"/>
            <a:r>
              <a:rPr lang="es-MX" dirty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279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/>
          <a:lstStyle/>
          <a:p>
            <a:r>
              <a:rPr lang="es-MX" dirty="0" smtClean="0"/>
              <a:t>SDT as </a:t>
            </a:r>
            <a:r>
              <a:rPr lang="es-MX" dirty="0" err="1" smtClean="0"/>
              <a:t>applied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MX" dirty="0" smtClean="0"/>
              <a:t>Incidental</a:t>
            </a:r>
          </a:p>
          <a:p>
            <a:endParaRPr lang="es-MX" dirty="0"/>
          </a:p>
          <a:p>
            <a:r>
              <a:rPr lang="es-MX" dirty="0" err="1" smtClean="0"/>
              <a:t>Intentional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5148064" y="1535113"/>
            <a:ext cx="3538736" cy="6397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5148064" y="2174875"/>
            <a:ext cx="3538736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Have</a:t>
            </a:r>
            <a:r>
              <a:rPr lang="es-MX" dirty="0" smtClean="0"/>
              <a:t> I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72" y="4013779"/>
            <a:ext cx="3877856" cy="253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9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err="1" smtClean="0"/>
              <a:t>Procedures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Yes|No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  <a:p>
            <a:pPr lvl="1"/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</a:p>
          <a:p>
            <a:pPr marL="457200" lvl="1" indent="0">
              <a:buNone/>
            </a:pPr>
            <a:endParaRPr lang="es-MX" dirty="0" smtClean="0"/>
          </a:p>
          <a:p>
            <a:r>
              <a:rPr lang="es-MX" dirty="0" smtClean="0"/>
              <a:t>2. </a:t>
            </a:r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  <a:endParaRPr lang="es-MX" dirty="0"/>
          </a:p>
          <a:p>
            <a:pPr lvl="1"/>
            <a:r>
              <a:rPr lang="es-MX" dirty="0" err="1" smtClean="0"/>
              <a:t>How</a:t>
            </a:r>
            <a:r>
              <a:rPr lang="es-MX" dirty="0"/>
              <a:t> </a:t>
            </a:r>
            <a:r>
              <a:rPr lang="es-MX" dirty="0" err="1" smtClean="0"/>
              <a:t>confident</a:t>
            </a:r>
            <a:r>
              <a:rPr lang="es-MX" dirty="0" smtClean="0"/>
              <a:t> are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answer</a:t>
            </a:r>
            <a:r>
              <a:rPr lang="es-MX" dirty="0" smtClean="0"/>
              <a:t>?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/>
          </p:nvPr>
        </p:nvGraphicFramePr>
        <p:xfrm>
          <a:off x="755578" y="4437112"/>
          <a:ext cx="7416822" cy="101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36137"/>
                <a:gridCol w="1236137"/>
                <a:gridCol w="1236137"/>
                <a:gridCol w="1236137"/>
                <a:gridCol w="1236137"/>
                <a:gridCol w="1236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  <a:br>
                        <a:rPr lang="es-MX" dirty="0" smtClean="0"/>
                      </a:br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212976"/>
            <a:ext cx="7772400" cy="1470025"/>
          </a:xfrm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60648"/>
            <a:ext cx="6400800" cy="1752600"/>
          </a:xfrm>
        </p:spPr>
        <p:txBody>
          <a:bodyPr/>
          <a:lstStyle/>
          <a:p>
            <a:r>
              <a:rPr lang="es-MX" dirty="0" smtClean="0"/>
              <a:t>PARTE II</a:t>
            </a:r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048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68" y="1202972"/>
            <a:ext cx="5576611" cy="285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419" y="0"/>
            <a:ext cx="8229600" cy="764453"/>
          </a:xfrm>
        </p:spPr>
        <p:txBody>
          <a:bodyPr/>
          <a:lstStyle/>
          <a:p>
            <a:r>
              <a:rPr lang="es-ES" dirty="0" smtClean="0"/>
              <a:t>Yes/No </a:t>
            </a:r>
            <a:r>
              <a:rPr lang="es-ES" dirty="0" err="1" smtClean="0"/>
              <a:t>Task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7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					(</a:t>
            </a:r>
            <a:r>
              <a:rPr lang="es-ES" dirty="0" err="1" smtClean="0"/>
              <a:t>Proportions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assumed</a:t>
            </a:r>
            <a:r>
              <a:rPr lang="es-ES" dirty="0" smtClean="0"/>
              <a:t> to </a:t>
            </a:r>
            <a:r>
              <a:rPr lang="es-ES" dirty="0" err="1" smtClean="0"/>
              <a:t>make</a:t>
            </a:r>
            <a:r>
              <a:rPr lang="es-ES" dirty="0" smtClean="0"/>
              <a:t> a </a:t>
            </a:r>
            <a:r>
              <a:rPr lang="es-ES" dirty="0" err="1" smtClean="0"/>
              <a:t>decision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placing</a:t>
            </a:r>
            <a:r>
              <a:rPr lang="es-ES" dirty="0" smtClean="0"/>
              <a:t> a </a:t>
            </a:r>
            <a:r>
              <a:rPr lang="es-ES" dirty="0" err="1" smtClean="0"/>
              <a:t>criterion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decision</a:t>
            </a:r>
            <a:r>
              <a:rPr lang="es-ES" dirty="0" smtClean="0"/>
              <a:t> axis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38" y="4691496"/>
            <a:ext cx="45148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67" y="4243532"/>
            <a:ext cx="4465641" cy="4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265249" y="4286539"/>
            <a:ext cx="4649150" cy="809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973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1" y="1700808"/>
            <a:ext cx="4968552" cy="254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53"/>
            <a:ext cx="8229600" cy="861435"/>
          </a:xfrm>
        </p:spPr>
        <p:txBody>
          <a:bodyPr/>
          <a:lstStyle/>
          <a:p>
            <a:r>
              <a:rPr lang="es-ES" dirty="0" err="1" smtClean="0"/>
              <a:t>Confidence</a:t>
            </a:r>
            <a:r>
              <a:rPr lang="es-ES" dirty="0" smtClean="0"/>
              <a:t> Rating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545" y="858982"/>
            <a:ext cx="8839199" cy="58466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								(Mean)</a:t>
            </a:r>
          </a:p>
          <a:p>
            <a:pPr marL="0" indent="0" algn="ctr">
              <a:buNone/>
            </a:pPr>
            <a:r>
              <a:rPr lang="es-ES" dirty="0" smtClean="0"/>
              <a:t>	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assumed</a:t>
            </a:r>
            <a:r>
              <a:rPr lang="es-ES" dirty="0" smtClean="0"/>
              <a:t> to place </a:t>
            </a:r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criteria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decisiona</a:t>
            </a:r>
            <a:r>
              <a:rPr lang="es-ES" dirty="0" smtClean="0"/>
              <a:t> axis.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criterion</a:t>
            </a:r>
            <a:r>
              <a:rPr lang="es-ES" dirty="0" smtClean="0"/>
              <a:t> </a:t>
            </a:r>
            <a:r>
              <a:rPr lang="es-ES" dirty="0" err="1" smtClean="0"/>
              <a:t>above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a test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falls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rating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985356"/>
            <a:ext cx="5894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47850" y="3950142"/>
            <a:ext cx="5894388" cy="5969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07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 err="1"/>
              <a:t>T</a:t>
            </a:r>
            <a:r>
              <a:rPr lang="es-MX" u="sng" dirty="0" err="1" smtClean="0"/>
              <a:t>he</a:t>
            </a:r>
            <a:r>
              <a:rPr lang="es-MX" u="sng" dirty="0" smtClean="0"/>
              <a:t> </a:t>
            </a:r>
            <a:r>
              <a:rPr lang="es-MX" u="sng" dirty="0" err="1" smtClean="0"/>
              <a:t>greater</a:t>
            </a:r>
            <a:r>
              <a:rPr lang="es-MX" u="sng" dirty="0" smtClean="0"/>
              <a:t> </a:t>
            </a:r>
            <a:r>
              <a:rPr lang="es-MX" u="sng" dirty="0" err="1" smtClean="0"/>
              <a:t>efficiency</a:t>
            </a:r>
            <a:r>
              <a:rPr lang="es-MX" u="sng" dirty="0" smtClean="0"/>
              <a:t> in </a:t>
            </a:r>
            <a:r>
              <a:rPr lang="es-MX" u="sng" dirty="0" err="1" smtClean="0"/>
              <a:t>recognizing</a:t>
            </a:r>
            <a:r>
              <a:rPr lang="es-MX" u="sng" dirty="0" smtClean="0"/>
              <a:t> </a:t>
            </a:r>
            <a:r>
              <a:rPr lang="es-MX" u="sng" dirty="0" err="1" smtClean="0"/>
              <a:t>is</a:t>
            </a:r>
            <a:r>
              <a:rPr lang="es-MX" u="sng" dirty="0" smtClean="0"/>
              <a:t> </a:t>
            </a:r>
            <a:r>
              <a:rPr lang="es-MX" u="sng" dirty="0" err="1" smtClean="0"/>
              <a:t>always</a:t>
            </a:r>
            <a:r>
              <a:rPr lang="es-MX" u="sng" dirty="0" smtClean="0"/>
              <a:t> </a:t>
            </a:r>
            <a:r>
              <a:rPr lang="es-MX" b="1" u="sng" dirty="0" err="1" smtClean="0"/>
              <a:t>twofold</a:t>
            </a:r>
            <a:r>
              <a:rPr lang="es-MX" b="1" u="sng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924944"/>
            <a:ext cx="6755403" cy="346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0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 smtClean="0"/>
              <a:t>A</a:t>
            </a:r>
          </a:p>
          <a:p>
            <a:pPr marL="0" indent="0" algn="ctr">
              <a:buNone/>
            </a:pPr>
            <a:r>
              <a:rPr lang="es-MX" dirty="0" err="1" smtClean="0"/>
              <a:t>Low-frequency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Concrete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err="1" smtClean="0"/>
              <a:t>Reversed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.</a:t>
            </a:r>
          </a:p>
          <a:p>
            <a:pPr marL="0" indent="0" algn="ctr">
              <a:buNone/>
            </a:pPr>
            <a:r>
              <a:rPr lang="es-MX" dirty="0" err="1" smtClean="0"/>
              <a:t>Pictures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 smtClean="0"/>
              <a:t>B</a:t>
            </a:r>
          </a:p>
          <a:p>
            <a:pPr marL="0" indent="0" algn="ctr">
              <a:buNone/>
            </a:pPr>
            <a:r>
              <a:rPr lang="es-MX" dirty="0" smtClean="0"/>
              <a:t>High-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Standard </a:t>
            </a:r>
            <a:r>
              <a:rPr lang="es-MX" dirty="0" err="1" smtClean="0"/>
              <a:t>words</a:t>
            </a:r>
            <a:r>
              <a:rPr lang="es-MX" dirty="0" smtClean="0"/>
              <a:t>. </a:t>
            </a:r>
          </a:p>
          <a:p>
            <a:pPr marL="0" indent="0" algn="ctr">
              <a:buNone/>
            </a:pPr>
            <a:r>
              <a:rPr lang="es-MX" dirty="0" err="1" smtClean="0"/>
              <a:t>Words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507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Summary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500" b="1" dirty="0" smtClean="0"/>
              <a:t>I. </a:t>
            </a:r>
            <a:r>
              <a:rPr lang="es-MX" sz="2500" b="1" dirty="0" err="1" smtClean="0"/>
              <a:t>Background</a:t>
            </a:r>
            <a:r>
              <a:rPr lang="es-MX" sz="2500" b="1" dirty="0" smtClean="0"/>
              <a:t>: 	</a:t>
            </a:r>
            <a:r>
              <a:rPr lang="es-MX" sz="2500" dirty="0" smtClean="0"/>
              <a:t>SDT (and </a:t>
            </a:r>
            <a:r>
              <a:rPr lang="es-MX" sz="2500" dirty="0" err="1" smtClean="0"/>
              <a:t>its</a:t>
            </a:r>
            <a:r>
              <a:rPr lang="es-MX" sz="2500" dirty="0" smtClean="0"/>
              <a:t> </a:t>
            </a:r>
            <a:r>
              <a:rPr lang="es-MX" sz="2500" dirty="0" err="1" smtClean="0"/>
              <a:t>application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Recognition</a:t>
            </a:r>
            <a:r>
              <a:rPr lang="es-MX" sz="2500" dirty="0" smtClean="0"/>
              <a:t> 			</a:t>
            </a:r>
            <a:r>
              <a:rPr lang="es-MX" sz="2500" dirty="0" err="1" smtClean="0"/>
              <a:t>Memory</a:t>
            </a:r>
            <a:r>
              <a:rPr lang="es-MX" sz="2500" dirty="0" smtClean="0"/>
              <a:t>)</a:t>
            </a:r>
          </a:p>
          <a:p>
            <a:pPr marL="0" indent="0">
              <a:buNone/>
            </a:pPr>
            <a:r>
              <a:rPr lang="es-MX" sz="2500" b="1" dirty="0" smtClean="0"/>
              <a:t>II.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‘</a:t>
            </a:r>
            <a:r>
              <a:rPr lang="es-MX" sz="2500" b="1" dirty="0" err="1" smtClean="0"/>
              <a:t>issue</a:t>
            </a:r>
            <a:r>
              <a:rPr lang="es-MX" sz="2500" b="1" dirty="0" smtClean="0"/>
              <a:t>’: 	</a:t>
            </a:r>
            <a:r>
              <a:rPr lang="es-MX" sz="2500" dirty="0" err="1" smtClean="0"/>
              <a:t>The</a:t>
            </a:r>
            <a:r>
              <a:rPr lang="es-MX" sz="2500" dirty="0" smtClean="0"/>
              <a:t> </a:t>
            </a:r>
            <a:r>
              <a:rPr lang="es-MX" sz="2500" dirty="0" err="1" smtClean="0"/>
              <a:t>Mirror</a:t>
            </a:r>
            <a:r>
              <a:rPr lang="es-MX" sz="2500" dirty="0" smtClean="0"/>
              <a:t> </a:t>
            </a:r>
            <a:r>
              <a:rPr lang="es-MX" sz="2500" dirty="0" err="1" smtClean="0"/>
              <a:t>Effect</a:t>
            </a:r>
            <a:r>
              <a:rPr lang="es-MX" sz="2500" dirty="0" smtClean="0"/>
              <a:t> </a:t>
            </a:r>
            <a:r>
              <a:rPr lang="es-MX" sz="2500" dirty="0" err="1" smtClean="0"/>
              <a:t>reported</a:t>
            </a:r>
            <a:r>
              <a:rPr lang="es-MX" sz="2500" dirty="0" smtClean="0"/>
              <a:t> in 				</a:t>
            </a:r>
            <a:r>
              <a:rPr lang="es-MX" sz="2500" dirty="0" err="1" smtClean="0"/>
              <a:t>Recognition</a:t>
            </a:r>
            <a:r>
              <a:rPr lang="es-MX" sz="2500" dirty="0" smtClean="0"/>
              <a:t> </a:t>
            </a:r>
            <a:r>
              <a:rPr lang="es-MX" sz="2500" dirty="0" err="1" smtClean="0"/>
              <a:t>Memory</a:t>
            </a:r>
            <a:r>
              <a:rPr lang="es-MX" sz="2500" dirty="0" smtClean="0"/>
              <a:t>.</a:t>
            </a:r>
          </a:p>
          <a:p>
            <a:pPr marL="0" indent="0">
              <a:buNone/>
            </a:pPr>
            <a:r>
              <a:rPr lang="es-MX" sz="2500" b="1" dirty="0" smtClean="0"/>
              <a:t>III.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: 	</a:t>
            </a:r>
            <a:r>
              <a:rPr lang="es-MX" sz="2500" dirty="0" err="1" smtClean="0"/>
              <a:t>Looking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</a:t>
            </a:r>
            <a:r>
              <a:rPr lang="es-MX" sz="2500" dirty="0" err="1" smtClean="0"/>
              <a:t>Mirror</a:t>
            </a:r>
            <a:r>
              <a:rPr lang="es-MX" sz="2500" dirty="0" smtClean="0"/>
              <a:t> </a:t>
            </a:r>
            <a:r>
              <a:rPr lang="es-MX" sz="2500" dirty="0" err="1" smtClean="0"/>
              <a:t>Effect</a:t>
            </a:r>
            <a:r>
              <a:rPr lang="es-MX" sz="2500" dirty="0" smtClean="0"/>
              <a:t> </a:t>
            </a:r>
            <a:r>
              <a:rPr lang="es-MX" sz="2500" dirty="0" err="1" smtClean="0"/>
              <a:t>within</a:t>
            </a:r>
            <a:r>
              <a:rPr lang="es-MX" sz="2500" dirty="0" smtClean="0"/>
              <a:t> a 			perceptual </a:t>
            </a:r>
            <a:r>
              <a:rPr lang="es-MX" sz="2500" dirty="0" err="1" smtClean="0"/>
              <a:t>task</a:t>
            </a:r>
            <a:r>
              <a:rPr lang="es-MX" sz="2500" dirty="0" smtClean="0"/>
              <a:t>.</a:t>
            </a:r>
          </a:p>
          <a:p>
            <a:pPr marL="0" indent="0">
              <a:buNone/>
            </a:pPr>
            <a:r>
              <a:rPr lang="es-MX" sz="2500" b="1" dirty="0" smtClean="0"/>
              <a:t>IV. Data: 		</a:t>
            </a:r>
            <a:r>
              <a:rPr lang="es-MX" sz="2500" dirty="0" err="1" smtClean="0"/>
              <a:t>Plotting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data</a:t>
            </a:r>
          </a:p>
          <a:p>
            <a:pPr marL="0" indent="0">
              <a:buNone/>
            </a:pPr>
            <a:r>
              <a:rPr lang="es-MX" sz="2500" b="1" dirty="0" smtClean="0"/>
              <a:t>V. </a:t>
            </a:r>
            <a:r>
              <a:rPr lang="es-MX" sz="2500" b="1" dirty="0" err="1" smtClean="0"/>
              <a:t>Results</a:t>
            </a:r>
            <a:r>
              <a:rPr lang="es-MX" sz="2500" b="1" dirty="0" smtClean="0"/>
              <a:t>:		</a:t>
            </a:r>
            <a:r>
              <a:rPr lang="es-MX" sz="2500" dirty="0" smtClean="0"/>
              <a:t>Data </a:t>
            </a:r>
            <a:r>
              <a:rPr lang="es-MX" sz="2500" dirty="0" err="1" smtClean="0"/>
              <a:t>analysis</a:t>
            </a:r>
            <a:r>
              <a:rPr lang="es-MX" sz="2500" b="1" dirty="0" smtClean="0"/>
              <a:t> 	</a:t>
            </a:r>
            <a:endParaRPr lang="es-MX" sz="2500" dirty="0" smtClean="0"/>
          </a:p>
          <a:p>
            <a:pPr marL="0" indent="0">
              <a:buNone/>
            </a:pPr>
            <a:endParaRPr lang="es-MX" sz="2500" dirty="0"/>
          </a:p>
          <a:p>
            <a:pPr marL="0" indent="0">
              <a:buNone/>
            </a:pPr>
            <a:r>
              <a:rPr lang="es-MX" sz="2500" dirty="0" smtClean="0"/>
              <a:t>VI. </a:t>
            </a:r>
            <a:r>
              <a:rPr lang="es-MX" sz="2500" dirty="0" err="1" smtClean="0"/>
              <a:t>Discussion</a:t>
            </a:r>
            <a:r>
              <a:rPr lang="es-MX" sz="2500" dirty="0" smtClean="0"/>
              <a:t> (?)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22014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Research</a:t>
            </a:r>
            <a:r>
              <a:rPr lang="es-ES" dirty="0" smtClean="0"/>
              <a:t> </a:t>
            </a:r>
            <a:r>
              <a:rPr lang="es-ES" dirty="0" err="1" smtClean="0"/>
              <a:t>question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</a:t>
            </a:r>
            <a:r>
              <a:rPr lang="es-ES" dirty="0" err="1" smtClean="0"/>
              <a:t>exclusively</a:t>
            </a:r>
            <a:r>
              <a:rPr lang="es-ES" dirty="0" smtClean="0"/>
              <a:t> </a:t>
            </a:r>
            <a:r>
              <a:rPr lang="es-ES" dirty="0" err="1" smtClean="0"/>
              <a:t>related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recognition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Can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evidence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in a perceptual </a:t>
            </a:r>
            <a:r>
              <a:rPr lang="es-ES" dirty="0" err="1" smtClean="0"/>
              <a:t>task</a:t>
            </a:r>
            <a:r>
              <a:rPr lang="es-ES" dirty="0" smtClean="0"/>
              <a:t>?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a </a:t>
            </a:r>
            <a:r>
              <a:rPr lang="es-ES" dirty="0" err="1" smtClean="0"/>
              <a:t>property</a:t>
            </a:r>
            <a:r>
              <a:rPr lang="es-ES" dirty="0" smtClean="0"/>
              <a:t> of </a:t>
            </a:r>
            <a:r>
              <a:rPr lang="es-ES" dirty="0" smtClean="0"/>
              <a:t>SDT?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4088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PARTE III</a:t>
            </a:r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designed</a:t>
            </a:r>
            <a:r>
              <a:rPr lang="es-MX" dirty="0" smtClean="0"/>
              <a:t> a perceptual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levels</a:t>
            </a:r>
            <a:r>
              <a:rPr lang="es-MX" dirty="0" smtClean="0"/>
              <a:t> of </a:t>
            </a:r>
            <a:r>
              <a:rPr lang="es-MX" dirty="0" err="1" smtClean="0"/>
              <a:t>discriminability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generalizability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No pre-experimental </a:t>
            </a:r>
            <a:r>
              <a:rPr lang="es-MX" dirty="0" err="1" smtClean="0"/>
              <a:t>task</a:t>
            </a:r>
            <a:endParaRPr lang="es-MX" dirty="0" smtClean="0"/>
          </a:p>
          <a:p>
            <a:r>
              <a:rPr lang="es-MX" dirty="0" smtClean="0"/>
              <a:t>No </a:t>
            </a:r>
            <a:r>
              <a:rPr lang="es-MX" dirty="0" err="1" smtClean="0"/>
              <a:t>high-level</a:t>
            </a:r>
            <a:r>
              <a:rPr lang="es-MX" dirty="0" smtClean="0"/>
              <a:t> </a:t>
            </a:r>
            <a:r>
              <a:rPr lang="es-MX" dirty="0" err="1" smtClean="0"/>
              <a:t>processing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7695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 descr="C:\Users\Adrifelcha\Desktop\Felisa\Tesis\Tesis Template\Figures\Ebbingha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510587" cy="52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65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6768752" cy="587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259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818"/>
            <a:ext cx="618905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619" y="206775"/>
            <a:ext cx="9707558" cy="66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338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19075"/>
            <a:ext cx="970597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917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27146"/>
            <a:ext cx="6592216" cy="38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71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280920" cy="614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01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Do </a:t>
            </a:r>
            <a:r>
              <a:rPr lang="es-MX" dirty="0" err="1" smtClean="0"/>
              <a:t>the</a:t>
            </a:r>
            <a:r>
              <a:rPr lang="es-MX" dirty="0" smtClean="0"/>
              <a:t> central </a:t>
            </a:r>
            <a:r>
              <a:rPr lang="es-MX" dirty="0" err="1" smtClean="0"/>
              <a:t>circles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size</a:t>
            </a:r>
            <a:r>
              <a:rPr lang="es-MX" dirty="0" smtClean="0"/>
              <a:t>?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290890" y="2348880"/>
            <a:ext cx="4040188" cy="639762"/>
          </a:xfrm>
        </p:spPr>
        <p:txBody>
          <a:bodyPr/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179512" y="2174875"/>
            <a:ext cx="4040188" cy="395128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Aisle</a:t>
            </a:r>
            <a:r>
              <a:rPr lang="es-MX" dirty="0" smtClean="0"/>
              <a:t> 	         VS        </a:t>
            </a:r>
            <a:r>
              <a:rPr lang="es-MX" dirty="0" err="1" smtClean="0"/>
              <a:t>Ebbinghaus</a:t>
            </a:r>
            <a:endParaRPr lang="es-MX" dirty="0" smtClean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4788069" y="2232561"/>
            <a:ext cx="4041775" cy="639762"/>
          </a:xfrm>
        </p:spPr>
        <p:txBody>
          <a:bodyPr/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s-MX" sz="2000" i="1" dirty="0" smtClean="0"/>
          </a:p>
          <a:p>
            <a:pPr marL="0" indent="0">
              <a:buNone/>
            </a:pPr>
            <a:endParaRPr lang="es-MX" sz="2000" i="1" dirty="0"/>
          </a:p>
          <a:p>
            <a:pPr marL="0" indent="0">
              <a:buNone/>
            </a:pPr>
            <a:endParaRPr lang="es-MX" sz="2000" i="1" dirty="0"/>
          </a:p>
          <a:p>
            <a:pPr marL="0" indent="0">
              <a:buNone/>
            </a:pPr>
            <a:r>
              <a:rPr lang="es-MX" sz="2000" dirty="0" err="1" smtClean="0"/>
              <a:t>Ebbinghaus</a:t>
            </a:r>
            <a:r>
              <a:rPr lang="es-MX" sz="2000" dirty="0" smtClean="0"/>
              <a:t> 	VS        </a:t>
            </a:r>
            <a:r>
              <a:rPr lang="es-MX" sz="2000" dirty="0" err="1" smtClean="0"/>
              <a:t>Ebbinghaus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i="1" dirty="0"/>
              <a:t> </a:t>
            </a:r>
            <a:r>
              <a:rPr lang="es-MX" sz="2000" i="1" dirty="0" smtClean="0"/>
              <a:t>  (</a:t>
            </a:r>
            <a:r>
              <a:rPr lang="es-MX" sz="2000" i="1" dirty="0" err="1" smtClean="0"/>
              <a:t>Over</a:t>
            </a:r>
            <a:r>
              <a:rPr lang="es-MX" sz="2000" i="1" dirty="0" smtClean="0"/>
              <a:t>)                                     (</a:t>
            </a:r>
            <a:r>
              <a:rPr lang="es-MX" sz="2000" i="1" dirty="0" err="1" smtClean="0"/>
              <a:t>Under</a:t>
            </a:r>
            <a:r>
              <a:rPr lang="es-MX" sz="2000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553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Background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32656"/>
            <a:ext cx="6400800" cy="1752600"/>
          </a:xfrm>
        </p:spPr>
        <p:txBody>
          <a:bodyPr/>
          <a:lstStyle/>
          <a:p>
            <a:r>
              <a:rPr lang="es-MX" dirty="0" smtClean="0"/>
              <a:t>PARTE I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Data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Parte V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66713"/>
            <a:ext cx="7724775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2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3" y="55901"/>
            <a:ext cx="8422141" cy="680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1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Results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Parte VI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s-MX" dirty="0" smtClean="0"/>
              <a:t>To-do </a:t>
            </a:r>
            <a:r>
              <a:rPr lang="es-MX" dirty="0" err="1" smtClean="0"/>
              <a:t>list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MX" dirty="0" smtClean="0"/>
              <a:t>Are </a:t>
            </a:r>
            <a:r>
              <a:rPr lang="es-MX" b="1" dirty="0" smtClean="0"/>
              <a:t>d’ </a:t>
            </a:r>
            <a:r>
              <a:rPr lang="es-MX" dirty="0" err="1" smtClean="0"/>
              <a:t>actually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conditions</a:t>
            </a:r>
            <a:r>
              <a:rPr lang="es-MX" dirty="0" smtClean="0"/>
              <a:t>?</a:t>
            </a:r>
          </a:p>
          <a:p>
            <a:pPr marL="514350" indent="-514350">
              <a:buAutoNum type="arabicPeriod"/>
            </a:pPr>
            <a:endParaRPr lang="es-MX" dirty="0" smtClean="0"/>
          </a:p>
          <a:p>
            <a:pPr marL="514350" indent="-514350">
              <a:buAutoNum type="arabicPeriod"/>
            </a:pP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</a:t>
            </a:r>
            <a:r>
              <a:rPr lang="es-MX" dirty="0" err="1" smtClean="0"/>
              <a:t>appearing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Yes/No </a:t>
            </a:r>
            <a:r>
              <a:rPr lang="es-MX" dirty="0" err="1" smtClean="0"/>
              <a:t>task</a:t>
            </a:r>
            <a:endParaRPr lang="es-MX" dirty="0" smtClean="0"/>
          </a:p>
          <a:p>
            <a:pPr marL="514350" indent="-514350">
              <a:buAutoNum type="arabicPeriod"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3</a:t>
            </a:r>
            <a:r>
              <a:rPr lang="es-MX" dirty="0" smtClean="0"/>
              <a:t>. 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</a:t>
            </a:r>
            <a:r>
              <a:rPr lang="es-MX" dirty="0" err="1" smtClean="0"/>
              <a:t>shown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 </a:t>
            </a:r>
            <a:r>
              <a:rPr lang="es-MX" dirty="0" err="1" smtClean="0"/>
              <a:t>asigned</a:t>
            </a:r>
            <a:r>
              <a:rPr lang="es-MX" dirty="0" smtClean="0"/>
              <a:t> per </a:t>
            </a:r>
            <a:r>
              <a:rPr lang="es-MX" dirty="0" err="1" smtClean="0"/>
              <a:t>condition</a:t>
            </a:r>
            <a:r>
              <a:rPr lang="es-MX" dirty="0" smtClean="0"/>
              <a:t>? </a:t>
            </a:r>
          </a:p>
          <a:p>
            <a:pPr marL="514350" indent="-514350">
              <a:buAutoNum type="arabicPeriod"/>
            </a:pPr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5726394" cy="59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42" y="5563771"/>
            <a:ext cx="5894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09600" y="1971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1. Are d’ </a:t>
            </a:r>
            <a:r>
              <a:rPr lang="es-MX" dirty="0" err="1" smtClean="0"/>
              <a:t>different</a:t>
            </a:r>
            <a:r>
              <a:rPr lang="es-MX" dirty="0" smtClean="0"/>
              <a:t>?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24744"/>
            <a:ext cx="3802344" cy="52352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156390"/>
            <a:ext cx="4051176" cy="54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6499540" cy="184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2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4" y="332656"/>
            <a:ext cx="8346380" cy="61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991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642938"/>
            <a:ext cx="77819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738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243452" cy="579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40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problem</a:t>
            </a:r>
            <a:r>
              <a:rPr lang="es-MX" dirty="0" smtClean="0"/>
              <a:t> of </a:t>
            </a:r>
            <a:r>
              <a:rPr lang="es-MX" dirty="0" err="1" smtClean="0"/>
              <a:t>detection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i="1" dirty="0" err="1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s-MX" i="1" dirty="0" smtClean="0">
                <a:solidFill>
                  <a:schemeClr val="accent1">
                    <a:lumMod val="50000"/>
                  </a:schemeClr>
                </a:solidFill>
              </a:rPr>
              <a:t> particular </a:t>
            </a:r>
            <a:r>
              <a:rPr lang="es-MX" i="1" dirty="0" err="1" smtClean="0">
                <a:solidFill>
                  <a:schemeClr val="accent1">
                    <a:lumMod val="50000"/>
                  </a:schemeClr>
                </a:solidFill>
              </a:rPr>
              <a:t>situation</a:t>
            </a:r>
            <a:r>
              <a:rPr lang="es-MX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smtClean="0"/>
              <a:t>happening?</a:t>
            </a:r>
          </a:p>
          <a:p>
            <a:pPr lvl="1"/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timulus</a:t>
            </a:r>
            <a:endParaRPr lang="es-MX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Category</a:t>
            </a:r>
            <a:endParaRPr lang="es-MX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World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state</a:t>
            </a:r>
            <a:endParaRPr lang="es-MX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dirty="0"/>
          </a:p>
          <a:p>
            <a:r>
              <a:rPr lang="es-MX" dirty="0" smtClean="0"/>
              <a:t>‘Yes/No’ </a:t>
            </a:r>
            <a:r>
              <a:rPr lang="es-MX" dirty="0" err="1" smtClean="0"/>
              <a:t>situation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44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" y="1786601"/>
            <a:ext cx="4021992" cy="318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4 Marcador de texto"/>
          <p:cNvSpPr txBox="1">
            <a:spLocks/>
          </p:cNvSpPr>
          <p:nvPr/>
        </p:nvSpPr>
        <p:spPr>
          <a:xfrm>
            <a:off x="0" y="88188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 err="1" smtClean="0"/>
              <a:t>Experiment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7" name="6 Marcador de texto"/>
          <p:cNvSpPr txBox="1">
            <a:spLocks/>
          </p:cNvSpPr>
          <p:nvPr/>
        </p:nvSpPr>
        <p:spPr>
          <a:xfrm>
            <a:off x="4860032" y="959823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 err="1" smtClean="0"/>
              <a:t>Experiment</a:t>
            </a:r>
            <a:r>
              <a:rPr lang="es-MX" dirty="0" smtClean="0"/>
              <a:t> 2</a:t>
            </a:r>
            <a:endParaRPr lang="es-MX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05226"/>
            <a:ext cx="4092228" cy="336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7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2. Comparar Tasas de Respuesta</a:t>
            </a:r>
            <a:br>
              <a:rPr lang="es-MX" dirty="0" smtClean="0"/>
            </a:br>
            <a:r>
              <a:rPr lang="es-MX" dirty="0" smtClean="0"/>
              <a:t>(Hits y Falsas Alarmas)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2060847"/>
            <a:ext cx="4680520" cy="367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08" y="2075159"/>
            <a:ext cx="4569639" cy="358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5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760640" cy="232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2" y="692696"/>
            <a:ext cx="798587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6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73" y="129048"/>
            <a:ext cx="6332379" cy="65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687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16632"/>
            <a:ext cx="6912768" cy="657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422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3. </a:t>
            </a:r>
            <a:r>
              <a:rPr lang="es-MX" dirty="0" err="1" smtClean="0"/>
              <a:t>Confidence</a:t>
            </a:r>
            <a:r>
              <a:rPr lang="es-MX" dirty="0" smtClean="0"/>
              <a:t> Ratings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0" y="2348880"/>
            <a:ext cx="5722375" cy="23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628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en construc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910" y="3429000"/>
            <a:ext cx="485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s-MX" dirty="0" err="1" smtClean="0"/>
              <a:t>Discussion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6400800" cy="1752600"/>
          </a:xfrm>
        </p:spPr>
        <p:txBody>
          <a:bodyPr/>
          <a:lstStyle/>
          <a:p>
            <a:r>
              <a:rPr lang="es-MX" dirty="0" smtClean="0"/>
              <a:t>Parte VII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49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7"/>
            <a:ext cx="4824536" cy="691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texto"/>
          <p:cNvSpPr txBox="1">
            <a:spLocks/>
          </p:cNvSpPr>
          <p:nvPr/>
        </p:nvSpPr>
        <p:spPr>
          <a:xfrm>
            <a:off x="5071704" y="1215232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mtClean="0"/>
              <a:t>Experimento 1</a:t>
            </a:r>
            <a:endParaRPr lang="es-MX" dirty="0"/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4932040" y="1854994"/>
            <a:ext cx="4179852" cy="3951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 smtClean="0"/>
          </a:p>
          <a:p>
            <a:r>
              <a:rPr lang="es-MX" sz="2500" dirty="0" smtClean="0"/>
              <a:t>Factorial </a:t>
            </a:r>
            <a:r>
              <a:rPr lang="es-MX" sz="2500" dirty="0" err="1" smtClean="0"/>
              <a:t>design</a:t>
            </a:r>
            <a:r>
              <a:rPr lang="es-MX" sz="2500" dirty="0" smtClean="0"/>
              <a:t>       </a:t>
            </a:r>
            <a:r>
              <a:rPr lang="es-MX" sz="2500" b="1" u="sng" dirty="0" smtClean="0"/>
              <a:t>5x2x2</a:t>
            </a:r>
          </a:p>
          <a:p>
            <a:endParaRPr lang="es-MX" sz="2500" b="1" u="sng" dirty="0" smtClean="0"/>
          </a:p>
          <a:p>
            <a:pPr lvl="1"/>
            <a:r>
              <a:rPr lang="es-MX" sz="1600" dirty="0" smtClean="0"/>
              <a:t>5 central </a:t>
            </a:r>
            <a:r>
              <a:rPr lang="es-MX" sz="1600" dirty="0" err="1" smtClean="0"/>
              <a:t>circles</a:t>
            </a:r>
            <a:endParaRPr lang="es-MX" sz="1600" dirty="0" smtClean="0"/>
          </a:p>
          <a:p>
            <a:pPr lvl="1"/>
            <a:r>
              <a:rPr lang="es-MX" sz="1600" dirty="0" smtClean="0"/>
              <a:t>2 </a:t>
            </a:r>
            <a:r>
              <a:rPr lang="es-MX" sz="1600" dirty="0" err="1" smtClean="0"/>
              <a:t>illusion</a:t>
            </a:r>
            <a:r>
              <a:rPr lang="es-MX" sz="1600" dirty="0" smtClean="0"/>
              <a:t> </a:t>
            </a:r>
            <a:r>
              <a:rPr lang="es-MX" sz="1600" dirty="0" err="1" smtClean="0"/>
              <a:t>directions</a:t>
            </a:r>
            <a:endParaRPr lang="es-MX" sz="1600" dirty="0" smtClean="0"/>
          </a:p>
          <a:p>
            <a:pPr lvl="1"/>
            <a:r>
              <a:rPr lang="es-MX" sz="1600" dirty="0" smtClean="0"/>
              <a:t>2 </a:t>
            </a:r>
            <a:r>
              <a:rPr lang="es-MX" sz="1600" dirty="0" err="1" smtClean="0"/>
              <a:t>levels</a:t>
            </a:r>
            <a:r>
              <a:rPr lang="es-MX" sz="1600" dirty="0" smtClean="0"/>
              <a:t> of </a:t>
            </a:r>
            <a:r>
              <a:rPr lang="es-MX" sz="1600" dirty="0" err="1" smtClean="0"/>
              <a:t>Number</a:t>
            </a:r>
            <a:r>
              <a:rPr lang="es-MX" sz="1600" dirty="0" smtClean="0"/>
              <a:t> of </a:t>
            </a:r>
            <a:r>
              <a:rPr lang="es-MX" sz="1600" dirty="0" err="1" smtClean="0"/>
              <a:t>External</a:t>
            </a:r>
            <a:r>
              <a:rPr lang="es-MX" sz="1600" dirty="0" smtClean="0"/>
              <a:t> </a:t>
            </a:r>
            <a:r>
              <a:rPr lang="es-MX" sz="1600" dirty="0" err="1" smtClean="0"/>
              <a:t>circles</a:t>
            </a:r>
            <a:endParaRPr lang="es-MX" sz="1600" dirty="0" smtClean="0"/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… per </a:t>
            </a:r>
            <a:r>
              <a:rPr lang="es-MX" dirty="0" err="1" smtClean="0"/>
              <a:t>Condition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034895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4716"/>
            <a:ext cx="6029846" cy="666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94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439248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sound</a:t>
            </a:r>
            <a:r>
              <a:rPr lang="es-MX" dirty="0" smtClean="0"/>
              <a:t> of a </a:t>
            </a:r>
            <a:r>
              <a:rPr lang="es-MX" dirty="0" err="1" smtClean="0"/>
              <a:t>predator</a:t>
            </a:r>
            <a:r>
              <a:rPr lang="es-MX" dirty="0" smtClean="0"/>
              <a:t> </a:t>
            </a:r>
            <a:r>
              <a:rPr lang="es-MX" dirty="0" err="1" smtClean="0"/>
              <a:t>approaching</a:t>
            </a:r>
            <a:r>
              <a:rPr lang="es-MX" dirty="0" smtClean="0"/>
              <a:t>?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food</a:t>
            </a:r>
            <a:r>
              <a:rPr lang="es-MX" dirty="0" smtClean="0"/>
              <a:t> </a:t>
            </a:r>
            <a:r>
              <a:rPr lang="es-MX" dirty="0" err="1" smtClean="0"/>
              <a:t>eatable</a:t>
            </a:r>
            <a:r>
              <a:rPr lang="es-MX" dirty="0" smtClean="0"/>
              <a:t>?</a:t>
            </a: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my</a:t>
            </a:r>
            <a:r>
              <a:rPr lang="es-MX" dirty="0" smtClean="0"/>
              <a:t> </a:t>
            </a:r>
            <a:r>
              <a:rPr lang="es-MX" dirty="0" err="1" smtClean="0"/>
              <a:t>mom</a:t>
            </a:r>
            <a:r>
              <a:rPr lang="es-MX" dirty="0" smtClean="0"/>
              <a:t> </a:t>
            </a:r>
            <a:r>
              <a:rPr lang="es-MX" dirty="0" err="1" smtClean="0"/>
              <a:t>mad</a:t>
            </a:r>
            <a:r>
              <a:rPr lang="es-MX" dirty="0" smtClean="0"/>
              <a:t> at me?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 </a:t>
            </a:r>
            <a:r>
              <a:rPr lang="es-MX" dirty="0" err="1" smtClean="0"/>
              <a:t>bomb</a:t>
            </a:r>
            <a:r>
              <a:rPr lang="es-MX" dirty="0" smtClean="0"/>
              <a:t> in </a:t>
            </a:r>
            <a:r>
              <a:rPr lang="es-MX" dirty="0" err="1" smtClean="0"/>
              <a:t>this</a:t>
            </a:r>
            <a:r>
              <a:rPr lang="es-MX" dirty="0" smtClean="0"/>
              <a:t> bag?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53796"/>
            <a:ext cx="4802288" cy="265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20072" y="2636912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err="1" smtClean="0"/>
              <a:t>Noise</a:t>
            </a:r>
            <a:endParaRPr lang="es-MX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028384" y="2638778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Signal</a:t>
            </a:r>
            <a:endParaRPr lang="es-MX" sz="15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0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One</a:t>
            </a:r>
            <a:r>
              <a:rPr lang="es-MX" dirty="0" smtClean="0"/>
              <a:t> single </a:t>
            </a:r>
            <a:r>
              <a:rPr lang="es-MX" dirty="0" err="1" smtClean="0"/>
              <a:t>problem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that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sound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of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predator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approaching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food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eatable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my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mom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mad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at me?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there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bomb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bag?</a:t>
            </a:r>
          </a:p>
        </p:txBody>
      </p:sp>
      <p:sp>
        <p:nvSpPr>
          <p:cNvPr id="4" name="3 CuadroTexto"/>
          <p:cNvSpPr txBox="1"/>
          <p:nvPr/>
        </p:nvSpPr>
        <p:spPr>
          <a:xfrm rot="19142179">
            <a:off x="171536" y="3299435"/>
            <a:ext cx="4176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err="1" smtClean="0"/>
              <a:t>Detection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tasks</a:t>
            </a:r>
            <a:r>
              <a:rPr lang="es-MX" sz="2500" b="1" dirty="0" smtClean="0"/>
              <a:t>!</a:t>
            </a:r>
            <a:endParaRPr lang="es-MX" sz="25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53796"/>
            <a:ext cx="4802288" cy="265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20072" y="2636912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err="1" smtClean="0"/>
              <a:t>Noise</a:t>
            </a:r>
            <a:endParaRPr lang="es-MX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028384" y="2638778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Signal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36916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Problem</a:t>
            </a:r>
            <a:r>
              <a:rPr lang="es-MX" dirty="0" smtClean="0"/>
              <a:t> #1: </a:t>
            </a:r>
            <a:r>
              <a:rPr lang="es-MX" dirty="0" err="1" smtClean="0"/>
              <a:t>Uncertainty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err="1" smtClean="0"/>
              <a:t>Information</a:t>
            </a:r>
            <a:r>
              <a:rPr lang="es-MX" b="1" dirty="0" smtClean="0"/>
              <a:t> </a:t>
            </a:r>
            <a:r>
              <a:rPr lang="es-MX" b="1" dirty="0" err="1" smtClean="0"/>
              <a:t>is</a:t>
            </a:r>
            <a:r>
              <a:rPr lang="es-MX" b="1" dirty="0" smtClean="0"/>
              <a:t> </a:t>
            </a:r>
            <a:r>
              <a:rPr lang="es-MX" b="1" dirty="0" err="1" smtClean="0"/>
              <a:t>not</a:t>
            </a:r>
            <a:r>
              <a:rPr lang="es-MX" b="1" dirty="0" smtClean="0"/>
              <a:t> precise:</a:t>
            </a:r>
          </a:p>
          <a:p>
            <a:endParaRPr lang="es-MX" dirty="0"/>
          </a:p>
          <a:p>
            <a:r>
              <a:rPr lang="es-MX" dirty="0" err="1" smtClean="0"/>
              <a:t>Nothing</a:t>
            </a:r>
            <a:r>
              <a:rPr lang="es-MX" dirty="0" smtClean="0"/>
              <a:t> </a:t>
            </a:r>
            <a:r>
              <a:rPr lang="es-MX" dirty="0" err="1" smtClean="0"/>
              <a:t>appears</a:t>
            </a:r>
            <a:r>
              <a:rPr lang="es-MX" dirty="0" smtClean="0"/>
              <a:t> </a:t>
            </a:r>
            <a:r>
              <a:rPr lang="es-MX" dirty="0" err="1" smtClean="0"/>
              <a:t>exactly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presentation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Nothing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perceived</a:t>
            </a:r>
            <a:r>
              <a:rPr lang="es-MX" dirty="0" smtClean="0"/>
              <a:t> </a:t>
            </a:r>
            <a:r>
              <a:rPr lang="es-MX" dirty="0" err="1" smtClean="0"/>
              <a:t>exactly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presentation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2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925"/>
            <a:ext cx="8229600" cy="1143000"/>
          </a:xfrm>
        </p:spPr>
        <p:txBody>
          <a:bodyPr/>
          <a:lstStyle/>
          <a:p>
            <a:r>
              <a:rPr lang="es-MX" dirty="0" err="1" smtClean="0"/>
              <a:t>Problem</a:t>
            </a:r>
            <a:r>
              <a:rPr lang="es-MX" dirty="0" smtClean="0"/>
              <a:t> 2: </a:t>
            </a:r>
            <a:r>
              <a:rPr lang="es-MX" dirty="0" err="1" smtClean="0"/>
              <a:t>Consequences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err="1" smtClean="0"/>
              <a:t>Mistakes</a:t>
            </a:r>
            <a:r>
              <a:rPr lang="es-MX" b="1" dirty="0" smtClean="0"/>
              <a:t> </a:t>
            </a:r>
            <a:r>
              <a:rPr lang="es-MX" b="1" dirty="0" err="1" smtClean="0"/>
              <a:t>cost</a:t>
            </a:r>
            <a:r>
              <a:rPr lang="es-MX" b="1" dirty="0" smtClean="0"/>
              <a:t> and </a:t>
            </a:r>
            <a:r>
              <a:rPr lang="es-MX" b="1" dirty="0" err="1" smtClean="0"/>
              <a:t>success</a:t>
            </a:r>
            <a:r>
              <a:rPr lang="es-MX" b="1" dirty="0"/>
              <a:t> </a:t>
            </a:r>
            <a:r>
              <a:rPr lang="es-MX" b="1" dirty="0" err="1" smtClean="0"/>
              <a:t>pays</a:t>
            </a:r>
            <a:endParaRPr lang="es-MX" b="1" dirty="0" smtClean="0"/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 and </a:t>
            </a:r>
            <a:r>
              <a:rPr lang="es-MX" dirty="0" err="1" smtClean="0"/>
              <a:t>they</a:t>
            </a:r>
            <a:r>
              <a:rPr lang="es-MX" dirty="0" smtClean="0"/>
              <a:t> </a:t>
            </a:r>
            <a:r>
              <a:rPr lang="es-MX" dirty="0" err="1" smtClean="0"/>
              <a:t>tend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do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a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scale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86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121" y="62068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Detection</a:t>
            </a:r>
            <a:r>
              <a:rPr lang="es-MX" dirty="0" smtClean="0"/>
              <a:t> </a:t>
            </a:r>
            <a:r>
              <a:rPr lang="es-MX" dirty="0" err="1" smtClean="0"/>
              <a:t>Theory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853954" cy="432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796136" y="24928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SEÑAL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2339752" y="38555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/>
              <a:t>Ruido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31808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511</Words>
  <Application>Microsoft Office PowerPoint</Application>
  <PresentationFormat>Presentación en pantalla (4:3)</PresentationFormat>
  <Paragraphs>199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2" baseType="lpstr">
      <vt:lpstr>Arial</vt:lpstr>
      <vt:lpstr>Calibri</vt:lpstr>
      <vt:lpstr>Tema de Office</vt:lpstr>
      <vt:lpstr>The Mirror Effect within Perception: Not another Recognition Memory Study.</vt:lpstr>
      <vt:lpstr>Summary</vt:lpstr>
      <vt:lpstr>Background</vt:lpstr>
      <vt:lpstr>The problem of detection</vt:lpstr>
      <vt:lpstr> </vt:lpstr>
      <vt:lpstr>One single problem…</vt:lpstr>
      <vt:lpstr>Problem #1: Uncertainty</vt:lpstr>
      <vt:lpstr>Problem 2: Consequences</vt:lpstr>
      <vt:lpstr>Signal Detection Theory</vt:lpstr>
      <vt:lpstr> </vt:lpstr>
      <vt:lpstr>SDT as applied to Recognition Memory</vt:lpstr>
      <vt:lpstr> </vt:lpstr>
      <vt:lpstr>Procedures</vt:lpstr>
      <vt:lpstr>Mirror Effect on Recognition Memory</vt:lpstr>
      <vt:lpstr>Mirror Effect</vt:lpstr>
      <vt:lpstr>Yes/No Task</vt:lpstr>
      <vt:lpstr>Confidence Rating</vt:lpstr>
      <vt:lpstr>Mirror Effect</vt:lpstr>
      <vt:lpstr>Variables</vt:lpstr>
      <vt:lpstr>Research question</vt:lpstr>
      <vt:lpstr>The Experiment</vt:lpstr>
      <vt:lpstr> 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Do the central circles have the same size? </vt:lpstr>
      <vt:lpstr>Data</vt:lpstr>
      <vt:lpstr>Presentación de PowerPoint</vt:lpstr>
      <vt:lpstr>Presentación de PowerPoint</vt:lpstr>
      <vt:lpstr>Results</vt:lpstr>
      <vt:lpstr>To-do list:</vt:lpstr>
      <vt:lpstr> </vt:lpstr>
      <vt:lpstr> </vt:lpstr>
      <vt:lpstr> </vt:lpstr>
      <vt:lpstr> </vt:lpstr>
      <vt:lpstr>Presentación de PowerPoint</vt:lpstr>
      <vt:lpstr> </vt:lpstr>
      <vt:lpstr>2. Comparar Tasas de Respuesta (Hits y Falsas Alarmas)</vt:lpstr>
      <vt:lpstr> </vt:lpstr>
      <vt:lpstr> </vt:lpstr>
      <vt:lpstr>Presentación de PowerPoint</vt:lpstr>
      <vt:lpstr>Presentación de PowerPoint</vt:lpstr>
      <vt:lpstr>3. Confidence Ratings</vt:lpstr>
      <vt:lpstr>Discussion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Estudios con Detección de Señales</dc:title>
  <dc:creator>Adrifelcha</dc:creator>
  <cp:lastModifiedBy>Alejandro</cp:lastModifiedBy>
  <cp:revision>46</cp:revision>
  <dcterms:created xsi:type="dcterms:W3CDTF">2017-03-24T04:52:36Z</dcterms:created>
  <dcterms:modified xsi:type="dcterms:W3CDTF">2017-05-09T20:51:15Z</dcterms:modified>
</cp:coreProperties>
</file>