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7" r:id="rId5"/>
    <p:sldId id="268" r:id="rId6"/>
    <p:sldId id="269" r:id="rId7"/>
    <p:sldId id="263" r:id="rId8"/>
    <p:sldId id="264" r:id="rId9"/>
    <p:sldId id="266" r:id="rId10"/>
    <p:sldId id="261" r:id="rId11"/>
    <p:sldId id="270" r:id="rId12"/>
    <p:sldId id="271" r:id="rId13"/>
    <p:sldId id="272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1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14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3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9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34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11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7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40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0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09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84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AE89-1608-4592-BEE6-F74AAFE56396}" type="datetimeFigureOut">
              <a:rPr lang="es-MX" smtClean="0"/>
              <a:t>12/03/2017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83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Teoría de Detección de Señales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67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Teoría de Detección de Señales</a:t>
            </a:r>
            <a:endParaRPr lang="es-MX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Origen en 1954 con Peterson, </a:t>
            </a:r>
            <a:r>
              <a:rPr lang="es-MX" dirty="0" err="1" smtClean="0"/>
              <a:t>Birdsall</a:t>
            </a:r>
            <a:r>
              <a:rPr lang="es-MX" dirty="0" smtClean="0"/>
              <a:t> &amp; Fox en el estudio de señales eléctricas; aplicada en Psicología por </a:t>
            </a:r>
            <a:r>
              <a:rPr lang="es-MX" dirty="0" err="1" smtClean="0"/>
              <a:t>Tanner</a:t>
            </a:r>
            <a:r>
              <a:rPr lang="es-MX" dirty="0" smtClean="0"/>
              <a:t>, </a:t>
            </a:r>
            <a:r>
              <a:rPr lang="es-MX" dirty="0" err="1" smtClean="0"/>
              <a:t>Swets</a:t>
            </a:r>
            <a:r>
              <a:rPr lang="es-MX" dirty="0" smtClean="0"/>
              <a:t> &amp; Green.</a:t>
            </a:r>
          </a:p>
          <a:p>
            <a:endParaRPr lang="es-MX" dirty="0"/>
          </a:p>
          <a:p>
            <a:r>
              <a:rPr lang="es-MX" dirty="0" smtClean="0"/>
              <a:t>Modelo descriptivo</a:t>
            </a:r>
          </a:p>
          <a:p>
            <a:pPr lvl="1"/>
            <a:r>
              <a:rPr lang="es-MX" dirty="0" smtClean="0"/>
              <a:t>Herramienta para estudiar tareas de detección.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5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es-MX" dirty="0" smtClean="0"/>
              <a:t>Los sistemas perceptuales funcionan como cualquier otro sistema de medición.</a:t>
            </a:r>
          </a:p>
          <a:p>
            <a:pPr marL="0" indent="0" algn="r">
              <a:buNone/>
            </a:pPr>
            <a:r>
              <a:rPr lang="es-MX" sz="1800" dirty="0" smtClean="0"/>
              <a:t>(</a:t>
            </a:r>
            <a:r>
              <a:rPr lang="es-MX" sz="1800" dirty="0" err="1" smtClean="0"/>
              <a:t>Fechner</a:t>
            </a:r>
            <a:r>
              <a:rPr lang="es-MX" sz="1800" dirty="0" smtClean="0"/>
              <a:t> retoma las ideas de Gauss)</a:t>
            </a:r>
            <a:endParaRPr lang="es-MX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9185"/>
            <a:ext cx="3728641" cy="232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2332037"/>
            <a:ext cx="4038600" cy="3545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Medición = </a:t>
            </a:r>
            <a:r>
              <a:rPr lang="es-MX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Valor Real + Error</a:t>
            </a:r>
          </a:p>
          <a:p>
            <a:endParaRPr lang="es-MX" sz="2000" dirty="0" smtClean="0"/>
          </a:p>
          <a:p>
            <a:r>
              <a:rPr lang="es-MX" sz="2000" dirty="0" smtClean="0"/>
              <a:t>Toda medición viene cargada de ruido.</a:t>
            </a:r>
          </a:p>
          <a:p>
            <a:endParaRPr lang="es-MX" sz="2000" dirty="0"/>
          </a:p>
          <a:p>
            <a:r>
              <a:rPr lang="es-MX" sz="2000" dirty="0" smtClean="0"/>
              <a:t>Los valores obtenidos (medidos) se dispersan alrededor del valor real.</a:t>
            </a:r>
          </a:p>
          <a:p>
            <a:endParaRPr lang="es-MX" sz="2000" dirty="0"/>
          </a:p>
          <a:p>
            <a:r>
              <a:rPr lang="es-MX" sz="2000" dirty="0" smtClean="0"/>
              <a:t>El valor real, es el más probable.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4879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es-MX" dirty="0" smtClean="0"/>
              <a:t>Los sistemas perceptuales funcionan como cualquier otro sistema de medición.</a:t>
            </a:r>
          </a:p>
          <a:p>
            <a:pPr marL="0" indent="0" algn="r">
              <a:buNone/>
            </a:pPr>
            <a:r>
              <a:rPr lang="es-MX" sz="1800" dirty="0" smtClean="0"/>
              <a:t>(</a:t>
            </a:r>
            <a:r>
              <a:rPr lang="es-MX" sz="1800" dirty="0" err="1" smtClean="0"/>
              <a:t>Fechner</a:t>
            </a:r>
            <a:r>
              <a:rPr lang="es-MX" sz="1800" dirty="0" smtClean="0"/>
              <a:t> retoma las ideas de Gauss)</a:t>
            </a:r>
            <a:endParaRPr lang="es-MX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9185"/>
            <a:ext cx="3728641" cy="232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2332037"/>
            <a:ext cx="4038600" cy="35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 mismo ocurre en Percepción</a:t>
            </a:r>
          </a:p>
          <a:p>
            <a:pPr marL="0" indent="0" algn="ctr">
              <a:buNone/>
            </a:pPr>
            <a:endParaRPr lang="es-MX" sz="2000" dirty="0" smtClean="0"/>
          </a:p>
          <a:p>
            <a:r>
              <a:rPr lang="es-MX" sz="2000" dirty="0" smtClean="0"/>
              <a:t>No todo aparece en el mundo ni es percibido de la misma forma en cada presentación</a:t>
            </a:r>
            <a:r>
              <a:rPr lang="es-MX" sz="2000" dirty="0" smtClean="0"/>
              <a:t>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15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121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La representación del problema de acuerdo a la Teoría de Detección de señales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853954" cy="432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96136" y="24928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SEÑAL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2339752" y="38555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Ruido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5321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121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La representación del problema de acuerdo a la Teoría de Detección de señales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879146" cy="433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940152" y="292494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‘Signal </a:t>
            </a:r>
            <a:r>
              <a:rPr lang="es-MX" dirty="0" err="1" smtClean="0"/>
              <a:t>Present</a:t>
            </a:r>
            <a:r>
              <a:rPr lang="es-MX" dirty="0" smtClean="0"/>
              <a:t>’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2123728" y="29615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‘Signal </a:t>
            </a:r>
            <a:r>
              <a:rPr lang="es-MX" dirty="0" err="1" smtClean="0"/>
              <a:t>Absent</a:t>
            </a:r>
            <a:r>
              <a:rPr lang="es-MX" dirty="0" smtClean="0"/>
              <a:t>’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0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121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La representación del problema de acuerdo a la Teoría de Detección de señales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5940152" y="292494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‘Signal </a:t>
            </a:r>
            <a:r>
              <a:rPr lang="es-MX" dirty="0" err="1" smtClean="0"/>
              <a:t>Present</a:t>
            </a:r>
            <a:r>
              <a:rPr lang="es-MX" dirty="0" smtClean="0"/>
              <a:t>’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2123728" y="29615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‘Signal </a:t>
            </a:r>
            <a:r>
              <a:rPr lang="es-MX" dirty="0" err="1" smtClean="0"/>
              <a:t>Absent</a:t>
            </a:r>
            <a:r>
              <a:rPr lang="es-MX" dirty="0" smtClean="0"/>
              <a:t>’</a:t>
            </a:r>
            <a:endParaRPr lang="es-MX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901847" cy="432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5796136" y="24928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SEÑAL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2375756" y="296747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RUIDO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54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dos componentes de la teoría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 smtClean="0">
                <a:solidFill>
                  <a:srgbClr val="7030A0"/>
                </a:solidFill>
              </a:rPr>
              <a:t>Discriminabilidad</a:t>
            </a:r>
          </a:p>
          <a:p>
            <a:pPr lvl="1"/>
            <a:r>
              <a:rPr lang="es-MX" dirty="0" smtClean="0">
                <a:solidFill>
                  <a:srgbClr val="7030A0"/>
                </a:solidFill>
              </a:rPr>
              <a:t>D’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El </a:t>
            </a:r>
            <a:r>
              <a:rPr lang="es-MX" dirty="0" smtClean="0">
                <a:solidFill>
                  <a:srgbClr val="00B0F0"/>
                </a:solidFill>
              </a:rPr>
              <a:t>Sesgo</a:t>
            </a:r>
          </a:p>
          <a:p>
            <a:pPr lvl="1"/>
            <a:r>
              <a:rPr lang="es-MX" dirty="0" smtClean="0">
                <a:solidFill>
                  <a:srgbClr val="00B0F0"/>
                </a:solidFill>
              </a:rPr>
              <a:t>Beta</a:t>
            </a:r>
          </a:p>
          <a:p>
            <a:pPr lvl="1"/>
            <a:r>
              <a:rPr lang="es-MX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505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  (</a:t>
            </a:r>
            <a:r>
              <a:rPr lang="es-MX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Estímulo</a:t>
            </a:r>
            <a:r>
              <a:rPr lang="es-MX" dirty="0" smtClean="0"/>
              <a:t>)</a:t>
            </a:r>
            <a:endParaRPr lang="es-MX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 (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Sistema</a:t>
            </a:r>
            <a:r>
              <a:rPr lang="es-MX" dirty="0" smtClean="0"/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  <a:t>¿Ese es el camión que me lleva a casa?</a:t>
            </a:r>
            <a:b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Variabilidad en el modelo / letrero del camión.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La luz, la velocidad con que pasa, etc.</a:t>
            </a:r>
          </a:p>
          <a:p>
            <a:pPr marL="0" indent="0" algn="ctr">
              <a:buNone/>
            </a:pP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 rot="18138852">
            <a:off x="3775675" y="3325765"/>
            <a:ext cx="5717224" cy="92333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Discriminabilidad</a:t>
            </a:r>
            <a:endParaRPr lang="es-E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0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Discriminabilidad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5" y="836712"/>
            <a:ext cx="8229600" cy="4525963"/>
          </a:xfrm>
        </p:spPr>
        <p:txBody>
          <a:bodyPr/>
          <a:lstStyle/>
          <a:p>
            <a:r>
              <a:rPr lang="es-MX" dirty="0" smtClean="0">
                <a:solidFill>
                  <a:srgbClr val="00B0F0"/>
                </a:solidFill>
              </a:rPr>
              <a:t>¿Qué tan </a:t>
            </a:r>
            <a:r>
              <a:rPr lang="es-MX" i="1" dirty="0" err="1" smtClean="0">
                <a:solidFill>
                  <a:srgbClr val="00B0F0"/>
                </a:solidFill>
              </a:rPr>
              <a:t>discriminable</a:t>
            </a:r>
            <a:r>
              <a:rPr lang="es-MX" dirty="0" smtClean="0">
                <a:solidFill>
                  <a:srgbClr val="00B0F0"/>
                </a:solidFill>
              </a:rPr>
              <a:t> es la señal del ruido?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24398"/>
            <a:ext cx="2520280" cy="158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65" y="3212976"/>
            <a:ext cx="2520280" cy="156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48" y="5085184"/>
            <a:ext cx="2503798" cy="157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7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246" y="0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980728"/>
            <a:ext cx="8435280" cy="4525963"/>
          </a:xfrm>
        </p:spPr>
        <p:txBody>
          <a:bodyPr/>
          <a:lstStyle/>
          <a:p>
            <a:r>
              <a:rPr lang="es-MX" dirty="0" smtClean="0"/>
              <a:t>Los errores cuestan.</a:t>
            </a:r>
          </a:p>
          <a:p>
            <a:r>
              <a:rPr lang="es-MX" dirty="0" smtClean="0"/>
              <a:t>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85032"/>
              </p:ext>
            </p:extLst>
          </p:nvPr>
        </p:nvGraphicFramePr>
        <p:xfrm>
          <a:off x="1713935" y="4088685"/>
          <a:ext cx="6096000" cy="214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72456"/>
                <a:gridCol w="1991544"/>
              </a:tblGrid>
              <a:tr h="586864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Sí</a:t>
                      </a:r>
                      <a:r>
                        <a:rPr lang="es-MX" baseline="0" dirty="0" smtClean="0"/>
                        <a:t>  está pasando 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 está pasando X</a:t>
                      </a:r>
                      <a:endParaRPr lang="es-MX" dirty="0"/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</a:t>
                      </a:r>
                      <a:r>
                        <a:rPr lang="es-MX" baseline="0" dirty="0" smtClean="0"/>
                        <a:t> que sí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Llego a casa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Me pierdo / Pago pasaje de más.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 que 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Tengo que esperar 20 minutos al siguiente camión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73503" y="3471093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600" dirty="0" smtClean="0"/>
              <a:t>¿</a:t>
            </a:r>
            <a:r>
              <a:rPr lang="es-MX" sz="2600" i="1" dirty="0" smtClean="0">
                <a:solidFill>
                  <a:schemeClr val="tx2">
                    <a:lumMod val="50000"/>
                  </a:schemeClr>
                </a:solidFill>
              </a:rPr>
              <a:t>Es ese el camión que me lleva a casa</a:t>
            </a:r>
            <a:r>
              <a:rPr lang="es-MX" sz="2600" dirty="0" smtClean="0"/>
              <a:t>?</a:t>
            </a:r>
            <a:endParaRPr lang="es-MX" sz="2600" dirty="0"/>
          </a:p>
        </p:txBody>
      </p:sp>
      <p:sp>
        <p:nvSpPr>
          <p:cNvPr id="8" name="7 Rectángulo"/>
          <p:cNvSpPr/>
          <p:nvPr/>
        </p:nvSpPr>
        <p:spPr>
          <a:xfrm rot="20158878">
            <a:off x="2064122" y="4795903"/>
            <a:ext cx="5717224" cy="92333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Sesgo</a:t>
            </a: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4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 de la Detección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¿Está </a:t>
            </a:r>
            <a:r>
              <a:rPr lang="es-MX" i="1" dirty="0" smtClean="0">
                <a:solidFill>
                  <a:schemeClr val="accent1">
                    <a:lumMod val="50000"/>
                  </a:schemeClr>
                </a:solidFill>
              </a:rPr>
              <a:t>esta situación particular </a:t>
            </a:r>
            <a:r>
              <a:rPr lang="es-MX" dirty="0" smtClean="0"/>
              <a:t>ocurriendo?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Estímulo particular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Categoría de estímulos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Estado del mundo</a:t>
            </a:r>
          </a:p>
          <a:p>
            <a:endParaRPr lang="es-MX" dirty="0"/>
          </a:p>
          <a:p>
            <a:r>
              <a:rPr lang="es-MX" dirty="0" smtClean="0"/>
              <a:t>Pregunta ‘Sí/No’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2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Sesgo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preferencia que tiene el sistema a responder de una u otra forma en particular.</a:t>
            </a:r>
          </a:p>
          <a:p>
            <a:endParaRPr lang="es-MX" dirty="0"/>
          </a:p>
          <a:p>
            <a:pPr lvl="1"/>
            <a:r>
              <a:rPr lang="es-MX" dirty="0" smtClean="0"/>
              <a:t>Es una opción más atractiva (gano más).</a:t>
            </a:r>
          </a:p>
          <a:p>
            <a:pPr lvl="1"/>
            <a:r>
              <a:rPr lang="es-MX" dirty="0" smtClean="0"/>
              <a:t>Es una opción menos arriesgada (pierdo menos).</a:t>
            </a:r>
          </a:p>
          <a:p>
            <a:pPr lvl="1"/>
            <a:r>
              <a:rPr lang="es-MX" dirty="0" smtClean="0"/>
              <a:t>Es la opción más probable (menos incertidumbre).</a:t>
            </a:r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051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 el modelo?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738" y="1412776"/>
            <a:ext cx="8229600" cy="4525963"/>
          </a:xfrm>
        </p:spPr>
        <p:txBody>
          <a:bodyPr>
            <a:normAutofit/>
          </a:bodyPr>
          <a:lstStyle/>
          <a:p>
            <a:r>
              <a:rPr lang="es-MX" sz="2000" dirty="0" smtClean="0"/>
              <a:t>La TDS es un </a:t>
            </a:r>
            <a:r>
              <a:rPr lang="es-MX" sz="2000" i="1" dirty="0" smtClean="0"/>
              <a:t>modelo descriptivo</a:t>
            </a:r>
            <a:endParaRPr lang="es-MX" sz="2000" i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35" y="2788205"/>
            <a:ext cx="63722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302806" y="1996117"/>
            <a:ext cx="32403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El estado real del mundo 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 rot="16200000">
            <a:off x="-445076" y="4223719"/>
            <a:ext cx="32403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La 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21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algn="just"/>
            <a:r>
              <a:rPr lang="es-MX" dirty="0" smtClean="0"/>
              <a:t>Las tasas de Hits y Falsas Alarmas se interpretan como el área de las distribuciones de Señal y Ruido (respectivamente) que caen por encima del criterio.</a:t>
            </a:r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20" y="2492896"/>
            <a:ext cx="58769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769"/>
            <a:ext cx="9383523" cy="38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4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Estimación paramétrica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Equivarianza</a:t>
            </a:r>
            <a:r>
              <a:rPr lang="es-MX" dirty="0" smtClean="0"/>
              <a:t> entre distribuciones de Señal y Ruido (1).</a:t>
            </a:r>
          </a:p>
          <a:p>
            <a:endParaRPr lang="es-MX" dirty="0"/>
          </a:p>
          <a:p>
            <a:r>
              <a:rPr lang="es-MX" dirty="0" smtClean="0"/>
              <a:t>La distribución de Ruido tiene media en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30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851" y="0"/>
            <a:ext cx="8229600" cy="1143000"/>
          </a:xfrm>
        </p:spPr>
        <p:txBody>
          <a:bodyPr/>
          <a:lstStyle/>
          <a:p>
            <a:r>
              <a:rPr lang="es-MX" dirty="0" smtClean="0"/>
              <a:t>P-</a:t>
            </a:r>
            <a:r>
              <a:rPr lang="es-MX" dirty="0" err="1" smtClean="0"/>
              <a:t>values</a:t>
            </a:r>
            <a:r>
              <a:rPr lang="es-MX" dirty="0" smtClean="0"/>
              <a:t> &amp; Z-scores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4016980" cy="323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14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851" y="0"/>
            <a:ext cx="8229600" cy="1143000"/>
          </a:xfrm>
        </p:spPr>
        <p:txBody>
          <a:bodyPr/>
          <a:lstStyle/>
          <a:p>
            <a:r>
              <a:rPr lang="es-MX" dirty="0" smtClean="0"/>
              <a:t>P-</a:t>
            </a:r>
            <a:r>
              <a:rPr lang="es-MX" dirty="0" err="1" smtClean="0"/>
              <a:t>values</a:t>
            </a:r>
            <a:r>
              <a:rPr lang="es-MX" dirty="0" smtClean="0"/>
              <a:t> &amp; Z-scores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4016980" cy="323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197" y="1057644"/>
            <a:ext cx="3251836" cy="262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37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851" y="0"/>
            <a:ext cx="8229600" cy="1143000"/>
          </a:xfrm>
        </p:spPr>
        <p:txBody>
          <a:bodyPr/>
          <a:lstStyle/>
          <a:p>
            <a:r>
              <a:rPr lang="es-MX" dirty="0" smtClean="0"/>
              <a:t>P-</a:t>
            </a:r>
            <a:r>
              <a:rPr lang="es-MX" dirty="0" err="1" smtClean="0"/>
              <a:t>values</a:t>
            </a:r>
            <a:r>
              <a:rPr lang="es-MX" dirty="0" smtClean="0"/>
              <a:t> &amp; Z-scores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4016980" cy="323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197" y="1057644"/>
            <a:ext cx="3251836" cy="262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02907" cy="27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2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298"/>
            <a:ext cx="8229600" cy="1143000"/>
          </a:xfrm>
        </p:spPr>
        <p:txBody>
          <a:bodyPr/>
          <a:lstStyle/>
          <a:p>
            <a:r>
              <a:rPr lang="es-MX" dirty="0" smtClean="0"/>
              <a:t>1) Criterio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59298"/>
            <a:ext cx="7344816" cy="526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136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s-MX" dirty="0" smtClean="0"/>
              <a:t>2) Discriminabilidad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36397"/>
            <a:ext cx="6617616" cy="51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811663" y="6369719"/>
            <a:ext cx="165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/>
              <a:t>d’</a:t>
            </a:r>
            <a:r>
              <a:rPr lang="es-MX" b="1" dirty="0"/>
              <a:t> = </a:t>
            </a:r>
            <a:r>
              <a:rPr lang="es-MX" b="1" i="1" dirty="0"/>
              <a:t>z</a:t>
            </a:r>
            <a:r>
              <a:rPr lang="es-MX" b="1" dirty="0"/>
              <a:t>(FA) – </a:t>
            </a:r>
            <a:r>
              <a:rPr lang="es-MX" b="1" i="1" dirty="0"/>
              <a:t>z</a:t>
            </a:r>
            <a:r>
              <a:rPr lang="es-MX" b="1" dirty="0"/>
              <a:t>(H)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94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 de la Detección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¿Este es el camión que me lleva a mi casa?</a:t>
            </a:r>
          </a:p>
          <a:p>
            <a:endParaRPr lang="es-MX" dirty="0" smtClean="0"/>
          </a:p>
          <a:p>
            <a:r>
              <a:rPr lang="es-MX" dirty="0" smtClean="0"/>
              <a:t>¿Eso que brilla en el suelo es una moneda?</a:t>
            </a:r>
          </a:p>
          <a:p>
            <a:endParaRPr lang="es-MX" dirty="0"/>
          </a:p>
          <a:p>
            <a:r>
              <a:rPr lang="es-MX" dirty="0" smtClean="0"/>
              <a:t>¿Mi mamá está enojada?</a:t>
            </a:r>
          </a:p>
          <a:p>
            <a:endParaRPr lang="es-MX" dirty="0" smtClean="0"/>
          </a:p>
          <a:p>
            <a:r>
              <a:rPr lang="es-MX" dirty="0" smtClean="0"/>
              <a:t>¿Conozco a esa persona de allá?</a:t>
            </a:r>
          </a:p>
          <a:p>
            <a:endParaRPr lang="es-MX" dirty="0" smtClean="0"/>
          </a:p>
          <a:p>
            <a:r>
              <a:rPr lang="es-MX" dirty="0" smtClean="0"/>
              <a:t>¿Va a llover hoy?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3 Marcador de contenido"/>
          <p:cNvSpPr txBox="1">
            <a:spLocks/>
          </p:cNvSpPr>
          <p:nvPr/>
        </p:nvSpPr>
        <p:spPr>
          <a:xfrm>
            <a:off x="609600" y="17526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/>
              <a:t>¿Está </a:t>
            </a:r>
            <a:r>
              <a:rPr lang="es-MX" i="1" smtClean="0">
                <a:solidFill>
                  <a:schemeClr val="accent1">
                    <a:lumMod val="50000"/>
                  </a:schemeClr>
                </a:solidFill>
              </a:rPr>
              <a:t>esta situación particular </a:t>
            </a:r>
            <a:r>
              <a:rPr lang="es-MX" smtClean="0"/>
              <a:t>ocurriendo?</a:t>
            </a:r>
          </a:p>
          <a:p>
            <a:pPr lvl="1"/>
            <a:r>
              <a:rPr lang="es-MX" smtClean="0">
                <a:solidFill>
                  <a:schemeClr val="accent1">
                    <a:lumMod val="50000"/>
                  </a:schemeClr>
                </a:solidFill>
              </a:rPr>
              <a:t>Estímulo particular</a:t>
            </a:r>
          </a:p>
          <a:p>
            <a:pPr lvl="1"/>
            <a:r>
              <a:rPr lang="es-MX" smtClean="0">
                <a:solidFill>
                  <a:schemeClr val="accent1">
                    <a:lumMod val="50000"/>
                  </a:schemeClr>
                </a:solidFill>
              </a:rPr>
              <a:t>Categoría de estímulos</a:t>
            </a:r>
          </a:p>
          <a:p>
            <a:pPr lvl="1"/>
            <a:r>
              <a:rPr lang="es-MX" smtClean="0">
                <a:solidFill>
                  <a:schemeClr val="accent1">
                    <a:lumMod val="50000"/>
                  </a:schemeClr>
                </a:solidFill>
              </a:rPr>
              <a:t>Estado del mundo</a:t>
            </a:r>
          </a:p>
          <a:p>
            <a:endParaRPr lang="es-MX" smtClean="0"/>
          </a:p>
          <a:p>
            <a:r>
              <a:rPr lang="es-MX" smtClean="0"/>
              <a:t>Pregunta ‘Sí/No’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94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3) Sesgo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Beta</a:t>
            </a:r>
          </a:p>
          <a:p>
            <a:endParaRPr lang="es-MX" dirty="0"/>
          </a:p>
          <a:p>
            <a:r>
              <a:rPr lang="es-MX" dirty="0" smtClean="0"/>
              <a:t>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6272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42777"/>
            <a:ext cx="5832648" cy="464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603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323972" cy="50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679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Curvas ROC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92480" cy="421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070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769"/>
            <a:ext cx="9383523" cy="38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310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Participant</a:t>
            </a:r>
            <a:r>
              <a:rPr lang="es-MX" dirty="0" smtClean="0"/>
              <a:t>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9" y="2204864"/>
            <a:ext cx="51911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16" y="2187781"/>
            <a:ext cx="3894934" cy="337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647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Participant</a:t>
            </a:r>
            <a:r>
              <a:rPr lang="es-MX" dirty="0" smtClean="0"/>
              <a:t> 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" y="2348880"/>
            <a:ext cx="4499992" cy="297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44" y="1852960"/>
            <a:ext cx="4442693" cy="380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938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Participant</a:t>
            </a:r>
            <a:r>
              <a:rPr lang="es-MX" dirty="0" smtClean="0"/>
              <a:t> 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33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</a:t>
            </a: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003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  (</a:t>
            </a:r>
            <a:r>
              <a:rPr lang="es-MX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Estímulo</a:t>
            </a:r>
            <a:r>
              <a:rPr lang="es-MX" dirty="0" smtClean="0"/>
              <a:t>)</a:t>
            </a:r>
            <a:endParaRPr lang="es-MX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 (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Sistema</a:t>
            </a:r>
            <a:r>
              <a:rPr lang="es-MX" dirty="0" smtClean="0"/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  <a:t>¿Esa persona está coqueteándome?</a:t>
            </a:r>
            <a:b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No todos coquetean de la misma forma.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No tenemos experiencia suficiente para juzgar la evidencia.</a:t>
            </a:r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67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  (</a:t>
            </a:r>
            <a:r>
              <a:rPr lang="es-MX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Estímulo</a:t>
            </a:r>
            <a:r>
              <a:rPr lang="es-MX" dirty="0" smtClean="0"/>
              <a:t>)</a:t>
            </a:r>
            <a:endParaRPr lang="es-MX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 (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Sistema</a:t>
            </a:r>
            <a:r>
              <a:rPr lang="es-MX" dirty="0" smtClean="0"/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  <a:t>¿Ese es el camión que me lleva a casa?</a:t>
            </a:r>
            <a:b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Variabilidad en el modelo / letrero del camión.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La luz, la velocidad con que pasa, etc.</a:t>
            </a:r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78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Los errores cuestan y 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4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246" y="0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Los errores cuestan y 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07293"/>
              </p:ext>
            </p:extLst>
          </p:nvPr>
        </p:nvGraphicFramePr>
        <p:xfrm>
          <a:off x="1710467" y="4334906"/>
          <a:ext cx="6096000" cy="176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72456"/>
                <a:gridCol w="1991544"/>
              </a:tblGrid>
              <a:tr h="586864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Sí</a:t>
                      </a:r>
                      <a:r>
                        <a:rPr lang="es-MX" baseline="0" dirty="0" smtClean="0"/>
                        <a:t>  está pasando 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 está pasando X</a:t>
                      </a:r>
                      <a:endParaRPr lang="es-MX" dirty="0"/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</a:t>
                      </a:r>
                      <a:r>
                        <a:rPr lang="es-MX" baseline="0" dirty="0" smtClean="0"/>
                        <a:t> que sí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ACIERTO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 que 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ACIERTO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70035" y="3717314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600" dirty="0" smtClean="0"/>
              <a:t>¿Está ocurriendo </a:t>
            </a:r>
            <a:r>
              <a:rPr lang="es-MX" sz="2600" i="1" dirty="0" smtClean="0">
                <a:solidFill>
                  <a:schemeClr val="accent1">
                    <a:lumMod val="50000"/>
                  </a:schemeClr>
                </a:solidFill>
              </a:rPr>
              <a:t>esta situación en particular</a:t>
            </a:r>
            <a:r>
              <a:rPr lang="es-MX" sz="2600" dirty="0" smtClean="0"/>
              <a:t>?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7075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246" y="0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980728"/>
            <a:ext cx="8435280" cy="4525963"/>
          </a:xfrm>
        </p:spPr>
        <p:txBody>
          <a:bodyPr/>
          <a:lstStyle/>
          <a:p>
            <a:r>
              <a:rPr lang="es-MX" dirty="0" smtClean="0"/>
              <a:t>Los errores cuestan.</a:t>
            </a:r>
          </a:p>
          <a:p>
            <a:r>
              <a:rPr lang="es-MX" dirty="0" smtClean="0"/>
              <a:t>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42427"/>
              </p:ext>
            </p:extLst>
          </p:nvPr>
        </p:nvGraphicFramePr>
        <p:xfrm>
          <a:off x="1713935" y="4088685"/>
          <a:ext cx="6096000" cy="214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72456"/>
                <a:gridCol w="1991544"/>
              </a:tblGrid>
              <a:tr h="586864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Sí</a:t>
                      </a:r>
                      <a:r>
                        <a:rPr lang="es-MX" baseline="0" dirty="0" smtClean="0"/>
                        <a:t>  está pasando 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 está pasando X</a:t>
                      </a:r>
                      <a:endParaRPr lang="es-MX" dirty="0"/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</a:t>
                      </a:r>
                      <a:r>
                        <a:rPr lang="es-MX" baseline="0" dirty="0" smtClean="0"/>
                        <a:t> que sí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Llego a casa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Me pierdo / Pago pasaje de más.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 que 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Tengo que esperar 20 minutos al siguiente camión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73503" y="3471093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600" dirty="0" smtClean="0"/>
              <a:t>¿</a:t>
            </a:r>
            <a:r>
              <a:rPr lang="es-MX" sz="2600" i="1" dirty="0" smtClean="0">
                <a:solidFill>
                  <a:schemeClr val="tx2">
                    <a:lumMod val="50000"/>
                  </a:schemeClr>
                </a:solidFill>
              </a:rPr>
              <a:t>Es ese el camión que me lleva a casa</a:t>
            </a:r>
            <a:r>
              <a:rPr lang="es-MX" sz="2600" dirty="0" smtClean="0"/>
              <a:t>?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26092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886</Words>
  <Application>Microsoft Office PowerPoint</Application>
  <PresentationFormat>Presentación en pantalla (4:3)</PresentationFormat>
  <Paragraphs>189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Teoría de Detección de Señales</vt:lpstr>
      <vt:lpstr>El problema de la Detección</vt:lpstr>
      <vt:lpstr>El problema de la Detección</vt:lpstr>
      <vt:lpstr>Problema 1: La incertidumbre</vt:lpstr>
      <vt:lpstr>Problema 1: La incertidumbre</vt:lpstr>
      <vt:lpstr>Problema 1: La incertidumbre</vt:lpstr>
      <vt:lpstr>Problema 2: Las consecuencias.</vt:lpstr>
      <vt:lpstr>Problema 2: Las consecuencias.</vt:lpstr>
      <vt:lpstr>Problema 2: Las consecuencias.</vt:lpstr>
      <vt:lpstr>Teoría de Detección de Señales</vt:lpstr>
      <vt:lpstr> </vt:lpstr>
      <vt:lpstr> </vt:lpstr>
      <vt:lpstr>La representación del problema de acuerdo a la Teoría de Detección de señales</vt:lpstr>
      <vt:lpstr>La representación del problema de acuerdo a la Teoría de Detección de señales</vt:lpstr>
      <vt:lpstr>La representación del problema de acuerdo a la Teoría de Detección de señales</vt:lpstr>
      <vt:lpstr>Los dos componentes de la teoría</vt:lpstr>
      <vt:lpstr>Problema 1: La incertidumbre</vt:lpstr>
      <vt:lpstr>Discriminabilidad</vt:lpstr>
      <vt:lpstr>Problema 2: Las consecuencias.</vt:lpstr>
      <vt:lpstr>El Sesgo</vt:lpstr>
      <vt:lpstr>¿Cómo funciona el modelo?</vt:lpstr>
      <vt:lpstr> </vt:lpstr>
      <vt:lpstr> </vt:lpstr>
      <vt:lpstr>Estimación paramétrica</vt:lpstr>
      <vt:lpstr>P-values &amp; Z-scores</vt:lpstr>
      <vt:lpstr>P-values &amp; Z-scores</vt:lpstr>
      <vt:lpstr>P-values &amp; Z-scores</vt:lpstr>
      <vt:lpstr>1) Criterio</vt:lpstr>
      <vt:lpstr>2) Discriminabilidad</vt:lpstr>
      <vt:lpstr>3) Sesgo</vt:lpstr>
      <vt:lpstr>Beta</vt:lpstr>
      <vt:lpstr>C</vt:lpstr>
      <vt:lpstr>Curvas ROC</vt:lpstr>
      <vt:lpstr> </vt:lpstr>
      <vt:lpstr>Participant A</vt:lpstr>
      <vt:lpstr>Participant B</vt:lpstr>
      <vt:lpstr>Participant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Adrifelcha</cp:lastModifiedBy>
  <cp:revision>22</cp:revision>
  <dcterms:created xsi:type="dcterms:W3CDTF">2017-03-13T04:10:52Z</dcterms:created>
  <dcterms:modified xsi:type="dcterms:W3CDTF">2017-03-14T16:21:36Z</dcterms:modified>
</cp:coreProperties>
</file>