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302" r:id="rId3"/>
    <p:sldId id="268" r:id="rId4"/>
    <p:sldId id="269" r:id="rId5"/>
    <p:sldId id="274" r:id="rId6"/>
    <p:sldId id="299" r:id="rId7"/>
    <p:sldId id="300" r:id="rId8"/>
    <p:sldId id="301" r:id="rId9"/>
    <p:sldId id="257" r:id="rId10"/>
    <p:sldId id="267" r:id="rId11"/>
    <p:sldId id="275" r:id="rId12"/>
    <p:sldId id="277" r:id="rId13"/>
    <p:sldId id="276" r:id="rId14"/>
    <p:sldId id="259" r:id="rId15"/>
    <p:sldId id="260" r:id="rId16"/>
    <p:sldId id="287" r:id="rId17"/>
    <p:sldId id="289" r:id="rId18"/>
    <p:sldId id="290" r:id="rId19"/>
    <p:sldId id="291" r:id="rId20"/>
    <p:sldId id="292" r:id="rId21"/>
    <p:sldId id="293" r:id="rId22"/>
    <p:sldId id="294" r:id="rId23"/>
    <p:sldId id="261" r:id="rId24"/>
    <p:sldId id="270" r:id="rId25"/>
    <p:sldId id="271" r:id="rId26"/>
    <p:sldId id="278" r:id="rId27"/>
    <p:sldId id="295" r:id="rId28"/>
    <p:sldId id="286" r:id="rId29"/>
    <p:sldId id="272" r:id="rId30"/>
    <p:sldId id="273" r:id="rId31"/>
    <p:sldId id="279" r:id="rId32"/>
    <p:sldId id="283" r:id="rId33"/>
    <p:sldId id="281" r:id="rId34"/>
    <p:sldId id="284" r:id="rId35"/>
    <p:sldId id="285" r:id="rId36"/>
    <p:sldId id="296" r:id="rId37"/>
    <p:sldId id="298" r:id="rId3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-61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F6970-D186-49AA-A9AD-29EC23CF1F6B}" type="datetimeFigureOut">
              <a:rPr lang="es-MX" smtClean="0"/>
              <a:t>11/04/2018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291CE-1AA8-4088-B095-B807450AF6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5426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http://students.brown.edu/seeing-theory/compound-probability/index.html#first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291CE-1AA8-4088-B095-B807450AF6BD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4217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11/04/2018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08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11/04/2018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442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11/04/2018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1980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11/04/2018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48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11/04/2018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442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11/04/2018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022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11/04/2018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054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11/04/2018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6756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11/04/2018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185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11/04/2018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612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11/04/2018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129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9CCF9-04DA-4DB1-9641-16B4E70840FB}" type="datetimeFigureOut">
              <a:rPr lang="es-MX" smtClean="0"/>
              <a:t>11/04/2018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058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457200"/>
            <a:ext cx="9144000" cy="2044308"/>
          </a:xfrm>
        </p:spPr>
        <p:txBody>
          <a:bodyPr/>
          <a:lstStyle/>
          <a:p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Bayes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 smtClean="0"/>
              <a:t>Inferencia Probabilística</a:t>
            </a:r>
            <a:endParaRPr lang="es-MX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049" y="2957872"/>
            <a:ext cx="44100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8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/>
              <a:t>Estimando probabilidades</a:t>
            </a:r>
            <a:endParaRPr lang="es-MX" b="1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18573"/>
          </a:xfrm>
        </p:spPr>
        <p:txBody>
          <a:bodyPr/>
          <a:lstStyle/>
          <a:p>
            <a:r>
              <a:rPr lang="es-MX" dirty="0" smtClean="0"/>
              <a:t>Previo a cualquier observación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2199736"/>
                <a:ext cx="5157787" cy="3989927"/>
              </a:xfrm>
            </p:spPr>
            <p:txBody>
              <a:bodyPr/>
              <a:lstStyle/>
              <a:p>
                <a:r>
                  <a:rPr lang="es-MX" dirty="0" smtClean="0"/>
                  <a:t>Asumimos que todos los eventos posibles son igualmente probables.</a:t>
                </a:r>
              </a:p>
              <a:p>
                <a:pPr marL="0" indent="0" algn="ctr">
                  <a:buNone/>
                </a:pPr>
                <a:r>
                  <a:rPr lang="es-MX" i="1" dirty="0" smtClean="0">
                    <a:latin typeface="Cambria Math" panose="02040503050406030204" pitchFamily="18" charset="0"/>
                  </a:rPr>
                  <a:t/>
                </a:r>
                <a:br>
                  <a:rPr lang="es-MX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𝐸𝑣𝑒𝑛𝑡𝑜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𝑝𝑎𝑟𝑡𝑖𝑐𝑢𝑙𝑎𝑟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𝑇𝑂𝑇𝐴𝐿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𝐸𝑣𝑒𝑛𝑡𝑜𝑠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𝑝𝑜𝑠𝑖𝑏𝑙𝑒𝑠</m:t>
                        </m:r>
                      </m:den>
                    </m:f>
                  </m:oMath>
                </a14:m>
                <a:r>
                  <a:rPr lang="es-MX" dirty="0" smtClean="0"/>
                  <a:t> </a:t>
                </a:r>
              </a:p>
              <a:p>
                <a:pPr marL="0" indent="0" algn="ctr">
                  <a:buNone/>
                </a:pPr>
                <a:endParaRPr lang="es-MX" dirty="0" smtClean="0"/>
              </a:p>
              <a:p>
                <a:pPr algn="just"/>
                <a:endParaRPr lang="es-MX" dirty="0"/>
              </a:p>
            </p:txBody>
          </p:sp>
        </mc:Choice>
        <mc:Fallback xmlns="">
          <p:sp>
            <p:nvSpPr>
              <p:cNvPr id="6" name="Marcador de contenid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2199736"/>
                <a:ext cx="5157787" cy="3989927"/>
              </a:xfrm>
              <a:blipFill rotWithShape="0">
                <a:blip r:embed="rId2"/>
                <a:stretch>
                  <a:fillRect l="-2128" t="-2599" r="-390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18573"/>
          </a:xfrm>
        </p:spPr>
        <p:txBody>
          <a:bodyPr/>
          <a:lstStyle/>
          <a:p>
            <a:r>
              <a:rPr lang="es-MX" dirty="0" smtClean="0"/>
              <a:t>Después de observar varios eventos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Marcador de contenido 7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200" y="2199736"/>
                <a:ext cx="5183188" cy="3989927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s-MX" dirty="0" smtClean="0"/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𝑉𝑒𝑐𝑒𝑠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𝑞𝑢𝑒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𝑎𝑝𝑎𝑟𝑒𝑐𝑖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ó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𝑒𝑙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𝑒𝑣𝑒𝑛𝑡𝑜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𝑜𝑏𝑠𝑒𝑟𝑣𝑎𝑐𝑖𝑜𝑛𝑒𝑠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" name="Marcador de contenido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200" y="2199736"/>
                <a:ext cx="5183188" cy="3989927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084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30430"/>
          </a:xfrm>
        </p:spPr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¿Qué tan probable es...?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9" name="Rectángulo 8"/>
          <p:cNvSpPr/>
          <p:nvPr/>
        </p:nvSpPr>
        <p:spPr>
          <a:xfrm>
            <a:off x="665163" y="1794294"/>
            <a:ext cx="1224951" cy="9230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Sacar un As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/>
              <p:cNvSpPr/>
              <p:nvPr/>
            </p:nvSpPr>
            <p:spPr>
              <a:xfrm>
                <a:off x="1890114" y="1794294"/>
                <a:ext cx="1190446" cy="92302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52</m:t>
                        </m:r>
                      </m:den>
                    </m:f>
                  </m:oMath>
                </a14:m>
                <a:r>
                  <a:rPr lang="es-MX" dirty="0" smtClean="0"/>
                  <a:t> = .076</a:t>
                </a:r>
                <a:endParaRPr lang="es-MX" dirty="0"/>
              </a:p>
            </p:txBody>
          </p:sp>
        </mc:Choice>
        <mc:Fallback xmlns="">
          <p:sp>
            <p:nvSpPr>
              <p:cNvPr id="10" name="Rectá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14" y="1794294"/>
                <a:ext cx="1190446" cy="92302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ángulo 10"/>
          <p:cNvSpPr/>
          <p:nvPr/>
        </p:nvSpPr>
        <p:spPr>
          <a:xfrm>
            <a:off x="3080559" y="1794294"/>
            <a:ext cx="1362973" cy="9230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/>
          <p:cNvSpPr/>
          <p:nvPr/>
        </p:nvSpPr>
        <p:spPr>
          <a:xfrm>
            <a:off x="665162" y="3414263"/>
            <a:ext cx="1224951" cy="923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Entrar a la UNAM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/>
              <p:cNvSpPr/>
              <p:nvPr/>
            </p:nvSpPr>
            <p:spPr>
              <a:xfrm>
                <a:off x="1890113" y="3414263"/>
                <a:ext cx="1190446" cy="923027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 smtClean="0"/>
                  <a:t>8%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13" name="Rectá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13" y="3414263"/>
                <a:ext cx="1190446" cy="92302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ángulo 13"/>
          <p:cNvSpPr/>
          <p:nvPr/>
        </p:nvSpPr>
        <p:spPr>
          <a:xfrm>
            <a:off x="3080558" y="3414263"/>
            <a:ext cx="1362973" cy="9230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/>
          <p:cNvSpPr/>
          <p:nvPr/>
        </p:nvSpPr>
        <p:spPr>
          <a:xfrm>
            <a:off x="665161" y="4914181"/>
            <a:ext cx="1224951" cy="9230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Encontrar a </a:t>
            </a:r>
            <a:r>
              <a:rPr lang="es-MX" sz="1400" dirty="0" err="1" smtClean="0"/>
              <a:t>Jhonny</a:t>
            </a:r>
            <a:r>
              <a:rPr lang="es-MX" sz="1400" dirty="0" smtClean="0"/>
              <a:t> </a:t>
            </a:r>
            <a:r>
              <a:rPr lang="es-MX" sz="1400" dirty="0" err="1" smtClean="0"/>
              <a:t>Depp</a:t>
            </a:r>
            <a:r>
              <a:rPr lang="es-MX" sz="1400" dirty="0" smtClean="0"/>
              <a:t> en Iztapalapa</a:t>
            </a:r>
            <a:endParaRPr lang="es-MX" sz="1400" dirty="0"/>
          </a:p>
        </p:txBody>
      </p:sp>
      <p:sp>
        <p:nvSpPr>
          <p:cNvPr id="16" name="Rectángulo 15"/>
          <p:cNvSpPr/>
          <p:nvPr/>
        </p:nvSpPr>
        <p:spPr>
          <a:xfrm>
            <a:off x="1890112" y="4914181"/>
            <a:ext cx="1190446" cy="9230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0.00001</a:t>
            </a:r>
            <a:endParaRPr lang="es-MX" dirty="0"/>
          </a:p>
        </p:txBody>
      </p:sp>
      <p:sp>
        <p:nvSpPr>
          <p:cNvPr id="17" name="Rectángulo 16"/>
          <p:cNvSpPr/>
          <p:nvPr/>
        </p:nvSpPr>
        <p:spPr>
          <a:xfrm>
            <a:off x="3080557" y="4914181"/>
            <a:ext cx="1362973" cy="92302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319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tan probable es…</a:t>
            </a:r>
            <a:endParaRPr lang="es-MX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s-MX" dirty="0" smtClean="0"/>
              <a:t>… que un individuo X sea zurdo?</a:t>
            </a:r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endParaRPr lang="es-MX" dirty="0" smtClean="0"/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5041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1820174" y="3856009"/>
            <a:ext cx="2631056" cy="1992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tan probable es…?</a:t>
            </a:r>
            <a:endParaRPr lang="es-MX" dirty="0"/>
          </a:p>
        </p:txBody>
      </p:sp>
      <p:pic>
        <p:nvPicPr>
          <p:cNvPr id="1026" name="Picture 2" descr="Imagen relacionada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91" y="1860132"/>
            <a:ext cx="227312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Resultado de imagen para chico escue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435" y="1860132"/>
            <a:ext cx="2587626" cy="388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21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 probabilidad de un evento A, a la luz de ciertos datos B</a:t>
            </a:r>
          </a:p>
          <a:p>
            <a:endParaRPr lang="es-MX" dirty="0"/>
          </a:p>
          <a:p>
            <a:pPr marL="0" indent="0" algn="ctr">
              <a:buNone/>
            </a:pPr>
            <a:r>
              <a:rPr lang="es-MX" sz="3500" b="1" dirty="0" smtClean="0"/>
              <a:t>P(A|B)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747851" y="4051593"/>
            <a:ext cx="1455715" cy="884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Picture 2" descr="Imagen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613" y="2903721"/>
            <a:ext cx="1257676" cy="240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chico escue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956" y="2824640"/>
            <a:ext cx="1345421" cy="201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838200" y="5377552"/>
            <a:ext cx="49501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p(El chico sea zurdo | Celular en mano izquierda)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6580517" y="5176299"/>
            <a:ext cx="49501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p(El chico sea zurdo | Escribe con mano derecha)</a:t>
            </a:r>
          </a:p>
        </p:txBody>
      </p:sp>
    </p:spTree>
    <p:extLst>
      <p:ext uri="{BB962C8B-B14F-4D97-AF65-F5344CB8AC3E}">
        <p14:creationId xmlns:p14="http://schemas.microsoft.com/office/powerpoint/2010/main" val="121218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79349" y="1651666"/>
            <a:ext cx="5157787" cy="432309"/>
          </a:xfrm>
        </p:spPr>
        <p:txBody>
          <a:bodyPr/>
          <a:lstStyle/>
          <a:p>
            <a:pPr algn="ctr"/>
            <a:r>
              <a:rPr lang="es-MX" dirty="0" smtClean="0"/>
              <a:t>Eventos independientes</a:t>
            </a: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xfrm>
            <a:off x="397336" y="2113472"/>
            <a:ext cx="5157787" cy="4076191"/>
          </a:xfrm>
        </p:spPr>
        <p:txBody>
          <a:bodyPr/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dirty="0" smtClean="0"/>
              <a:t>p(A|B) = p(A)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32309"/>
          </a:xfrm>
        </p:spPr>
        <p:txBody>
          <a:bodyPr/>
          <a:lstStyle/>
          <a:p>
            <a:pPr algn="ctr"/>
            <a:r>
              <a:rPr lang="es-MX" dirty="0" smtClean="0"/>
              <a:t>Eventos </a:t>
            </a:r>
            <a:r>
              <a:rPr lang="es-MX" u="sng" dirty="0" smtClean="0"/>
              <a:t>no</a:t>
            </a:r>
            <a:r>
              <a:rPr lang="es-MX" dirty="0" smtClean="0"/>
              <a:t> independientes</a:t>
            </a:r>
            <a:endParaRPr lang="es-MX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4"/>
          </p:nvPr>
        </p:nvSpPr>
        <p:spPr>
          <a:xfrm>
            <a:off x="6172200" y="2113472"/>
            <a:ext cx="5183188" cy="46117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p(A|B) &gt; p(B)</a:t>
            </a:r>
          </a:p>
        </p:txBody>
      </p:sp>
      <p:sp>
        <p:nvSpPr>
          <p:cNvPr id="8" name="7 Rectángulo"/>
          <p:cNvSpPr/>
          <p:nvPr/>
        </p:nvSpPr>
        <p:spPr>
          <a:xfrm>
            <a:off x="3170903" y="2349907"/>
            <a:ext cx="1892711" cy="13224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sz="1600" dirty="0" smtClean="0"/>
              <a:t>Hoy es miércoles</a:t>
            </a:r>
            <a:endParaRPr lang="es-MX" sz="1600" dirty="0"/>
          </a:p>
        </p:txBody>
      </p:sp>
      <p:sp>
        <p:nvSpPr>
          <p:cNvPr id="9" name="8 Rectángulo"/>
          <p:cNvSpPr/>
          <p:nvPr/>
        </p:nvSpPr>
        <p:spPr>
          <a:xfrm>
            <a:off x="6651523" y="2418734"/>
            <a:ext cx="1887793" cy="1386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Evento A:</a:t>
            </a:r>
          </a:p>
          <a:p>
            <a:pPr algn="ctr"/>
            <a:endParaRPr lang="es-MX" dirty="0" smtClean="0"/>
          </a:p>
          <a:p>
            <a:pPr algn="ctr"/>
            <a:r>
              <a:rPr lang="es-MX" dirty="0" smtClean="0"/>
              <a:t>La probabilidad de que va a llover</a:t>
            </a:r>
            <a:endParaRPr lang="es-MX" dirty="0"/>
          </a:p>
        </p:txBody>
      </p:sp>
      <p:sp>
        <p:nvSpPr>
          <p:cNvPr id="10" name="9 Rectángulo"/>
          <p:cNvSpPr/>
          <p:nvPr/>
        </p:nvSpPr>
        <p:spPr>
          <a:xfrm>
            <a:off x="9134169" y="2418735"/>
            <a:ext cx="1592825" cy="1253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Evento B:</a:t>
            </a:r>
          </a:p>
          <a:p>
            <a:pPr algn="ctr"/>
            <a:endParaRPr lang="es-MX" dirty="0" smtClean="0"/>
          </a:p>
          <a:p>
            <a:pPr algn="ctr"/>
            <a:r>
              <a:rPr lang="es-MX" dirty="0" smtClean="0"/>
              <a:t>Está nublado</a:t>
            </a:r>
            <a:endParaRPr lang="es-MX" dirty="0"/>
          </a:p>
        </p:txBody>
      </p:sp>
      <p:sp>
        <p:nvSpPr>
          <p:cNvPr id="14" name="13 Rectángulo"/>
          <p:cNvSpPr/>
          <p:nvPr/>
        </p:nvSpPr>
        <p:spPr>
          <a:xfrm>
            <a:off x="904568" y="2349907"/>
            <a:ext cx="1887793" cy="1386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Evento A:</a:t>
            </a:r>
          </a:p>
          <a:p>
            <a:pPr algn="ctr"/>
            <a:endParaRPr lang="es-MX" dirty="0" smtClean="0"/>
          </a:p>
          <a:p>
            <a:pPr algn="ctr"/>
            <a:r>
              <a:rPr lang="es-MX" dirty="0" smtClean="0"/>
              <a:t>La probabilidad de que va a llover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174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Elipse"/>
          <p:cNvSpPr/>
          <p:nvPr/>
        </p:nvSpPr>
        <p:spPr>
          <a:xfrm>
            <a:off x="7283245" y="3421626"/>
            <a:ext cx="3274142" cy="33036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 smtClean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79349" y="1651666"/>
            <a:ext cx="5157787" cy="432309"/>
          </a:xfrm>
        </p:spPr>
        <p:txBody>
          <a:bodyPr/>
          <a:lstStyle/>
          <a:p>
            <a:pPr algn="ctr"/>
            <a:r>
              <a:rPr lang="es-MX" dirty="0" smtClean="0"/>
              <a:t>Eventos independientes</a:t>
            </a: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xfrm>
            <a:off x="397336" y="2113472"/>
            <a:ext cx="5157787" cy="4076191"/>
          </a:xfrm>
        </p:spPr>
        <p:txBody>
          <a:bodyPr/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endParaRPr lang="es-MX" dirty="0"/>
          </a:p>
          <a:p>
            <a:pPr marL="0" indent="0" algn="r">
              <a:buNone/>
            </a:pPr>
            <a:endParaRPr lang="es-MX" dirty="0" smtClean="0"/>
          </a:p>
          <a:p>
            <a:pPr marL="0" indent="0" algn="r">
              <a:buNone/>
            </a:pPr>
            <a:r>
              <a:rPr lang="es-MX" dirty="0" smtClean="0"/>
              <a:t>p(A|B) = p(A)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32309"/>
          </a:xfrm>
        </p:spPr>
        <p:txBody>
          <a:bodyPr/>
          <a:lstStyle/>
          <a:p>
            <a:pPr algn="ctr"/>
            <a:r>
              <a:rPr lang="es-MX" dirty="0" smtClean="0"/>
              <a:t>Eventos </a:t>
            </a:r>
            <a:r>
              <a:rPr lang="es-MX" u="sng" dirty="0" smtClean="0"/>
              <a:t>no</a:t>
            </a:r>
            <a:r>
              <a:rPr lang="es-MX" dirty="0" smtClean="0"/>
              <a:t> independientes</a:t>
            </a:r>
            <a:endParaRPr lang="es-MX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4"/>
          </p:nvPr>
        </p:nvSpPr>
        <p:spPr>
          <a:xfrm>
            <a:off x="6172200" y="2113472"/>
            <a:ext cx="5183188" cy="46117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p(A|B) &gt; p(A)</a:t>
            </a:r>
          </a:p>
        </p:txBody>
      </p:sp>
      <p:sp>
        <p:nvSpPr>
          <p:cNvPr id="3" name="2 Elipse"/>
          <p:cNvSpPr/>
          <p:nvPr/>
        </p:nvSpPr>
        <p:spPr>
          <a:xfrm>
            <a:off x="904568" y="4100052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 smtClean="0"/>
              <a:t>Lluvia</a:t>
            </a:r>
            <a:endParaRPr lang="es-MX" dirty="0"/>
          </a:p>
        </p:txBody>
      </p:sp>
      <p:sp>
        <p:nvSpPr>
          <p:cNvPr id="11" name="10 Elipse"/>
          <p:cNvSpPr/>
          <p:nvPr/>
        </p:nvSpPr>
        <p:spPr>
          <a:xfrm>
            <a:off x="3052916" y="2227006"/>
            <a:ext cx="1769807" cy="17255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 smtClean="0"/>
              <a:t>Es miércoles</a:t>
            </a:r>
            <a:endParaRPr lang="es-MX" dirty="0"/>
          </a:p>
        </p:txBody>
      </p:sp>
      <p:sp>
        <p:nvSpPr>
          <p:cNvPr id="13" name="12 Elipse"/>
          <p:cNvSpPr/>
          <p:nvPr/>
        </p:nvSpPr>
        <p:spPr>
          <a:xfrm>
            <a:off x="7595419" y="4591665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 smtClean="0"/>
              <a:t>Lluvia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4561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  <p:bldP spid="11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8" name="7 Elipse"/>
          <p:cNvSpPr/>
          <p:nvPr/>
        </p:nvSpPr>
        <p:spPr>
          <a:xfrm>
            <a:off x="1192161" y="2453148"/>
            <a:ext cx="3274142" cy="33036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 smtClean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9" name="8 Elipse"/>
          <p:cNvSpPr/>
          <p:nvPr/>
        </p:nvSpPr>
        <p:spPr>
          <a:xfrm>
            <a:off x="1504335" y="3623187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 smtClean="0"/>
              <a:t>Lluvia</a:t>
            </a:r>
            <a:endParaRPr lang="es-MX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6" y="-8604"/>
            <a:ext cx="72866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423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Marcador de contenido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endParaRPr lang="es-MX" b="0" i="1" dirty="0" smtClean="0">
                  <a:latin typeface="Cambria Math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s-MX" b="0" i="1" smtClean="0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b="0" i="1" smtClean="0">
                          <a:latin typeface="Cambria Math"/>
                          <a:ea typeface="Cambria Math"/>
                        </a:rPr>
                        <m:t>= </m:t>
                      </m:r>
                    </m:oMath>
                  </m:oMathPara>
                </a14:m>
                <a:endParaRPr lang="es-MX" b="0" dirty="0" smtClean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>
                          <a:latin typeface="Cambria Math"/>
                          <a:ea typeface="Cambria Math"/>
                        </a:rPr>
                        <m:t>= 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 smtClean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 smtClean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6" name="5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1">
                <a:blip r:embed="rId2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7 Elipse"/>
          <p:cNvSpPr/>
          <p:nvPr/>
        </p:nvSpPr>
        <p:spPr>
          <a:xfrm>
            <a:off x="1192161" y="2453148"/>
            <a:ext cx="3274142" cy="33036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 smtClean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9" name="8 Elipse"/>
          <p:cNvSpPr/>
          <p:nvPr/>
        </p:nvSpPr>
        <p:spPr>
          <a:xfrm>
            <a:off x="1504335" y="3623187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 smtClean="0"/>
              <a:t>Lluvia</a:t>
            </a:r>
            <a:endParaRPr lang="es-MX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6" y="-8604"/>
            <a:ext cx="72866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172" y="4759897"/>
            <a:ext cx="4240848" cy="153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6 Título"/>
          <p:cNvSpPr txBox="1">
            <a:spLocks/>
          </p:cNvSpPr>
          <p:nvPr/>
        </p:nvSpPr>
        <p:spPr>
          <a:xfrm rot="2012329">
            <a:off x="8664046" y="4327508"/>
            <a:ext cx="3573342" cy="864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¡Teorema de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Bayes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31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/>
          <a:lstStyle/>
          <a:p>
            <a:r>
              <a:rPr lang="es-MX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MX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que llueva dado que está nublado.</a:t>
            </a:r>
            <a:endParaRPr lang="es-MX" dirty="0" smtClean="0">
              <a:solidFill>
                <a:srgbClr val="00B050"/>
              </a:solidFill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r>
              <a:rPr lang="es-MX" dirty="0" smtClean="0"/>
              <a:t>B:</a:t>
            </a:r>
          </a:p>
          <a:p>
            <a:pPr algn="ctr"/>
            <a:r>
              <a:rPr lang="es-MX" dirty="0" smtClean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6" name="15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A: </a:t>
            </a:r>
          </a:p>
          <a:p>
            <a:pPr algn="ctr"/>
            <a:r>
              <a:rPr lang="es-MX" dirty="0" smtClean="0"/>
              <a:t>Lluvia</a:t>
            </a:r>
            <a:endParaRPr lang="es-MX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497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718457" y="0"/>
            <a:ext cx="10515600" cy="1325563"/>
          </a:xfrm>
        </p:spPr>
        <p:txBody>
          <a:bodyPr/>
          <a:lstStyle/>
          <a:p>
            <a:pPr algn="ctr"/>
            <a:r>
              <a:rPr lang="es-MX" b="1" dirty="0" smtClean="0"/>
              <a:t>Introducción a Teoría de la Probabilidad</a:t>
            </a:r>
            <a:endParaRPr lang="es-MX" b="1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>
          <a:xfrm>
            <a:off x="511628" y="1499053"/>
            <a:ext cx="5181600" cy="4351338"/>
          </a:xfrm>
          <a:ln w="76200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s-MX" b="1" dirty="0" smtClean="0"/>
              <a:t>Fenómenos deterministas</a:t>
            </a:r>
            <a:endParaRPr lang="es-MX" b="1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6466115" y="1499053"/>
            <a:ext cx="5181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s-MX" b="1" dirty="0" smtClean="0"/>
              <a:t>Fenómenos aleatorios</a:t>
            </a:r>
            <a:endParaRPr lang="es-MX" b="1" dirty="0"/>
          </a:p>
        </p:txBody>
      </p:sp>
      <p:pic>
        <p:nvPicPr>
          <p:cNvPr id="5122" name="Picture 2" descr="Resultado de imagen para boiling w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1" y="3104543"/>
            <a:ext cx="4078969" cy="271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308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/>
          <a:lstStyle/>
          <a:p>
            <a:r>
              <a:rPr lang="es-MX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del evento A</a:t>
            </a:r>
          </a:p>
          <a:p>
            <a:pPr lvl="1"/>
            <a:endParaRPr lang="es-MX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MX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que llueva</a:t>
            </a:r>
            <a:endParaRPr lang="es-MX" dirty="0" smtClean="0">
              <a:solidFill>
                <a:srgbClr val="FF0000"/>
              </a:solidFill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Elipse"/>
          <p:cNvSpPr/>
          <p:nvPr/>
        </p:nvSpPr>
        <p:spPr>
          <a:xfrm>
            <a:off x="3264617" y="2605086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r>
              <a:rPr lang="es-MX" dirty="0" smtClean="0"/>
              <a:t>B:</a:t>
            </a:r>
          </a:p>
          <a:p>
            <a:pPr algn="ctr"/>
            <a:r>
              <a:rPr lang="es-MX" dirty="0" smtClean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3" name="12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A: </a:t>
            </a:r>
          </a:p>
          <a:p>
            <a:pPr algn="ctr"/>
            <a:r>
              <a:rPr lang="es-MX" dirty="0" smtClean="0"/>
              <a:t>Lluvia</a:t>
            </a:r>
            <a:endParaRPr lang="es-MX" dirty="0"/>
          </a:p>
        </p:txBody>
      </p:sp>
      <p:sp>
        <p:nvSpPr>
          <p:cNvPr id="15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15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995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>
            <a:normAutofit lnSpcReduction="10000"/>
          </a:bodyPr>
          <a:lstStyle/>
          <a:p>
            <a:r>
              <a:rPr lang="es-MX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del evento A</a:t>
            </a:r>
          </a:p>
          <a:p>
            <a:endParaRPr lang="es-MX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 B, cuando el evento A ocurre.</a:t>
            </a:r>
          </a:p>
          <a:p>
            <a:pPr lvl="1"/>
            <a:endParaRPr lang="es-MX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MX" dirty="0" smtClean="0">
                <a:solidFill>
                  <a:schemeClr val="accent1">
                    <a:lumMod val="75000"/>
                  </a:schemeClr>
                </a:solidFill>
              </a:rPr>
              <a:t>La probabilidad de que el cielo esté nublado, dado que está lloviendo</a:t>
            </a:r>
            <a:endParaRPr lang="es-MX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Elipse"/>
          <p:cNvSpPr/>
          <p:nvPr/>
        </p:nvSpPr>
        <p:spPr>
          <a:xfrm>
            <a:off x="1907764" y="2671454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r>
              <a:rPr lang="es-MX" dirty="0" smtClean="0"/>
              <a:t>B:</a:t>
            </a:r>
          </a:p>
          <a:p>
            <a:pPr algn="ctr"/>
            <a:r>
              <a:rPr lang="es-MX" dirty="0" smtClean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0" name="9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A: </a:t>
            </a:r>
          </a:p>
          <a:p>
            <a:pPr algn="ctr"/>
            <a:r>
              <a:rPr lang="es-MX" dirty="0" smtClean="0"/>
              <a:t>Lluvia</a:t>
            </a:r>
            <a:endParaRPr lang="es-MX" dirty="0"/>
          </a:p>
        </p:txBody>
      </p:sp>
      <p:sp>
        <p:nvSpPr>
          <p:cNvPr id="13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3264617" y="2671454"/>
            <a:ext cx="864931" cy="691177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296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>
            <a:normAutofit lnSpcReduction="10000"/>
          </a:bodyPr>
          <a:lstStyle/>
          <a:p>
            <a:r>
              <a:rPr lang="es-MX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del evento A</a:t>
            </a:r>
          </a:p>
          <a:p>
            <a:endParaRPr lang="es-MX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 B, cuando el evento A ocurre.</a:t>
            </a:r>
          </a:p>
          <a:p>
            <a:endParaRPr lang="es-MX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evidencia.</a:t>
            </a:r>
          </a:p>
          <a:p>
            <a:pPr lvl="1"/>
            <a:r>
              <a:rPr lang="es-MX" dirty="0" smtClean="0">
                <a:solidFill>
                  <a:schemeClr val="accent4">
                    <a:lumMod val="50000"/>
                  </a:schemeClr>
                </a:solidFill>
              </a:rPr>
              <a:t>La probabilidad de que esté nublado</a:t>
            </a: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Elipse"/>
          <p:cNvSpPr/>
          <p:nvPr/>
        </p:nvSpPr>
        <p:spPr>
          <a:xfrm>
            <a:off x="2281237" y="3482615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r>
              <a:rPr lang="es-MX" dirty="0" smtClean="0"/>
              <a:t>B:</a:t>
            </a:r>
          </a:p>
          <a:p>
            <a:pPr algn="ctr"/>
            <a:r>
              <a:rPr lang="es-MX" dirty="0" smtClean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0" name="9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A: </a:t>
            </a:r>
          </a:p>
          <a:p>
            <a:pPr algn="ctr"/>
            <a:r>
              <a:rPr lang="es-MX" dirty="0" smtClean="0"/>
              <a:t>Lluvia</a:t>
            </a:r>
            <a:endParaRPr lang="es-MX" dirty="0"/>
          </a:p>
        </p:txBody>
      </p:sp>
      <p:sp>
        <p:nvSpPr>
          <p:cNvPr id="13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3264617" y="2671454"/>
            <a:ext cx="864931" cy="691177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Elipse"/>
          <p:cNvSpPr/>
          <p:nvPr/>
        </p:nvSpPr>
        <p:spPr>
          <a:xfrm>
            <a:off x="1907764" y="2671454"/>
            <a:ext cx="1381125" cy="757545"/>
          </a:xfrm>
          <a:prstGeom prst="ellipse">
            <a:avLst/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5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¿Qué implica decir ‘Bayesiano’?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endParaRPr lang="es-ES" sz="3500" dirty="0" smtClean="0"/>
          </a:p>
          <a:p>
            <a:pPr marL="0" indent="0" algn="r">
              <a:buNone/>
            </a:pPr>
            <a:endParaRPr lang="es-ES" sz="3500" dirty="0"/>
          </a:p>
          <a:p>
            <a:pPr marL="0" indent="0" algn="r">
              <a:buNone/>
            </a:pPr>
            <a:r>
              <a:rPr lang="es-ES" sz="3500" dirty="0" smtClean="0"/>
              <a:t>Hay una actualización constante de la información que me permite reducir mi incertidumbre respecto a la probabilidad de ocurrencia de un evento X.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349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</p:spPr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 Probabilística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16326"/>
            <a:ext cx="10515600" cy="5305244"/>
          </a:xfrm>
        </p:spPr>
        <p:txBody>
          <a:bodyPr/>
          <a:lstStyle/>
          <a:p>
            <a:endParaRPr lang="es-MX" dirty="0" smtClean="0"/>
          </a:p>
          <a:p>
            <a:r>
              <a:rPr lang="es-MX" dirty="0" smtClean="0"/>
              <a:t>Determinar qué tan probable es que ocurra un evento X</a:t>
            </a:r>
          </a:p>
          <a:p>
            <a:endParaRPr lang="es-MX" dirty="0"/>
          </a:p>
          <a:p>
            <a:pPr lvl="1"/>
            <a:r>
              <a:rPr lang="es-MX" dirty="0" smtClean="0"/>
              <a:t>Lidiar contra la incertidumbre</a:t>
            </a:r>
          </a:p>
          <a:p>
            <a:pPr lvl="1"/>
            <a:endParaRPr lang="es-MX" dirty="0"/>
          </a:p>
          <a:p>
            <a:pPr lvl="1"/>
            <a:r>
              <a:rPr lang="es-MX" dirty="0" smtClean="0"/>
              <a:t>Resolver el problema de la Asignación de Crédito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3335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</p:spPr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 Probabilística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16326"/>
            <a:ext cx="10515600" cy="5305244"/>
          </a:xfrm>
        </p:spPr>
        <p:txBody>
          <a:bodyPr/>
          <a:lstStyle/>
          <a:p>
            <a:endParaRPr lang="es-MX" dirty="0" smtClean="0"/>
          </a:p>
          <a:p>
            <a:r>
              <a:rPr lang="es-MX" dirty="0" smtClean="0"/>
              <a:t>Determinar qué tan probable es que ocurra un evento X</a:t>
            </a:r>
          </a:p>
          <a:p>
            <a:endParaRPr lang="es-MX" dirty="0"/>
          </a:p>
          <a:p>
            <a:pPr lvl="1"/>
            <a:r>
              <a:rPr lang="es-MX" b="1" u="sng" dirty="0" smtClean="0"/>
              <a:t>Lidiar contra la incertidumbre</a:t>
            </a:r>
          </a:p>
          <a:p>
            <a:pPr lvl="1"/>
            <a:endParaRPr lang="es-MX" dirty="0"/>
          </a:p>
          <a:p>
            <a:pPr lvl="1"/>
            <a:r>
              <a:rPr lang="es-MX" dirty="0" smtClean="0"/>
              <a:t>Resolver el problema de la Asignación de Crédito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1911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084" y="-38360"/>
            <a:ext cx="8947453" cy="6778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095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>
            <a:normAutofit/>
          </a:bodyPr>
          <a:lstStyle/>
          <a:p>
            <a:r>
              <a:rPr lang="es-MX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del evento A</a:t>
            </a:r>
          </a:p>
          <a:p>
            <a:endParaRPr lang="es-MX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 B, cuando el evento A ocurre.</a:t>
            </a:r>
          </a:p>
          <a:p>
            <a:endParaRPr lang="es-MX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evidencia.</a:t>
            </a: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2281237" y="3482615"/>
            <a:ext cx="1381125" cy="617437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3264617" y="2671454"/>
            <a:ext cx="864931" cy="6911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Elipse"/>
          <p:cNvSpPr/>
          <p:nvPr/>
        </p:nvSpPr>
        <p:spPr>
          <a:xfrm>
            <a:off x="1907764" y="2671454"/>
            <a:ext cx="1381125" cy="757545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912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80" y="0"/>
            <a:ext cx="10029978" cy="7598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79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</p:spPr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 Probabilística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16326"/>
            <a:ext cx="10515600" cy="5305244"/>
          </a:xfrm>
        </p:spPr>
        <p:txBody>
          <a:bodyPr/>
          <a:lstStyle/>
          <a:p>
            <a:endParaRPr lang="es-MX" dirty="0" smtClean="0"/>
          </a:p>
          <a:p>
            <a:r>
              <a:rPr lang="es-MX" dirty="0" smtClean="0"/>
              <a:t>Determinar qué tan probable es que ocurra un evento X</a:t>
            </a:r>
          </a:p>
          <a:p>
            <a:endParaRPr lang="es-MX" dirty="0"/>
          </a:p>
          <a:p>
            <a:pPr lvl="1"/>
            <a:r>
              <a:rPr lang="es-MX" dirty="0" smtClean="0"/>
              <a:t>Lidiar contra la incertidumbre</a:t>
            </a:r>
          </a:p>
          <a:p>
            <a:pPr lvl="1"/>
            <a:endParaRPr lang="es-MX" dirty="0"/>
          </a:p>
          <a:p>
            <a:pPr lvl="1"/>
            <a:r>
              <a:rPr lang="es-MX" dirty="0" smtClean="0"/>
              <a:t>Resolver el problema de la Asignación de Crédito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7865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</p:spPr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 Probabilística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16326"/>
            <a:ext cx="10515600" cy="5305244"/>
          </a:xfrm>
        </p:spPr>
        <p:txBody>
          <a:bodyPr/>
          <a:lstStyle/>
          <a:p>
            <a:endParaRPr lang="es-MX" dirty="0" smtClean="0"/>
          </a:p>
          <a:p>
            <a:r>
              <a:rPr lang="es-MX" dirty="0" smtClean="0"/>
              <a:t>Determinar qué tan probable es que ocurra un evento X</a:t>
            </a:r>
          </a:p>
          <a:p>
            <a:endParaRPr lang="es-MX" dirty="0"/>
          </a:p>
          <a:p>
            <a:pPr lvl="1"/>
            <a:r>
              <a:rPr lang="es-MX" dirty="0" smtClean="0"/>
              <a:t>Lidiar contra la incertidumbre</a:t>
            </a:r>
          </a:p>
          <a:p>
            <a:pPr lvl="1"/>
            <a:endParaRPr lang="es-MX" dirty="0"/>
          </a:p>
          <a:p>
            <a:pPr lvl="1"/>
            <a:r>
              <a:rPr lang="es-MX" dirty="0" smtClean="0"/>
              <a:t>Resolver el problema de la Asignación de Crédito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4347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</p:spPr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 Probabilística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16326"/>
            <a:ext cx="10515600" cy="5305244"/>
          </a:xfrm>
        </p:spPr>
        <p:txBody>
          <a:bodyPr/>
          <a:lstStyle/>
          <a:p>
            <a:endParaRPr lang="es-MX" dirty="0" smtClean="0"/>
          </a:p>
          <a:p>
            <a:r>
              <a:rPr lang="es-MX" dirty="0" smtClean="0"/>
              <a:t>Determinar qué tan probable es que ocurra un evento X</a:t>
            </a:r>
          </a:p>
          <a:p>
            <a:endParaRPr lang="es-MX" dirty="0"/>
          </a:p>
          <a:p>
            <a:pPr lvl="1"/>
            <a:r>
              <a:rPr lang="es-MX" dirty="0" smtClean="0"/>
              <a:t>Lidiar contra la incertidumbre</a:t>
            </a:r>
          </a:p>
          <a:p>
            <a:pPr lvl="1"/>
            <a:endParaRPr lang="es-MX" dirty="0"/>
          </a:p>
          <a:p>
            <a:pPr lvl="1"/>
            <a:r>
              <a:rPr lang="es-MX" b="1" u="sng" dirty="0" smtClean="0"/>
              <a:t>Resolver el problema de la Asignación de Crédito</a:t>
            </a:r>
            <a:endParaRPr lang="es-MX" b="1" u="sng" dirty="0"/>
          </a:p>
        </p:txBody>
      </p:sp>
    </p:spTree>
    <p:extLst>
      <p:ext uri="{BB962C8B-B14F-4D97-AF65-F5344CB8AC3E}">
        <p14:creationId xmlns:p14="http://schemas.microsoft.com/office/powerpoint/2010/main" val="371743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Asignación de crédito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Formación de relaciones causales.</a:t>
            </a:r>
          </a:p>
          <a:p>
            <a:endParaRPr lang="es-MX" dirty="0" smtClean="0"/>
          </a:p>
          <a:p>
            <a:pPr lvl="1"/>
            <a:r>
              <a:rPr lang="es-MX" dirty="0" smtClean="0"/>
              <a:t>¿A qué de mi entorno le atribuyo la ocurrencia de cierto evento?</a:t>
            </a:r>
          </a:p>
          <a:p>
            <a:pPr lvl="1"/>
            <a:endParaRPr lang="es-MX" dirty="0"/>
          </a:p>
          <a:p>
            <a:pPr lvl="1"/>
            <a:endParaRPr lang="es-MX" dirty="0" smtClean="0"/>
          </a:p>
          <a:p>
            <a:pPr marL="457200" lvl="1" indent="0">
              <a:buNone/>
            </a:pPr>
            <a:r>
              <a:rPr lang="es-MX" dirty="0" smtClean="0"/>
              <a:t>		Ejemplos:</a:t>
            </a:r>
          </a:p>
          <a:p>
            <a:pPr marL="457200" lvl="1" indent="0">
              <a:buNone/>
            </a:pPr>
            <a:r>
              <a:rPr lang="es-MX" dirty="0"/>
              <a:t>	</a:t>
            </a:r>
            <a:r>
              <a:rPr lang="es-MX" dirty="0" smtClean="0"/>
              <a:t>		Mi novio está enojado  ------ &gt; </a:t>
            </a:r>
            <a:r>
              <a:rPr lang="es-MX" b="1" dirty="0" smtClean="0"/>
              <a:t>¿Qué hice?</a:t>
            </a:r>
          </a:p>
          <a:p>
            <a:pPr marL="457200" lvl="1" indent="0">
              <a:buNone/>
            </a:pPr>
            <a:r>
              <a:rPr lang="es-MX" dirty="0" smtClean="0"/>
              <a:t>			</a:t>
            </a:r>
            <a:endParaRPr lang="es-MX" dirty="0"/>
          </a:p>
          <a:p>
            <a:pPr marL="457200" lvl="1" indent="0">
              <a:buNone/>
            </a:pPr>
            <a:r>
              <a:rPr lang="es-MX" dirty="0" smtClean="0"/>
              <a:t>			 Me duele el estómago -------</a:t>
            </a:r>
            <a:r>
              <a:rPr lang="es-MX" dirty="0" smtClean="0">
                <a:sym typeface="Wingdings" panose="05000000000000000000" pitchFamily="2" charset="2"/>
              </a:rPr>
              <a:t>- </a:t>
            </a:r>
            <a:r>
              <a:rPr lang="es-MX" b="1" dirty="0" smtClean="0">
                <a:sym typeface="Wingdings" panose="05000000000000000000" pitchFamily="2" charset="2"/>
              </a:rPr>
              <a:t>&gt;  </a:t>
            </a:r>
            <a:r>
              <a:rPr lang="es-MX" b="1" dirty="0" smtClean="0"/>
              <a:t>¿Qué me hizo daño?</a:t>
            </a:r>
          </a:p>
          <a:p>
            <a:pPr marL="457200" lvl="1" indent="0">
              <a:buNone/>
            </a:pPr>
            <a:r>
              <a:rPr lang="es-MX" dirty="0"/>
              <a:t>	</a:t>
            </a:r>
            <a:r>
              <a:rPr lang="es-MX" dirty="0" smtClean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09904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asignación de crédito como un cómputo de probabilidades condicionales.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¿De qué manera observar ciertos elementos en el ambiente alteran la probabilidad de observar ciertos eventos?</a:t>
            </a:r>
          </a:p>
          <a:p>
            <a:endParaRPr lang="es-MX" dirty="0"/>
          </a:p>
          <a:p>
            <a:r>
              <a:rPr lang="es-MX" dirty="0" smtClean="0"/>
              <a:t>Sesgos (Prior)</a:t>
            </a:r>
          </a:p>
          <a:p>
            <a:pPr lvl="1"/>
            <a:r>
              <a:rPr lang="es-MX" dirty="0" smtClean="0"/>
              <a:t>Si me duele el estómago 	Estímulo  Auditivo      vs       Alimento ingerido</a:t>
            </a:r>
          </a:p>
          <a:p>
            <a:pPr lvl="1"/>
            <a:endParaRPr lang="es-MX" dirty="0"/>
          </a:p>
          <a:p>
            <a:pPr lvl="1"/>
            <a:r>
              <a:rPr lang="es-MX" dirty="0" smtClean="0"/>
              <a:t>Si me dan un choque eléctrico 		Estímulo auditivo vs Alimento ingerido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1967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Contigüidad vs Contingencia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Contigüidad</a:t>
            </a:r>
            <a:endParaRPr lang="es-MX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 smtClean="0"/>
          </a:p>
          <a:p>
            <a:r>
              <a:rPr lang="es-MX" dirty="0" smtClean="0"/>
              <a:t>Cercanía en el tiempo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 smtClean="0"/>
              <a:t>Contingencia</a:t>
            </a:r>
            <a:endParaRPr lang="es-MX" dirty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 smtClean="0"/>
          </a:p>
          <a:p>
            <a:r>
              <a:rPr lang="es-MX" dirty="0" smtClean="0"/>
              <a:t>Qué tanto valor predictivo tiene un estímulo sobre cierto evento.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2812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Espacio de Contingencia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942526"/>
              </p:ext>
            </p:extLst>
          </p:nvPr>
        </p:nvGraphicFramePr>
        <p:xfrm>
          <a:off x="3583857" y="2533717"/>
          <a:ext cx="5071808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5904"/>
                <a:gridCol w="2535904"/>
              </a:tblGrid>
              <a:tr h="370840">
                <a:tc>
                  <a:txBody>
                    <a:bodyPr/>
                    <a:lstStyle/>
                    <a:p>
                      <a:endParaRPr lang="es-MX" dirty="0" smtClean="0"/>
                    </a:p>
                    <a:p>
                      <a:endParaRPr lang="es-MX" dirty="0" smtClean="0"/>
                    </a:p>
                    <a:p>
                      <a:endParaRPr lang="es-MX" dirty="0" smtClean="0"/>
                    </a:p>
                    <a:p>
                      <a:endParaRPr lang="es-MX" dirty="0" smtClean="0"/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 smtClean="0"/>
                    </a:p>
                    <a:p>
                      <a:endParaRPr lang="es-MX" dirty="0" smtClean="0"/>
                    </a:p>
                    <a:p>
                      <a:endParaRPr lang="es-MX" dirty="0" smtClean="0"/>
                    </a:p>
                    <a:p>
                      <a:endParaRPr lang="es-MX" dirty="0" smtClean="0"/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 smtClean="0"/>
                    </a:p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8 CuadroTexto"/>
          <p:cNvSpPr txBox="1"/>
          <p:nvPr/>
        </p:nvSpPr>
        <p:spPr>
          <a:xfrm>
            <a:off x="4173794" y="2005781"/>
            <a:ext cx="48522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500" b="1" dirty="0" smtClean="0"/>
              <a:t>No Shock                      </a:t>
            </a:r>
            <a:r>
              <a:rPr lang="es-MX" sz="2500" b="1" dirty="0" err="1" smtClean="0"/>
              <a:t>Shock</a:t>
            </a:r>
            <a:r>
              <a:rPr lang="es-MX" sz="2500" b="1" dirty="0" smtClean="0"/>
              <a:t>             </a:t>
            </a:r>
            <a:endParaRPr lang="es-MX" sz="2500" b="1" dirty="0"/>
          </a:p>
        </p:txBody>
      </p:sp>
      <p:sp>
        <p:nvSpPr>
          <p:cNvPr id="10" name="9 CuadroTexto"/>
          <p:cNvSpPr txBox="1"/>
          <p:nvPr/>
        </p:nvSpPr>
        <p:spPr>
          <a:xfrm rot="16200000">
            <a:off x="1128300" y="2998791"/>
            <a:ext cx="42721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500" b="1" dirty="0" smtClean="0"/>
              <a:t>Tono  A        Tono B             </a:t>
            </a:r>
            <a:endParaRPr lang="es-MX" sz="2500" b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9276735" y="2113503"/>
            <a:ext cx="237449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b="1" dirty="0" smtClean="0"/>
              <a:t>Presentaciones:</a:t>
            </a:r>
          </a:p>
          <a:p>
            <a:endParaRPr lang="es-MX" b="1" dirty="0"/>
          </a:p>
          <a:p>
            <a:endParaRPr lang="es-MX" sz="2500" b="1" dirty="0"/>
          </a:p>
          <a:p>
            <a:r>
              <a:rPr lang="es-MX" sz="2500" b="1" dirty="0" smtClean="0"/>
              <a:t>20</a:t>
            </a:r>
          </a:p>
          <a:p>
            <a:endParaRPr lang="es-MX" sz="2500" b="1" dirty="0"/>
          </a:p>
          <a:p>
            <a:endParaRPr lang="es-MX" sz="2500" b="1" dirty="0" smtClean="0"/>
          </a:p>
          <a:p>
            <a:r>
              <a:rPr lang="es-MX" sz="2500" b="1" dirty="0" smtClean="0"/>
              <a:t/>
            </a:r>
            <a:br>
              <a:rPr lang="es-MX" sz="2500" b="1" dirty="0" smtClean="0"/>
            </a:br>
            <a:r>
              <a:rPr lang="es-MX" sz="2500" b="1" dirty="0" smtClean="0"/>
              <a:t>20</a:t>
            </a:r>
            <a:endParaRPr lang="es-MX" sz="2500" b="1" dirty="0"/>
          </a:p>
        </p:txBody>
      </p:sp>
      <p:sp>
        <p:nvSpPr>
          <p:cNvPr id="12" name="11 Flecha derecha"/>
          <p:cNvSpPr/>
          <p:nvPr/>
        </p:nvSpPr>
        <p:spPr>
          <a:xfrm>
            <a:off x="8790039" y="3237317"/>
            <a:ext cx="486696" cy="272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Flecha derecha"/>
          <p:cNvSpPr/>
          <p:nvPr/>
        </p:nvSpPr>
        <p:spPr>
          <a:xfrm>
            <a:off x="8790039" y="4692489"/>
            <a:ext cx="486696" cy="272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194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Espacio de Contingencia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385714"/>
              </p:ext>
            </p:extLst>
          </p:nvPr>
        </p:nvGraphicFramePr>
        <p:xfrm>
          <a:off x="3583857" y="2533717"/>
          <a:ext cx="5071808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5904"/>
                <a:gridCol w="2535904"/>
              </a:tblGrid>
              <a:tr h="370840">
                <a:tc>
                  <a:txBody>
                    <a:bodyPr/>
                    <a:lstStyle/>
                    <a:p>
                      <a:endParaRPr lang="es-MX" dirty="0" smtClean="0"/>
                    </a:p>
                    <a:p>
                      <a:endParaRPr lang="es-MX" dirty="0" smtClean="0"/>
                    </a:p>
                    <a:p>
                      <a:endParaRPr lang="es-MX" dirty="0" smtClean="0"/>
                    </a:p>
                    <a:p>
                      <a:endParaRPr lang="es-MX" dirty="0" smtClean="0"/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 smtClean="0"/>
                    </a:p>
                    <a:p>
                      <a:endParaRPr lang="es-MX" dirty="0" smtClean="0"/>
                    </a:p>
                    <a:p>
                      <a:endParaRPr lang="es-MX" dirty="0" smtClean="0"/>
                    </a:p>
                    <a:p>
                      <a:endParaRPr lang="es-MX" dirty="0" smtClean="0"/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 smtClean="0"/>
                    </a:p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8 CuadroTexto"/>
          <p:cNvSpPr txBox="1"/>
          <p:nvPr/>
        </p:nvSpPr>
        <p:spPr>
          <a:xfrm>
            <a:off x="4173794" y="2005781"/>
            <a:ext cx="48522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500" b="1" dirty="0" smtClean="0"/>
              <a:t>No Shock                      </a:t>
            </a:r>
            <a:r>
              <a:rPr lang="es-MX" sz="2500" b="1" dirty="0" err="1" smtClean="0"/>
              <a:t>Shock</a:t>
            </a:r>
            <a:r>
              <a:rPr lang="es-MX" sz="2500" b="1" dirty="0" smtClean="0"/>
              <a:t>             </a:t>
            </a:r>
            <a:endParaRPr lang="es-MX" sz="2500" b="1" dirty="0"/>
          </a:p>
        </p:txBody>
      </p:sp>
      <p:sp>
        <p:nvSpPr>
          <p:cNvPr id="10" name="9 CuadroTexto"/>
          <p:cNvSpPr txBox="1"/>
          <p:nvPr/>
        </p:nvSpPr>
        <p:spPr>
          <a:xfrm rot="16200000">
            <a:off x="1128300" y="2998791"/>
            <a:ext cx="42721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500" b="1" dirty="0" smtClean="0"/>
              <a:t>Tono  A        Tono B             </a:t>
            </a:r>
            <a:endParaRPr lang="es-MX" sz="2500" b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9276735" y="2113503"/>
            <a:ext cx="278744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500" b="1" dirty="0" smtClean="0"/>
          </a:p>
          <a:p>
            <a:endParaRPr lang="es-MX" sz="2500" b="1" dirty="0"/>
          </a:p>
          <a:p>
            <a:endParaRPr lang="es-MX" sz="2500" b="1" dirty="0" smtClean="0"/>
          </a:p>
          <a:p>
            <a:r>
              <a:rPr lang="es-MX" sz="2500" b="1" dirty="0" smtClean="0"/>
              <a:t>p(Shock | Tono B)</a:t>
            </a:r>
          </a:p>
          <a:p>
            <a:endParaRPr lang="es-MX" sz="2500" b="1" dirty="0"/>
          </a:p>
          <a:p>
            <a:endParaRPr lang="es-MX" sz="2500" b="1" dirty="0" smtClean="0"/>
          </a:p>
          <a:p>
            <a:r>
              <a:rPr lang="es-MX" sz="2500" b="1" dirty="0" smtClean="0"/>
              <a:t/>
            </a:r>
            <a:br>
              <a:rPr lang="es-MX" sz="2500" b="1" dirty="0" smtClean="0"/>
            </a:br>
            <a:r>
              <a:rPr lang="es-MX" sz="2500" b="1" dirty="0" smtClean="0"/>
              <a:t>p(Shock |Tono A)</a:t>
            </a:r>
            <a:endParaRPr lang="es-MX" sz="2500" b="1" dirty="0"/>
          </a:p>
        </p:txBody>
      </p:sp>
      <p:sp>
        <p:nvSpPr>
          <p:cNvPr id="12" name="11 Flecha derecha"/>
          <p:cNvSpPr/>
          <p:nvPr/>
        </p:nvSpPr>
        <p:spPr>
          <a:xfrm>
            <a:off x="8790039" y="3425753"/>
            <a:ext cx="486696" cy="272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Flecha derecha"/>
          <p:cNvSpPr/>
          <p:nvPr/>
        </p:nvSpPr>
        <p:spPr>
          <a:xfrm>
            <a:off x="8782665" y="4908796"/>
            <a:ext cx="486696" cy="272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 redondeado"/>
          <p:cNvSpPr/>
          <p:nvPr/>
        </p:nvSpPr>
        <p:spPr>
          <a:xfrm rot="18019219">
            <a:off x="531971" y="965746"/>
            <a:ext cx="2358882" cy="166590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Probabilidades condicionales</a:t>
            </a:r>
            <a:endParaRPr lang="es-MX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165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>
            <a:normAutofit/>
          </a:bodyPr>
          <a:lstStyle/>
          <a:p>
            <a:r>
              <a:rPr lang="es-MX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del evento A</a:t>
            </a:r>
          </a:p>
          <a:p>
            <a:endParaRPr lang="es-MX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 B, cuando el evento A ocurre.</a:t>
            </a:r>
          </a:p>
          <a:p>
            <a:endParaRPr lang="es-MX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evidencia.</a:t>
            </a: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2281237" y="3482615"/>
            <a:ext cx="1381125" cy="617437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3264617" y="2671454"/>
            <a:ext cx="864931" cy="6911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Elipse"/>
          <p:cNvSpPr/>
          <p:nvPr/>
        </p:nvSpPr>
        <p:spPr>
          <a:xfrm>
            <a:off x="1907764" y="2671454"/>
            <a:ext cx="1381125" cy="757545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582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1" y="2621831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2971798" y="3499359"/>
            <a:ext cx="1381125" cy="617437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838045" y="2995918"/>
            <a:ext cx="1297858" cy="825910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3955178" y="2688198"/>
            <a:ext cx="864931" cy="6911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Elipse"/>
          <p:cNvSpPr/>
          <p:nvPr/>
        </p:nvSpPr>
        <p:spPr>
          <a:xfrm>
            <a:off x="2598325" y="2688198"/>
            <a:ext cx="1381125" cy="757545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470" y="1452409"/>
            <a:ext cx="381952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469" y="4252912"/>
            <a:ext cx="381952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727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</p:spPr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 Probabilística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16326"/>
            <a:ext cx="10515600" cy="5305244"/>
          </a:xfrm>
        </p:spPr>
        <p:txBody>
          <a:bodyPr/>
          <a:lstStyle/>
          <a:p>
            <a:endParaRPr lang="es-MX" dirty="0" smtClean="0"/>
          </a:p>
          <a:p>
            <a:r>
              <a:rPr lang="es-MX" b="1" u="sng" dirty="0" smtClean="0"/>
              <a:t>Determinar qué tan probable es que ocurra un evento X</a:t>
            </a:r>
          </a:p>
          <a:p>
            <a:endParaRPr lang="es-MX" dirty="0"/>
          </a:p>
          <a:p>
            <a:pPr lvl="1"/>
            <a:r>
              <a:rPr lang="es-MX" dirty="0" smtClean="0"/>
              <a:t>Lidiar contra la incertidumbre</a:t>
            </a:r>
          </a:p>
          <a:p>
            <a:pPr lvl="1"/>
            <a:endParaRPr lang="es-MX" dirty="0"/>
          </a:p>
          <a:p>
            <a:pPr lvl="1"/>
            <a:r>
              <a:rPr lang="es-MX" dirty="0" smtClean="0"/>
              <a:t>Resolver el problema de la Asignación de Crédito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9402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</p:spPr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 Probabilística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16326"/>
            <a:ext cx="10515600" cy="5305244"/>
          </a:xfrm>
        </p:spPr>
        <p:txBody>
          <a:bodyPr/>
          <a:lstStyle/>
          <a:p>
            <a:endParaRPr lang="es-MX" dirty="0" smtClean="0"/>
          </a:p>
          <a:p>
            <a:r>
              <a:rPr lang="es-MX" b="1" u="sng" dirty="0" smtClean="0"/>
              <a:t>Determinar qué tan </a:t>
            </a:r>
            <a:r>
              <a:rPr lang="es-MX" b="1" u="sng" dirty="0" smtClean="0">
                <a:solidFill>
                  <a:srgbClr val="FF0000"/>
                </a:solidFill>
              </a:rPr>
              <a:t>probable</a:t>
            </a:r>
            <a:r>
              <a:rPr lang="es-MX" b="1" u="sng" dirty="0" smtClean="0"/>
              <a:t> es que ocurra un evento X</a:t>
            </a:r>
          </a:p>
          <a:p>
            <a:endParaRPr lang="es-MX" dirty="0"/>
          </a:p>
          <a:p>
            <a:pPr lvl="1"/>
            <a:r>
              <a:rPr lang="es-MX" dirty="0" smtClean="0"/>
              <a:t>Lidiar contra la incertidumbre</a:t>
            </a:r>
          </a:p>
          <a:p>
            <a:pPr lvl="1"/>
            <a:endParaRPr lang="es-MX" dirty="0"/>
          </a:p>
          <a:p>
            <a:pPr lvl="1"/>
            <a:r>
              <a:rPr lang="es-MX" dirty="0" smtClean="0"/>
              <a:t>Resolver el problema de la Asignación de Crédito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5753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2" y="566738"/>
            <a:ext cx="863917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9" y="3719513"/>
            <a:ext cx="43815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6525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1216479"/>
            <a:ext cx="862965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8788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94" y="500743"/>
            <a:ext cx="5446939" cy="2835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361" y="2849656"/>
            <a:ext cx="6303011" cy="3563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3981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/>
              <a:t>Probabilidad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Un número del 0 al 1 que representa la certidumbre que se tiene respecto de la ocurrencia de un evento.</a:t>
            </a:r>
          </a:p>
          <a:p>
            <a:pPr lvl="2"/>
            <a:endParaRPr lang="es-MX" dirty="0"/>
          </a:p>
          <a:p>
            <a:pPr lvl="2"/>
            <a:endParaRPr lang="es-MX" dirty="0" smtClean="0"/>
          </a:p>
          <a:p>
            <a:pPr lvl="2"/>
            <a:r>
              <a:rPr lang="es-MX" dirty="0" smtClean="0"/>
              <a:t>‘La probabilidad de que mañana salga el Sol’	 		</a:t>
            </a:r>
          </a:p>
          <a:p>
            <a:pPr lvl="2"/>
            <a:endParaRPr lang="es-MX" dirty="0"/>
          </a:p>
          <a:p>
            <a:pPr lvl="2"/>
            <a:r>
              <a:rPr lang="es-MX" dirty="0" smtClean="0"/>
              <a:t>‘La probabilidad de que el Sol salga por el Oeste ’</a:t>
            </a:r>
          </a:p>
          <a:p>
            <a:pPr lvl="2"/>
            <a:endParaRPr lang="es-MX" dirty="0"/>
          </a:p>
          <a:p>
            <a:pPr lvl="2"/>
            <a:r>
              <a:rPr lang="es-MX" dirty="0" smtClean="0"/>
              <a:t>‘La probabilidad de que me salga águila en un volado’</a:t>
            </a:r>
          </a:p>
          <a:p>
            <a:pPr lvl="2"/>
            <a:endParaRPr lang="es-MX" dirty="0" smtClean="0"/>
          </a:p>
          <a:p>
            <a:pPr lvl="2"/>
            <a:r>
              <a:rPr lang="es-MX" dirty="0" smtClean="0"/>
              <a:t>‘La probabilidad de que me salga un 2 en un dado’</a:t>
            </a:r>
          </a:p>
        </p:txBody>
      </p:sp>
    </p:spTree>
    <p:extLst>
      <p:ext uri="{BB962C8B-B14F-4D97-AF65-F5344CB8AC3E}">
        <p14:creationId xmlns:p14="http://schemas.microsoft.com/office/powerpoint/2010/main" val="350416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882</Words>
  <Application>Microsoft Office PowerPoint</Application>
  <PresentationFormat>Personalizado</PresentationFormat>
  <Paragraphs>362</Paragraphs>
  <Slides>37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38" baseType="lpstr">
      <vt:lpstr>Tema de Office</vt:lpstr>
      <vt:lpstr>Bayes: Inferencia Probabilística</vt:lpstr>
      <vt:lpstr>Introducción a Teoría de la Probabilidad</vt:lpstr>
      <vt:lpstr>Inferencia Probabilística</vt:lpstr>
      <vt:lpstr>Inferencia Probabilística</vt:lpstr>
      <vt:lpstr>Inferencia Probabilística</vt:lpstr>
      <vt:lpstr>Presentación de PowerPoint</vt:lpstr>
      <vt:lpstr>Presentación de PowerPoint</vt:lpstr>
      <vt:lpstr>Presentación de PowerPoint</vt:lpstr>
      <vt:lpstr>Probabilidad</vt:lpstr>
      <vt:lpstr>Estimando probabilidades</vt:lpstr>
      <vt:lpstr>¿Qué tan probable es...?</vt:lpstr>
      <vt:lpstr>¿Qué tan probable es…</vt:lpstr>
      <vt:lpstr>¿Qué tan probable es…?</vt:lpstr>
      <vt:lpstr>Probabilidad Condicional</vt:lpstr>
      <vt:lpstr>Probabilidad Condicional</vt:lpstr>
      <vt:lpstr>Probabilidad Condicional</vt:lpstr>
      <vt:lpstr> </vt:lpstr>
      <vt:lpstr> </vt:lpstr>
      <vt:lpstr> </vt:lpstr>
      <vt:lpstr> </vt:lpstr>
      <vt:lpstr> </vt:lpstr>
      <vt:lpstr> </vt:lpstr>
      <vt:lpstr>¿Qué implica decir ‘Bayesiano’?</vt:lpstr>
      <vt:lpstr>Inferencia Probabilística</vt:lpstr>
      <vt:lpstr>Inferencia Probabilística</vt:lpstr>
      <vt:lpstr>Presentación de PowerPoint</vt:lpstr>
      <vt:lpstr> </vt:lpstr>
      <vt:lpstr>Presentación de PowerPoint</vt:lpstr>
      <vt:lpstr>Inferencia Probabilística</vt:lpstr>
      <vt:lpstr>Inferencia Probabilística</vt:lpstr>
      <vt:lpstr>Asignación de crédito</vt:lpstr>
      <vt:lpstr>La asignación de crédito como un cómputo de probabilidades condicionales.</vt:lpstr>
      <vt:lpstr>Contigüidad vs Contingencia</vt:lpstr>
      <vt:lpstr>Espacio de Contingencia</vt:lpstr>
      <vt:lpstr>Espacio de Contingencia</vt:lpstr>
      <vt:lpstr> </vt:lpstr>
      <vt:lpstr> 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Inferencia Probabilística Bayesiana</dc:title>
  <dc:creator>Alejandro</dc:creator>
  <cp:lastModifiedBy>sandra de la peña</cp:lastModifiedBy>
  <cp:revision>55</cp:revision>
  <dcterms:created xsi:type="dcterms:W3CDTF">2017-03-28T22:38:11Z</dcterms:created>
  <dcterms:modified xsi:type="dcterms:W3CDTF">2018-04-12T04:50:32Z</dcterms:modified>
</cp:coreProperties>
</file>