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FDC5BB8-E866-45B4-A902-964FCA6AB06E}" type="datetimeFigureOut">
              <a:rPr lang="es-MX" smtClean="0"/>
              <a:pPr/>
              <a:t>29/04/2014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116BEFA-0B25-407C-9AE2-7099B67F9233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916832"/>
            <a:ext cx="3672408" cy="28803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0" i="0" u="none" strike="noStrike" baseline="0" dirty="0" smtClean="0">
                <a:latin typeface="AdvTT5235d5a9"/>
              </a:rPr>
              <a:t>Salvinorin A fails to substitute for the discriminative stimulus effects of LSD or</a:t>
            </a:r>
            <a:br>
              <a:rPr lang="en-US" sz="2800" b="0" i="0" u="none" strike="noStrike" baseline="0" dirty="0" smtClean="0">
                <a:latin typeface="AdvTT5235d5a9"/>
              </a:rPr>
            </a:br>
            <a:r>
              <a:rPr lang="es-MX" sz="2800" b="0" i="0" u="none" strike="noStrike" baseline="0" dirty="0" smtClean="0">
                <a:latin typeface="AdvTT5235d5a9"/>
              </a:rPr>
              <a:t>ketamine in Sprague</a:t>
            </a:r>
            <a:r>
              <a:rPr lang="es-MX" sz="2800" b="0" i="0" u="none" strike="noStrike" baseline="0" dirty="0" smtClean="0">
                <a:latin typeface="AdvTT5235d5a9+20"/>
              </a:rPr>
              <a:t>–</a:t>
            </a:r>
            <a:r>
              <a:rPr lang="es-MX" sz="2800" b="0" i="0" u="none" strike="noStrike" baseline="0" dirty="0" smtClean="0">
                <a:latin typeface="AdvTT5235d5a9"/>
              </a:rPr>
              <a:t>Dawley rats</a:t>
            </a:r>
            <a:endParaRPr lang="es-MX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32" y="5373216"/>
            <a:ext cx="3309803" cy="1260629"/>
          </a:xfrm>
        </p:spPr>
        <p:txBody>
          <a:bodyPr/>
          <a:lstStyle/>
          <a:p>
            <a:r>
              <a:rPr lang="es-MX" dirty="0">
                <a:latin typeface="AdvTT5235d5a9"/>
              </a:rPr>
              <a:t>Bryan A. Killinger, Mary M. Peet, Lisa E. </a:t>
            </a:r>
            <a:r>
              <a:rPr lang="es-MX" dirty="0" smtClean="0">
                <a:latin typeface="AdvTT5235d5a9"/>
              </a:rPr>
              <a:t>Baker (2010)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217723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7024744" cy="1143000"/>
          </a:xfrm>
        </p:spPr>
        <p:txBody>
          <a:bodyPr/>
          <a:lstStyle/>
          <a:p>
            <a:pPr algn="l"/>
            <a:r>
              <a:rPr lang="es-MX" dirty="0" smtClean="0"/>
              <a:t>Experimento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32037"/>
            <a:ext cx="4114800" cy="4525963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tx1"/>
                </a:solidFill>
                <a:latin typeface="Candara" pitchFamily="34" charset="0"/>
              </a:rPr>
              <a:t>Curvas dosis </a:t>
            </a:r>
            <a:r>
              <a:rPr lang="es-MX" sz="2400" dirty="0">
                <a:solidFill>
                  <a:schemeClr val="tx1"/>
                </a:solidFill>
                <a:latin typeface="Candara" pitchFamily="34" charset="0"/>
              </a:rPr>
              <a:t>respuesta para la </a:t>
            </a:r>
            <a:r>
              <a:rPr lang="es-MX" sz="2400" dirty="0" err="1">
                <a:solidFill>
                  <a:schemeClr val="tx1"/>
                </a:solidFill>
                <a:latin typeface="Candara" pitchFamily="34" charset="0"/>
              </a:rPr>
              <a:t>ketamina</a:t>
            </a:r>
            <a:r>
              <a:rPr lang="es-MX" sz="2400" dirty="0">
                <a:solidFill>
                  <a:schemeClr val="tx1"/>
                </a:solidFill>
                <a:latin typeface="Candara" pitchFamily="34" charset="0"/>
              </a:rPr>
              <a:t> y </a:t>
            </a:r>
            <a:r>
              <a:rPr lang="es-MX" sz="2400" dirty="0" err="1">
                <a:solidFill>
                  <a:schemeClr val="tx1"/>
                </a:solidFill>
                <a:latin typeface="Candara" pitchFamily="34" charset="0"/>
              </a:rPr>
              <a:t>salvinorina</a:t>
            </a:r>
            <a:r>
              <a:rPr lang="es-MX" sz="2400" dirty="0">
                <a:solidFill>
                  <a:schemeClr val="tx1"/>
                </a:solidFill>
                <a:latin typeface="Candara" pitchFamily="34" charset="0"/>
              </a:rPr>
              <a:t> A en ratas entrenadas para discriminar </a:t>
            </a:r>
            <a:r>
              <a:rPr lang="es-MX" sz="2400" dirty="0" smtClean="0">
                <a:solidFill>
                  <a:schemeClr val="tx1"/>
                </a:solidFill>
                <a:latin typeface="Candara" pitchFamily="34" charset="0"/>
              </a:rPr>
              <a:t>8,0 </a:t>
            </a:r>
            <a:r>
              <a:rPr lang="es-MX" sz="2400" dirty="0">
                <a:solidFill>
                  <a:schemeClr val="tx1"/>
                </a:solidFill>
                <a:latin typeface="Candara" pitchFamily="34" charset="0"/>
              </a:rPr>
              <a:t>mg / kg de </a:t>
            </a:r>
            <a:r>
              <a:rPr lang="es-MX" sz="2400" dirty="0" err="1">
                <a:solidFill>
                  <a:schemeClr val="tx1"/>
                </a:solidFill>
                <a:latin typeface="Candara" pitchFamily="34" charset="0"/>
              </a:rPr>
              <a:t>ketamina</a:t>
            </a:r>
            <a:r>
              <a:rPr lang="es-MX" sz="2400" dirty="0">
                <a:solidFill>
                  <a:schemeClr val="tx1"/>
                </a:solidFill>
                <a:latin typeface="Candara" pitchFamily="34" charset="0"/>
              </a:rPr>
              <a:t> (n = 8)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6672"/>
            <a:ext cx="3278309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319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Discusión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121987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836712"/>
            <a:ext cx="7920880" cy="5616624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Salvadorina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, ejerce efectos distintos a los alucinógenos  LSD (5-HT), y a los no competitivos NMDA antagonistas  y alucinógenos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disociativos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como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Ketamina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.</a:t>
            </a:r>
          </a:p>
          <a:p>
            <a:pPr algn="just"/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pPr algn="just"/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Estudios en primates, confirman que la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salvadorina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A, falla al substituir 5-HT alucinógenos.</a:t>
            </a:r>
          </a:p>
          <a:p>
            <a:pPr algn="just"/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pPr algn="just"/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Los agonistas sintéticos KOP,  han reportado efectos  alucinógenos y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disociativos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en los seres humanos. Sin embargo los agonistas KOP no se consideraron verdaderos alucinógenos de acuerdo a recientes investigaciones científicas de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salvinorina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A.</a:t>
            </a:r>
            <a:endParaRPr lang="es-MX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49288"/>
            <a:ext cx="8229600" cy="6408712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tx1"/>
                </a:solidFill>
                <a:latin typeface="Candara" pitchFamily="34" charset="0"/>
              </a:rPr>
              <a:t>U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na gran cantidad de datos muestran que las interacciones entre múltiples sistemas de receptores, y no sólo los sistemas de la serotonina, son característicos de efectos alucinógenos.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Los hallazgos  de otras investigaciones proporcionan apoyo a la hipótesis de que la liberación de glutamato puede ser un mecanismo común responsable de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hallucinogenesis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producida por agonistas de 5-HT2 y antagonistas de los receptores NMDA.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Estudios han demostrado que los efectos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neuroconductuales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de los alucinógenos tipo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triptamina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dependen de las vías de señalización secundarias, y no se limitan a la activación del receptor 5-HT2A</a:t>
            </a:r>
            <a:r>
              <a:rPr lang="es-MX" dirty="0" smtClean="0">
                <a:latin typeface="Candara" pitchFamily="34" charset="0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6832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92485"/>
            <a:ext cx="8229600" cy="5865515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El fracaso de la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salvinorina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A para sustituir LSD o la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ketamina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en el presente estudio sugieren que los mecanismos subyacentes a los efectos psicoactivos de la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salvinorina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A son únicamente diferentes de cualquier alucinógeno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serotoninérgico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o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glutamatérgico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. 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Se ha determinado que la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salvinorina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A tiene poca o ninguna afinidad por el subtipo de receptor 5-HT2A y prácticamente ninguna afinidad por el mu o delta de los receptores de opioides.</a:t>
            </a:r>
          </a:p>
          <a:p>
            <a:pPr algn="just"/>
            <a:r>
              <a:rPr lang="es-MX" dirty="0">
                <a:solidFill>
                  <a:schemeClr val="tx1"/>
                </a:solidFill>
                <a:latin typeface="Candara" pitchFamily="34" charset="0"/>
              </a:rPr>
              <a:t>H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ay pruebas considerables de que los efectos de estímulo discriminativo de la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salvinorina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A son dependientes de los receptores opioides kappa.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412831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Introducción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7920880" cy="439248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Salvia divinorum es un pequeño arbusto perenne originario de México que ha ganado popularidad  como alucinógeno legal, el reciente aumento es presumiblemente debido a la amplia disponibilidad a través de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Internet (Wasson</a:t>
            </a:r>
            <a:r>
              <a:rPr lang="es-MX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,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1962). </a:t>
            </a:r>
            <a:endParaRPr lang="es-MX" dirty="0">
              <a:solidFill>
                <a:schemeClr val="tx1"/>
              </a:solidFill>
              <a:latin typeface="Candar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Su </a:t>
            </a:r>
            <a:r>
              <a:rPr lang="es-MX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compuesto activo es la </a:t>
            </a:r>
            <a:r>
              <a:rPr lang="es-MX" b="1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Salvinorina </a:t>
            </a:r>
            <a:r>
              <a:rPr lang="es-MX" b="1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A</a:t>
            </a:r>
            <a:r>
              <a:rPr lang="es-MX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, que ha ganado un gran interés entre la comunidad científica, debido a su perfil farmacológico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único,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y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agonista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selectivo de los receptores kappa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opioides</a:t>
            </a:r>
            <a:endParaRPr lang="es-MX" dirty="0">
              <a:solidFill>
                <a:schemeClr val="tx1"/>
              </a:solidFill>
              <a:latin typeface="Candar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MX" dirty="0" smtClean="0">
              <a:latin typeface="Arial"/>
              <a:ea typeface="Arial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14024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7632848" cy="547260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2000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Las dosis que van 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de </a:t>
            </a:r>
            <a:r>
              <a:rPr lang="es-MX" sz="2000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200 a 600 g producen alucinaciones profundas en los seres humanos 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causan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 diferentes efectos </a:t>
            </a:r>
            <a:r>
              <a:rPr lang="es-MX" sz="2000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psicoactivos 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que los producidos por los alucinógenos 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más tradicionales </a:t>
            </a:r>
            <a:r>
              <a:rPr lang="es-MX" sz="2000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como la dietilamida del ácido lisérgico (LSD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).</a:t>
            </a:r>
            <a:endParaRPr lang="es-MX" sz="2000" dirty="0">
              <a:solidFill>
                <a:schemeClr val="tx1"/>
              </a:solidFill>
              <a:latin typeface="Candar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sz="2000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En la actualidad , sólo cinco estudios publicados han examinado 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la </a:t>
            </a:r>
            <a:r>
              <a:rPr lang="es-MX" sz="2000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S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alvinorina A, </a:t>
            </a:r>
            <a:r>
              <a:rPr lang="es-MX" sz="2000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utilizando procedimientos de discriminación de fármacos en modelos animales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.</a:t>
            </a:r>
            <a:endParaRPr lang="es-MX" sz="2000" dirty="0">
              <a:solidFill>
                <a:schemeClr val="tx1"/>
              </a:solidFill>
              <a:latin typeface="Candar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sz="2000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El primer objetivo del presente estudio fue evaluar los efectos de la Salvinorina 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A, </a:t>
            </a:r>
            <a:r>
              <a:rPr lang="es-MX" sz="2000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en ratas 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entrenadas </a:t>
            </a:r>
            <a:r>
              <a:rPr lang="es-MX" sz="2000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para discriminar un alucinógeno serotoninérgico prototípico, LSD (Experimento 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1) </a:t>
            </a:r>
            <a:r>
              <a:rPr lang="es-MX" sz="2000" dirty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o el antagonista de NMDA no competitivo y alucinógeno disociativo ketamina (Experimento 2</a:t>
            </a:r>
            <a:r>
              <a:rPr lang="es-MX" sz="2000" dirty="0" smtClean="0">
                <a:solidFill>
                  <a:schemeClr val="tx1"/>
                </a:solidFill>
                <a:latin typeface="Candara" pitchFamily="34" charset="0"/>
                <a:ea typeface="Calibri"/>
                <a:cs typeface="Times New Roman"/>
              </a:rPr>
              <a:t>).</a:t>
            </a:r>
            <a:endParaRPr lang="es-MX" sz="2000" dirty="0">
              <a:solidFill>
                <a:schemeClr val="tx1"/>
              </a:solidFill>
              <a:latin typeface="Candara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141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Materiales y método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Sujetos.</a:t>
            </a:r>
          </a:p>
          <a:p>
            <a:pPr marL="571500" indent="-571500">
              <a:buFont typeface="+mj-lt"/>
              <a:buAutoNum type="romanUcPeriod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16 ratas Sprague-Dawley </a:t>
            </a:r>
          </a:p>
          <a:p>
            <a:pPr marL="571500" indent="-571500">
              <a:buFont typeface="+mj-lt"/>
              <a:buAutoNum type="romanUcPeriod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Aproximadamente 180-210 días</a:t>
            </a:r>
          </a:p>
          <a:p>
            <a:pPr marL="571500" indent="-571500">
              <a:buFont typeface="+mj-lt"/>
              <a:buAutoNum type="romanUcPeriod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4 grupos </a:t>
            </a:r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pPr marL="571500" indent="-571500"/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Materiales </a:t>
            </a:r>
          </a:p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8 cajas operante estándar con tres palancas y las respuestas se reforzaron con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pellets</a:t>
            </a:r>
          </a:p>
          <a:p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Drogas</a:t>
            </a:r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DROGAS.LSD se disolvió en 0,9 % de solución salina estéril y administrado por vía subcutánea ( El clorhidrato de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ketamina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se disolvió en estéril agua y se administra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intraperitoneal</a:t>
            </a:r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Salvinorina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disuelto inicialmente en </a:t>
            </a:r>
            <a:r>
              <a:rPr lang="es-MX" dirty="0" err="1" smtClean="0">
                <a:solidFill>
                  <a:schemeClr val="tx1"/>
                </a:solidFill>
                <a:latin typeface="Candara" pitchFamily="34" charset="0"/>
              </a:rPr>
              <a:t>dimetilsulfóxido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( DMSO) y después se diluyó con agua estéril a 75 % de DMSO y se administra a través de IP</a:t>
            </a:r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95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Ambos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grupos tuvieron entrenamientos de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FT 60s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sin palancas. </a:t>
            </a:r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Posteriormente se les entreno en sesiones de 20 min FR 1 con la palanca de en medio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.</a:t>
            </a:r>
          </a:p>
          <a:p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Después de la adquisición tuvieron sesiones sin errores de 20 min con la palanca izquierda o derecha.</a:t>
            </a:r>
          </a:p>
        </p:txBody>
      </p:sp>
    </p:spTree>
    <p:extLst>
      <p:ext uri="{BB962C8B-B14F-4D97-AF65-F5344CB8AC3E}">
        <p14:creationId xmlns:p14="http://schemas.microsoft.com/office/powerpoint/2010/main" xmlns="" val="40419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En la siguiente sesión se les inyecto a cada grupo experimental lsd o ketamina</a:t>
            </a:r>
            <a:r>
              <a:rPr lang="es-MX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15 min antes de la sesión. </a:t>
            </a:r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Cuatro de las ratas recibieron vehículo presionando palanca derecha. </a:t>
            </a:r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Cuatro recibieron vehículo reforzado por la palanca izquierda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.</a:t>
            </a:r>
          </a:p>
          <a:p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Cuatro recibieron lsd o ketamina-según el experimento al cual pertenecían- reforzado por la palanca derecha. </a:t>
            </a:r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Cuatro recibieron droga reforzado por la palanca izquierda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2027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Entrenamiento de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discriminación</a:t>
            </a:r>
          </a:p>
          <a:p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Ambas palancas al alcance. Sesiones de 20 min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Solamente un numero fijo de respuestas sin interrupción seria reforzado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Comenzó el programa con RF 1 incrementando hasta llegar a RF 20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876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Test de sustitución.</a:t>
            </a:r>
          </a:p>
          <a:p>
            <a:pPr>
              <a:buFont typeface="Wingdings" pitchFamily="2" charset="2"/>
              <a:buChar char="ü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Se utilizaron diferentes dosis de Salvinorin A. 0, .125, .25, .5, 1, 2; en el entrenamiento con ketamina se utilizaron 0, .125, .25, .5, 1, 2, 3</a:t>
            </a:r>
          </a:p>
          <a:p>
            <a:pPr>
              <a:buFont typeface="Wingdings" pitchFamily="2" charset="2"/>
              <a:buChar char="ü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Las cantidades de droga fueron aleatorias.</a:t>
            </a:r>
          </a:p>
          <a:p>
            <a:pPr>
              <a:buFont typeface="Wingdings" pitchFamily="2" charset="2"/>
              <a:buChar char="ü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Los sujetos recibieron por lo menos cada una de las dosis y vehículo.</a:t>
            </a:r>
          </a:p>
          <a:p>
            <a:pPr>
              <a:buFont typeface="Wingdings" pitchFamily="2" charset="2"/>
              <a:buChar char="ü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 Se dejo de entrenar cuando discriminaban al 80%-numero de respuestas a la palanca correcta/numero total de respuestas-</a:t>
            </a:r>
          </a:p>
          <a:p>
            <a:pPr>
              <a:buFont typeface="Wingdings" pitchFamily="2" charset="2"/>
              <a:buChar char="ü"/>
            </a:pP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Las sesiones terminaban hasta que la rata daba 20 respuestas en una palanca o hasta que pasaran 20 min.</a:t>
            </a:r>
            <a:endParaRPr lang="es-MX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25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4330824" cy="4929411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Experimento </a:t>
            </a:r>
            <a:r>
              <a:rPr lang="es-MX" dirty="0" smtClean="0">
                <a:solidFill>
                  <a:schemeClr val="tx1"/>
                </a:solidFill>
                <a:latin typeface="Candara" pitchFamily="34" charset="0"/>
              </a:rPr>
              <a:t>1</a:t>
            </a:r>
          </a:p>
          <a:p>
            <a:endParaRPr lang="es-MX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s-MX" sz="2400" dirty="0" smtClean="0">
                <a:solidFill>
                  <a:schemeClr val="tx1"/>
                </a:solidFill>
                <a:latin typeface="Candara" pitchFamily="34" charset="0"/>
              </a:rPr>
              <a:t>Curva </a:t>
            </a:r>
            <a:r>
              <a:rPr lang="es-MX" sz="2400" dirty="0" smtClean="0">
                <a:solidFill>
                  <a:schemeClr val="tx1"/>
                </a:solidFill>
                <a:latin typeface="Candara" pitchFamily="34" charset="0"/>
              </a:rPr>
              <a:t>dosis respuesta para LSD </a:t>
            </a:r>
            <a:r>
              <a:rPr lang="es-MX" sz="2400" dirty="0">
                <a:solidFill>
                  <a:schemeClr val="tx1"/>
                </a:solidFill>
                <a:latin typeface="Candara" pitchFamily="34" charset="0"/>
              </a:rPr>
              <a:t>y </a:t>
            </a:r>
            <a:r>
              <a:rPr lang="es-MX" sz="2400" dirty="0" err="1">
                <a:solidFill>
                  <a:schemeClr val="tx1"/>
                </a:solidFill>
                <a:latin typeface="Candara" pitchFamily="34" charset="0"/>
              </a:rPr>
              <a:t>salvinorina</a:t>
            </a:r>
            <a:r>
              <a:rPr lang="es-MX" sz="2400" dirty="0">
                <a:solidFill>
                  <a:schemeClr val="tx1"/>
                </a:solidFill>
                <a:latin typeface="Candara" pitchFamily="34" charset="0"/>
              </a:rPr>
              <a:t> A en ratas entrenadas para discriminar </a:t>
            </a:r>
            <a:r>
              <a:rPr lang="es-MX" sz="2400" dirty="0" smtClean="0">
                <a:solidFill>
                  <a:schemeClr val="tx1"/>
                </a:solidFill>
                <a:latin typeface="Candara" pitchFamily="34" charset="0"/>
              </a:rPr>
              <a:t>0,08 </a:t>
            </a:r>
            <a:r>
              <a:rPr lang="es-MX" sz="2400" dirty="0">
                <a:solidFill>
                  <a:schemeClr val="tx1"/>
                </a:solidFill>
                <a:latin typeface="Candara" pitchFamily="34" charset="0"/>
              </a:rPr>
              <a:t>mg / kg de LSD (n = 8). </a:t>
            </a:r>
            <a:endParaRPr lang="es-MX" sz="2400" dirty="0" smtClean="0">
              <a:solidFill>
                <a:schemeClr val="tx1"/>
              </a:solidFill>
              <a:latin typeface="Candara" pitchFamily="34" charset="0"/>
            </a:endParaRPr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6672"/>
            <a:ext cx="36004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0129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178</TotalTime>
  <Words>874</Words>
  <Application>Microsoft Office PowerPoint</Application>
  <PresentationFormat>Presentación en pantalla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Austin</vt:lpstr>
      <vt:lpstr>Salvinorin A fails to substitute for the discriminative stimulus effects of LSD or ketamine in Sprague–Dawley rats</vt:lpstr>
      <vt:lpstr>Introducción </vt:lpstr>
      <vt:lpstr>Diapositiva 3</vt:lpstr>
      <vt:lpstr>Materiales y método</vt:lpstr>
      <vt:lpstr>Diapositiva 5</vt:lpstr>
      <vt:lpstr>Diapositiva 6</vt:lpstr>
      <vt:lpstr>Diapositiva 7</vt:lpstr>
      <vt:lpstr>Diapositiva 8</vt:lpstr>
      <vt:lpstr>Resultados</vt:lpstr>
      <vt:lpstr>Experimento 2</vt:lpstr>
      <vt:lpstr>Discusión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Salvinorin A fails to substitute for the discriminative stimulus effects of LSD or ketamine in Sprague–Dawley rats</dc:title>
  <dc:creator>ELI</dc:creator>
  <cp:lastModifiedBy>Usuario</cp:lastModifiedBy>
  <cp:revision>13</cp:revision>
  <dcterms:created xsi:type="dcterms:W3CDTF">2014-04-29T06:01:50Z</dcterms:created>
  <dcterms:modified xsi:type="dcterms:W3CDTF">2014-04-30T05:39:10Z</dcterms:modified>
</cp:coreProperties>
</file>