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ndon Eduardo Carmona Hernández" initials="" lastIdx="5" clrIdx="0"/>
  <p:cmAuthor id="1" name="Adriana Cháve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6E298C-2F4A-4179-9630-3F38D86BB213}">
  <a:tblStyle styleId="{AC6E298C-2F4A-4179-9630-3F38D86BB213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7F451A3-76FA-4CF5-9099-4D8F49BDEC0B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E3EA2DE-5051-410A-A000-7C5A6ABCF8B8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5">
    <p:pos x="6000" y="100"/>
    <p:text>Esto sería mejor traducirlo a esquemas de reforzamiento operante con cuadritos. Mientras para entenderle lo escribo así, para saber si no estoy errado</p:text>
  </p:cm>
  <p:cm authorId="1" idx="1">
    <p:pos x="6000" y="0"/>
    <p:text>Diapositivas PROPUESTAS, si no les gusta, pueden borrarlas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100"/>
    <p:text>Aquí se muestra parte del protocolo específico de los dos marcadores radio-activos para la autorradiografía
Según el tratamiento:
Agonistas para LSD
Antagonistas para DOI</p:text>
  </p:cm>
  <p:cm authorId="0" idx="1">
    <p:pos x="6000" y="0"/>
    <p:text>Es el sustento metodológico que permitió la obtención de imágenes. Solo eso es necesario mencionar.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4">
    <p:pos x="6000" y="0"/>
    <p:text>Para fluidez de explicación, mencionar - "Las tablas anteriores mostraron las intensidades significativas o cambios del funcionamiento de los receptores"
Los lugares grises-claros son porque no se ligó el LSD al receptor
El mapa de la izquierda señala las áreas.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3">
    <p:pos x="6000" y="0"/>
    <p:text>Para fluidez de explicación, mencionar - "Las tablas anteriores mostraron las intensidades significativas o cambios del funcionamiento de los receptores"
Los lugares grises-claros son porque no se ligó el DOI al receptor.
MDL: Antagonista de 5HT2A
SB206..: Antagonista de 5HT2C
El mapa de la izquierda señala las áreas.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3104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71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337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780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120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767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315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703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91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921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114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37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80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172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759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831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95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66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06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046558"/>
            <a:ext cx="77724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1pPr>
            <a:lvl2pPr indent="304800"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2pPr>
            <a:lvl3pPr indent="304800"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3pPr>
            <a:lvl4pPr indent="304800"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4pPr>
            <a:lvl5pPr indent="304800"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5pPr>
            <a:lvl6pPr indent="304800"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6pPr>
            <a:lvl7pPr indent="304800"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7pPr>
            <a:lvl8pPr indent="304800"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8pPr>
            <a:lvl9pPr indent="304800">
              <a:buClr>
                <a:srgbClr val="FFA711"/>
              </a:buClr>
              <a:buSzPct val="100000"/>
              <a:defRPr sz="4800" b="1">
                <a:solidFill>
                  <a:srgbClr val="FFA71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182817"/>
            <a:ext cx="7772400" cy="838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buNone/>
              <a:defRPr/>
            </a:lvl1pPr>
            <a:lvl2pPr marL="0" indent="203200">
              <a:spcBef>
                <a:spcPts val="0"/>
              </a:spcBef>
              <a:buSzPct val="100000"/>
              <a:buNone/>
              <a:defRPr sz="3200"/>
            </a:lvl2pPr>
            <a:lvl3pPr marL="0" indent="203200">
              <a:spcBef>
                <a:spcPts val="0"/>
              </a:spcBef>
              <a:buSzPct val="100000"/>
              <a:buNone/>
              <a:defRPr sz="3200"/>
            </a:lvl3pPr>
            <a:lvl4pPr marL="0" indent="203200">
              <a:spcBef>
                <a:spcPts val="0"/>
              </a:spcBef>
              <a:buSzPct val="100000"/>
              <a:buNone/>
              <a:defRPr sz="3200"/>
            </a:lvl4pPr>
            <a:lvl5pPr marL="0" indent="203200">
              <a:spcBef>
                <a:spcPts val="0"/>
              </a:spcBef>
              <a:buSzPct val="100000"/>
              <a:buNone/>
              <a:defRPr sz="3200"/>
            </a:lvl5pPr>
            <a:lvl6pPr marL="0" indent="203200">
              <a:spcBef>
                <a:spcPts val="0"/>
              </a:spcBef>
              <a:buSzPct val="100000"/>
              <a:buNone/>
              <a:defRPr sz="3200"/>
            </a:lvl6pPr>
            <a:lvl7pPr marL="0" indent="203200">
              <a:spcBef>
                <a:spcPts val="0"/>
              </a:spcBef>
              <a:buSzPct val="100000"/>
              <a:buNone/>
              <a:defRPr sz="3200"/>
            </a:lvl7pPr>
            <a:lvl8pPr marL="0" indent="203200">
              <a:spcBef>
                <a:spcPts val="0"/>
              </a:spcBef>
              <a:buSzPct val="100000"/>
              <a:buNone/>
              <a:defRPr sz="3200"/>
            </a:lvl8pPr>
            <a:lvl9pPr marL="0" indent="203200">
              <a:spcBef>
                <a:spcPts val="0"/>
              </a:spcBef>
              <a:buSzPct val="100000"/>
              <a:buNone/>
              <a:defRPr sz="3200"/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3461599"/>
            <a:ext cx="9144000" cy="1647971"/>
            <a:chOff x="0" y="3690482"/>
            <a:chExt cx="9144000" cy="850171"/>
          </a:xfrm>
        </p:grpSpPr>
        <p:sp>
          <p:nvSpPr>
            <p:cNvPr id="12" name="Shape 12"/>
            <p:cNvSpPr/>
            <p:nvPr/>
          </p:nvSpPr>
          <p:spPr>
            <a:xfrm>
              <a:off x="0" y="4419321"/>
              <a:ext cx="9144000" cy="7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3956051"/>
              <a:ext cx="9144000" cy="18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186767"/>
              <a:ext cx="9144000" cy="1337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4320625"/>
              <a:ext cx="9144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4478853"/>
              <a:ext cx="9144000" cy="6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>
                <a:solidFill>
                  <a:srgbClr val="FFA711"/>
                </a:solidFill>
              </a:defRPr>
            </a:lvl1pPr>
            <a:lvl2pPr>
              <a:defRPr>
                <a:solidFill>
                  <a:srgbClr val="FFA711"/>
                </a:solidFill>
              </a:defRPr>
            </a:lvl2pPr>
            <a:lvl3pPr>
              <a:defRPr>
                <a:solidFill>
                  <a:srgbClr val="FFA711"/>
                </a:solidFill>
              </a:defRPr>
            </a:lvl3pPr>
            <a:lvl4pPr>
              <a:defRPr>
                <a:solidFill>
                  <a:srgbClr val="FFA711"/>
                </a:solidFill>
              </a:defRPr>
            </a:lvl4pPr>
            <a:lvl5pPr>
              <a:defRPr>
                <a:solidFill>
                  <a:srgbClr val="FFA711"/>
                </a:solidFill>
              </a:defRPr>
            </a:lvl5pPr>
            <a:lvl6pPr>
              <a:defRPr>
                <a:solidFill>
                  <a:srgbClr val="FFA711"/>
                </a:solidFill>
              </a:defRPr>
            </a:lvl6pPr>
            <a:lvl7pPr>
              <a:defRPr>
                <a:solidFill>
                  <a:srgbClr val="FFA711"/>
                </a:solidFill>
              </a:defRPr>
            </a:lvl7pPr>
            <a:lvl8pPr>
              <a:defRPr>
                <a:solidFill>
                  <a:srgbClr val="FFA711"/>
                </a:solidFill>
              </a:defRPr>
            </a:lvl8pPr>
            <a:lvl9pPr>
              <a:defRPr>
                <a:solidFill>
                  <a:srgbClr val="FFA71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grpSp>
        <p:nvGrpSpPr>
          <p:cNvPr id="23" name="Shape 23"/>
          <p:cNvGrpSpPr/>
          <p:nvPr/>
        </p:nvGrpSpPr>
        <p:grpSpPr>
          <a:xfrm>
            <a:off x="0" y="4559110"/>
            <a:ext cx="9144000" cy="584536"/>
            <a:chOff x="0" y="3690482"/>
            <a:chExt cx="9144000" cy="301556"/>
          </a:xfrm>
        </p:grpSpPr>
        <p:sp>
          <p:nvSpPr>
            <p:cNvPr id="24" name="Shape 24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26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26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0" y="4559110"/>
            <a:ext cx="9144000" cy="584536"/>
            <a:chOff x="0" y="3690482"/>
            <a:chExt cx="9144000" cy="301556"/>
          </a:xfrm>
        </p:grpSpPr>
        <p:sp>
          <p:nvSpPr>
            <p:cNvPr id="32" name="Shape 32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0" y="4559110"/>
            <a:ext cx="9144000" cy="584536"/>
            <a:chOff x="0" y="3690482"/>
            <a:chExt cx="9144000" cy="301556"/>
          </a:xfrm>
        </p:grpSpPr>
        <p:sp>
          <p:nvSpPr>
            <p:cNvPr id="38" name="Shape 38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471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88900" algn="ctr">
              <a:buClr>
                <a:srgbClr val="FFA711"/>
              </a:buClr>
              <a:buSzPct val="100000"/>
              <a:buNone/>
              <a:defRPr sz="1400">
                <a:solidFill>
                  <a:srgbClr val="FFA711"/>
                </a:solidFill>
              </a:defRPr>
            </a:lvl1pPr>
          </a:lstStyle>
          <a:p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0" y="4559110"/>
            <a:ext cx="9144000" cy="584536"/>
            <a:chOff x="0" y="3690482"/>
            <a:chExt cx="9144000" cy="301556"/>
          </a:xfrm>
        </p:grpSpPr>
        <p:sp>
          <p:nvSpPr>
            <p:cNvPr id="44" name="Shape 44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0" y="3461599"/>
            <a:ext cx="9144000" cy="1647971"/>
            <a:chOff x="0" y="3690482"/>
            <a:chExt cx="9144000" cy="850171"/>
          </a:xfrm>
        </p:grpSpPr>
        <p:sp>
          <p:nvSpPr>
            <p:cNvPr id="49" name="Shape 49"/>
            <p:cNvSpPr/>
            <p:nvPr/>
          </p:nvSpPr>
          <p:spPr>
            <a:xfrm>
              <a:off x="0" y="4419321"/>
              <a:ext cx="9144000" cy="7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3774403"/>
              <a:ext cx="9144000" cy="11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3875339"/>
              <a:ext cx="9144000" cy="116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0" y="3956051"/>
              <a:ext cx="9144000" cy="18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0" y="4186767"/>
              <a:ext cx="9144000" cy="1337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4320625"/>
              <a:ext cx="9144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4478853"/>
              <a:ext cx="9144000" cy="6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3690482"/>
              <a:ext cx="9144000" cy="456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27940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27940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27940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27940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27940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27940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27940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27940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279400"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39700">
              <a:buClr>
                <a:schemeClr val="lt2"/>
              </a:buClr>
              <a:buSzPct val="100000"/>
              <a:buFont typeface="Georgia"/>
              <a:defRPr sz="3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07950">
              <a:spcBef>
                <a:spcPts val="560"/>
              </a:spcBef>
              <a:buClr>
                <a:schemeClr val="lt2"/>
              </a:buClr>
              <a:buSzPct val="100000"/>
              <a:buFont typeface="Georgia"/>
              <a:defRPr sz="2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lt2"/>
              </a:buClr>
              <a:buSzPct val="100000"/>
              <a:buFont typeface="Georgia"/>
              <a:defRPr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016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016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016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016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016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01600">
              <a:spcBef>
                <a:spcPts val="400"/>
              </a:spcBef>
              <a:buClr>
                <a:schemeClr val="lt2"/>
              </a:buClr>
              <a:buSzPct val="100000"/>
              <a:buFont typeface="Georgia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990"/>
            <a:ext cx="9144000" cy="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45025" y="5"/>
            <a:ext cx="9144000" cy="5075694"/>
          </a:xfrm>
          <a:prstGeom prst="rect">
            <a:avLst/>
          </a:prstGeom>
        </p:spPr>
      </p:pic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57075" y="2695575"/>
            <a:ext cx="4410150" cy="2087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just" rtl="0">
              <a:buNone/>
            </a:pPr>
            <a:r>
              <a:rPr lang="es" sz="1800" dirty="0">
                <a:solidFill>
                  <a:srgbClr val="FFFFFF"/>
                </a:solidFill>
              </a:rPr>
              <a:t>Objetivos</a:t>
            </a:r>
          </a:p>
          <a:p>
            <a:pPr lvl="0" algn="just" rtl="0">
              <a:buClr>
                <a:schemeClr val="dk2"/>
              </a:buClr>
              <a:buSzPct val="61111"/>
              <a:buFont typeface="Arial"/>
              <a:buNone/>
            </a:pPr>
            <a:r>
              <a:rPr lang="es" sz="1800" dirty="0">
                <a:solidFill>
                  <a:srgbClr val="FFFFFF"/>
                </a:solidFill>
              </a:rPr>
              <a:t>Analizar efectos de tolerancia en la estimulación inducida por el LSD.</a:t>
            </a:r>
          </a:p>
          <a:p>
            <a:endParaRPr lang="es" sz="1800" dirty="0">
              <a:solidFill>
                <a:srgbClr val="FFFFFF"/>
              </a:solidFill>
            </a:endParaRPr>
          </a:p>
          <a:p>
            <a:pPr lvl="0" algn="just" rtl="0">
              <a:buClr>
                <a:schemeClr val="dk2"/>
              </a:buClr>
              <a:buSzPct val="61111"/>
              <a:buFont typeface="Arial"/>
              <a:buNone/>
            </a:pPr>
            <a:r>
              <a:rPr lang="es" sz="1800" dirty="0">
                <a:solidFill>
                  <a:srgbClr val="FFFFFF"/>
                </a:solidFill>
              </a:rPr>
              <a:t>Buscar cambios en los receptores serotoninérgicos que acompañen el cambio conductual.</a:t>
            </a:r>
          </a:p>
          <a:p>
            <a:endParaRPr lang="es" sz="1800" dirty="0">
              <a:solidFill>
                <a:srgbClr val="FFFFFF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10100" y="513375"/>
            <a:ext cx="6133550" cy="1210650"/>
          </a:xfrm>
          <a:custGeom>
            <a:avLst/>
            <a:gdLst/>
            <a:ahLst/>
            <a:cxnLst/>
            <a:rect l="0" t="0" r="0" b="0"/>
            <a:pathLst>
              <a:path w="18750" h="2097" extrusionOk="0">
                <a:moveTo>
                  <a:pt x="3666" y="16"/>
                </a:moveTo>
                <a:lnTo>
                  <a:pt x="3666" y="119"/>
                </a:lnTo>
                <a:lnTo>
                  <a:pt x="3869" y="119"/>
                </a:lnTo>
                <a:lnTo>
                  <a:pt x="3869" y="16"/>
                </a:lnTo>
                <a:close/>
                <a:moveTo>
                  <a:pt x="1497" y="262"/>
                </a:moveTo>
                <a:cubicBezTo>
                  <a:pt x="1508" y="262"/>
                  <a:pt x="1515" y="267"/>
                  <a:pt x="1519" y="276"/>
                </a:cubicBezTo>
                <a:cubicBezTo>
                  <a:pt x="1522" y="286"/>
                  <a:pt x="1524" y="308"/>
                  <a:pt x="1524" y="341"/>
                </a:cubicBezTo>
                <a:lnTo>
                  <a:pt x="1524" y="389"/>
                </a:lnTo>
                <a:lnTo>
                  <a:pt x="1466" y="389"/>
                </a:lnTo>
                <a:lnTo>
                  <a:pt x="1466" y="341"/>
                </a:lnTo>
                <a:cubicBezTo>
                  <a:pt x="1466" y="305"/>
                  <a:pt x="1468" y="282"/>
                  <a:pt x="1471" y="274"/>
                </a:cubicBezTo>
                <a:cubicBezTo>
                  <a:pt x="1474" y="266"/>
                  <a:pt x="1483" y="262"/>
                  <a:pt x="1497" y="262"/>
                </a:cubicBezTo>
                <a:close/>
                <a:moveTo>
                  <a:pt x="6954" y="262"/>
                </a:moveTo>
                <a:cubicBezTo>
                  <a:pt x="6965" y="262"/>
                  <a:pt x="6972" y="267"/>
                  <a:pt x="6976" y="276"/>
                </a:cubicBezTo>
                <a:cubicBezTo>
                  <a:pt x="6979" y="286"/>
                  <a:pt x="6981" y="308"/>
                  <a:pt x="6981" y="341"/>
                </a:cubicBezTo>
                <a:lnTo>
                  <a:pt x="6981" y="389"/>
                </a:lnTo>
                <a:lnTo>
                  <a:pt x="6923" y="389"/>
                </a:lnTo>
                <a:lnTo>
                  <a:pt x="6923" y="341"/>
                </a:lnTo>
                <a:cubicBezTo>
                  <a:pt x="6923" y="305"/>
                  <a:pt x="6925" y="282"/>
                  <a:pt x="6928" y="274"/>
                </a:cubicBezTo>
                <a:cubicBezTo>
                  <a:pt x="6931" y="266"/>
                  <a:pt x="6940" y="262"/>
                  <a:pt x="6954" y="262"/>
                </a:cubicBezTo>
                <a:close/>
                <a:moveTo>
                  <a:pt x="7754" y="262"/>
                </a:moveTo>
                <a:cubicBezTo>
                  <a:pt x="7765" y="262"/>
                  <a:pt x="7772" y="267"/>
                  <a:pt x="7776" y="276"/>
                </a:cubicBezTo>
                <a:cubicBezTo>
                  <a:pt x="7779" y="286"/>
                  <a:pt x="7781" y="308"/>
                  <a:pt x="7781" y="341"/>
                </a:cubicBezTo>
                <a:lnTo>
                  <a:pt x="7781" y="389"/>
                </a:lnTo>
                <a:lnTo>
                  <a:pt x="7724" y="389"/>
                </a:lnTo>
                <a:lnTo>
                  <a:pt x="7724" y="341"/>
                </a:lnTo>
                <a:cubicBezTo>
                  <a:pt x="7724" y="305"/>
                  <a:pt x="7725" y="282"/>
                  <a:pt x="7729" y="274"/>
                </a:cubicBezTo>
                <a:cubicBezTo>
                  <a:pt x="7732" y="266"/>
                  <a:pt x="7740" y="262"/>
                  <a:pt x="7754" y="262"/>
                </a:cubicBezTo>
                <a:close/>
                <a:moveTo>
                  <a:pt x="14893" y="262"/>
                </a:moveTo>
                <a:cubicBezTo>
                  <a:pt x="14904" y="262"/>
                  <a:pt x="14911" y="267"/>
                  <a:pt x="14915" y="276"/>
                </a:cubicBezTo>
                <a:cubicBezTo>
                  <a:pt x="14919" y="286"/>
                  <a:pt x="14920" y="308"/>
                  <a:pt x="14920" y="341"/>
                </a:cubicBezTo>
                <a:lnTo>
                  <a:pt x="14920" y="389"/>
                </a:lnTo>
                <a:lnTo>
                  <a:pt x="14863" y="389"/>
                </a:lnTo>
                <a:lnTo>
                  <a:pt x="14863" y="341"/>
                </a:lnTo>
                <a:cubicBezTo>
                  <a:pt x="14863" y="305"/>
                  <a:pt x="14864" y="282"/>
                  <a:pt x="14868" y="274"/>
                </a:cubicBezTo>
                <a:cubicBezTo>
                  <a:pt x="14871" y="266"/>
                  <a:pt x="14879" y="262"/>
                  <a:pt x="14893" y="262"/>
                </a:cubicBezTo>
                <a:close/>
                <a:moveTo>
                  <a:pt x="16571" y="262"/>
                </a:moveTo>
                <a:cubicBezTo>
                  <a:pt x="16582" y="262"/>
                  <a:pt x="16589" y="267"/>
                  <a:pt x="16593" y="276"/>
                </a:cubicBezTo>
                <a:cubicBezTo>
                  <a:pt x="16596" y="286"/>
                  <a:pt x="16598" y="308"/>
                  <a:pt x="16598" y="341"/>
                </a:cubicBezTo>
                <a:lnTo>
                  <a:pt x="16598" y="389"/>
                </a:lnTo>
                <a:lnTo>
                  <a:pt x="16541" y="389"/>
                </a:lnTo>
                <a:lnTo>
                  <a:pt x="16541" y="341"/>
                </a:lnTo>
                <a:cubicBezTo>
                  <a:pt x="16541" y="305"/>
                  <a:pt x="16542" y="282"/>
                  <a:pt x="16545" y="274"/>
                </a:cubicBezTo>
                <a:cubicBezTo>
                  <a:pt x="16549" y="266"/>
                  <a:pt x="16557" y="262"/>
                  <a:pt x="16571" y="262"/>
                </a:cubicBezTo>
                <a:close/>
                <a:moveTo>
                  <a:pt x="18419" y="151"/>
                </a:moveTo>
                <a:cubicBezTo>
                  <a:pt x="18442" y="151"/>
                  <a:pt x="18457" y="154"/>
                  <a:pt x="18465" y="159"/>
                </a:cubicBezTo>
                <a:cubicBezTo>
                  <a:pt x="18473" y="163"/>
                  <a:pt x="18479" y="171"/>
                  <a:pt x="18481" y="181"/>
                </a:cubicBezTo>
                <a:cubicBezTo>
                  <a:pt x="18483" y="191"/>
                  <a:pt x="18484" y="214"/>
                  <a:pt x="18484" y="250"/>
                </a:cubicBezTo>
                <a:lnTo>
                  <a:pt x="18484" y="557"/>
                </a:lnTo>
                <a:cubicBezTo>
                  <a:pt x="18484" y="609"/>
                  <a:pt x="18481" y="642"/>
                  <a:pt x="18474" y="654"/>
                </a:cubicBezTo>
                <a:cubicBezTo>
                  <a:pt x="18467" y="665"/>
                  <a:pt x="18449" y="671"/>
                  <a:pt x="18419" y="671"/>
                </a:cubicBezTo>
                <a:lnTo>
                  <a:pt x="18419" y="151"/>
                </a:lnTo>
                <a:close/>
                <a:moveTo>
                  <a:pt x="710" y="262"/>
                </a:moveTo>
                <a:cubicBezTo>
                  <a:pt x="722" y="262"/>
                  <a:pt x="730" y="266"/>
                  <a:pt x="733" y="275"/>
                </a:cubicBezTo>
                <a:cubicBezTo>
                  <a:pt x="737" y="283"/>
                  <a:pt x="739" y="304"/>
                  <a:pt x="739" y="337"/>
                </a:cubicBezTo>
                <a:lnTo>
                  <a:pt x="739" y="636"/>
                </a:lnTo>
                <a:cubicBezTo>
                  <a:pt x="739" y="664"/>
                  <a:pt x="737" y="682"/>
                  <a:pt x="733" y="691"/>
                </a:cubicBezTo>
                <a:cubicBezTo>
                  <a:pt x="729" y="699"/>
                  <a:pt x="722" y="704"/>
                  <a:pt x="710" y="704"/>
                </a:cubicBezTo>
                <a:cubicBezTo>
                  <a:pt x="699" y="704"/>
                  <a:pt x="691" y="699"/>
                  <a:pt x="687" y="690"/>
                </a:cubicBezTo>
                <a:cubicBezTo>
                  <a:pt x="683" y="680"/>
                  <a:pt x="681" y="660"/>
                  <a:pt x="681" y="630"/>
                </a:cubicBezTo>
                <a:lnTo>
                  <a:pt x="681" y="337"/>
                </a:lnTo>
                <a:cubicBezTo>
                  <a:pt x="681" y="304"/>
                  <a:pt x="683" y="283"/>
                  <a:pt x="687" y="275"/>
                </a:cubicBezTo>
                <a:cubicBezTo>
                  <a:pt x="691" y="266"/>
                  <a:pt x="699" y="262"/>
                  <a:pt x="710" y="262"/>
                </a:cubicBezTo>
                <a:close/>
                <a:moveTo>
                  <a:pt x="2383" y="499"/>
                </a:moveTo>
                <a:lnTo>
                  <a:pt x="2383" y="632"/>
                </a:lnTo>
                <a:cubicBezTo>
                  <a:pt x="2383" y="664"/>
                  <a:pt x="2381" y="685"/>
                  <a:pt x="2377" y="692"/>
                </a:cubicBezTo>
                <a:cubicBezTo>
                  <a:pt x="2373" y="700"/>
                  <a:pt x="2365" y="704"/>
                  <a:pt x="2353" y="704"/>
                </a:cubicBezTo>
                <a:cubicBezTo>
                  <a:pt x="2340" y="704"/>
                  <a:pt x="2331" y="699"/>
                  <a:pt x="2327" y="689"/>
                </a:cubicBezTo>
                <a:cubicBezTo>
                  <a:pt x="2322" y="679"/>
                  <a:pt x="2320" y="658"/>
                  <a:pt x="2320" y="624"/>
                </a:cubicBezTo>
                <a:cubicBezTo>
                  <a:pt x="2320" y="595"/>
                  <a:pt x="2323" y="572"/>
                  <a:pt x="2328" y="557"/>
                </a:cubicBezTo>
                <a:cubicBezTo>
                  <a:pt x="2333" y="541"/>
                  <a:pt x="2351" y="522"/>
                  <a:pt x="2383" y="499"/>
                </a:cubicBezTo>
                <a:close/>
                <a:moveTo>
                  <a:pt x="4178" y="499"/>
                </a:moveTo>
                <a:lnTo>
                  <a:pt x="4178" y="632"/>
                </a:lnTo>
                <a:cubicBezTo>
                  <a:pt x="4178" y="664"/>
                  <a:pt x="4176" y="685"/>
                  <a:pt x="4173" y="692"/>
                </a:cubicBezTo>
                <a:cubicBezTo>
                  <a:pt x="4169" y="700"/>
                  <a:pt x="4161" y="704"/>
                  <a:pt x="4148" y="704"/>
                </a:cubicBezTo>
                <a:cubicBezTo>
                  <a:pt x="4135" y="704"/>
                  <a:pt x="4127" y="699"/>
                  <a:pt x="4122" y="689"/>
                </a:cubicBezTo>
                <a:cubicBezTo>
                  <a:pt x="4118" y="679"/>
                  <a:pt x="4116" y="658"/>
                  <a:pt x="4116" y="624"/>
                </a:cubicBezTo>
                <a:cubicBezTo>
                  <a:pt x="4116" y="595"/>
                  <a:pt x="4118" y="572"/>
                  <a:pt x="4123" y="557"/>
                </a:cubicBezTo>
                <a:cubicBezTo>
                  <a:pt x="4128" y="541"/>
                  <a:pt x="4147" y="522"/>
                  <a:pt x="4178" y="499"/>
                </a:cubicBezTo>
                <a:close/>
                <a:moveTo>
                  <a:pt x="4858" y="499"/>
                </a:moveTo>
                <a:lnTo>
                  <a:pt x="4858" y="632"/>
                </a:lnTo>
                <a:cubicBezTo>
                  <a:pt x="4858" y="664"/>
                  <a:pt x="4856" y="685"/>
                  <a:pt x="4853" y="692"/>
                </a:cubicBezTo>
                <a:cubicBezTo>
                  <a:pt x="4849" y="700"/>
                  <a:pt x="4841" y="704"/>
                  <a:pt x="4829" y="704"/>
                </a:cubicBezTo>
                <a:cubicBezTo>
                  <a:pt x="4816" y="704"/>
                  <a:pt x="4807" y="699"/>
                  <a:pt x="4802" y="689"/>
                </a:cubicBezTo>
                <a:cubicBezTo>
                  <a:pt x="4798" y="679"/>
                  <a:pt x="4796" y="658"/>
                  <a:pt x="4796" y="624"/>
                </a:cubicBezTo>
                <a:cubicBezTo>
                  <a:pt x="4796" y="595"/>
                  <a:pt x="4798" y="572"/>
                  <a:pt x="4803" y="557"/>
                </a:cubicBezTo>
                <a:cubicBezTo>
                  <a:pt x="4808" y="541"/>
                  <a:pt x="4827" y="522"/>
                  <a:pt x="4858" y="499"/>
                </a:cubicBezTo>
                <a:close/>
                <a:moveTo>
                  <a:pt x="5794" y="262"/>
                </a:moveTo>
                <a:cubicBezTo>
                  <a:pt x="5806" y="262"/>
                  <a:pt x="5814" y="266"/>
                  <a:pt x="5817" y="275"/>
                </a:cubicBezTo>
                <a:cubicBezTo>
                  <a:pt x="5821" y="283"/>
                  <a:pt x="5823" y="304"/>
                  <a:pt x="5823" y="337"/>
                </a:cubicBezTo>
                <a:lnTo>
                  <a:pt x="5823" y="636"/>
                </a:lnTo>
                <a:cubicBezTo>
                  <a:pt x="5823" y="664"/>
                  <a:pt x="5821" y="682"/>
                  <a:pt x="5817" y="691"/>
                </a:cubicBezTo>
                <a:cubicBezTo>
                  <a:pt x="5813" y="699"/>
                  <a:pt x="5806" y="704"/>
                  <a:pt x="5794" y="704"/>
                </a:cubicBezTo>
                <a:cubicBezTo>
                  <a:pt x="5783" y="704"/>
                  <a:pt x="5775" y="699"/>
                  <a:pt x="5771" y="690"/>
                </a:cubicBezTo>
                <a:cubicBezTo>
                  <a:pt x="5767" y="680"/>
                  <a:pt x="5765" y="660"/>
                  <a:pt x="5765" y="630"/>
                </a:cubicBezTo>
                <a:lnTo>
                  <a:pt x="5765" y="337"/>
                </a:lnTo>
                <a:cubicBezTo>
                  <a:pt x="5765" y="304"/>
                  <a:pt x="5767" y="283"/>
                  <a:pt x="5771" y="275"/>
                </a:cubicBezTo>
                <a:cubicBezTo>
                  <a:pt x="5775" y="266"/>
                  <a:pt x="5783" y="262"/>
                  <a:pt x="5794" y="262"/>
                </a:cubicBezTo>
                <a:close/>
                <a:moveTo>
                  <a:pt x="9063" y="262"/>
                </a:moveTo>
                <a:cubicBezTo>
                  <a:pt x="9075" y="262"/>
                  <a:pt x="9083" y="266"/>
                  <a:pt x="9086" y="275"/>
                </a:cubicBezTo>
                <a:cubicBezTo>
                  <a:pt x="9090" y="283"/>
                  <a:pt x="9092" y="304"/>
                  <a:pt x="9092" y="337"/>
                </a:cubicBezTo>
                <a:lnTo>
                  <a:pt x="9092" y="636"/>
                </a:lnTo>
                <a:cubicBezTo>
                  <a:pt x="9092" y="664"/>
                  <a:pt x="9090" y="682"/>
                  <a:pt x="9086" y="691"/>
                </a:cubicBezTo>
                <a:cubicBezTo>
                  <a:pt x="9082" y="699"/>
                  <a:pt x="9075" y="704"/>
                  <a:pt x="9063" y="704"/>
                </a:cubicBezTo>
                <a:cubicBezTo>
                  <a:pt x="9052" y="704"/>
                  <a:pt x="9044" y="699"/>
                  <a:pt x="9040" y="690"/>
                </a:cubicBezTo>
                <a:cubicBezTo>
                  <a:pt x="9036" y="680"/>
                  <a:pt x="9034" y="660"/>
                  <a:pt x="9034" y="630"/>
                </a:cubicBezTo>
                <a:lnTo>
                  <a:pt x="9034" y="337"/>
                </a:lnTo>
                <a:cubicBezTo>
                  <a:pt x="9034" y="304"/>
                  <a:pt x="9036" y="283"/>
                  <a:pt x="9040" y="275"/>
                </a:cubicBezTo>
                <a:cubicBezTo>
                  <a:pt x="9044" y="266"/>
                  <a:pt x="9052" y="262"/>
                  <a:pt x="9063" y="262"/>
                </a:cubicBezTo>
                <a:close/>
                <a:moveTo>
                  <a:pt x="10716" y="262"/>
                </a:moveTo>
                <a:cubicBezTo>
                  <a:pt x="10728" y="262"/>
                  <a:pt x="10736" y="266"/>
                  <a:pt x="10739" y="275"/>
                </a:cubicBezTo>
                <a:cubicBezTo>
                  <a:pt x="10743" y="283"/>
                  <a:pt x="10745" y="304"/>
                  <a:pt x="10745" y="337"/>
                </a:cubicBezTo>
                <a:lnTo>
                  <a:pt x="10745" y="636"/>
                </a:lnTo>
                <a:cubicBezTo>
                  <a:pt x="10745" y="664"/>
                  <a:pt x="10743" y="682"/>
                  <a:pt x="10739" y="691"/>
                </a:cubicBezTo>
                <a:cubicBezTo>
                  <a:pt x="10735" y="699"/>
                  <a:pt x="10728" y="704"/>
                  <a:pt x="10716" y="704"/>
                </a:cubicBezTo>
                <a:cubicBezTo>
                  <a:pt x="10704" y="704"/>
                  <a:pt x="10697" y="699"/>
                  <a:pt x="10693" y="690"/>
                </a:cubicBezTo>
                <a:cubicBezTo>
                  <a:pt x="10689" y="680"/>
                  <a:pt x="10687" y="660"/>
                  <a:pt x="10687" y="630"/>
                </a:cubicBezTo>
                <a:lnTo>
                  <a:pt x="10687" y="337"/>
                </a:lnTo>
                <a:cubicBezTo>
                  <a:pt x="10687" y="304"/>
                  <a:pt x="10689" y="283"/>
                  <a:pt x="10693" y="275"/>
                </a:cubicBezTo>
                <a:cubicBezTo>
                  <a:pt x="10697" y="266"/>
                  <a:pt x="10705" y="262"/>
                  <a:pt x="10716" y="262"/>
                </a:cubicBezTo>
                <a:close/>
                <a:moveTo>
                  <a:pt x="11751" y="262"/>
                </a:moveTo>
                <a:cubicBezTo>
                  <a:pt x="11763" y="262"/>
                  <a:pt x="11771" y="266"/>
                  <a:pt x="11775" y="274"/>
                </a:cubicBezTo>
                <a:cubicBezTo>
                  <a:pt x="11779" y="282"/>
                  <a:pt x="11781" y="298"/>
                  <a:pt x="11781" y="322"/>
                </a:cubicBezTo>
                <a:lnTo>
                  <a:pt x="11781" y="622"/>
                </a:lnTo>
                <a:cubicBezTo>
                  <a:pt x="11781" y="658"/>
                  <a:pt x="11779" y="680"/>
                  <a:pt x="11775" y="690"/>
                </a:cubicBezTo>
                <a:cubicBezTo>
                  <a:pt x="11771" y="699"/>
                  <a:pt x="11762" y="704"/>
                  <a:pt x="11750" y="704"/>
                </a:cubicBezTo>
                <a:cubicBezTo>
                  <a:pt x="11738" y="704"/>
                  <a:pt x="11731" y="699"/>
                  <a:pt x="11727" y="691"/>
                </a:cubicBezTo>
                <a:cubicBezTo>
                  <a:pt x="11723" y="683"/>
                  <a:pt x="11721" y="666"/>
                  <a:pt x="11721" y="639"/>
                </a:cubicBezTo>
                <a:lnTo>
                  <a:pt x="11721" y="322"/>
                </a:lnTo>
                <a:cubicBezTo>
                  <a:pt x="11721" y="296"/>
                  <a:pt x="11723" y="280"/>
                  <a:pt x="11727" y="273"/>
                </a:cubicBezTo>
                <a:cubicBezTo>
                  <a:pt x="11731" y="265"/>
                  <a:pt x="11739" y="262"/>
                  <a:pt x="11751" y="262"/>
                </a:cubicBezTo>
                <a:close/>
                <a:moveTo>
                  <a:pt x="14132" y="499"/>
                </a:moveTo>
                <a:lnTo>
                  <a:pt x="14132" y="632"/>
                </a:lnTo>
                <a:cubicBezTo>
                  <a:pt x="14132" y="664"/>
                  <a:pt x="14130" y="685"/>
                  <a:pt x="14127" y="692"/>
                </a:cubicBezTo>
                <a:cubicBezTo>
                  <a:pt x="14123" y="700"/>
                  <a:pt x="14115" y="704"/>
                  <a:pt x="14103" y="704"/>
                </a:cubicBezTo>
                <a:cubicBezTo>
                  <a:pt x="14090" y="704"/>
                  <a:pt x="14081" y="699"/>
                  <a:pt x="14076" y="689"/>
                </a:cubicBezTo>
                <a:cubicBezTo>
                  <a:pt x="14072" y="679"/>
                  <a:pt x="14070" y="658"/>
                  <a:pt x="14070" y="624"/>
                </a:cubicBezTo>
                <a:cubicBezTo>
                  <a:pt x="14070" y="595"/>
                  <a:pt x="14072" y="572"/>
                  <a:pt x="14077" y="557"/>
                </a:cubicBezTo>
                <a:cubicBezTo>
                  <a:pt x="14082" y="541"/>
                  <a:pt x="14101" y="522"/>
                  <a:pt x="14132" y="499"/>
                </a:cubicBezTo>
                <a:close/>
                <a:moveTo>
                  <a:pt x="16051" y="262"/>
                </a:moveTo>
                <a:cubicBezTo>
                  <a:pt x="16063" y="262"/>
                  <a:pt x="16071" y="266"/>
                  <a:pt x="16075" y="274"/>
                </a:cubicBezTo>
                <a:cubicBezTo>
                  <a:pt x="16079" y="282"/>
                  <a:pt x="16081" y="298"/>
                  <a:pt x="16081" y="322"/>
                </a:cubicBezTo>
                <a:lnTo>
                  <a:pt x="16081" y="622"/>
                </a:lnTo>
                <a:cubicBezTo>
                  <a:pt x="16081" y="658"/>
                  <a:pt x="16079" y="680"/>
                  <a:pt x="16075" y="690"/>
                </a:cubicBezTo>
                <a:cubicBezTo>
                  <a:pt x="16070" y="699"/>
                  <a:pt x="16062" y="704"/>
                  <a:pt x="16049" y="704"/>
                </a:cubicBezTo>
                <a:cubicBezTo>
                  <a:pt x="16038" y="704"/>
                  <a:pt x="16031" y="699"/>
                  <a:pt x="16027" y="691"/>
                </a:cubicBezTo>
                <a:cubicBezTo>
                  <a:pt x="16023" y="683"/>
                  <a:pt x="16021" y="666"/>
                  <a:pt x="16021" y="639"/>
                </a:cubicBezTo>
                <a:lnTo>
                  <a:pt x="16021" y="322"/>
                </a:lnTo>
                <a:cubicBezTo>
                  <a:pt x="16021" y="296"/>
                  <a:pt x="16023" y="280"/>
                  <a:pt x="16027" y="273"/>
                </a:cubicBezTo>
                <a:cubicBezTo>
                  <a:pt x="16031" y="265"/>
                  <a:pt x="16039" y="262"/>
                  <a:pt x="16051" y="262"/>
                </a:cubicBezTo>
                <a:close/>
                <a:moveTo>
                  <a:pt x="0" y="16"/>
                </a:moveTo>
                <a:lnTo>
                  <a:pt x="0" y="174"/>
                </a:lnTo>
                <a:lnTo>
                  <a:pt x="121" y="174"/>
                </a:lnTo>
                <a:lnTo>
                  <a:pt x="121" y="807"/>
                </a:lnTo>
                <a:lnTo>
                  <a:pt x="327" y="807"/>
                </a:lnTo>
                <a:lnTo>
                  <a:pt x="327" y="174"/>
                </a:lnTo>
                <a:lnTo>
                  <a:pt x="449" y="174"/>
                </a:lnTo>
                <a:lnTo>
                  <a:pt x="449" y="16"/>
                </a:lnTo>
                <a:close/>
                <a:moveTo>
                  <a:pt x="1001" y="16"/>
                </a:moveTo>
                <a:lnTo>
                  <a:pt x="1001" y="807"/>
                </a:lnTo>
                <a:lnTo>
                  <a:pt x="1204" y="807"/>
                </a:lnTo>
                <a:lnTo>
                  <a:pt x="1204" y="16"/>
                </a:lnTo>
                <a:close/>
                <a:moveTo>
                  <a:pt x="2100" y="147"/>
                </a:moveTo>
                <a:cubicBezTo>
                  <a:pt x="2046" y="151"/>
                  <a:pt x="2004" y="183"/>
                  <a:pt x="1976" y="244"/>
                </a:cubicBezTo>
                <a:lnTo>
                  <a:pt x="1983" y="159"/>
                </a:lnTo>
                <a:lnTo>
                  <a:pt x="1786" y="159"/>
                </a:lnTo>
                <a:lnTo>
                  <a:pt x="1786" y="807"/>
                </a:lnTo>
                <a:lnTo>
                  <a:pt x="1983" y="807"/>
                </a:lnTo>
                <a:lnTo>
                  <a:pt x="1983" y="551"/>
                </a:lnTo>
                <a:cubicBezTo>
                  <a:pt x="1983" y="488"/>
                  <a:pt x="1985" y="448"/>
                  <a:pt x="1989" y="430"/>
                </a:cubicBezTo>
                <a:cubicBezTo>
                  <a:pt x="1993" y="413"/>
                  <a:pt x="2004" y="399"/>
                  <a:pt x="2020" y="390"/>
                </a:cubicBezTo>
                <a:cubicBezTo>
                  <a:pt x="2037" y="380"/>
                  <a:pt x="2064" y="375"/>
                  <a:pt x="2100" y="375"/>
                </a:cubicBezTo>
                <a:lnTo>
                  <a:pt x="2100" y="147"/>
                </a:lnTo>
                <a:close/>
                <a:moveTo>
                  <a:pt x="2969" y="147"/>
                </a:moveTo>
                <a:cubicBezTo>
                  <a:pt x="2942" y="147"/>
                  <a:pt x="2918" y="153"/>
                  <a:pt x="2898" y="165"/>
                </a:cubicBezTo>
                <a:cubicBezTo>
                  <a:pt x="2877" y="177"/>
                  <a:pt x="2860" y="194"/>
                  <a:pt x="2845" y="218"/>
                </a:cubicBezTo>
                <a:lnTo>
                  <a:pt x="2849" y="159"/>
                </a:lnTo>
                <a:lnTo>
                  <a:pt x="2648" y="159"/>
                </a:lnTo>
                <a:lnTo>
                  <a:pt x="2648" y="807"/>
                </a:lnTo>
                <a:lnTo>
                  <a:pt x="2845" y="807"/>
                </a:lnTo>
                <a:lnTo>
                  <a:pt x="2845" y="369"/>
                </a:lnTo>
                <a:cubicBezTo>
                  <a:pt x="2845" y="320"/>
                  <a:pt x="2847" y="290"/>
                  <a:pt x="2851" y="279"/>
                </a:cubicBezTo>
                <a:cubicBezTo>
                  <a:pt x="2854" y="267"/>
                  <a:pt x="2863" y="262"/>
                  <a:pt x="2877" y="262"/>
                </a:cubicBezTo>
                <a:cubicBezTo>
                  <a:pt x="2890" y="262"/>
                  <a:pt x="2898" y="267"/>
                  <a:pt x="2901" y="276"/>
                </a:cubicBezTo>
                <a:cubicBezTo>
                  <a:pt x="2904" y="286"/>
                  <a:pt x="2906" y="313"/>
                  <a:pt x="2906" y="358"/>
                </a:cubicBezTo>
                <a:lnTo>
                  <a:pt x="2906" y="807"/>
                </a:lnTo>
                <a:lnTo>
                  <a:pt x="3103" y="807"/>
                </a:lnTo>
                <a:lnTo>
                  <a:pt x="3103" y="353"/>
                </a:lnTo>
                <a:cubicBezTo>
                  <a:pt x="3103" y="296"/>
                  <a:pt x="3100" y="255"/>
                  <a:pt x="3094" y="231"/>
                </a:cubicBezTo>
                <a:cubicBezTo>
                  <a:pt x="3088" y="207"/>
                  <a:pt x="3074" y="187"/>
                  <a:pt x="3052" y="171"/>
                </a:cubicBezTo>
                <a:cubicBezTo>
                  <a:pt x="3031" y="155"/>
                  <a:pt x="3003" y="147"/>
                  <a:pt x="2969" y="147"/>
                </a:cubicBezTo>
                <a:close/>
                <a:moveTo>
                  <a:pt x="3666" y="159"/>
                </a:moveTo>
                <a:lnTo>
                  <a:pt x="3666" y="807"/>
                </a:lnTo>
                <a:lnTo>
                  <a:pt x="3869" y="807"/>
                </a:lnTo>
                <a:lnTo>
                  <a:pt x="3869" y="159"/>
                </a:lnTo>
                <a:close/>
                <a:moveTo>
                  <a:pt x="5300" y="16"/>
                </a:moveTo>
                <a:lnTo>
                  <a:pt x="5300" y="807"/>
                </a:lnTo>
                <a:lnTo>
                  <a:pt x="5503" y="807"/>
                </a:lnTo>
                <a:lnTo>
                  <a:pt x="5503" y="16"/>
                </a:lnTo>
                <a:close/>
                <a:moveTo>
                  <a:pt x="7422" y="16"/>
                </a:moveTo>
                <a:cubicBezTo>
                  <a:pt x="7378" y="16"/>
                  <a:pt x="7346" y="19"/>
                  <a:pt x="7325" y="25"/>
                </a:cubicBezTo>
                <a:cubicBezTo>
                  <a:pt x="7304" y="31"/>
                  <a:pt x="7288" y="39"/>
                  <a:pt x="7277" y="51"/>
                </a:cubicBezTo>
                <a:cubicBezTo>
                  <a:pt x="7265" y="62"/>
                  <a:pt x="7258" y="75"/>
                  <a:pt x="7255" y="89"/>
                </a:cubicBezTo>
                <a:cubicBezTo>
                  <a:pt x="7252" y="103"/>
                  <a:pt x="7250" y="132"/>
                  <a:pt x="7250" y="174"/>
                </a:cubicBezTo>
                <a:lnTo>
                  <a:pt x="7210" y="174"/>
                </a:lnTo>
                <a:lnTo>
                  <a:pt x="7210" y="277"/>
                </a:lnTo>
                <a:lnTo>
                  <a:pt x="7250" y="277"/>
                </a:lnTo>
                <a:lnTo>
                  <a:pt x="7250" y="807"/>
                </a:lnTo>
                <a:lnTo>
                  <a:pt x="7448" y="807"/>
                </a:lnTo>
                <a:lnTo>
                  <a:pt x="7448" y="277"/>
                </a:lnTo>
                <a:lnTo>
                  <a:pt x="7495" y="277"/>
                </a:lnTo>
                <a:lnTo>
                  <a:pt x="7495" y="174"/>
                </a:lnTo>
                <a:lnTo>
                  <a:pt x="7412" y="174"/>
                </a:lnTo>
                <a:lnTo>
                  <a:pt x="7412" y="154"/>
                </a:lnTo>
                <a:cubicBezTo>
                  <a:pt x="7412" y="136"/>
                  <a:pt x="7415" y="126"/>
                  <a:pt x="7423" y="122"/>
                </a:cubicBezTo>
                <a:cubicBezTo>
                  <a:pt x="7430" y="118"/>
                  <a:pt x="7454" y="116"/>
                  <a:pt x="7495" y="116"/>
                </a:cubicBezTo>
                <a:lnTo>
                  <a:pt x="7495" y="16"/>
                </a:lnTo>
                <a:close/>
                <a:moveTo>
                  <a:pt x="8548" y="72"/>
                </a:moveTo>
                <a:lnTo>
                  <a:pt x="8548" y="174"/>
                </a:lnTo>
                <a:lnTo>
                  <a:pt x="8506" y="174"/>
                </a:lnTo>
                <a:lnTo>
                  <a:pt x="8506" y="277"/>
                </a:lnTo>
                <a:lnTo>
                  <a:pt x="8548" y="277"/>
                </a:lnTo>
                <a:lnTo>
                  <a:pt x="8548" y="606"/>
                </a:lnTo>
                <a:cubicBezTo>
                  <a:pt x="8548" y="670"/>
                  <a:pt x="8550" y="711"/>
                  <a:pt x="8554" y="729"/>
                </a:cubicBezTo>
                <a:cubicBezTo>
                  <a:pt x="8557" y="746"/>
                  <a:pt x="8566" y="762"/>
                  <a:pt x="8581" y="775"/>
                </a:cubicBezTo>
                <a:cubicBezTo>
                  <a:pt x="8596" y="789"/>
                  <a:pt x="8613" y="797"/>
                  <a:pt x="8632" y="801"/>
                </a:cubicBezTo>
                <a:cubicBezTo>
                  <a:pt x="8651" y="805"/>
                  <a:pt x="8683" y="807"/>
                  <a:pt x="8728" y="807"/>
                </a:cubicBezTo>
                <a:lnTo>
                  <a:pt x="8808" y="807"/>
                </a:lnTo>
                <a:lnTo>
                  <a:pt x="8808" y="702"/>
                </a:lnTo>
                <a:cubicBezTo>
                  <a:pt x="8775" y="702"/>
                  <a:pt x="8757" y="700"/>
                  <a:pt x="8753" y="695"/>
                </a:cubicBezTo>
                <a:cubicBezTo>
                  <a:pt x="8748" y="690"/>
                  <a:pt x="8746" y="666"/>
                  <a:pt x="8746" y="624"/>
                </a:cubicBezTo>
                <a:lnTo>
                  <a:pt x="8746" y="277"/>
                </a:lnTo>
                <a:lnTo>
                  <a:pt x="8799" y="277"/>
                </a:lnTo>
                <a:lnTo>
                  <a:pt x="8799" y="174"/>
                </a:lnTo>
                <a:lnTo>
                  <a:pt x="8746" y="174"/>
                </a:lnTo>
                <a:lnTo>
                  <a:pt x="8746" y="72"/>
                </a:lnTo>
                <a:close/>
                <a:moveTo>
                  <a:pt x="11328" y="147"/>
                </a:moveTo>
                <a:cubicBezTo>
                  <a:pt x="11301" y="147"/>
                  <a:pt x="11277" y="153"/>
                  <a:pt x="11256" y="165"/>
                </a:cubicBezTo>
                <a:cubicBezTo>
                  <a:pt x="11236" y="177"/>
                  <a:pt x="11218" y="194"/>
                  <a:pt x="11204" y="218"/>
                </a:cubicBezTo>
                <a:lnTo>
                  <a:pt x="11208" y="159"/>
                </a:lnTo>
                <a:lnTo>
                  <a:pt x="11007" y="159"/>
                </a:lnTo>
                <a:lnTo>
                  <a:pt x="11007" y="807"/>
                </a:lnTo>
                <a:lnTo>
                  <a:pt x="11204" y="807"/>
                </a:lnTo>
                <a:lnTo>
                  <a:pt x="11204" y="369"/>
                </a:lnTo>
                <a:cubicBezTo>
                  <a:pt x="11204" y="320"/>
                  <a:pt x="11206" y="290"/>
                  <a:pt x="11209" y="279"/>
                </a:cubicBezTo>
                <a:cubicBezTo>
                  <a:pt x="11213" y="267"/>
                  <a:pt x="11222" y="262"/>
                  <a:pt x="11236" y="262"/>
                </a:cubicBezTo>
                <a:cubicBezTo>
                  <a:pt x="11249" y="262"/>
                  <a:pt x="11257" y="267"/>
                  <a:pt x="11260" y="276"/>
                </a:cubicBezTo>
                <a:cubicBezTo>
                  <a:pt x="11263" y="286"/>
                  <a:pt x="11265" y="313"/>
                  <a:pt x="11265" y="358"/>
                </a:cubicBezTo>
                <a:lnTo>
                  <a:pt x="11265" y="807"/>
                </a:lnTo>
                <a:lnTo>
                  <a:pt x="11462" y="807"/>
                </a:lnTo>
                <a:lnTo>
                  <a:pt x="11462" y="353"/>
                </a:lnTo>
                <a:cubicBezTo>
                  <a:pt x="11462" y="296"/>
                  <a:pt x="11459" y="255"/>
                  <a:pt x="11453" y="231"/>
                </a:cubicBezTo>
                <a:cubicBezTo>
                  <a:pt x="11446" y="207"/>
                  <a:pt x="11433" y="187"/>
                  <a:pt x="11411" y="171"/>
                </a:cubicBezTo>
                <a:cubicBezTo>
                  <a:pt x="11390" y="155"/>
                  <a:pt x="11362" y="147"/>
                  <a:pt x="11328" y="147"/>
                </a:cubicBezTo>
                <a:close/>
                <a:moveTo>
                  <a:pt x="13077" y="72"/>
                </a:moveTo>
                <a:lnTo>
                  <a:pt x="13077" y="174"/>
                </a:lnTo>
                <a:lnTo>
                  <a:pt x="13034" y="174"/>
                </a:lnTo>
                <a:lnTo>
                  <a:pt x="13034" y="277"/>
                </a:lnTo>
                <a:lnTo>
                  <a:pt x="13077" y="277"/>
                </a:lnTo>
                <a:lnTo>
                  <a:pt x="13077" y="606"/>
                </a:lnTo>
                <a:cubicBezTo>
                  <a:pt x="13077" y="670"/>
                  <a:pt x="13078" y="711"/>
                  <a:pt x="13082" y="729"/>
                </a:cubicBezTo>
                <a:cubicBezTo>
                  <a:pt x="13086" y="746"/>
                  <a:pt x="13095" y="762"/>
                  <a:pt x="13109" y="775"/>
                </a:cubicBezTo>
                <a:cubicBezTo>
                  <a:pt x="13124" y="789"/>
                  <a:pt x="13141" y="797"/>
                  <a:pt x="13160" y="801"/>
                </a:cubicBezTo>
                <a:cubicBezTo>
                  <a:pt x="13179" y="805"/>
                  <a:pt x="13211" y="807"/>
                  <a:pt x="13256" y="807"/>
                </a:cubicBezTo>
                <a:lnTo>
                  <a:pt x="13336" y="807"/>
                </a:lnTo>
                <a:lnTo>
                  <a:pt x="13336" y="702"/>
                </a:lnTo>
                <a:cubicBezTo>
                  <a:pt x="13304" y="702"/>
                  <a:pt x="13285" y="700"/>
                  <a:pt x="13281" y="695"/>
                </a:cubicBezTo>
                <a:cubicBezTo>
                  <a:pt x="13277" y="690"/>
                  <a:pt x="13274" y="666"/>
                  <a:pt x="13274" y="624"/>
                </a:cubicBezTo>
                <a:lnTo>
                  <a:pt x="13274" y="277"/>
                </a:lnTo>
                <a:lnTo>
                  <a:pt x="13328" y="277"/>
                </a:lnTo>
                <a:lnTo>
                  <a:pt x="13328" y="174"/>
                </a:lnTo>
                <a:lnTo>
                  <a:pt x="13274" y="174"/>
                </a:lnTo>
                <a:lnTo>
                  <a:pt x="13274" y="72"/>
                </a:lnTo>
                <a:close/>
                <a:moveTo>
                  <a:pt x="14397" y="16"/>
                </a:moveTo>
                <a:lnTo>
                  <a:pt x="14397" y="807"/>
                </a:lnTo>
                <a:lnTo>
                  <a:pt x="14601" y="807"/>
                </a:lnTo>
                <a:lnTo>
                  <a:pt x="14601" y="16"/>
                </a:lnTo>
                <a:close/>
                <a:moveTo>
                  <a:pt x="16860" y="16"/>
                </a:moveTo>
                <a:lnTo>
                  <a:pt x="16860" y="807"/>
                </a:lnTo>
                <a:lnTo>
                  <a:pt x="17063" y="807"/>
                </a:lnTo>
                <a:lnTo>
                  <a:pt x="17063" y="16"/>
                </a:lnTo>
                <a:close/>
                <a:moveTo>
                  <a:pt x="17316" y="16"/>
                </a:moveTo>
                <a:lnTo>
                  <a:pt x="17316" y="807"/>
                </a:lnTo>
                <a:lnTo>
                  <a:pt x="17647" y="807"/>
                </a:lnTo>
                <a:lnTo>
                  <a:pt x="17647" y="648"/>
                </a:lnTo>
                <a:lnTo>
                  <a:pt x="17522" y="648"/>
                </a:lnTo>
                <a:lnTo>
                  <a:pt x="17522" y="16"/>
                </a:lnTo>
                <a:close/>
                <a:moveTo>
                  <a:pt x="18214" y="16"/>
                </a:moveTo>
                <a:lnTo>
                  <a:pt x="18214" y="807"/>
                </a:lnTo>
                <a:lnTo>
                  <a:pt x="18473" y="807"/>
                </a:lnTo>
                <a:cubicBezTo>
                  <a:pt x="18522" y="807"/>
                  <a:pt x="18559" y="804"/>
                  <a:pt x="18583" y="799"/>
                </a:cubicBezTo>
                <a:cubicBezTo>
                  <a:pt x="18608" y="793"/>
                  <a:pt x="18628" y="784"/>
                  <a:pt x="18645" y="770"/>
                </a:cubicBezTo>
                <a:cubicBezTo>
                  <a:pt x="18662" y="757"/>
                  <a:pt x="18673" y="738"/>
                  <a:pt x="18680" y="714"/>
                </a:cubicBezTo>
                <a:cubicBezTo>
                  <a:pt x="18687" y="690"/>
                  <a:pt x="18690" y="643"/>
                  <a:pt x="18690" y="572"/>
                </a:cubicBezTo>
                <a:lnTo>
                  <a:pt x="18690" y="295"/>
                </a:lnTo>
                <a:cubicBezTo>
                  <a:pt x="18690" y="220"/>
                  <a:pt x="18688" y="170"/>
                  <a:pt x="18683" y="144"/>
                </a:cubicBezTo>
                <a:cubicBezTo>
                  <a:pt x="18679" y="119"/>
                  <a:pt x="18667" y="96"/>
                  <a:pt x="18649" y="75"/>
                </a:cubicBezTo>
                <a:cubicBezTo>
                  <a:pt x="18631" y="54"/>
                  <a:pt x="18604" y="39"/>
                  <a:pt x="18569" y="30"/>
                </a:cubicBezTo>
                <a:cubicBezTo>
                  <a:pt x="18534" y="21"/>
                  <a:pt x="18467" y="16"/>
                  <a:pt x="18368" y="16"/>
                </a:cubicBezTo>
                <a:close/>
                <a:moveTo>
                  <a:pt x="704" y="147"/>
                </a:moveTo>
                <a:cubicBezTo>
                  <a:pt x="651" y="147"/>
                  <a:pt x="608" y="157"/>
                  <a:pt x="574" y="178"/>
                </a:cubicBezTo>
                <a:cubicBezTo>
                  <a:pt x="540" y="198"/>
                  <a:pt x="516" y="225"/>
                  <a:pt x="503" y="259"/>
                </a:cubicBezTo>
                <a:cubicBezTo>
                  <a:pt x="490" y="293"/>
                  <a:pt x="484" y="340"/>
                  <a:pt x="484" y="400"/>
                </a:cubicBezTo>
                <a:lnTo>
                  <a:pt x="484" y="566"/>
                </a:lnTo>
                <a:cubicBezTo>
                  <a:pt x="484" y="621"/>
                  <a:pt x="487" y="663"/>
                  <a:pt x="495" y="690"/>
                </a:cubicBezTo>
                <a:cubicBezTo>
                  <a:pt x="502" y="718"/>
                  <a:pt x="514" y="741"/>
                  <a:pt x="530" y="761"/>
                </a:cubicBezTo>
                <a:cubicBezTo>
                  <a:pt x="547" y="780"/>
                  <a:pt x="571" y="794"/>
                  <a:pt x="601" y="804"/>
                </a:cubicBezTo>
                <a:cubicBezTo>
                  <a:pt x="631" y="814"/>
                  <a:pt x="668" y="818"/>
                  <a:pt x="712" y="818"/>
                </a:cubicBezTo>
                <a:cubicBezTo>
                  <a:pt x="751" y="818"/>
                  <a:pt x="786" y="813"/>
                  <a:pt x="816" y="802"/>
                </a:cubicBezTo>
                <a:cubicBezTo>
                  <a:pt x="846" y="790"/>
                  <a:pt x="870" y="773"/>
                  <a:pt x="890" y="749"/>
                </a:cubicBezTo>
                <a:cubicBezTo>
                  <a:pt x="909" y="726"/>
                  <a:pt x="921" y="700"/>
                  <a:pt x="927" y="673"/>
                </a:cubicBezTo>
                <a:cubicBezTo>
                  <a:pt x="933" y="646"/>
                  <a:pt x="936" y="603"/>
                  <a:pt x="936" y="545"/>
                </a:cubicBezTo>
                <a:lnTo>
                  <a:pt x="936" y="386"/>
                </a:lnTo>
                <a:cubicBezTo>
                  <a:pt x="936" y="340"/>
                  <a:pt x="933" y="306"/>
                  <a:pt x="926" y="284"/>
                </a:cubicBezTo>
                <a:cubicBezTo>
                  <a:pt x="920" y="261"/>
                  <a:pt x="908" y="239"/>
                  <a:pt x="891" y="218"/>
                </a:cubicBezTo>
                <a:cubicBezTo>
                  <a:pt x="874" y="197"/>
                  <a:pt x="849" y="180"/>
                  <a:pt x="818" y="167"/>
                </a:cubicBezTo>
                <a:cubicBezTo>
                  <a:pt x="786" y="154"/>
                  <a:pt x="748" y="147"/>
                  <a:pt x="704" y="147"/>
                </a:cubicBezTo>
                <a:close/>
                <a:moveTo>
                  <a:pt x="1487" y="147"/>
                </a:moveTo>
                <a:cubicBezTo>
                  <a:pt x="1442" y="147"/>
                  <a:pt x="1402" y="156"/>
                  <a:pt x="1367" y="173"/>
                </a:cubicBezTo>
                <a:cubicBezTo>
                  <a:pt x="1332" y="191"/>
                  <a:pt x="1307" y="216"/>
                  <a:pt x="1292" y="248"/>
                </a:cubicBezTo>
                <a:cubicBezTo>
                  <a:pt x="1277" y="281"/>
                  <a:pt x="1269" y="326"/>
                  <a:pt x="1269" y="382"/>
                </a:cubicBezTo>
                <a:lnTo>
                  <a:pt x="1269" y="571"/>
                </a:lnTo>
                <a:cubicBezTo>
                  <a:pt x="1269" y="619"/>
                  <a:pt x="1272" y="656"/>
                  <a:pt x="1279" y="681"/>
                </a:cubicBezTo>
                <a:cubicBezTo>
                  <a:pt x="1286" y="707"/>
                  <a:pt x="1298" y="730"/>
                  <a:pt x="1316" y="751"/>
                </a:cubicBezTo>
                <a:cubicBezTo>
                  <a:pt x="1334" y="772"/>
                  <a:pt x="1359" y="788"/>
                  <a:pt x="1391" y="800"/>
                </a:cubicBezTo>
                <a:cubicBezTo>
                  <a:pt x="1423" y="812"/>
                  <a:pt x="1459" y="818"/>
                  <a:pt x="1501" y="818"/>
                </a:cubicBezTo>
                <a:cubicBezTo>
                  <a:pt x="1544" y="818"/>
                  <a:pt x="1580" y="812"/>
                  <a:pt x="1608" y="800"/>
                </a:cubicBezTo>
                <a:cubicBezTo>
                  <a:pt x="1637" y="788"/>
                  <a:pt x="1660" y="770"/>
                  <a:pt x="1679" y="745"/>
                </a:cubicBezTo>
                <a:cubicBezTo>
                  <a:pt x="1697" y="721"/>
                  <a:pt x="1709" y="698"/>
                  <a:pt x="1714" y="676"/>
                </a:cubicBezTo>
                <a:cubicBezTo>
                  <a:pt x="1719" y="655"/>
                  <a:pt x="1722" y="624"/>
                  <a:pt x="1722" y="584"/>
                </a:cubicBezTo>
                <a:lnTo>
                  <a:pt x="1722" y="536"/>
                </a:lnTo>
                <a:lnTo>
                  <a:pt x="1535" y="536"/>
                </a:lnTo>
                <a:lnTo>
                  <a:pt x="1535" y="622"/>
                </a:lnTo>
                <a:cubicBezTo>
                  <a:pt x="1535" y="654"/>
                  <a:pt x="1532" y="676"/>
                  <a:pt x="1527" y="687"/>
                </a:cubicBezTo>
                <a:cubicBezTo>
                  <a:pt x="1522" y="698"/>
                  <a:pt x="1512" y="704"/>
                  <a:pt x="1497" y="704"/>
                </a:cubicBezTo>
                <a:cubicBezTo>
                  <a:pt x="1485" y="704"/>
                  <a:pt x="1477" y="699"/>
                  <a:pt x="1473" y="691"/>
                </a:cubicBezTo>
                <a:cubicBezTo>
                  <a:pt x="1468" y="682"/>
                  <a:pt x="1466" y="664"/>
                  <a:pt x="1466" y="634"/>
                </a:cubicBezTo>
                <a:lnTo>
                  <a:pt x="1466" y="494"/>
                </a:lnTo>
                <a:lnTo>
                  <a:pt x="1722" y="494"/>
                </a:lnTo>
                <a:lnTo>
                  <a:pt x="1722" y="408"/>
                </a:lnTo>
                <a:cubicBezTo>
                  <a:pt x="1722" y="345"/>
                  <a:pt x="1714" y="297"/>
                  <a:pt x="1700" y="262"/>
                </a:cubicBezTo>
                <a:cubicBezTo>
                  <a:pt x="1685" y="227"/>
                  <a:pt x="1660" y="199"/>
                  <a:pt x="1624" y="179"/>
                </a:cubicBezTo>
                <a:cubicBezTo>
                  <a:pt x="1588" y="157"/>
                  <a:pt x="1543" y="147"/>
                  <a:pt x="1487" y="147"/>
                </a:cubicBezTo>
                <a:close/>
                <a:moveTo>
                  <a:pt x="2358" y="147"/>
                </a:moveTo>
                <a:cubicBezTo>
                  <a:pt x="2302" y="147"/>
                  <a:pt x="2257" y="157"/>
                  <a:pt x="2222" y="178"/>
                </a:cubicBezTo>
                <a:cubicBezTo>
                  <a:pt x="2187" y="199"/>
                  <a:pt x="2164" y="223"/>
                  <a:pt x="2152" y="250"/>
                </a:cubicBezTo>
                <a:cubicBezTo>
                  <a:pt x="2141" y="277"/>
                  <a:pt x="2135" y="316"/>
                  <a:pt x="2135" y="366"/>
                </a:cubicBezTo>
                <a:lnTo>
                  <a:pt x="2135" y="410"/>
                </a:lnTo>
                <a:lnTo>
                  <a:pt x="2320" y="410"/>
                </a:lnTo>
                <a:lnTo>
                  <a:pt x="2320" y="342"/>
                </a:lnTo>
                <a:cubicBezTo>
                  <a:pt x="2320" y="306"/>
                  <a:pt x="2322" y="283"/>
                  <a:pt x="2325" y="275"/>
                </a:cubicBezTo>
                <a:cubicBezTo>
                  <a:pt x="2328" y="266"/>
                  <a:pt x="2337" y="262"/>
                  <a:pt x="2350" y="262"/>
                </a:cubicBezTo>
                <a:cubicBezTo>
                  <a:pt x="2362" y="262"/>
                  <a:pt x="2370" y="267"/>
                  <a:pt x="2375" y="277"/>
                </a:cubicBezTo>
                <a:cubicBezTo>
                  <a:pt x="2380" y="287"/>
                  <a:pt x="2383" y="309"/>
                  <a:pt x="2383" y="343"/>
                </a:cubicBezTo>
                <a:cubicBezTo>
                  <a:pt x="2383" y="370"/>
                  <a:pt x="2381" y="388"/>
                  <a:pt x="2376" y="397"/>
                </a:cubicBezTo>
                <a:cubicBezTo>
                  <a:pt x="2371" y="406"/>
                  <a:pt x="2337" y="423"/>
                  <a:pt x="2272" y="448"/>
                </a:cubicBezTo>
                <a:cubicBezTo>
                  <a:pt x="2211" y="472"/>
                  <a:pt x="2173" y="492"/>
                  <a:pt x="2158" y="510"/>
                </a:cubicBezTo>
                <a:cubicBezTo>
                  <a:pt x="2143" y="527"/>
                  <a:pt x="2135" y="560"/>
                  <a:pt x="2135" y="609"/>
                </a:cubicBezTo>
                <a:lnTo>
                  <a:pt x="2135" y="662"/>
                </a:lnTo>
                <a:cubicBezTo>
                  <a:pt x="2135" y="728"/>
                  <a:pt x="2150" y="770"/>
                  <a:pt x="2178" y="789"/>
                </a:cubicBezTo>
                <a:cubicBezTo>
                  <a:pt x="2207" y="809"/>
                  <a:pt x="2239" y="818"/>
                  <a:pt x="2273" y="818"/>
                </a:cubicBezTo>
                <a:cubicBezTo>
                  <a:pt x="2300" y="818"/>
                  <a:pt x="2322" y="813"/>
                  <a:pt x="2341" y="801"/>
                </a:cubicBezTo>
                <a:cubicBezTo>
                  <a:pt x="2361" y="789"/>
                  <a:pt x="2376" y="772"/>
                  <a:pt x="2388" y="749"/>
                </a:cubicBezTo>
                <a:lnTo>
                  <a:pt x="2388" y="807"/>
                </a:lnTo>
                <a:lnTo>
                  <a:pt x="2580" y="807"/>
                </a:lnTo>
                <a:lnTo>
                  <a:pt x="2580" y="481"/>
                </a:lnTo>
                <a:cubicBezTo>
                  <a:pt x="2580" y="374"/>
                  <a:pt x="2577" y="304"/>
                  <a:pt x="2570" y="269"/>
                </a:cubicBezTo>
                <a:cubicBezTo>
                  <a:pt x="2563" y="235"/>
                  <a:pt x="2543" y="206"/>
                  <a:pt x="2509" y="182"/>
                </a:cubicBezTo>
                <a:cubicBezTo>
                  <a:pt x="2475" y="159"/>
                  <a:pt x="2425" y="147"/>
                  <a:pt x="2358" y="147"/>
                </a:cubicBezTo>
                <a:close/>
                <a:moveTo>
                  <a:pt x="3384" y="147"/>
                </a:moveTo>
                <a:cubicBezTo>
                  <a:pt x="3333" y="147"/>
                  <a:pt x="3289" y="158"/>
                  <a:pt x="3252" y="180"/>
                </a:cubicBezTo>
                <a:cubicBezTo>
                  <a:pt x="3216" y="202"/>
                  <a:pt x="3193" y="227"/>
                  <a:pt x="3182" y="255"/>
                </a:cubicBezTo>
                <a:cubicBezTo>
                  <a:pt x="3171" y="283"/>
                  <a:pt x="3165" y="324"/>
                  <a:pt x="3165" y="379"/>
                </a:cubicBezTo>
                <a:lnTo>
                  <a:pt x="3165" y="563"/>
                </a:lnTo>
                <a:cubicBezTo>
                  <a:pt x="3165" y="627"/>
                  <a:pt x="3172" y="675"/>
                  <a:pt x="3185" y="710"/>
                </a:cubicBezTo>
                <a:cubicBezTo>
                  <a:pt x="3199" y="744"/>
                  <a:pt x="3222" y="771"/>
                  <a:pt x="3254" y="790"/>
                </a:cubicBezTo>
                <a:cubicBezTo>
                  <a:pt x="3287" y="809"/>
                  <a:pt x="3331" y="818"/>
                  <a:pt x="3387" y="818"/>
                </a:cubicBezTo>
                <a:cubicBezTo>
                  <a:pt x="3430" y="818"/>
                  <a:pt x="3467" y="811"/>
                  <a:pt x="3497" y="798"/>
                </a:cubicBezTo>
                <a:cubicBezTo>
                  <a:pt x="3526" y="784"/>
                  <a:pt x="3550" y="763"/>
                  <a:pt x="3569" y="736"/>
                </a:cubicBezTo>
                <a:cubicBezTo>
                  <a:pt x="3587" y="709"/>
                  <a:pt x="3598" y="682"/>
                  <a:pt x="3601" y="657"/>
                </a:cubicBezTo>
                <a:cubicBezTo>
                  <a:pt x="3605" y="631"/>
                  <a:pt x="3607" y="592"/>
                  <a:pt x="3607" y="540"/>
                </a:cubicBezTo>
                <a:lnTo>
                  <a:pt x="3431" y="540"/>
                </a:lnTo>
                <a:lnTo>
                  <a:pt x="3431" y="617"/>
                </a:lnTo>
                <a:cubicBezTo>
                  <a:pt x="3431" y="651"/>
                  <a:pt x="3429" y="673"/>
                  <a:pt x="3424" y="686"/>
                </a:cubicBezTo>
                <a:cubicBezTo>
                  <a:pt x="3419" y="698"/>
                  <a:pt x="3410" y="704"/>
                  <a:pt x="3397" y="704"/>
                </a:cubicBezTo>
                <a:cubicBezTo>
                  <a:pt x="3386" y="704"/>
                  <a:pt x="3377" y="698"/>
                  <a:pt x="3371" y="686"/>
                </a:cubicBezTo>
                <a:cubicBezTo>
                  <a:pt x="3365" y="675"/>
                  <a:pt x="3362" y="657"/>
                  <a:pt x="3362" y="634"/>
                </a:cubicBezTo>
                <a:lnTo>
                  <a:pt x="3362" y="329"/>
                </a:lnTo>
                <a:cubicBezTo>
                  <a:pt x="3362" y="300"/>
                  <a:pt x="3364" y="282"/>
                  <a:pt x="3368" y="274"/>
                </a:cubicBezTo>
                <a:cubicBezTo>
                  <a:pt x="3372" y="266"/>
                  <a:pt x="3380" y="262"/>
                  <a:pt x="3391" y="262"/>
                </a:cubicBezTo>
                <a:cubicBezTo>
                  <a:pt x="3402" y="262"/>
                  <a:pt x="3410" y="266"/>
                  <a:pt x="3415" y="276"/>
                </a:cubicBezTo>
                <a:cubicBezTo>
                  <a:pt x="3419" y="285"/>
                  <a:pt x="3421" y="303"/>
                  <a:pt x="3421" y="329"/>
                </a:cubicBezTo>
                <a:lnTo>
                  <a:pt x="3421" y="403"/>
                </a:lnTo>
                <a:lnTo>
                  <a:pt x="3607" y="403"/>
                </a:lnTo>
                <a:cubicBezTo>
                  <a:pt x="3607" y="342"/>
                  <a:pt x="3601" y="295"/>
                  <a:pt x="3589" y="262"/>
                </a:cubicBezTo>
                <a:cubicBezTo>
                  <a:pt x="3577" y="229"/>
                  <a:pt x="3553" y="201"/>
                  <a:pt x="3516" y="180"/>
                </a:cubicBezTo>
                <a:cubicBezTo>
                  <a:pt x="3480" y="158"/>
                  <a:pt x="3436" y="147"/>
                  <a:pt x="3384" y="147"/>
                </a:cubicBezTo>
                <a:close/>
                <a:moveTo>
                  <a:pt x="4153" y="147"/>
                </a:moveTo>
                <a:cubicBezTo>
                  <a:pt x="4098" y="147"/>
                  <a:pt x="4052" y="157"/>
                  <a:pt x="4018" y="178"/>
                </a:cubicBezTo>
                <a:cubicBezTo>
                  <a:pt x="3983" y="199"/>
                  <a:pt x="3960" y="223"/>
                  <a:pt x="3948" y="250"/>
                </a:cubicBezTo>
                <a:cubicBezTo>
                  <a:pt x="3936" y="277"/>
                  <a:pt x="3931" y="316"/>
                  <a:pt x="3931" y="366"/>
                </a:cubicBezTo>
                <a:lnTo>
                  <a:pt x="3931" y="410"/>
                </a:lnTo>
                <a:lnTo>
                  <a:pt x="4116" y="410"/>
                </a:lnTo>
                <a:lnTo>
                  <a:pt x="4116" y="342"/>
                </a:lnTo>
                <a:cubicBezTo>
                  <a:pt x="4116" y="306"/>
                  <a:pt x="4117" y="283"/>
                  <a:pt x="4121" y="275"/>
                </a:cubicBezTo>
                <a:cubicBezTo>
                  <a:pt x="4124" y="266"/>
                  <a:pt x="4132" y="262"/>
                  <a:pt x="4145" y="262"/>
                </a:cubicBezTo>
                <a:cubicBezTo>
                  <a:pt x="4157" y="262"/>
                  <a:pt x="4166" y="267"/>
                  <a:pt x="4171" y="277"/>
                </a:cubicBezTo>
                <a:cubicBezTo>
                  <a:pt x="4176" y="287"/>
                  <a:pt x="4178" y="309"/>
                  <a:pt x="4178" y="343"/>
                </a:cubicBezTo>
                <a:cubicBezTo>
                  <a:pt x="4178" y="370"/>
                  <a:pt x="4176" y="388"/>
                  <a:pt x="4171" y="397"/>
                </a:cubicBezTo>
                <a:cubicBezTo>
                  <a:pt x="4167" y="406"/>
                  <a:pt x="4132" y="423"/>
                  <a:pt x="4067" y="448"/>
                </a:cubicBezTo>
                <a:cubicBezTo>
                  <a:pt x="4007" y="472"/>
                  <a:pt x="3969" y="492"/>
                  <a:pt x="3954" y="510"/>
                </a:cubicBezTo>
                <a:cubicBezTo>
                  <a:pt x="3938" y="527"/>
                  <a:pt x="3931" y="560"/>
                  <a:pt x="3931" y="609"/>
                </a:cubicBezTo>
                <a:lnTo>
                  <a:pt x="3931" y="662"/>
                </a:lnTo>
                <a:cubicBezTo>
                  <a:pt x="3931" y="728"/>
                  <a:pt x="3945" y="770"/>
                  <a:pt x="3974" y="789"/>
                </a:cubicBezTo>
                <a:cubicBezTo>
                  <a:pt x="4003" y="809"/>
                  <a:pt x="4034" y="818"/>
                  <a:pt x="4069" y="818"/>
                </a:cubicBezTo>
                <a:cubicBezTo>
                  <a:pt x="4095" y="818"/>
                  <a:pt x="4118" y="813"/>
                  <a:pt x="4137" y="801"/>
                </a:cubicBezTo>
                <a:cubicBezTo>
                  <a:pt x="4156" y="789"/>
                  <a:pt x="4172" y="772"/>
                  <a:pt x="4184" y="749"/>
                </a:cubicBezTo>
                <a:lnTo>
                  <a:pt x="4184" y="807"/>
                </a:lnTo>
                <a:lnTo>
                  <a:pt x="4375" y="807"/>
                </a:lnTo>
                <a:lnTo>
                  <a:pt x="4375" y="481"/>
                </a:lnTo>
                <a:cubicBezTo>
                  <a:pt x="4375" y="374"/>
                  <a:pt x="4372" y="304"/>
                  <a:pt x="4365" y="269"/>
                </a:cubicBezTo>
                <a:cubicBezTo>
                  <a:pt x="4358" y="235"/>
                  <a:pt x="4338" y="206"/>
                  <a:pt x="4304" y="182"/>
                </a:cubicBezTo>
                <a:cubicBezTo>
                  <a:pt x="4270" y="159"/>
                  <a:pt x="4220" y="147"/>
                  <a:pt x="4153" y="147"/>
                </a:cubicBezTo>
                <a:close/>
                <a:moveTo>
                  <a:pt x="4833" y="147"/>
                </a:moveTo>
                <a:cubicBezTo>
                  <a:pt x="4778" y="147"/>
                  <a:pt x="4733" y="157"/>
                  <a:pt x="4698" y="178"/>
                </a:cubicBezTo>
                <a:cubicBezTo>
                  <a:pt x="4663" y="199"/>
                  <a:pt x="4640" y="223"/>
                  <a:pt x="4628" y="250"/>
                </a:cubicBezTo>
                <a:cubicBezTo>
                  <a:pt x="4617" y="277"/>
                  <a:pt x="4611" y="316"/>
                  <a:pt x="4611" y="366"/>
                </a:cubicBezTo>
                <a:lnTo>
                  <a:pt x="4611" y="410"/>
                </a:lnTo>
                <a:lnTo>
                  <a:pt x="4796" y="410"/>
                </a:lnTo>
                <a:lnTo>
                  <a:pt x="4796" y="342"/>
                </a:lnTo>
                <a:cubicBezTo>
                  <a:pt x="4796" y="306"/>
                  <a:pt x="4798" y="283"/>
                  <a:pt x="4801" y="275"/>
                </a:cubicBezTo>
                <a:cubicBezTo>
                  <a:pt x="4804" y="266"/>
                  <a:pt x="4812" y="262"/>
                  <a:pt x="4826" y="262"/>
                </a:cubicBezTo>
                <a:cubicBezTo>
                  <a:pt x="4837" y="262"/>
                  <a:pt x="4846" y="267"/>
                  <a:pt x="4851" y="277"/>
                </a:cubicBezTo>
                <a:cubicBezTo>
                  <a:pt x="4856" y="287"/>
                  <a:pt x="4858" y="309"/>
                  <a:pt x="4858" y="343"/>
                </a:cubicBezTo>
                <a:cubicBezTo>
                  <a:pt x="4858" y="370"/>
                  <a:pt x="4856" y="388"/>
                  <a:pt x="4852" y="397"/>
                </a:cubicBezTo>
                <a:cubicBezTo>
                  <a:pt x="4847" y="406"/>
                  <a:pt x="4812" y="423"/>
                  <a:pt x="4748" y="448"/>
                </a:cubicBezTo>
                <a:cubicBezTo>
                  <a:pt x="4687" y="472"/>
                  <a:pt x="4649" y="492"/>
                  <a:pt x="4634" y="510"/>
                </a:cubicBezTo>
                <a:cubicBezTo>
                  <a:pt x="4618" y="527"/>
                  <a:pt x="4611" y="560"/>
                  <a:pt x="4611" y="609"/>
                </a:cubicBezTo>
                <a:lnTo>
                  <a:pt x="4611" y="662"/>
                </a:lnTo>
                <a:cubicBezTo>
                  <a:pt x="4611" y="728"/>
                  <a:pt x="4625" y="770"/>
                  <a:pt x="4654" y="789"/>
                </a:cubicBezTo>
                <a:cubicBezTo>
                  <a:pt x="4683" y="809"/>
                  <a:pt x="4715" y="818"/>
                  <a:pt x="4749" y="818"/>
                </a:cubicBezTo>
                <a:cubicBezTo>
                  <a:pt x="4775" y="818"/>
                  <a:pt x="4798" y="813"/>
                  <a:pt x="4817" y="801"/>
                </a:cubicBezTo>
                <a:cubicBezTo>
                  <a:pt x="4836" y="789"/>
                  <a:pt x="4852" y="772"/>
                  <a:pt x="4864" y="749"/>
                </a:cubicBezTo>
                <a:lnTo>
                  <a:pt x="4864" y="807"/>
                </a:lnTo>
                <a:lnTo>
                  <a:pt x="5056" y="807"/>
                </a:lnTo>
                <a:lnTo>
                  <a:pt x="5056" y="481"/>
                </a:lnTo>
                <a:cubicBezTo>
                  <a:pt x="5056" y="374"/>
                  <a:pt x="5052" y="304"/>
                  <a:pt x="5045" y="269"/>
                </a:cubicBezTo>
                <a:cubicBezTo>
                  <a:pt x="5039" y="235"/>
                  <a:pt x="5018" y="206"/>
                  <a:pt x="4984" y="182"/>
                </a:cubicBezTo>
                <a:cubicBezTo>
                  <a:pt x="4951" y="159"/>
                  <a:pt x="4900" y="147"/>
                  <a:pt x="4833" y="147"/>
                </a:cubicBezTo>
                <a:close/>
                <a:moveTo>
                  <a:pt x="5788" y="147"/>
                </a:moveTo>
                <a:cubicBezTo>
                  <a:pt x="5735" y="147"/>
                  <a:pt x="5692" y="157"/>
                  <a:pt x="5658" y="178"/>
                </a:cubicBezTo>
                <a:cubicBezTo>
                  <a:pt x="5624" y="198"/>
                  <a:pt x="5600" y="225"/>
                  <a:pt x="5587" y="259"/>
                </a:cubicBezTo>
                <a:cubicBezTo>
                  <a:pt x="5574" y="293"/>
                  <a:pt x="5568" y="340"/>
                  <a:pt x="5568" y="400"/>
                </a:cubicBezTo>
                <a:lnTo>
                  <a:pt x="5568" y="566"/>
                </a:lnTo>
                <a:cubicBezTo>
                  <a:pt x="5568" y="621"/>
                  <a:pt x="5571" y="663"/>
                  <a:pt x="5579" y="690"/>
                </a:cubicBezTo>
                <a:cubicBezTo>
                  <a:pt x="5586" y="718"/>
                  <a:pt x="5598" y="741"/>
                  <a:pt x="5614" y="761"/>
                </a:cubicBezTo>
                <a:cubicBezTo>
                  <a:pt x="5631" y="780"/>
                  <a:pt x="5655" y="794"/>
                  <a:pt x="5685" y="804"/>
                </a:cubicBezTo>
                <a:cubicBezTo>
                  <a:pt x="5715" y="814"/>
                  <a:pt x="5752" y="818"/>
                  <a:pt x="5796" y="818"/>
                </a:cubicBezTo>
                <a:cubicBezTo>
                  <a:pt x="5835" y="818"/>
                  <a:pt x="5870" y="813"/>
                  <a:pt x="5900" y="802"/>
                </a:cubicBezTo>
                <a:cubicBezTo>
                  <a:pt x="5930" y="790"/>
                  <a:pt x="5954" y="773"/>
                  <a:pt x="5974" y="749"/>
                </a:cubicBezTo>
                <a:cubicBezTo>
                  <a:pt x="5993" y="726"/>
                  <a:pt x="6005" y="700"/>
                  <a:pt x="6011" y="673"/>
                </a:cubicBezTo>
                <a:cubicBezTo>
                  <a:pt x="6017" y="646"/>
                  <a:pt x="6020" y="603"/>
                  <a:pt x="6020" y="545"/>
                </a:cubicBezTo>
                <a:lnTo>
                  <a:pt x="6020" y="386"/>
                </a:lnTo>
                <a:cubicBezTo>
                  <a:pt x="6020" y="340"/>
                  <a:pt x="6017" y="306"/>
                  <a:pt x="6010" y="284"/>
                </a:cubicBezTo>
                <a:cubicBezTo>
                  <a:pt x="6004" y="261"/>
                  <a:pt x="5992" y="239"/>
                  <a:pt x="5975" y="218"/>
                </a:cubicBezTo>
                <a:cubicBezTo>
                  <a:pt x="5958" y="197"/>
                  <a:pt x="5933" y="180"/>
                  <a:pt x="5902" y="167"/>
                </a:cubicBezTo>
                <a:cubicBezTo>
                  <a:pt x="5870" y="154"/>
                  <a:pt x="5832" y="147"/>
                  <a:pt x="5788" y="147"/>
                </a:cubicBezTo>
                <a:close/>
                <a:moveTo>
                  <a:pt x="6274" y="147"/>
                </a:moveTo>
                <a:cubicBezTo>
                  <a:pt x="6231" y="147"/>
                  <a:pt x="6193" y="154"/>
                  <a:pt x="6160" y="167"/>
                </a:cubicBezTo>
                <a:cubicBezTo>
                  <a:pt x="6128" y="180"/>
                  <a:pt x="6104" y="199"/>
                  <a:pt x="6091" y="224"/>
                </a:cubicBezTo>
                <a:cubicBezTo>
                  <a:pt x="6077" y="248"/>
                  <a:pt x="6070" y="287"/>
                  <a:pt x="6070" y="338"/>
                </a:cubicBezTo>
                <a:cubicBezTo>
                  <a:pt x="6070" y="375"/>
                  <a:pt x="6077" y="406"/>
                  <a:pt x="6089" y="433"/>
                </a:cubicBezTo>
                <a:cubicBezTo>
                  <a:pt x="6102" y="459"/>
                  <a:pt x="6137" y="489"/>
                  <a:pt x="6195" y="521"/>
                </a:cubicBezTo>
                <a:cubicBezTo>
                  <a:pt x="6264" y="560"/>
                  <a:pt x="6303" y="583"/>
                  <a:pt x="6310" y="591"/>
                </a:cubicBezTo>
                <a:cubicBezTo>
                  <a:pt x="6317" y="599"/>
                  <a:pt x="6321" y="618"/>
                  <a:pt x="6321" y="649"/>
                </a:cubicBezTo>
                <a:cubicBezTo>
                  <a:pt x="6321" y="671"/>
                  <a:pt x="6318" y="686"/>
                  <a:pt x="6312" y="693"/>
                </a:cubicBezTo>
                <a:cubicBezTo>
                  <a:pt x="6307" y="700"/>
                  <a:pt x="6297" y="704"/>
                  <a:pt x="6283" y="704"/>
                </a:cubicBezTo>
                <a:cubicBezTo>
                  <a:pt x="6270" y="704"/>
                  <a:pt x="6261" y="698"/>
                  <a:pt x="6257" y="688"/>
                </a:cubicBezTo>
                <a:cubicBezTo>
                  <a:pt x="6253" y="678"/>
                  <a:pt x="6250" y="655"/>
                  <a:pt x="6250" y="620"/>
                </a:cubicBezTo>
                <a:lnTo>
                  <a:pt x="6250" y="579"/>
                </a:lnTo>
                <a:lnTo>
                  <a:pt x="6076" y="579"/>
                </a:lnTo>
                <a:lnTo>
                  <a:pt x="6076" y="610"/>
                </a:lnTo>
                <a:cubicBezTo>
                  <a:pt x="6076" y="664"/>
                  <a:pt x="6082" y="705"/>
                  <a:pt x="6096" y="731"/>
                </a:cubicBezTo>
                <a:cubicBezTo>
                  <a:pt x="6109" y="758"/>
                  <a:pt x="6134" y="779"/>
                  <a:pt x="6169" y="795"/>
                </a:cubicBezTo>
                <a:cubicBezTo>
                  <a:pt x="6205" y="811"/>
                  <a:pt x="6248" y="818"/>
                  <a:pt x="6298" y="818"/>
                </a:cubicBezTo>
                <a:cubicBezTo>
                  <a:pt x="6343" y="818"/>
                  <a:pt x="6382" y="811"/>
                  <a:pt x="6414" y="797"/>
                </a:cubicBezTo>
                <a:cubicBezTo>
                  <a:pt x="6446" y="782"/>
                  <a:pt x="6469" y="761"/>
                  <a:pt x="6482" y="735"/>
                </a:cubicBezTo>
                <a:cubicBezTo>
                  <a:pt x="6496" y="708"/>
                  <a:pt x="6503" y="668"/>
                  <a:pt x="6503" y="615"/>
                </a:cubicBezTo>
                <a:cubicBezTo>
                  <a:pt x="6503" y="568"/>
                  <a:pt x="6494" y="532"/>
                  <a:pt x="6476" y="507"/>
                </a:cubicBezTo>
                <a:cubicBezTo>
                  <a:pt x="6458" y="483"/>
                  <a:pt x="6421" y="456"/>
                  <a:pt x="6363" y="428"/>
                </a:cubicBezTo>
                <a:cubicBezTo>
                  <a:pt x="6320" y="407"/>
                  <a:pt x="6292" y="391"/>
                  <a:pt x="6278" y="380"/>
                </a:cubicBezTo>
                <a:cubicBezTo>
                  <a:pt x="6264" y="369"/>
                  <a:pt x="6256" y="359"/>
                  <a:pt x="6253" y="349"/>
                </a:cubicBezTo>
                <a:cubicBezTo>
                  <a:pt x="6250" y="340"/>
                  <a:pt x="6249" y="326"/>
                  <a:pt x="6249" y="306"/>
                </a:cubicBezTo>
                <a:cubicBezTo>
                  <a:pt x="6249" y="291"/>
                  <a:pt x="6252" y="280"/>
                  <a:pt x="6257" y="273"/>
                </a:cubicBezTo>
                <a:cubicBezTo>
                  <a:pt x="6263" y="265"/>
                  <a:pt x="6271" y="262"/>
                  <a:pt x="6282" y="262"/>
                </a:cubicBezTo>
                <a:cubicBezTo>
                  <a:pt x="6296" y="262"/>
                  <a:pt x="6304" y="266"/>
                  <a:pt x="6308" y="274"/>
                </a:cubicBezTo>
                <a:cubicBezTo>
                  <a:pt x="6311" y="282"/>
                  <a:pt x="6313" y="301"/>
                  <a:pt x="6313" y="331"/>
                </a:cubicBezTo>
                <a:lnTo>
                  <a:pt x="6313" y="366"/>
                </a:lnTo>
                <a:lnTo>
                  <a:pt x="6488" y="366"/>
                </a:lnTo>
                <a:lnTo>
                  <a:pt x="6488" y="328"/>
                </a:lnTo>
                <a:cubicBezTo>
                  <a:pt x="6488" y="296"/>
                  <a:pt x="6486" y="272"/>
                  <a:pt x="6483" y="256"/>
                </a:cubicBezTo>
                <a:cubicBezTo>
                  <a:pt x="6479" y="241"/>
                  <a:pt x="6469" y="224"/>
                  <a:pt x="6453" y="207"/>
                </a:cubicBezTo>
                <a:cubicBezTo>
                  <a:pt x="6437" y="189"/>
                  <a:pt x="6414" y="174"/>
                  <a:pt x="6384" y="163"/>
                </a:cubicBezTo>
                <a:cubicBezTo>
                  <a:pt x="6354" y="152"/>
                  <a:pt x="6317" y="147"/>
                  <a:pt x="6274" y="147"/>
                </a:cubicBezTo>
                <a:close/>
                <a:moveTo>
                  <a:pt x="6944" y="147"/>
                </a:moveTo>
                <a:cubicBezTo>
                  <a:pt x="6899" y="147"/>
                  <a:pt x="6859" y="156"/>
                  <a:pt x="6824" y="173"/>
                </a:cubicBezTo>
                <a:cubicBezTo>
                  <a:pt x="6789" y="191"/>
                  <a:pt x="6764" y="216"/>
                  <a:pt x="6749" y="248"/>
                </a:cubicBezTo>
                <a:cubicBezTo>
                  <a:pt x="6734" y="281"/>
                  <a:pt x="6726" y="326"/>
                  <a:pt x="6726" y="382"/>
                </a:cubicBezTo>
                <a:lnTo>
                  <a:pt x="6726" y="571"/>
                </a:lnTo>
                <a:cubicBezTo>
                  <a:pt x="6726" y="619"/>
                  <a:pt x="6729" y="656"/>
                  <a:pt x="6736" y="681"/>
                </a:cubicBezTo>
                <a:cubicBezTo>
                  <a:pt x="6743" y="707"/>
                  <a:pt x="6755" y="730"/>
                  <a:pt x="6773" y="751"/>
                </a:cubicBezTo>
                <a:cubicBezTo>
                  <a:pt x="6791" y="772"/>
                  <a:pt x="6816" y="788"/>
                  <a:pt x="6848" y="800"/>
                </a:cubicBezTo>
                <a:cubicBezTo>
                  <a:pt x="6880" y="812"/>
                  <a:pt x="6916" y="818"/>
                  <a:pt x="6958" y="818"/>
                </a:cubicBezTo>
                <a:cubicBezTo>
                  <a:pt x="7001" y="818"/>
                  <a:pt x="7037" y="812"/>
                  <a:pt x="7065" y="800"/>
                </a:cubicBezTo>
                <a:cubicBezTo>
                  <a:pt x="7094" y="788"/>
                  <a:pt x="7117" y="770"/>
                  <a:pt x="7136" y="745"/>
                </a:cubicBezTo>
                <a:cubicBezTo>
                  <a:pt x="7154" y="721"/>
                  <a:pt x="7166" y="698"/>
                  <a:pt x="7171" y="676"/>
                </a:cubicBezTo>
                <a:cubicBezTo>
                  <a:pt x="7176" y="655"/>
                  <a:pt x="7179" y="624"/>
                  <a:pt x="7179" y="584"/>
                </a:cubicBezTo>
                <a:lnTo>
                  <a:pt x="7179" y="536"/>
                </a:lnTo>
                <a:lnTo>
                  <a:pt x="6992" y="536"/>
                </a:lnTo>
                <a:lnTo>
                  <a:pt x="6992" y="622"/>
                </a:lnTo>
                <a:cubicBezTo>
                  <a:pt x="6992" y="654"/>
                  <a:pt x="6989" y="676"/>
                  <a:pt x="6984" y="687"/>
                </a:cubicBezTo>
                <a:cubicBezTo>
                  <a:pt x="6979" y="698"/>
                  <a:pt x="6969" y="704"/>
                  <a:pt x="6954" y="704"/>
                </a:cubicBezTo>
                <a:cubicBezTo>
                  <a:pt x="6942" y="704"/>
                  <a:pt x="6934" y="699"/>
                  <a:pt x="6930" y="691"/>
                </a:cubicBezTo>
                <a:cubicBezTo>
                  <a:pt x="6925" y="682"/>
                  <a:pt x="6923" y="664"/>
                  <a:pt x="6923" y="634"/>
                </a:cubicBezTo>
                <a:lnTo>
                  <a:pt x="6923" y="494"/>
                </a:lnTo>
                <a:lnTo>
                  <a:pt x="7179" y="494"/>
                </a:lnTo>
                <a:lnTo>
                  <a:pt x="7179" y="408"/>
                </a:lnTo>
                <a:cubicBezTo>
                  <a:pt x="7179" y="345"/>
                  <a:pt x="7171" y="297"/>
                  <a:pt x="7157" y="262"/>
                </a:cubicBezTo>
                <a:cubicBezTo>
                  <a:pt x="7142" y="227"/>
                  <a:pt x="7117" y="199"/>
                  <a:pt x="7081" y="179"/>
                </a:cubicBezTo>
                <a:cubicBezTo>
                  <a:pt x="7045" y="157"/>
                  <a:pt x="7000" y="147"/>
                  <a:pt x="6944" y="147"/>
                </a:cubicBezTo>
                <a:close/>
                <a:moveTo>
                  <a:pt x="7745" y="147"/>
                </a:moveTo>
                <a:cubicBezTo>
                  <a:pt x="7699" y="147"/>
                  <a:pt x="7659" y="156"/>
                  <a:pt x="7625" y="173"/>
                </a:cubicBezTo>
                <a:cubicBezTo>
                  <a:pt x="7590" y="191"/>
                  <a:pt x="7565" y="216"/>
                  <a:pt x="7549" y="248"/>
                </a:cubicBezTo>
                <a:cubicBezTo>
                  <a:pt x="7534" y="281"/>
                  <a:pt x="7526" y="326"/>
                  <a:pt x="7526" y="382"/>
                </a:cubicBezTo>
                <a:lnTo>
                  <a:pt x="7526" y="571"/>
                </a:lnTo>
                <a:cubicBezTo>
                  <a:pt x="7526" y="619"/>
                  <a:pt x="7530" y="656"/>
                  <a:pt x="7537" y="681"/>
                </a:cubicBezTo>
                <a:cubicBezTo>
                  <a:pt x="7543" y="707"/>
                  <a:pt x="7556" y="730"/>
                  <a:pt x="7573" y="751"/>
                </a:cubicBezTo>
                <a:cubicBezTo>
                  <a:pt x="7591" y="772"/>
                  <a:pt x="7616" y="788"/>
                  <a:pt x="7648" y="800"/>
                </a:cubicBezTo>
                <a:cubicBezTo>
                  <a:pt x="7680" y="812"/>
                  <a:pt x="7717" y="818"/>
                  <a:pt x="7758" y="818"/>
                </a:cubicBezTo>
                <a:cubicBezTo>
                  <a:pt x="7801" y="818"/>
                  <a:pt x="7837" y="812"/>
                  <a:pt x="7865" y="800"/>
                </a:cubicBezTo>
                <a:cubicBezTo>
                  <a:pt x="7894" y="788"/>
                  <a:pt x="7917" y="770"/>
                  <a:pt x="7936" y="745"/>
                </a:cubicBezTo>
                <a:cubicBezTo>
                  <a:pt x="7955" y="721"/>
                  <a:pt x="7966" y="698"/>
                  <a:pt x="7971" y="676"/>
                </a:cubicBezTo>
                <a:cubicBezTo>
                  <a:pt x="7976" y="655"/>
                  <a:pt x="7979" y="624"/>
                  <a:pt x="7979" y="584"/>
                </a:cubicBezTo>
                <a:lnTo>
                  <a:pt x="7979" y="536"/>
                </a:lnTo>
                <a:lnTo>
                  <a:pt x="7792" y="536"/>
                </a:lnTo>
                <a:lnTo>
                  <a:pt x="7792" y="622"/>
                </a:lnTo>
                <a:cubicBezTo>
                  <a:pt x="7792" y="654"/>
                  <a:pt x="7789" y="676"/>
                  <a:pt x="7784" y="687"/>
                </a:cubicBezTo>
                <a:cubicBezTo>
                  <a:pt x="7779" y="698"/>
                  <a:pt x="7769" y="704"/>
                  <a:pt x="7754" y="704"/>
                </a:cubicBezTo>
                <a:cubicBezTo>
                  <a:pt x="7742" y="704"/>
                  <a:pt x="7734" y="699"/>
                  <a:pt x="7730" y="691"/>
                </a:cubicBezTo>
                <a:cubicBezTo>
                  <a:pt x="7726" y="682"/>
                  <a:pt x="7724" y="664"/>
                  <a:pt x="7724" y="634"/>
                </a:cubicBezTo>
                <a:lnTo>
                  <a:pt x="7724" y="494"/>
                </a:lnTo>
                <a:lnTo>
                  <a:pt x="7979" y="494"/>
                </a:lnTo>
                <a:lnTo>
                  <a:pt x="7979" y="408"/>
                </a:lnTo>
                <a:cubicBezTo>
                  <a:pt x="7979" y="345"/>
                  <a:pt x="7972" y="297"/>
                  <a:pt x="7957" y="262"/>
                </a:cubicBezTo>
                <a:cubicBezTo>
                  <a:pt x="7943" y="227"/>
                  <a:pt x="7918" y="199"/>
                  <a:pt x="7881" y="179"/>
                </a:cubicBezTo>
                <a:cubicBezTo>
                  <a:pt x="7846" y="157"/>
                  <a:pt x="7800" y="147"/>
                  <a:pt x="7745" y="147"/>
                </a:cubicBezTo>
                <a:close/>
                <a:moveTo>
                  <a:pt x="8257" y="147"/>
                </a:moveTo>
                <a:cubicBezTo>
                  <a:pt x="8205" y="147"/>
                  <a:pt x="8161" y="158"/>
                  <a:pt x="8125" y="180"/>
                </a:cubicBezTo>
                <a:cubicBezTo>
                  <a:pt x="8089" y="202"/>
                  <a:pt x="8065" y="227"/>
                  <a:pt x="8054" y="255"/>
                </a:cubicBezTo>
                <a:cubicBezTo>
                  <a:pt x="8043" y="283"/>
                  <a:pt x="8038" y="324"/>
                  <a:pt x="8038" y="379"/>
                </a:cubicBezTo>
                <a:lnTo>
                  <a:pt x="8038" y="563"/>
                </a:lnTo>
                <a:cubicBezTo>
                  <a:pt x="8038" y="627"/>
                  <a:pt x="8044" y="675"/>
                  <a:pt x="8058" y="710"/>
                </a:cubicBezTo>
                <a:cubicBezTo>
                  <a:pt x="8071" y="744"/>
                  <a:pt x="8094" y="771"/>
                  <a:pt x="8127" y="790"/>
                </a:cubicBezTo>
                <a:cubicBezTo>
                  <a:pt x="8159" y="809"/>
                  <a:pt x="8204" y="818"/>
                  <a:pt x="8259" y="818"/>
                </a:cubicBezTo>
                <a:cubicBezTo>
                  <a:pt x="8303" y="818"/>
                  <a:pt x="8340" y="811"/>
                  <a:pt x="8369" y="798"/>
                </a:cubicBezTo>
                <a:cubicBezTo>
                  <a:pt x="8399" y="784"/>
                  <a:pt x="8423" y="763"/>
                  <a:pt x="8441" y="736"/>
                </a:cubicBezTo>
                <a:cubicBezTo>
                  <a:pt x="8460" y="709"/>
                  <a:pt x="8470" y="682"/>
                  <a:pt x="8474" y="657"/>
                </a:cubicBezTo>
                <a:cubicBezTo>
                  <a:pt x="8477" y="631"/>
                  <a:pt x="8479" y="592"/>
                  <a:pt x="8479" y="540"/>
                </a:cubicBezTo>
                <a:lnTo>
                  <a:pt x="8304" y="540"/>
                </a:lnTo>
                <a:lnTo>
                  <a:pt x="8304" y="617"/>
                </a:lnTo>
                <a:cubicBezTo>
                  <a:pt x="8304" y="651"/>
                  <a:pt x="8301" y="673"/>
                  <a:pt x="8297" y="686"/>
                </a:cubicBezTo>
                <a:cubicBezTo>
                  <a:pt x="8292" y="698"/>
                  <a:pt x="8283" y="704"/>
                  <a:pt x="8270" y="704"/>
                </a:cubicBezTo>
                <a:cubicBezTo>
                  <a:pt x="8258" y="704"/>
                  <a:pt x="8250" y="698"/>
                  <a:pt x="8244" y="686"/>
                </a:cubicBezTo>
                <a:cubicBezTo>
                  <a:pt x="8238" y="675"/>
                  <a:pt x="8235" y="657"/>
                  <a:pt x="8235" y="634"/>
                </a:cubicBezTo>
                <a:lnTo>
                  <a:pt x="8235" y="329"/>
                </a:lnTo>
                <a:cubicBezTo>
                  <a:pt x="8235" y="300"/>
                  <a:pt x="8237" y="282"/>
                  <a:pt x="8241" y="274"/>
                </a:cubicBezTo>
                <a:cubicBezTo>
                  <a:pt x="8245" y="266"/>
                  <a:pt x="8252" y="262"/>
                  <a:pt x="8264" y="262"/>
                </a:cubicBezTo>
                <a:cubicBezTo>
                  <a:pt x="8275" y="262"/>
                  <a:pt x="8283" y="266"/>
                  <a:pt x="8287" y="276"/>
                </a:cubicBezTo>
                <a:cubicBezTo>
                  <a:pt x="8291" y="285"/>
                  <a:pt x="8293" y="303"/>
                  <a:pt x="8293" y="329"/>
                </a:cubicBezTo>
                <a:lnTo>
                  <a:pt x="8293" y="403"/>
                </a:lnTo>
                <a:lnTo>
                  <a:pt x="8479" y="403"/>
                </a:lnTo>
                <a:cubicBezTo>
                  <a:pt x="8479" y="342"/>
                  <a:pt x="8473" y="295"/>
                  <a:pt x="8461" y="262"/>
                </a:cubicBezTo>
                <a:cubicBezTo>
                  <a:pt x="8449" y="229"/>
                  <a:pt x="8425" y="201"/>
                  <a:pt x="8389" y="180"/>
                </a:cubicBezTo>
                <a:cubicBezTo>
                  <a:pt x="8352" y="158"/>
                  <a:pt x="8308" y="147"/>
                  <a:pt x="8257" y="147"/>
                </a:cubicBezTo>
                <a:close/>
                <a:moveTo>
                  <a:pt x="9057" y="147"/>
                </a:moveTo>
                <a:cubicBezTo>
                  <a:pt x="9004" y="147"/>
                  <a:pt x="8961" y="157"/>
                  <a:pt x="8927" y="178"/>
                </a:cubicBezTo>
                <a:cubicBezTo>
                  <a:pt x="8893" y="198"/>
                  <a:pt x="8869" y="225"/>
                  <a:pt x="8856" y="259"/>
                </a:cubicBezTo>
                <a:cubicBezTo>
                  <a:pt x="8843" y="293"/>
                  <a:pt x="8837" y="340"/>
                  <a:pt x="8837" y="400"/>
                </a:cubicBezTo>
                <a:lnTo>
                  <a:pt x="8837" y="566"/>
                </a:lnTo>
                <a:cubicBezTo>
                  <a:pt x="8837" y="621"/>
                  <a:pt x="8840" y="663"/>
                  <a:pt x="8848" y="690"/>
                </a:cubicBezTo>
                <a:cubicBezTo>
                  <a:pt x="8855" y="718"/>
                  <a:pt x="8867" y="741"/>
                  <a:pt x="8883" y="761"/>
                </a:cubicBezTo>
                <a:cubicBezTo>
                  <a:pt x="8900" y="780"/>
                  <a:pt x="8924" y="794"/>
                  <a:pt x="8954" y="804"/>
                </a:cubicBezTo>
                <a:cubicBezTo>
                  <a:pt x="8984" y="814"/>
                  <a:pt x="9021" y="818"/>
                  <a:pt x="9065" y="818"/>
                </a:cubicBezTo>
                <a:cubicBezTo>
                  <a:pt x="9104" y="818"/>
                  <a:pt x="9139" y="813"/>
                  <a:pt x="9169" y="802"/>
                </a:cubicBezTo>
                <a:cubicBezTo>
                  <a:pt x="9199" y="790"/>
                  <a:pt x="9223" y="773"/>
                  <a:pt x="9243" y="749"/>
                </a:cubicBezTo>
                <a:cubicBezTo>
                  <a:pt x="9262" y="726"/>
                  <a:pt x="9274" y="700"/>
                  <a:pt x="9280" y="673"/>
                </a:cubicBezTo>
                <a:cubicBezTo>
                  <a:pt x="9286" y="646"/>
                  <a:pt x="9289" y="603"/>
                  <a:pt x="9289" y="545"/>
                </a:cubicBezTo>
                <a:lnTo>
                  <a:pt x="9289" y="386"/>
                </a:lnTo>
                <a:cubicBezTo>
                  <a:pt x="9289" y="340"/>
                  <a:pt x="9286" y="306"/>
                  <a:pt x="9279" y="284"/>
                </a:cubicBezTo>
                <a:cubicBezTo>
                  <a:pt x="9273" y="261"/>
                  <a:pt x="9261" y="239"/>
                  <a:pt x="9244" y="218"/>
                </a:cubicBezTo>
                <a:cubicBezTo>
                  <a:pt x="9227" y="197"/>
                  <a:pt x="9202" y="180"/>
                  <a:pt x="9171" y="167"/>
                </a:cubicBezTo>
                <a:cubicBezTo>
                  <a:pt x="9139" y="154"/>
                  <a:pt x="9101" y="147"/>
                  <a:pt x="9057" y="147"/>
                </a:cubicBezTo>
                <a:close/>
                <a:moveTo>
                  <a:pt x="9543" y="147"/>
                </a:moveTo>
                <a:cubicBezTo>
                  <a:pt x="9500" y="147"/>
                  <a:pt x="9462" y="154"/>
                  <a:pt x="9429" y="167"/>
                </a:cubicBezTo>
                <a:cubicBezTo>
                  <a:pt x="9397" y="180"/>
                  <a:pt x="9374" y="199"/>
                  <a:pt x="9360" y="224"/>
                </a:cubicBezTo>
                <a:cubicBezTo>
                  <a:pt x="9346" y="248"/>
                  <a:pt x="9339" y="287"/>
                  <a:pt x="9339" y="338"/>
                </a:cubicBezTo>
                <a:cubicBezTo>
                  <a:pt x="9339" y="375"/>
                  <a:pt x="9346" y="406"/>
                  <a:pt x="9358" y="433"/>
                </a:cubicBezTo>
                <a:cubicBezTo>
                  <a:pt x="9371" y="459"/>
                  <a:pt x="9406" y="489"/>
                  <a:pt x="9464" y="521"/>
                </a:cubicBezTo>
                <a:cubicBezTo>
                  <a:pt x="9533" y="560"/>
                  <a:pt x="9572" y="583"/>
                  <a:pt x="9579" y="591"/>
                </a:cubicBezTo>
                <a:cubicBezTo>
                  <a:pt x="9586" y="599"/>
                  <a:pt x="9590" y="618"/>
                  <a:pt x="9590" y="649"/>
                </a:cubicBezTo>
                <a:cubicBezTo>
                  <a:pt x="9590" y="671"/>
                  <a:pt x="9587" y="686"/>
                  <a:pt x="9582" y="693"/>
                </a:cubicBezTo>
                <a:cubicBezTo>
                  <a:pt x="9576" y="700"/>
                  <a:pt x="9566" y="704"/>
                  <a:pt x="9552" y="704"/>
                </a:cubicBezTo>
                <a:cubicBezTo>
                  <a:pt x="9539" y="704"/>
                  <a:pt x="9530" y="698"/>
                  <a:pt x="9526" y="688"/>
                </a:cubicBezTo>
                <a:cubicBezTo>
                  <a:pt x="9522" y="678"/>
                  <a:pt x="9520" y="655"/>
                  <a:pt x="9520" y="620"/>
                </a:cubicBezTo>
                <a:lnTo>
                  <a:pt x="9520" y="579"/>
                </a:lnTo>
                <a:lnTo>
                  <a:pt x="9345" y="579"/>
                </a:lnTo>
                <a:lnTo>
                  <a:pt x="9345" y="610"/>
                </a:lnTo>
                <a:cubicBezTo>
                  <a:pt x="9345" y="664"/>
                  <a:pt x="9351" y="705"/>
                  <a:pt x="9365" y="731"/>
                </a:cubicBezTo>
                <a:cubicBezTo>
                  <a:pt x="9378" y="758"/>
                  <a:pt x="9403" y="779"/>
                  <a:pt x="9438" y="795"/>
                </a:cubicBezTo>
                <a:cubicBezTo>
                  <a:pt x="9474" y="811"/>
                  <a:pt x="9517" y="818"/>
                  <a:pt x="9567" y="818"/>
                </a:cubicBezTo>
                <a:cubicBezTo>
                  <a:pt x="9612" y="818"/>
                  <a:pt x="9651" y="811"/>
                  <a:pt x="9683" y="797"/>
                </a:cubicBezTo>
                <a:cubicBezTo>
                  <a:pt x="9715" y="782"/>
                  <a:pt x="9738" y="761"/>
                  <a:pt x="9751" y="735"/>
                </a:cubicBezTo>
                <a:cubicBezTo>
                  <a:pt x="9765" y="708"/>
                  <a:pt x="9772" y="668"/>
                  <a:pt x="9772" y="615"/>
                </a:cubicBezTo>
                <a:cubicBezTo>
                  <a:pt x="9772" y="568"/>
                  <a:pt x="9763" y="532"/>
                  <a:pt x="9745" y="507"/>
                </a:cubicBezTo>
                <a:cubicBezTo>
                  <a:pt x="9727" y="483"/>
                  <a:pt x="9690" y="456"/>
                  <a:pt x="9632" y="428"/>
                </a:cubicBezTo>
                <a:cubicBezTo>
                  <a:pt x="9589" y="407"/>
                  <a:pt x="9561" y="391"/>
                  <a:pt x="9547" y="380"/>
                </a:cubicBezTo>
                <a:cubicBezTo>
                  <a:pt x="9533" y="369"/>
                  <a:pt x="9525" y="359"/>
                  <a:pt x="9522" y="349"/>
                </a:cubicBezTo>
                <a:cubicBezTo>
                  <a:pt x="9519" y="340"/>
                  <a:pt x="9518" y="326"/>
                  <a:pt x="9518" y="306"/>
                </a:cubicBezTo>
                <a:cubicBezTo>
                  <a:pt x="9518" y="291"/>
                  <a:pt x="9521" y="280"/>
                  <a:pt x="9526" y="273"/>
                </a:cubicBezTo>
                <a:cubicBezTo>
                  <a:pt x="9532" y="265"/>
                  <a:pt x="9540" y="262"/>
                  <a:pt x="9551" y="262"/>
                </a:cubicBezTo>
                <a:cubicBezTo>
                  <a:pt x="9565" y="262"/>
                  <a:pt x="9573" y="266"/>
                  <a:pt x="9577" y="274"/>
                </a:cubicBezTo>
                <a:cubicBezTo>
                  <a:pt x="9580" y="282"/>
                  <a:pt x="9582" y="301"/>
                  <a:pt x="9582" y="331"/>
                </a:cubicBezTo>
                <a:lnTo>
                  <a:pt x="9582" y="366"/>
                </a:lnTo>
                <a:lnTo>
                  <a:pt x="9757" y="366"/>
                </a:lnTo>
                <a:lnTo>
                  <a:pt x="9757" y="328"/>
                </a:lnTo>
                <a:cubicBezTo>
                  <a:pt x="9757" y="296"/>
                  <a:pt x="9755" y="272"/>
                  <a:pt x="9752" y="256"/>
                </a:cubicBezTo>
                <a:cubicBezTo>
                  <a:pt x="9748" y="241"/>
                  <a:pt x="9738" y="224"/>
                  <a:pt x="9722" y="207"/>
                </a:cubicBezTo>
                <a:cubicBezTo>
                  <a:pt x="9706" y="189"/>
                  <a:pt x="9683" y="174"/>
                  <a:pt x="9653" y="163"/>
                </a:cubicBezTo>
                <a:cubicBezTo>
                  <a:pt x="9623" y="152"/>
                  <a:pt x="9586" y="147"/>
                  <a:pt x="9543" y="147"/>
                </a:cubicBezTo>
                <a:close/>
                <a:moveTo>
                  <a:pt x="10214" y="147"/>
                </a:moveTo>
                <a:cubicBezTo>
                  <a:pt x="10163" y="147"/>
                  <a:pt x="10119" y="158"/>
                  <a:pt x="10083" y="180"/>
                </a:cubicBezTo>
                <a:cubicBezTo>
                  <a:pt x="10046" y="202"/>
                  <a:pt x="10023" y="227"/>
                  <a:pt x="10012" y="255"/>
                </a:cubicBezTo>
                <a:cubicBezTo>
                  <a:pt x="10001" y="283"/>
                  <a:pt x="9995" y="324"/>
                  <a:pt x="9995" y="379"/>
                </a:cubicBezTo>
                <a:lnTo>
                  <a:pt x="9995" y="563"/>
                </a:lnTo>
                <a:cubicBezTo>
                  <a:pt x="9995" y="627"/>
                  <a:pt x="10002" y="675"/>
                  <a:pt x="10015" y="710"/>
                </a:cubicBezTo>
                <a:cubicBezTo>
                  <a:pt x="10029" y="744"/>
                  <a:pt x="10052" y="771"/>
                  <a:pt x="10084" y="790"/>
                </a:cubicBezTo>
                <a:cubicBezTo>
                  <a:pt x="10117" y="809"/>
                  <a:pt x="10161" y="818"/>
                  <a:pt x="10217" y="818"/>
                </a:cubicBezTo>
                <a:cubicBezTo>
                  <a:pt x="10260" y="818"/>
                  <a:pt x="10297" y="811"/>
                  <a:pt x="10327" y="798"/>
                </a:cubicBezTo>
                <a:cubicBezTo>
                  <a:pt x="10356" y="784"/>
                  <a:pt x="10380" y="763"/>
                  <a:pt x="10399" y="736"/>
                </a:cubicBezTo>
                <a:cubicBezTo>
                  <a:pt x="10417" y="709"/>
                  <a:pt x="10428" y="682"/>
                  <a:pt x="10431" y="657"/>
                </a:cubicBezTo>
                <a:cubicBezTo>
                  <a:pt x="10435" y="631"/>
                  <a:pt x="10437" y="592"/>
                  <a:pt x="10437" y="540"/>
                </a:cubicBezTo>
                <a:lnTo>
                  <a:pt x="10261" y="540"/>
                </a:lnTo>
                <a:lnTo>
                  <a:pt x="10261" y="617"/>
                </a:lnTo>
                <a:cubicBezTo>
                  <a:pt x="10261" y="651"/>
                  <a:pt x="10259" y="673"/>
                  <a:pt x="10254" y="686"/>
                </a:cubicBezTo>
                <a:cubicBezTo>
                  <a:pt x="10249" y="698"/>
                  <a:pt x="10240" y="704"/>
                  <a:pt x="10227" y="704"/>
                </a:cubicBezTo>
                <a:cubicBezTo>
                  <a:pt x="10216" y="704"/>
                  <a:pt x="10207" y="698"/>
                  <a:pt x="10201" y="686"/>
                </a:cubicBezTo>
                <a:cubicBezTo>
                  <a:pt x="10195" y="675"/>
                  <a:pt x="10192" y="657"/>
                  <a:pt x="10192" y="634"/>
                </a:cubicBezTo>
                <a:lnTo>
                  <a:pt x="10192" y="329"/>
                </a:lnTo>
                <a:cubicBezTo>
                  <a:pt x="10192" y="300"/>
                  <a:pt x="10194" y="282"/>
                  <a:pt x="10198" y="274"/>
                </a:cubicBezTo>
                <a:cubicBezTo>
                  <a:pt x="10202" y="266"/>
                  <a:pt x="10210" y="262"/>
                  <a:pt x="10221" y="262"/>
                </a:cubicBezTo>
                <a:cubicBezTo>
                  <a:pt x="10233" y="262"/>
                  <a:pt x="10240" y="266"/>
                  <a:pt x="10245" y="276"/>
                </a:cubicBezTo>
                <a:cubicBezTo>
                  <a:pt x="10249" y="285"/>
                  <a:pt x="10251" y="303"/>
                  <a:pt x="10251" y="329"/>
                </a:cubicBezTo>
                <a:lnTo>
                  <a:pt x="10251" y="403"/>
                </a:lnTo>
                <a:lnTo>
                  <a:pt x="10437" y="403"/>
                </a:lnTo>
                <a:cubicBezTo>
                  <a:pt x="10437" y="342"/>
                  <a:pt x="10431" y="295"/>
                  <a:pt x="10419" y="262"/>
                </a:cubicBezTo>
                <a:cubicBezTo>
                  <a:pt x="10407" y="229"/>
                  <a:pt x="10383" y="201"/>
                  <a:pt x="10346" y="180"/>
                </a:cubicBezTo>
                <a:cubicBezTo>
                  <a:pt x="10310" y="158"/>
                  <a:pt x="10266" y="147"/>
                  <a:pt x="10214" y="147"/>
                </a:cubicBezTo>
                <a:close/>
                <a:moveTo>
                  <a:pt x="10709" y="147"/>
                </a:moveTo>
                <a:cubicBezTo>
                  <a:pt x="10657" y="147"/>
                  <a:pt x="10613" y="157"/>
                  <a:pt x="10580" y="178"/>
                </a:cubicBezTo>
                <a:cubicBezTo>
                  <a:pt x="10546" y="198"/>
                  <a:pt x="10522" y="225"/>
                  <a:pt x="10509" y="259"/>
                </a:cubicBezTo>
                <a:cubicBezTo>
                  <a:pt x="10496" y="293"/>
                  <a:pt x="10490" y="340"/>
                  <a:pt x="10490" y="400"/>
                </a:cubicBezTo>
                <a:lnTo>
                  <a:pt x="10490" y="566"/>
                </a:lnTo>
                <a:cubicBezTo>
                  <a:pt x="10490" y="621"/>
                  <a:pt x="10493" y="663"/>
                  <a:pt x="10500" y="690"/>
                </a:cubicBezTo>
                <a:cubicBezTo>
                  <a:pt x="10508" y="718"/>
                  <a:pt x="10520" y="741"/>
                  <a:pt x="10536" y="761"/>
                </a:cubicBezTo>
                <a:cubicBezTo>
                  <a:pt x="10553" y="780"/>
                  <a:pt x="10577" y="794"/>
                  <a:pt x="10607" y="804"/>
                </a:cubicBezTo>
                <a:cubicBezTo>
                  <a:pt x="10637" y="814"/>
                  <a:pt x="10674" y="818"/>
                  <a:pt x="10718" y="818"/>
                </a:cubicBezTo>
                <a:cubicBezTo>
                  <a:pt x="10757" y="818"/>
                  <a:pt x="10791" y="813"/>
                  <a:pt x="10821" y="802"/>
                </a:cubicBezTo>
                <a:cubicBezTo>
                  <a:pt x="10852" y="790"/>
                  <a:pt x="10876" y="773"/>
                  <a:pt x="10895" y="749"/>
                </a:cubicBezTo>
                <a:cubicBezTo>
                  <a:pt x="10915" y="726"/>
                  <a:pt x="10927" y="700"/>
                  <a:pt x="10933" y="673"/>
                </a:cubicBezTo>
                <a:cubicBezTo>
                  <a:pt x="10939" y="646"/>
                  <a:pt x="10942" y="603"/>
                  <a:pt x="10942" y="545"/>
                </a:cubicBezTo>
                <a:lnTo>
                  <a:pt x="10942" y="386"/>
                </a:lnTo>
                <a:cubicBezTo>
                  <a:pt x="10942" y="340"/>
                  <a:pt x="10939" y="306"/>
                  <a:pt x="10932" y="284"/>
                </a:cubicBezTo>
                <a:cubicBezTo>
                  <a:pt x="10926" y="261"/>
                  <a:pt x="10914" y="239"/>
                  <a:pt x="10897" y="218"/>
                </a:cubicBezTo>
                <a:cubicBezTo>
                  <a:pt x="10880" y="197"/>
                  <a:pt x="10855" y="180"/>
                  <a:pt x="10823" y="167"/>
                </a:cubicBezTo>
                <a:cubicBezTo>
                  <a:pt x="10792" y="154"/>
                  <a:pt x="10754" y="147"/>
                  <a:pt x="10709" y="147"/>
                </a:cubicBezTo>
                <a:close/>
                <a:moveTo>
                  <a:pt x="11781" y="16"/>
                </a:moveTo>
                <a:lnTo>
                  <a:pt x="11781" y="200"/>
                </a:lnTo>
                <a:cubicBezTo>
                  <a:pt x="11765" y="182"/>
                  <a:pt x="11746" y="169"/>
                  <a:pt x="11726" y="160"/>
                </a:cubicBezTo>
                <a:cubicBezTo>
                  <a:pt x="11705" y="151"/>
                  <a:pt x="11683" y="147"/>
                  <a:pt x="11659" y="147"/>
                </a:cubicBezTo>
                <a:cubicBezTo>
                  <a:pt x="11627" y="147"/>
                  <a:pt x="11600" y="155"/>
                  <a:pt x="11577" y="171"/>
                </a:cubicBezTo>
                <a:cubicBezTo>
                  <a:pt x="11554" y="186"/>
                  <a:pt x="11540" y="205"/>
                  <a:pt x="11533" y="226"/>
                </a:cubicBezTo>
                <a:cubicBezTo>
                  <a:pt x="11527" y="246"/>
                  <a:pt x="11524" y="282"/>
                  <a:pt x="11524" y="332"/>
                </a:cubicBezTo>
                <a:lnTo>
                  <a:pt x="11524" y="635"/>
                </a:lnTo>
                <a:cubicBezTo>
                  <a:pt x="11524" y="683"/>
                  <a:pt x="11527" y="717"/>
                  <a:pt x="11533" y="738"/>
                </a:cubicBezTo>
                <a:cubicBezTo>
                  <a:pt x="11540" y="759"/>
                  <a:pt x="11554" y="778"/>
                  <a:pt x="11577" y="794"/>
                </a:cubicBezTo>
                <a:cubicBezTo>
                  <a:pt x="11599" y="810"/>
                  <a:pt x="11626" y="818"/>
                  <a:pt x="11656" y="818"/>
                </a:cubicBezTo>
                <a:cubicBezTo>
                  <a:pt x="11679" y="818"/>
                  <a:pt x="11701" y="813"/>
                  <a:pt x="11722" y="804"/>
                </a:cubicBezTo>
                <a:cubicBezTo>
                  <a:pt x="11743" y="794"/>
                  <a:pt x="11762" y="779"/>
                  <a:pt x="11781" y="760"/>
                </a:cubicBezTo>
                <a:lnTo>
                  <a:pt x="11781" y="807"/>
                </a:lnTo>
                <a:lnTo>
                  <a:pt x="11979" y="807"/>
                </a:lnTo>
                <a:lnTo>
                  <a:pt x="11979" y="16"/>
                </a:lnTo>
                <a:close/>
                <a:moveTo>
                  <a:pt x="12046" y="159"/>
                </a:moveTo>
                <a:lnTo>
                  <a:pt x="12046" y="596"/>
                </a:lnTo>
                <a:cubicBezTo>
                  <a:pt x="12046" y="651"/>
                  <a:pt x="12048" y="689"/>
                  <a:pt x="12050" y="707"/>
                </a:cubicBezTo>
                <a:cubicBezTo>
                  <a:pt x="12052" y="726"/>
                  <a:pt x="12058" y="744"/>
                  <a:pt x="12067" y="761"/>
                </a:cubicBezTo>
                <a:cubicBezTo>
                  <a:pt x="12076" y="778"/>
                  <a:pt x="12091" y="792"/>
                  <a:pt x="12110" y="803"/>
                </a:cubicBezTo>
                <a:cubicBezTo>
                  <a:pt x="12130" y="813"/>
                  <a:pt x="12154" y="818"/>
                  <a:pt x="12184" y="818"/>
                </a:cubicBezTo>
                <a:cubicBezTo>
                  <a:pt x="12210" y="818"/>
                  <a:pt x="12233" y="813"/>
                  <a:pt x="12253" y="802"/>
                </a:cubicBezTo>
                <a:cubicBezTo>
                  <a:pt x="12273" y="791"/>
                  <a:pt x="12290" y="775"/>
                  <a:pt x="12304" y="753"/>
                </a:cubicBezTo>
                <a:lnTo>
                  <a:pt x="12304" y="753"/>
                </a:lnTo>
                <a:lnTo>
                  <a:pt x="12300" y="807"/>
                </a:lnTo>
                <a:lnTo>
                  <a:pt x="12501" y="807"/>
                </a:lnTo>
                <a:lnTo>
                  <a:pt x="12501" y="159"/>
                </a:lnTo>
                <a:lnTo>
                  <a:pt x="12304" y="159"/>
                </a:lnTo>
                <a:lnTo>
                  <a:pt x="12304" y="595"/>
                </a:lnTo>
                <a:cubicBezTo>
                  <a:pt x="12304" y="648"/>
                  <a:pt x="12302" y="679"/>
                  <a:pt x="12299" y="689"/>
                </a:cubicBezTo>
                <a:cubicBezTo>
                  <a:pt x="12297" y="699"/>
                  <a:pt x="12288" y="704"/>
                  <a:pt x="12273" y="704"/>
                </a:cubicBezTo>
                <a:cubicBezTo>
                  <a:pt x="12260" y="704"/>
                  <a:pt x="12251" y="699"/>
                  <a:pt x="12248" y="689"/>
                </a:cubicBezTo>
                <a:cubicBezTo>
                  <a:pt x="12245" y="680"/>
                  <a:pt x="12244" y="650"/>
                  <a:pt x="12244" y="600"/>
                </a:cubicBezTo>
                <a:lnTo>
                  <a:pt x="12244" y="159"/>
                </a:lnTo>
                <a:close/>
                <a:moveTo>
                  <a:pt x="12785" y="147"/>
                </a:moveTo>
                <a:cubicBezTo>
                  <a:pt x="12733" y="147"/>
                  <a:pt x="12689" y="158"/>
                  <a:pt x="12653" y="180"/>
                </a:cubicBezTo>
                <a:cubicBezTo>
                  <a:pt x="12617" y="202"/>
                  <a:pt x="12594" y="227"/>
                  <a:pt x="12583" y="255"/>
                </a:cubicBezTo>
                <a:cubicBezTo>
                  <a:pt x="12571" y="283"/>
                  <a:pt x="12566" y="324"/>
                  <a:pt x="12566" y="379"/>
                </a:cubicBezTo>
                <a:lnTo>
                  <a:pt x="12566" y="563"/>
                </a:lnTo>
                <a:cubicBezTo>
                  <a:pt x="12566" y="627"/>
                  <a:pt x="12573" y="675"/>
                  <a:pt x="12586" y="710"/>
                </a:cubicBezTo>
                <a:cubicBezTo>
                  <a:pt x="12600" y="744"/>
                  <a:pt x="12623" y="771"/>
                  <a:pt x="12655" y="790"/>
                </a:cubicBezTo>
                <a:cubicBezTo>
                  <a:pt x="12688" y="809"/>
                  <a:pt x="12732" y="818"/>
                  <a:pt x="12788" y="818"/>
                </a:cubicBezTo>
                <a:cubicBezTo>
                  <a:pt x="12831" y="818"/>
                  <a:pt x="12868" y="811"/>
                  <a:pt x="12897" y="798"/>
                </a:cubicBezTo>
                <a:cubicBezTo>
                  <a:pt x="12927" y="784"/>
                  <a:pt x="12951" y="763"/>
                  <a:pt x="12969" y="736"/>
                </a:cubicBezTo>
                <a:cubicBezTo>
                  <a:pt x="12988" y="709"/>
                  <a:pt x="12999" y="682"/>
                  <a:pt x="13002" y="657"/>
                </a:cubicBezTo>
                <a:cubicBezTo>
                  <a:pt x="13006" y="631"/>
                  <a:pt x="13007" y="592"/>
                  <a:pt x="13008" y="540"/>
                </a:cubicBezTo>
                <a:lnTo>
                  <a:pt x="12832" y="540"/>
                </a:lnTo>
                <a:lnTo>
                  <a:pt x="12832" y="617"/>
                </a:lnTo>
                <a:cubicBezTo>
                  <a:pt x="12832" y="651"/>
                  <a:pt x="12830" y="673"/>
                  <a:pt x="12825" y="686"/>
                </a:cubicBezTo>
                <a:cubicBezTo>
                  <a:pt x="12820" y="698"/>
                  <a:pt x="12811" y="704"/>
                  <a:pt x="12798" y="704"/>
                </a:cubicBezTo>
                <a:cubicBezTo>
                  <a:pt x="12786" y="704"/>
                  <a:pt x="12778" y="698"/>
                  <a:pt x="12772" y="686"/>
                </a:cubicBezTo>
                <a:cubicBezTo>
                  <a:pt x="12766" y="675"/>
                  <a:pt x="12763" y="657"/>
                  <a:pt x="12763" y="634"/>
                </a:cubicBezTo>
                <a:lnTo>
                  <a:pt x="12763" y="329"/>
                </a:lnTo>
                <a:cubicBezTo>
                  <a:pt x="12763" y="300"/>
                  <a:pt x="12765" y="282"/>
                  <a:pt x="12769" y="274"/>
                </a:cubicBezTo>
                <a:cubicBezTo>
                  <a:pt x="12773" y="266"/>
                  <a:pt x="12781" y="262"/>
                  <a:pt x="12792" y="262"/>
                </a:cubicBezTo>
                <a:cubicBezTo>
                  <a:pt x="12803" y="262"/>
                  <a:pt x="12811" y="266"/>
                  <a:pt x="12815" y="276"/>
                </a:cubicBezTo>
                <a:cubicBezTo>
                  <a:pt x="12820" y="285"/>
                  <a:pt x="12822" y="303"/>
                  <a:pt x="12822" y="329"/>
                </a:cubicBezTo>
                <a:lnTo>
                  <a:pt x="12822" y="403"/>
                </a:lnTo>
                <a:lnTo>
                  <a:pt x="13008" y="403"/>
                </a:lnTo>
                <a:cubicBezTo>
                  <a:pt x="13008" y="342"/>
                  <a:pt x="13002" y="295"/>
                  <a:pt x="12990" y="262"/>
                </a:cubicBezTo>
                <a:cubicBezTo>
                  <a:pt x="12978" y="229"/>
                  <a:pt x="12953" y="201"/>
                  <a:pt x="12917" y="180"/>
                </a:cubicBezTo>
                <a:cubicBezTo>
                  <a:pt x="12881" y="158"/>
                  <a:pt x="12837" y="147"/>
                  <a:pt x="12785" y="147"/>
                </a:cubicBezTo>
                <a:close/>
                <a:moveTo>
                  <a:pt x="13368" y="159"/>
                </a:moveTo>
                <a:lnTo>
                  <a:pt x="13368" y="596"/>
                </a:lnTo>
                <a:cubicBezTo>
                  <a:pt x="13368" y="651"/>
                  <a:pt x="13369" y="689"/>
                  <a:pt x="13372" y="707"/>
                </a:cubicBezTo>
                <a:cubicBezTo>
                  <a:pt x="13374" y="726"/>
                  <a:pt x="13380" y="744"/>
                  <a:pt x="13389" y="761"/>
                </a:cubicBezTo>
                <a:cubicBezTo>
                  <a:pt x="13398" y="778"/>
                  <a:pt x="13413" y="792"/>
                  <a:pt x="13432" y="803"/>
                </a:cubicBezTo>
                <a:cubicBezTo>
                  <a:pt x="13452" y="813"/>
                  <a:pt x="13476" y="818"/>
                  <a:pt x="13506" y="818"/>
                </a:cubicBezTo>
                <a:cubicBezTo>
                  <a:pt x="13532" y="818"/>
                  <a:pt x="13555" y="813"/>
                  <a:pt x="13575" y="802"/>
                </a:cubicBezTo>
                <a:cubicBezTo>
                  <a:pt x="13595" y="791"/>
                  <a:pt x="13612" y="775"/>
                  <a:pt x="13625" y="753"/>
                </a:cubicBezTo>
                <a:lnTo>
                  <a:pt x="13625" y="753"/>
                </a:lnTo>
                <a:lnTo>
                  <a:pt x="13622" y="807"/>
                </a:lnTo>
                <a:lnTo>
                  <a:pt x="13823" y="807"/>
                </a:lnTo>
                <a:lnTo>
                  <a:pt x="13823" y="159"/>
                </a:lnTo>
                <a:lnTo>
                  <a:pt x="13625" y="159"/>
                </a:lnTo>
                <a:lnTo>
                  <a:pt x="13625" y="595"/>
                </a:lnTo>
                <a:cubicBezTo>
                  <a:pt x="13625" y="648"/>
                  <a:pt x="13624" y="679"/>
                  <a:pt x="13621" y="689"/>
                </a:cubicBezTo>
                <a:cubicBezTo>
                  <a:pt x="13619" y="699"/>
                  <a:pt x="13610" y="704"/>
                  <a:pt x="13595" y="704"/>
                </a:cubicBezTo>
                <a:cubicBezTo>
                  <a:pt x="13582" y="704"/>
                  <a:pt x="13573" y="699"/>
                  <a:pt x="13570" y="689"/>
                </a:cubicBezTo>
                <a:cubicBezTo>
                  <a:pt x="13567" y="680"/>
                  <a:pt x="13565" y="650"/>
                  <a:pt x="13565" y="600"/>
                </a:cubicBezTo>
                <a:lnTo>
                  <a:pt x="13565" y="159"/>
                </a:lnTo>
                <a:close/>
                <a:moveTo>
                  <a:pt x="14107" y="147"/>
                </a:moveTo>
                <a:cubicBezTo>
                  <a:pt x="14052" y="147"/>
                  <a:pt x="14006" y="157"/>
                  <a:pt x="13972" y="178"/>
                </a:cubicBezTo>
                <a:cubicBezTo>
                  <a:pt x="13937" y="199"/>
                  <a:pt x="13914" y="223"/>
                  <a:pt x="13902" y="250"/>
                </a:cubicBezTo>
                <a:cubicBezTo>
                  <a:pt x="13891" y="277"/>
                  <a:pt x="13885" y="316"/>
                  <a:pt x="13885" y="366"/>
                </a:cubicBezTo>
                <a:lnTo>
                  <a:pt x="13885" y="410"/>
                </a:lnTo>
                <a:lnTo>
                  <a:pt x="14070" y="410"/>
                </a:lnTo>
                <a:lnTo>
                  <a:pt x="14070" y="342"/>
                </a:lnTo>
                <a:cubicBezTo>
                  <a:pt x="14070" y="306"/>
                  <a:pt x="14071" y="283"/>
                  <a:pt x="14075" y="275"/>
                </a:cubicBezTo>
                <a:cubicBezTo>
                  <a:pt x="14078" y="266"/>
                  <a:pt x="14086" y="262"/>
                  <a:pt x="14100" y="262"/>
                </a:cubicBezTo>
                <a:cubicBezTo>
                  <a:pt x="14111" y="262"/>
                  <a:pt x="14120" y="267"/>
                  <a:pt x="14125" y="277"/>
                </a:cubicBezTo>
                <a:cubicBezTo>
                  <a:pt x="14130" y="287"/>
                  <a:pt x="14132" y="309"/>
                  <a:pt x="14132" y="343"/>
                </a:cubicBezTo>
                <a:cubicBezTo>
                  <a:pt x="14132" y="370"/>
                  <a:pt x="14130" y="388"/>
                  <a:pt x="14125" y="397"/>
                </a:cubicBezTo>
                <a:cubicBezTo>
                  <a:pt x="14121" y="406"/>
                  <a:pt x="14086" y="423"/>
                  <a:pt x="14021" y="448"/>
                </a:cubicBezTo>
                <a:cubicBezTo>
                  <a:pt x="13961" y="472"/>
                  <a:pt x="13923" y="492"/>
                  <a:pt x="13908" y="510"/>
                </a:cubicBezTo>
                <a:cubicBezTo>
                  <a:pt x="13892" y="527"/>
                  <a:pt x="13885" y="560"/>
                  <a:pt x="13885" y="609"/>
                </a:cubicBezTo>
                <a:lnTo>
                  <a:pt x="13885" y="662"/>
                </a:lnTo>
                <a:cubicBezTo>
                  <a:pt x="13885" y="728"/>
                  <a:pt x="13899" y="770"/>
                  <a:pt x="13928" y="789"/>
                </a:cubicBezTo>
                <a:cubicBezTo>
                  <a:pt x="13957" y="809"/>
                  <a:pt x="13988" y="818"/>
                  <a:pt x="14023" y="818"/>
                </a:cubicBezTo>
                <a:cubicBezTo>
                  <a:pt x="14049" y="818"/>
                  <a:pt x="14072" y="813"/>
                  <a:pt x="14091" y="801"/>
                </a:cubicBezTo>
                <a:cubicBezTo>
                  <a:pt x="14110" y="789"/>
                  <a:pt x="14126" y="772"/>
                  <a:pt x="14138" y="749"/>
                </a:cubicBezTo>
                <a:lnTo>
                  <a:pt x="14138" y="807"/>
                </a:lnTo>
                <a:lnTo>
                  <a:pt x="14330" y="807"/>
                </a:lnTo>
                <a:lnTo>
                  <a:pt x="14330" y="481"/>
                </a:lnTo>
                <a:cubicBezTo>
                  <a:pt x="14330" y="374"/>
                  <a:pt x="14326" y="304"/>
                  <a:pt x="14319" y="269"/>
                </a:cubicBezTo>
                <a:cubicBezTo>
                  <a:pt x="14312" y="235"/>
                  <a:pt x="14292" y="206"/>
                  <a:pt x="14258" y="182"/>
                </a:cubicBezTo>
                <a:cubicBezTo>
                  <a:pt x="14224" y="159"/>
                  <a:pt x="14174" y="147"/>
                  <a:pt x="14107" y="147"/>
                </a:cubicBezTo>
                <a:close/>
                <a:moveTo>
                  <a:pt x="14884" y="147"/>
                </a:moveTo>
                <a:cubicBezTo>
                  <a:pt x="14839" y="147"/>
                  <a:pt x="14798" y="156"/>
                  <a:pt x="14764" y="173"/>
                </a:cubicBezTo>
                <a:cubicBezTo>
                  <a:pt x="14729" y="191"/>
                  <a:pt x="14704" y="216"/>
                  <a:pt x="14688" y="248"/>
                </a:cubicBezTo>
                <a:cubicBezTo>
                  <a:pt x="14673" y="281"/>
                  <a:pt x="14666" y="326"/>
                  <a:pt x="14666" y="382"/>
                </a:cubicBezTo>
                <a:lnTo>
                  <a:pt x="14666" y="571"/>
                </a:lnTo>
                <a:cubicBezTo>
                  <a:pt x="14666" y="619"/>
                  <a:pt x="14669" y="656"/>
                  <a:pt x="14676" y="681"/>
                </a:cubicBezTo>
                <a:cubicBezTo>
                  <a:pt x="14683" y="707"/>
                  <a:pt x="14695" y="730"/>
                  <a:pt x="14713" y="751"/>
                </a:cubicBezTo>
                <a:cubicBezTo>
                  <a:pt x="14730" y="772"/>
                  <a:pt x="14755" y="788"/>
                  <a:pt x="14787" y="800"/>
                </a:cubicBezTo>
                <a:cubicBezTo>
                  <a:pt x="14819" y="812"/>
                  <a:pt x="14856" y="818"/>
                  <a:pt x="14897" y="818"/>
                </a:cubicBezTo>
                <a:cubicBezTo>
                  <a:pt x="14940" y="818"/>
                  <a:pt x="14976" y="812"/>
                  <a:pt x="15005" y="800"/>
                </a:cubicBezTo>
                <a:cubicBezTo>
                  <a:pt x="15033" y="788"/>
                  <a:pt x="15057" y="770"/>
                  <a:pt x="15075" y="745"/>
                </a:cubicBezTo>
                <a:cubicBezTo>
                  <a:pt x="15094" y="721"/>
                  <a:pt x="15106" y="698"/>
                  <a:pt x="15111" y="676"/>
                </a:cubicBezTo>
                <a:cubicBezTo>
                  <a:pt x="15116" y="655"/>
                  <a:pt x="15118" y="624"/>
                  <a:pt x="15118" y="584"/>
                </a:cubicBezTo>
                <a:lnTo>
                  <a:pt x="15118" y="536"/>
                </a:lnTo>
                <a:lnTo>
                  <a:pt x="14931" y="536"/>
                </a:lnTo>
                <a:lnTo>
                  <a:pt x="14931" y="622"/>
                </a:lnTo>
                <a:cubicBezTo>
                  <a:pt x="14931" y="654"/>
                  <a:pt x="14929" y="676"/>
                  <a:pt x="14923" y="687"/>
                </a:cubicBezTo>
                <a:cubicBezTo>
                  <a:pt x="14919" y="698"/>
                  <a:pt x="14909" y="704"/>
                  <a:pt x="14894" y="704"/>
                </a:cubicBezTo>
                <a:cubicBezTo>
                  <a:pt x="14881" y="704"/>
                  <a:pt x="14873" y="699"/>
                  <a:pt x="14869" y="691"/>
                </a:cubicBezTo>
                <a:cubicBezTo>
                  <a:pt x="14865" y="682"/>
                  <a:pt x="14863" y="664"/>
                  <a:pt x="14863" y="634"/>
                </a:cubicBezTo>
                <a:lnTo>
                  <a:pt x="14863" y="494"/>
                </a:lnTo>
                <a:lnTo>
                  <a:pt x="15118" y="494"/>
                </a:lnTo>
                <a:lnTo>
                  <a:pt x="15118" y="408"/>
                </a:lnTo>
                <a:cubicBezTo>
                  <a:pt x="15118" y="345"/>
                  <a:pt x="15111" y="297"/>
                  <a:pt x="15096" y="262"/>
                </a:cubicBezTo>
                <a:cubicBezTo>
                  <a:pt x="15082" y="227"/>
                  <a:pt x="15057" y="199"/>
                  <a:pt x="15021" y="179"/>
                </a:cubicBezTo>
                <a:cubicBezTo>
                  <a:pt x="14985" y="157"/>
                  <a:pt x="14939" y="147"/>
                  <a:pt x="14884" y="147"/>
                </a:cubicBezTo>
                <a:close/>
                <a:moveTo>
                  <a:pt x="15372" y="147"/>
                </a:moveTo>
                <a:cubicBezTo>
                  <a:pt x="15329" y="147"/>
                  <a:pt x="15291" y="154"/>
                  <a:pt x="15258" y="167"/>
                </a:cubicBezTo>
                <a:cubicBezTo>
                  <a:pt x="15225" y="180"/>
                  <a:pt x="15202" y="199"/>
                  <a:pt x="15188" y="224"/>
                </a:cubicBezTo>
                <a:cubicBezTo>
                  <a:pt x="15175" y="248"/>
                  <a:pt x="15168" y="287"/>
                  <a:pt x="15168" y="338"/>
                </a:cubicBezTo>
                <a:cubicBezTo>
                  <a:pt x="15168" y="375"/>
                  <a:pt x="15174" y="406"/>
                  <a:pt x="15187" y="433"/>
                </a:cubicBezTo>
                <a:cubicBezTo>
                  <a:pt x="15200" y="459"/>
                  <a:pt x="15235" y="489"/>
                  <a:pt x="15293" y="521"/>
                </a:cubicBezTo>
                <a:cubicBezTo>
                  <a:pt x="15362" y="560"/>
                  <a:pt x="15400" y="583"/>
                  <a:pt x="15408" y="591"/>
                </a:cubicBezTo>
                <a:cubicBezTo>
                  <a:pt x="15415" y="599"/>
                  <a:pt x="15418" y="618"/>
                  <a:pt x="15418" y="649"/>
                </a:cubicBezTo>
                <a:cubicBezTo>
                  <a:pt x="15418" y="671"/>
                  <a:pt x="15416" y="686"/>
                  <a:pt x="15410" y="693"/>
                </a:cubicBezTo>
                <a:cubicBezTo>
                  <a:pt x="15405" y="700"/>
                  <a:pt x="15395" y="704"/>
                  <a:pt x="15381" y="704"/>
                </a:cubicBezTo>
                <a:cubicBezTo>
                  <a:pt x="15368" y="704"/>
                  <a:pt x="15359" y="698"/>
                  <a:pt x="15355" y="688"/>
                </a:cubicBezTo>
                <a:cubicBezTo>
                  <a:pt x="15350" y="678"/>
                  <a:pt x="15348" y="655"/>
                  <a:pt x="15348" y="620"/>
                </a:cubicBezTo>
                <a:lnTo>
                  <a:pt x="15348" y="579"/>
                </a:lnTo>
                <a:lnTo>
                  <a:pt x="15173" y="579"/>
                </a:lnTo>
                <a:lnTo>
                  <a:pt x="15173" y="610"/>
                </a:lnTo>
                <a:cubicBezTo>
                  <a:pt x="15173" y="664"/>
                  <a:pt x="15180" y="705"/>
                  <a:pt x="15193" y="731"/>
                </a:cubicBezTo>
                <a:cubicBezTo>
                  <a:pt x="15207" y="758"/>
                  <a:pt x="15231" y="779"/>
                  <a:pt x="15267" y="795"/>
                </a:cubicBezTo>
                <a:cubicBezTo>
                  <a:pt x="15302" y="811"/>
                  <a:pt x="15345" y="818"/>
                  <a:pt x="15395" y="818"/>
                </a:cubicBezTo>
                <a:cubicBezTo>
                  <a:pt x="15441" y="818"/>
                  <a:pt x="15479" y="811"/>
                  <a:pt x="15511" y="797"/>
                </a:cubicBezTo>
                <a:cubicBezTo>
                  <a:pt x="15544" y="782"/>
                  <a:pt x="15566" y="761"/>
                  <a:pt x="15580" y="735"/>
                </a:cubicBezTo>
                <a:cubicBezTo>
                  <a:pt x="15594" y="708"/>
                  <a:pt x="15601" y="668"/>
                  <a:pt x="15601" y="615"/>
                </a:cubicBezTo>
                <a:cubicBezTo>
                  <a:pt x="15601" y="568"/>
                  <a:pt x="15592" y="532"/>
                  <a:pt x="15574" y="507"/>
                </a:cubicBezTo>
                <a:cubicBezTo>
                  <a:pt x="15556" y="483"/>
                  <a:pt x="15518" y="456"/>
                  <a:pt x="15461" y="428"/>
                </a:cubicBezTo>
                <a:cubicBezTo>
                  <a:pt x="15418" y="407"/>
                  <a:pt x="15390" y="391"/>
                  <a:pt x="15376" y="380"/>
                </a:cubicBezTo>
                <a:cubicBezTo>
                  <a:pt x="15362" y="369"/>
                  <a:pt x="15354" y="359"/>
                  <a:pt x="15351" y="349"/>
                </a:cubicBezTo>
                <a:cubicBezTo>
                  <a:pt x="15348" y="340"/>
                  <a:pt x="15347" y="326"/>
                  <a:pt x="15347" y="306"/>
                </a:cubicBezTo>
                <a:cubicBezTo>
                  <a:pt x="15347" y="291"/>
                  <a:pt x="15349" y="280"/>
                  <a:pt x="15355" y="273"/>
                </a:cubicBezTo>
                <a:cubicBezTo>
                  <a:pt x="15361" y="265"/>
                  <a:pt x="15369" y="262"/>
                  <a:pt x="15380" y="262"/>
                </a:cubicBezTo>
                <a:cubicBezTo>
                  <a:pt x="15394" y="262"/>
                  <a:pt x="15402" y="266"/>
                  <a:pt x="15405" y="274"/>
                </a:cubicBezTo>
                <a:cubicBezTo>
                  <a:pt x="15409" y="282"/>
                  <a:pt x="15411" y="301"/>
                  <a:pt x="15411" y="331"/>
                </a:cubicBezTo>
                <a:lnTo>
                  <a:pt x="15411" y="366"/>
                </a:lnTo>
                <a:lnTo>
                  <a:pt x="15585" y="366"/>
                </a:lnTo>
                <a:lnTo>
                  <a:pt x="15585" y="328"/>
                </a:lnTo>
                <a:cubicBezTo>
                  <a:pt x="15585" y="296"/>
                  <a:pt x="15584" y="272"/>
                  <a:pt x="15580" y="256"/>
                </a:cubicBezTo>
                <a:cubicBezTo>
                  <a:pt x="15577" y="241"/>
                  <a:pt x="15567" y="224"/>
                  <a:pt x="15551" y="207"/>
                </a:cubicBezTo>
                <a:cubicBezTo>
                  <a:pt x="15535" y="189"/>
                  <a:pt x="15512" y="174"/>
                  <a:pt x="15482" y="163"/>
                </a:cubicBezTo>
                <a:cubicBezTo>
                  <a:pt x="15452" y="152"/>
                  <a:pt x="15415" y="147"/>
                  <a:pt x="15372" y="147"/>
                </a:cubicBezTo>
                <a:close/>
                <a:moveTo>
                  <a:pt x="16081" y="16"/>
                </a:moveTo>
                <a:lnTo>
                  <a:pt x="16081" y="200"/>
                </a:lnTo>
                <a:cubicBezTo>
                  <a:pt x="16064" y="182"/>
                  <a:pt x="16046" y="169"/>
                  <a:pt x="16026" y="160"/>
                </a:cubicBezTo>
                <a:cubicBezTo>
                  <a:pt x="16005" y="151"/>
                  <a:pt x="15983" y="147"/>
                  <a:pt x="15958" y="147"/>
                </a:cubicBezTo>
                <a:cubicBezTo>
                  <a:pt x="15927" y="147"/>
                  <a:pt x="15900" y="155"/>
                  <a:pt x="15877" y="171"/>
                </a:cubicBezTo>
                <a:cubicBezTo>
                  <a:pt x="15854" y="186"/>
                  <a:pt x="15840" y="205"/>
                  <a:pt x="15833" y="226"/>
                </a:cubicBezTo>
                <a:cubicBezTo>
                  <a:pt x="15827" y="246"/>
                  <a:pt x="15824" y="282"/>
                  <a:pt x="15824" y="332"/>
                </a:cubicBezTo>
                <a:lnTo>
                  <a:pt x="15824" y="635"/>
                </a:lnTo>
                <a:cubicBezTo>
                  <a:pt x="15824" y="683"/>
                  <a:pt x="15827" y="717"/>
                  <a:pt x="15833" y="738"/>
                </a:cubicBezTo>
                <a:cubicBezTo>
                  <a:pt x="15840" y="759"/>
                  <a:pt x="15854" y="778"/>
                  <a:pt x="15876" y="794"/>
                </a:cubicBezTo>
                <a:cubicBezTo>
                  <a:pt x="15899" y="810"/>
                  <a:pt x="15925" y="818"/>
                  <a:pt x="15956" y="818"/>
                </a:cubicBezTo>
                <a:cubicBezTo>
                  <a:pt x="15979" y="818"/>
                  <a:pt x="16001" y="813"/>
                  <a:pt x="16021" y="804"/>
                </a:cubicBezTo>
                <a:cubicBezTo>
                  <a:pt x="16042" y="794"/>
                  <a:pt x="16062" y="779"/>
                  <a:pt x="16081" y="760"/>
                </a:cubicBezTo>
                <a:lnTo>
                  <a:pt x="16081" y="807"/>
                </a:lnTo>
                <a:lnTo>
                  <a:pt x="16278" y="807"/>
                </a:lnTo>
                <a:lnTo>
                  <a:pt x="16278" y="16"/>
                </a:lnTo>
                <a:close/>
                <a:moveTo>
                  <a:pt x="16562" y="147"/>
                </a:moveTo>
                <a:cubicBezTo>
                  <a:pt x="16516" y="147"/>
                  <a:pt x="16476" y="156"/>
                  <a:pt x="16441" y="173"/>
                </a:cubicBezTo>
                <a:cubicBezTo>
                  <a:pt x="16407" y="191"/>
                  <a:pt x="16381" y="216"/>
                  <a:pt x="16366" y="248"/>
                </a:cubicBezTo>
                <a:cubicBezTo>
                  <a:pt x="16351" y="281"/>
                  <a:pt x="16343" y="326"/>
                  <a:pt x="16343" y="382"/>
                </a:cubicBezTo>
                <a:lnTo>
                  <a:pt x="16343" y="571"/>
                </a:lnTo>
                <a:cubicBezTo>
                  <a:pt x="16343" y="619"/>
                  <a:pt x="16347" y="656"/>
                  <a:pt x="16354" y="681"/>
                </a:cubicBezTo>
                <a:cubicBezTo>
                  <a:pt x="16360" y="707"/>
                  <a:pt x="16373" y="730"/>
                  <a:pt x="16390" y="751"/>
                </a:cubicBezTo>
                <a:cubicBezTo>
                  <a:pt x="16408" y="772"/>
                  <a:pt x="16433" y="788"/>
                  <a:pt x="16465" y="800"/>
                </a:cubicBezTo>
                <a:cubicBezTo>
                  <a:pt x="16497" y="812"/>
                  <a:pt x="16534" y="818"/>
                  <a:pt x="16575" y="818"/>
                </a:cubicBezTo>
                <a:cubicBezTo>
                  <a:pt x="16618" y="818"/>
                  <a:pt x="16654" y="812"/>
                  <a:pt x="16682" y="800"/>
                </a:cubicBezTo>
                <a:cubicBezTo>
                  <a:pt x="16711" y="788"/>
                  <a:pt x="16734" y="770"/>
                  <a:pt x="16753" y="745"/>
                </a:cubicBezTo>
                <a:cubicBezTo>
                  <a:pt x="16771" y="721"/>
                  <a:pt x="16783" y="698"/>
                  <a:pt x="16788" y="676"/>
                </a:cubicBezTo>
                <a:cubicBezTo>
                  <a:pt x="16793" y="655"/>
                  <a:pt x="16796" y="624"/>
                  <a:pt x="16796" y="584"/>
                </a:cubicBezTo>
                <a:lnTo>
                  <a:pt x="16796" y="536"/>
                </a:lnTo>
                <a:lnTo>
                  <a:pt x="16609" y="536"/>
                </a:lnTo>
                <a:lnTo>
                  <a:pt x="16609" y="622"/>
                </a:lnTo>
                <a:cubicBezTo>
                  <a:pt x="16609" y="654"/>
                  <a:pt x="16606" y="676"/>
                  <a:pt x="16601" y="687"/>
                </a:cubicBezTo>
                <a:cubicBezTo>
                  <a:pt x="16596" y="698"/>
                  <a:pt x="16586" y="704"/>
                  <a:pt x="16571" y="704"/>
                </a:cubicBezTo>
                <a:cubicBezTo>
                  <a:pt x="16559" y="704"/>
                  <a:pt x="16551" y="699"/>
                  <a:pt x="16547" y="691"/>
                </a:cubicBezTo>
                <a:cubicBezTo>
                  <a:pt x="16543" y="682"/>
                  <a:pt x="16541" y="664"/>
                  <a:pt x="16541" y="634"/>
                </a:cubicBezTo>
                <a:lnTo>
                  <a:pt x="16541" y="494"/>
                </a:lnTo>
                <a:lnTo>
                  <a:pt x="16796" y="494"/>
                </a:lnTo>
                <a:lnTo>
                  <a:pt x="16796" y="408"/>
                </a:lnTo>
                <a:cubicBezTo>
                  <a:pt x="16796" y="345"/>
                  <a:pt x="16789" y="297"/>
                  <a:pt x="16774" y="262"/>
                </a:cubicBezTo>
                <a:cubicBezTo>
                  <a:pt x="16760" y="227"/>
                  <a:pt x="16734" y="199"/>
                  <a:pt x="16698" y="179"/>
                </a:cubicBezTo>
                <a:cubicBezTo>
                  <a:pt x="16662" y="157"/>
                  <a:pt x="16617" y="147"/>
                  <a:pt x="16562" y="147"/>
                </a:cubicBezTo>
                <a:close/>
                <a:moveTo>
                  <a:pt x="17903" y="0"/>
                </a:moveTo>
                <a:cubicBezTo>
                  <a:pt x="17854" y="0"/>
                  <a:pt x="17812" y="7"/>
                  <a:pt x="17778" y="23"/>
                </a:cubicBezTo>
                <a:cubicBezTo>
                  <a:pt x="17743" y="39"/>
                  <a:pt x="17718" y="61"/>
                  <a:pt x="17703" y="89"/>
                </a:cubicBezTo>
                <a:cubicBezTo>
                  <a:pt x="17687" y="117"/>
                  <a:pt x="17680" y="161"/>
                  <a:pt x="17680" y="222"/>
                </a:cubicBezTo>
                <a:cubicBezTo>
                  <a:pt x="17680" y="264"/>
                  <a:pt x="17685" y="298"/>
                  <a:pt x="17696" y="325"/>
                </a:cubicBezTo>
                <a:cubicBezTo>
                  <a:pt x="17707" y="352"/>
                  <a:pt x="17721" y="373"/>
                  <a:pt x="17737" y="389"/>
                </a:cubicBezTo>
                <a:cubicBezTo>
                  <a:pt x="17754" y="404"/>
                  <a:pt x="17788" y="429"/>
                  <a:pt x="17839" y="462"/>
                </a:cubicBezTo>
                <a:cubicBezTo>
                  <a:pt x="17890" y="496"/>
                  <a:pt x="17922" y="520"/>
                  <a:pt x="17935" y="534"/>
                </a:cubicBezTo>
                <a:cubicBezTo>
                  <a:pt x="17948" y="548"/>
                  <a:pt x="17954" y="579"/>
                  <a:pt x="17954" y="625"/>
                </a:cubicBezTo>
                <a:cubicBezTo>
                  <a:pt x="17954" y="647"/>
                  <a:pt x="17951" y="663"/>
                  <a:pt x="17944" y="673"/>
                </a:cubicBezTo>
                <a:cubicBezTo>
                  <a:pt x="17937" y="684"/>
                  <a:pt x="17927" y="689"/>
                  <a:pt x="17914" y="689"/>
                </a:cubicBezTo>
                <a:cubicBezTo>
                  <a:pt x="17900" y="689"/>
                  <a:pt x="17890" y="685"/>
                  <a:pt x="17885" y="677"/>
                </a:cubicBezTo>
                <a:cubicBezTo>
                  <a:pt x="17880" y="668"/>
                  <a:pt x="17877" y="649"/>
                  <a:pt x="17877" y="620"/>
                </a:cubicBezTo>
                <a:lnTo>
                  <a:pt x="17877" y="523"/>
                </a:lnTo>
                <a:lnTo>
                  <a:pt x="17686" y="523"/>
                </a:lnTo>
                <a:lnTo>
                  <a:pt x="17686" y="575"/>
                </a:lnTo>
                <a:cubicBezTo>
                  <a:pt x="17686" y="634"/>
                  <a:pt x="17692" y="680"/>
                  <a:pt x="17704" y="712"/>
                </a:cubicBezTo>
                <a:cubicBezTo>
                  <a:pt x="17716" y="745"/>
                  <a:pt x="17742" y="771"/>
                  <a:pt x="17780" y="792"/>
                </a:cubicBezTo>
                <a:cubicBezTo>
                  <a:pt x="17819" y="813"/>
                  <a:pt x="17866" y="823"/>
                  <a:pt x="17921" y="823"/>
                </a:cubicBezTo>
                <a:cubicBezTo>
                  <a:pt x="17972" y="823"/>
                  <a:pt x="18015" y="814"/>
                  <a:pt x="18053" y="796"/>
                </a:cubicBezTo>
                <a:cubicBezTo>
                  <a:pt x="18091" y="778"/>
                  <a:pt x="18116" y="756"/>
                  <a:pt x="18130" y="729"/>
                </a:cubicBezTo>
                <a:cubicBezTo>
                  <a:pt x="18143" y="702"/>
                  <a:pt x="18149" y="661"/>
                  <a:pt x="18149" y="604"/>
                </a:cubicBezTo>
                <a:cubicBezTo>
                  <a:pt x="18149" y="527"/>
                  <a:pt x="18138" y="471"/>
                  <a:pt x="18114" y="436"/>
                </a:cubicBezTo>
                <a:cubicBezTo>
                  <a:pt x="18090" y="401"/>
                  <a:pt x="18032" y="357"/>
                  <a:pt x="17941" y="302"/>
                </a:cubicBezTo>
                <a:cubicBezTo>
                  <a:pt x="17909" y="283"/>
                  <a:pt x="17890" y="267"/>
                  <a:pt x="17883" y="254"/>
                </a:cubicBezTo>
                <a:cubicBezTo>
                  <a:pt x="17876" y="241"/>
                  <a:pt x="17872" y="221"/>
                  <a:pt x="17872" y="194"/>
                </a:cubicBezTo>
                <a:cubicBezTo>
                  <a:pt x="17872" y="174"/>
                  <a:pt x="17875" y="159"/>
                  <a:pt x="17881" y="148"/>
                </a:cubicBezTo>
                <a:cubicBezTo>
                  <a:pt x="17888" y="138"/>
                  <a:pt x="17897" y="133"/>
                  <a:pt x="17910" y="133"/>
                </a:cubicBezTo>
                <a:cubicBezTo>
                  <a:pt x="17921" y="133"/>
                  <a:pt x="17929" y="137"/>
                  <a:pt x="17934" y="145"/>
                </a:cubicBezTo>
                <a:cubicBezTo>
                  <a:pt x="17939" y="152"/>
                  <a:pt x="17941" y="169"/>
                  <a:pt x="17941" y="197"/>
                </a:cubicBezTo>
                <a:lnTo>
                  <a:pt x="17941" y="255"/>
                </a:lnTo>
                <a:lnTo>
                  <a:pt x="18132" y="255"/>
                </a:lnTo>
                <a:lnTo>
                  <a:pt x="18132" y="224"/>
                </a:lnTo>
                <a:cubicBezTo>
                  <a:pt x="18132" y="161"/>
                  <a:pt x="18126" y="117"/>
                  <a:pt x="18114" y="91"/>
                </a:cubicBezTo>
                <a:cubicBezTo>
                  <a:pt x="18102" y="64"/>
                  <a:pt x="18077" y="43"/>
                  <a:pt x="18039" y="25"/>
                </a:cubicBezTo>
                <a:cubicBezTo>
                  <a:pt x="18002" y="8"/>
                  <a:pt x="17956" y="0"/>
                  <a:pt x="17903" y="0"/>
                </a:cubicBezTo>
                <a:close/>
              </a:path>
              <a:path w="18750" h="2097" extrusionOk="0">
                <a:moveTo>
                  <a:pt x="8996" y="1181"/>
                </a:moveTo>
                <a:lnTo>
                  <a:pt x="8910" y="1313"/>
                </a:lnTo>
                <a:lnTo>
                  <a:pt x="9009" y="1313"/>
                </a:lnTo>
                <a:lnTo>
                  <a:pt x="9170" y="1181"/>
                </a:lnTo>
                <a:close/>
                <a:moveTo>
                  <a:pt x="1992" y="1214"/>
                </a:moveTo>
                <a:lnTo>
                  <a:pt x="1992" y="1317"/>
                </a:lnTo>
                <a:lnTo>
                  <a:pt x="2195" y="1317"/>
                </a:lnTo>
                <a:lnTo>
                  <a:pt x="2195" y="1214"/>
                </a:lnTo>
                <a:close/>
                <a:moveTo>
                  <a:pt x="8504" y="1214"/>
                </a:moveTo>
                <a:lnTo>
                  <a:pt x="8504" y="1317"/>
                </a:lnTo>
                <a:lnTo>
                  <a:pt x="8707" y="1317"/>
                </a:lnTo>
                <a:lnTo>
                  <a:pt x="8707" y="1214"/>
                </a:lnTo>
                <a:close/>
                <a:moveTo>
                  <a:pt x="6183" y="1460"/>
                </a:moveTo>
                <a:cubicBezTo>
                  <a:pt x="6194" y="1460"/>
                  <a:pt x="6201" y="1465"/>
                  <a:pt x="6205" y="1474"/>
                </a:cubicBezTo>
                <a:cubicBezTo>
                  <a:pt x="6209" y="1484"/>
                  <a:pt x="6210" y="1506"/>
                  <a:pt x="6210" y="1539"/>
                </a:cubicBezTo>
                <a:lnTo>
                  <a:pt x="6210" y="1587"/>
                </a:lnTo>
                <a:lnTo>
                  <a:pt x="6153" y="1587"/>
                </a:lnTo>
                <a:lnTo>
                  <a:pt x="6153" y="1539"/>
                </a:lnTo>
                <a:cubicBezTo>
                  <a:pt x="6153" y="1503"/>
                  <a:pt x="6154" y="1480"/>
                  <a:pt x="6158" y="1472"/>
                </a:cubicBezTo>
                <a:cubicBezTo>
                  <a:pt x="6161" y="1464"/>
                  <a:pt x="6169" y="1460"/>
                  <a:pt x="6183" y="1460"/>
                </a:cubicBezTo>
                <a:close/>
                <a:moveTo>
                  <a:pt x="10729" y="1460"/>
                </a:moveTo>
                <a:cubicBezTo>
                  <a:pt x="10741" y="1460"/>
                  <a:pt x="10748" y="1465"/>
                  <a:pt x="10751" y="1474"/>
                </a:cubicBezTo>
                <a:cubicBezTo>
                  <a:pt x="10755" y="1484"/>
                  <a:pt x="10757" y="1506"/>
                  <a:pt x="10757" y="1539"/>
                </a:cubicBezTo>
                <a:lnTo>
                  <a:pt x="10757" y="1587"/>
                </a:lnTo>
                <a:lnTo>
                  <a:pt x="10699" y="1587"/>
                </a:lnTo>
                <a:lnTo>
                  <a:pt x="10699" y="1539"/>
                </a:lnTo>
                <a:cubicBezTo>
                  <a:pt x="10699" y="1503"/>
                  <a:pt x="10701" y="1480"/>
                  <a:pt x="10704" y="1472"/>
                </a:cubicBezTo>
                <a:cubicBezTo>
                  <a:pt x="10707" y="1464"/>
                  <a:pt x="10716" y="1460"/>
                  <a:pt x="10729" y="1460"/>
                </a:cubicBezTo>
                <a:close/>
                <a:moveTo>
                  <a:pt x="11775" y="1460"/>
                </a:moveTo>
                <a:cubicBezTo>
                  <a:pt x="11786" y="1460"/>
                  <a:pt x="11793" y="1465"/>
                  <a:pt x="11797" y="1474"/>
                </a:cubicBezTo>
                <a:cubicBezTo>
                  <a:pt x="11800" y="1484"/>
                  <a:pt x="11802" y="1506"/>
                  <a:pt x="11802" y="1539"/>
                </a:cubicBezTo>
                <a:lnTo>
                  <a:pt x="11802" y="1587"/>
                </a:lnTo>
                <a:lnTo>
                  <a:pt x="11745" y="1587"/>
                </a:lnTo>
                <a:lnTo>
                  <a:pt x="11745" y="1539"/>
                </a:lnTo>
                <a:cubicBezTo>
                  <a:pt x="11745" y="1503"/>
                  <a:pt x="11746" y="1480"/>
                  <a:pt x="11750" y="1472"/>
                </a:cubicBezTo>
                <a:cubicBezTo>
                  <a:pt x="11753" y="1464"/>
                  <a:pt x="11761" y="1460"/>
                  <a:pt x="11775" y="1460"/>
                </a:cubicBezTo>
                <a:close/>
                <a:moveTo>
                  <a:pt x="12781" y="1460"/>
                </a:moveTo>
                <a:cubicBezTo>
                  <a:pt x="12792" y="1460"/>
                  <a:pt x="12799" y="1465"/>
                  <a:pt x="12803" y="1474"/>
                </a:cubicBezTo>
                <a:cubicBezTo>
                  <a:pt x="12806" y="1484"/>
                  <a:pt x="12808" y="1506"/>
                  <a:pt x="12808" y="1539"/>
                </a:cubicBezTo>
                <a:lnTo>
                  <a:pt x="12808" y="1587"/>
                </a:lnTo>
                <a:lnTo>
                  <a:pt x="12750" y="1587"/>
                </a:lnTo>
                <a:lnTo>
                  <a:pt x="12750" y="1539"/>
                </a:lnTo>
                <a:cubicBezTo>
                  <a:pt x="12750" y="1503"/>
                  <a:pt x="12752" y="1480"/>
                  <a:pt x="12755" y="1472"/>
                </a:cubicBezTo>
                <a:cubicBezTo>
                  <a:pt x="12759" y="1464"/>
                  <a:pt x="12767" y="1460"/>
                  <a:pt x="12781" y="1460"/>
                </a:cubicBezTo>
                <a:close/>
                <a:moveTo>
                  <a:pt x="14985" y="1460"/>
                </a:moveTo>
                <a:cubicBezTo>
                  <a:pt x="14996" y="1460"/>
                  <a:pt x="15003" y="1465"/>
                  <a:pt x="15007" y="1474"/>
                </a:cubicBezTo>
                <a:cubicBezTo>
                  <a:pt x="15010" y="1484"/>
                  <a:pt x="15012" y="1506"/>
                  <a:pt x="15012" y="1539"/>
                </a:cubicBezTo>
                <a:lnTo>
                  <a:pt x="15012" y="1587"/>
                </a:lnTo>
                <a:lnTo>
                  <a:pt x="14955" y="1587"/>
                </a:lnTo>
                <a:lnTo>
                  <a:pt x="14955" y="1539"/>
                </a:lnTo>
                <a:cubicBezTo>
                  <a:pt x="14955" y="1503"/>
                  <a:pt x="14956" y="1480"/>
                  <a:pt x="14959" y="1472"/>
                </a:cubicBezTo>
                <a:cubicBezTo>
                  <a:pt x="14963" y="1464"/>
                  <a:pt x="14971" y="1460"/>
                  <a:pt x="14985" y="1460"/>
                </a:cubicBezTo>
                <a:close/>
                <a:moveTo>
                  <a:pt x="18491" y="1391"/>
                </a:moveTo>
                <a:cubicBezTo>
                  <a:pt x="18502" y="1522"/>
                  <a:pt x="18512" y="1633"/>
                  <a:pt x="18522" y="1722"/>
                </a:cubicBezTo>
                <a:lnTo>
                  <a:pt x="18452" y="1722"/>
                </a:lnTo>
                <a:cubicBezTo>
                  <a:pt x="18457" y="1652"/>
                  <a:pt x="18470" y="1542"/>
                  <a:pt x="18491" y="1391"/>
                </a:cubicBezTo>
                <a:close/>
                <a:moveTo>
                  <a:pt x="16440" y="1612"/>
                </a:moveTo>
                <a:lnTo>
                  <a:pt x="16440" y="1749"/>
                </a:lnTo>
                <a:lnTo>
                  <a:pt x="16700" y="1749"/>
                </a:lnTo>
                <a:lnTo>
                  <a:pt x="16700" y="1612"/>
                </a:lnTo>
                <a:close/>
                <a:moveTo>
                  <a:pt x="250" y="1696"/>
                </a:moveTo>
                <a:lnTo>
                  <a:pt x="250" y="1830"/>
                </a:lnTo>
                <a:cubicBezTo>
                  <a:pt x="250" y="1862"/>
                  <a:pt x="248" y="1882"/>
                  <a:pt x="244" y="1890"/>
                </a:cubicBezTo>
                <a:cubicBezTo>
                  <a:pt x="241" y="1898"/>
                  <a:pt x="233" y="1902"/>
                  <a:pt x="220" y="1902"/>
                </a:cubicBezTo>
                <a:cubicBezTo>
                  <a:pt x="207" y="1902"/>
                  <a:pt x="198" y="1897"/>
                  <a:pt x="194" y="1887"/>
                </a:cubicBezTo>
                <a:cubicBezTo>
                  <a:pt x="190" y="1877"/>
                  <a:pt x="187" y="1855"/>
                  <a:pt x="187" y="1822"/>
                </a:cubicBezTo>
                <a:cubicBezTo>
                  <a:pt x="187" y="1793"/>
                  <a:pt x="190" y="1770"/>
                  <a:pt x="195" y="1755"/>
                </a:cubicBezTo>
                <a:cubicBezTo>
                  <a:pt x="200" y="1739"/>
                  <a:pt x="218" y="1720"/>
                  <a:pt x="250" y="1696"/>
                </a:cubicBezTo>
                <a:close/>
                <a:moveTo>
                  <a:pt x="1207" y="1460"/>
                </a:moveTo>
                <a:cubicBezTo>
                  <a:pt x="1218" y="1460"/>
                  <a:pt x="1226" y="1464"/>
                  <a:pt x="1229" y="1473"/>
                </a:cubicBezTo>
                <a:cubicBezTo>
                  <a:pt x="1233" y="1481"/>
                  <a:pt x="1235" y="1502"/>
                  <a:pt x="1235" y="1535"/>
                </a:cubicBezTo>
                <a:lnTo>
                  <a:pt x="1235" y="1834"/>
                </a:lnTo>
                <a:cubicBezTo>
                  <a:pt x="1235" y="1862"/>
                  <a:pt x="1233" y="1880"/>
                  <a:pt x="1229" y="1889"/>
                </a:cubicBezTo>
                <a:cubicBezTo>
                  <a:pt x="1225" y="1897"/>
                  <a:pt x="1218" y="1902"/>
                  <a:pt x="1206" y="1902"/>
                </a:cubicBezTo>
                <a:cubicBezTo>
                  <a:pt x="1195" y="1902"/>
                  <a:pt x="1187" y="1897"/>
                  <a:pt x="1183" y="1888"/>
                </a:cubicBezTo>
                <a:cubicBezTo>
                  <a:pt x="1179" y="1878"/>
                  <a:pt x="1177" y="1858"/>
                  <a:pt x="1177" y="1828"/>
                </a:cubicBezTo>
                <a:lnTo>
                  <a:pt x="1177" y="1535"/>
                </a:lnTo>
                <a:cubicBezTo>
                  <a:pt x="1177" y="1502"/>
                  <a:pt x="1179" y="1481"/>
                  <a:pt x="1183" y="1473"/>
                </a:cubicBezTo>
                <a:cubicBezTo>
                  <a:pt x="1187" y="1464"/>
                  <a:pt x="1195" y="1460"/>
                  <a:pt x="1207" y="1460"/>
                </a:cubicBezTo>
                <a:close/>
                <a:moveTo>
                  <a:pt x="2504" y="1696"/>
                </a:moveTo>
                <a:lnTo>
                  <a:pt x="2504" y="1830"/>
                </a:lnTo>
                <a:cubicBezTo>
                  <a:pt x="2504" y="1862"/>
                  <a:pt x="2502" y="1882"/>
                  <a:pt x="2499" y="1890"/>
                </a:cubicBezTo>
                <a:cubicBezTo>
                  <a:pt x="2495" y="1898"/>
                  <a:pt x="2487" y="1902"/>
                  <a:pt x="2475" y="1902"/>
                </a:cubicBezTo>
                <a:cubicBezTo>
                  <a:pt x="2462" y="1902"/>
                  <a:pt x="2453" y="1897"/>
                  <a:pt x="2448" y="1887"/>
                </a:cubicBezTo>
                <a:cubicBezTo>
                  <a:pt x="2444" y="1877"/>
                  <a:pt x="2442" y="1855"/>
                  <a:pt x="2442" y="1822"/>
                </a:cubicBezTo>
                <a:cubicBezTo>
                  <a:pt x="2442" y="1793"/>
                  <a:pt x="2444" y="1770"/>
                  <a:pt x="2449" y="1755"/>
                </a:cubicBezTo>
                <a:cubicBezTo>
                  <a:pt x="2454" y="1739"/>
                  <a:pt x="2473" y="1720"/>
                  <a:pt x="2504" y="1696"/>
                </a:cubicBezTo>
                <a:close/>
                <a:moveTo>
                  <a:pt x="2991" y="1460"/>
                </a:moveTo>
                <a:cubicBezTo>
                  <a:pt x="3003" y="1460"/>
                  <a:pt x="3011" y="1464"/>
                  <a:pt x="3015" y="1472"/>
                </a:cubicBezTo>
                <a:cubicBezTo>
                  <a:pt x="3019" y="1480"/>
                  <a:pt x="3021" y="1496"/>
                  <a:pt x="3021" y="1520"/>
                </a:cubicBezTo>
                <a:lnTo>
                  <a:pt x="3021" y="1819"/>
                </a:lnTo>
                <a:cubicBezTo>
                  <a:pt x="3021" y="1856"/>
                  <a:pt x="3019" y="1878"/>
                  <a:pt x="3015" y="1888"/>
                </a:cubicBezTo>
                <a:cubicBezTo>
                  <a:pt x="3010" y="1897"/>
                  <a:pt x="3002" y="1902"/>
                  <a:pt x="2989" y="1902"/>
                </a:cubicBezTo>
                <a:cubicBezTo>
                  <a:pt x="2978" y="1902"/>
                  <a:pt x="2971" y="1897"/>
                  <a:pt x="2967" y="1889"/>
                </a:cubicBezTo>
                <a:cubicBezTo>
                  <a:pt x="2963" y="1881"/>
                  <a:pt x="2961" y="1863"/>
                  <a:pt x="2961" y="1837"/>
                </a:cubicBezTo>
                <a:lnTo>
                  <a:pt x="2961" y="1520"/>
                </a:lnTo>
                <a:cubicBezTo>
                  <a:pt x="2961" y="1494"/>
                  <a:pt x="2963" y="1478"/>
                  <a:pt x="2967" y="1471"/>
                </a:cubicBezTo>
                <a:cubicBezTo>
                  <a:pt x="2971" y="1463"/>
                  <a:pt x="2979" y="1460"/>
                  <a:pt x="2991" y="1460"/>
                </a:cubicBezTo>
                <a:close/>
                <a:moveTo>
                  <a:pt x="3528" y="1696"/>
                </a:moveTo>
                <a:lnTo>
                  <a:pt x="3528" y="1830"/>
                </a:lnTo>
                <a:cubicBezTo>
                  <a:pt x="3528" y="1862"/>
                  <a:pt x="3526" y="1882"/>
                  <a:pt x="3522" y="1890"/>
                </a:cubicBezTo>
                <a:cubicBezTo>
                  <a:pt x="3518" y="1898"/>
                  <a:pt x="3510" y="1902"/>
                  <a:pt x="3498" y="1902"/>
                </a:cubicBezTo>
                <a:cubicBezTo>
                  <a:pt x="3485" y="1902"/>
                  <a:pt x="3476" y="1897"/>
                  <a:pt x="3472" y="1887"/>
                </a:cubicBezTo>
                <a:cubicBezTo>
                  <a:pt x="3467" y="1877"/>
                  <a:pt x="3465" y="1855"/>
                  <a:pt x="3465" y="1822"/>
                </a:cubicBezTo>
                <a:cubicBezTo>
                  <a:pt x="3465" y="1793"/>
                  <a:pt x="3468" y="1770"/>
                  <a:pt x="3473" y="1755"/>
                </a:cubicBezTo>
                <a:cubicBezTo>
                  <a:pt x="3478" y="1739"/>
                  <a:pt x="3496" y="1720"/>
                  <a:pt x="3528" y="1696"/>
                </a:cubicBezTo>
                <a:close/>
                <a:moveTo>
                  <a:pt x="4208" y="1696"/>
                </a:moveTo>
                <a:lnTo>
                  <a:pt x="4208" y="1830"/>
                </a:lnTo>
                <a:cubicBezTo>
                  <a:pt x="4208" y="1862"/>
                  <a:pt x="4206" y="1882"/>
                  <a:pt x="4202" y="1890"/>
                </a:cubicBezTo>
                <a:cubicBezTo>
                  <a:pt x="4199" y="1898"/>
                  <a:pt x="4191" y="1902"/>
                  <a:pt x="4178" y="1902"/>
                </a:cubicBezTo>
                <a:cubicBezTo>
                  <a:pt x="4165" y="1902"/>
                  <a:pt x="4156" y="1897"/>
                  <a:pt x="4152" y="1887"/>
                </a:cubicBezTo>
                <a:cubicBezTo>
                  <a:pt x="4148" y="1877"/>
                  <a:pt x="4145" y="1855"/>
                  <a:pt x="4145" y="1822"/>
                </a:cubicBezTo>
                <a:cubicBezTo>
                  <a:pt x="4145" y="1793"/>
                  <a:pt x="4148" y="1770"/>
                  <a:pt x="4153" y="1755"/>
                </a:cubicBezTo>
                <a:cubicBezTo>
                  <a:pt x="4158" y="1739"/>
                  <a:pt x="4176" y="1720"/>
                  <a:pt x="4208" y="1696"/>
                </a:cubicBezTo>
                <a:close/>
                <a:moveTo>
                  <a:pt x="5162" y="1696"/>
                </a:moveTo>
                <a:lnTo>
                  <a:pt x="5162" y="1830"/>
                </a:lnTo>
                <a:cubicBezTo>
                  <a:pt x="5162" y="1862"/>
                  <a:pt x="5160" y="1882"/>
                  <a:pt x="5156" y="1890"/>
                </a:cubicBezTo>
                <a:cubicBezTo>
                  <a:pt x="5153" y="1898"/>
                  <a:pt x="5145" y="1902"/>
                  <a:pt x="5132" y="1902"/>
                </a:cubicBezTo>
                <a:cubicBezTo>
                  <a:pt x="5119" y="1902"/>
                  <a:pt x="5111" y="1897"/>
                  <a:pt x="5106" y="1887"/>
                </a:cubicBezTo>
                <a:cubicBezTo>
                  <a:pt x="5102" y="1877"/>
                  <a:pt x="5100" y="1855"/>
                  <a:pt x="5100" y="1822"/>
                </a:cubicBezTo>
                <a:cubicBezTo>
                  <a:pt x="5100" y="1793"/>
                  <a:pt x="5102" y="1770"/>
                  <a:pt x="5107" y="1755"/>
                </a:cubicBezTo>
                <a:cubicBezTo>
                  <a:pt x="5112" y="1739"/>
                  <a:pt x="5131" y="1720"/>
                  <a:pt x="5162" y="1696"/>
                </a:cubicBezTo>
                <a:close/>
                <a:moveTo>
                  <a:pt x="6694" y="1460"/>
                </a:moveTo>
                <a:cubicBezTo>
                  <a:pt x="6706" y="1460"/>
                  <a:pt x="6714" y="1464"/>
                  <a:pt x="6718" y="1472"/>
                </a:cubicBezTo>
                <a:cubicBezTo>
                  <a:pt x="6722" y="1480"/>
                  <a:pt x="6724" y="1496"/>
                  <a:pt x="6724" y="1520"/>
                </a:cubicBezTo>
                <a:lnTo>
                  <a:pt x="6724" y="1819"/>
                </a:lnTo>
                <a:cubicBezTo>
                  <a:pt x="6724" y="1856"/>
                  <a:pt x="6722" y="1878"/>
                  <a:pt x="6718" y="1888"/>
                </a:cubicBezTo>
                <a:cubicBezTo>
                  <a:pt x="6714" y="1897"/>
                  <a:pt x="6705" y="1902"/>
                  <a:pt x="6692" y="1902"/>
                </a:cubicBezTo>
                <a:cubicBezTo>
                  <a:pt x="6681" y="1902"/>
                  <a:pt x="6674" y="1897"/>
                  <a:pt x="6670" y="1889"/>
                </a:cubicBezTo>
                <a:cubicBezTo>
                  <a:pt x="6666" y="1881"/>
                  <a:pt x="6664" y="1863"/>
                  <a:pt x="6664" y="1837"/>
                </a:cubicBezTo>
                <a:lnTo>
                  <a:pt x="6664" y="1520"/>
                </a:lnTo>
                <a:cubicBezTo>
                  <a:pt x="6664" y="1494"/>
                  <a:pt x="6666" y="1478"/>
                  <a:pt x="6670" y="1471"/>
                </a:cubicBezTo>
                <a:cubicBezTo>
                  <a:pt x="6674" y="1463"/>
                  <a:pt x="6682" y="1460"/>
                  <a:pt x="6694" y="1460"/>
                </a:cubicBezTo>
                <a:close/>
                <a:moveTo>
                  <a:pt x="8999" y="1460"/>
                </a:moveTo>
                <a:cubicBezTo>
                  <a:pt x="9010" y="1460"/>
                  <a:pt x="9018" y="1464"/>
                  <a:pt x="9021" y="1473"/>
                </a:cubicBezTo>
                <a:cubicBezTo>
                  <a:pt x="9025" y="1481"/>
                  <a:pt x="9027" y="1502"/>
                  <a:pt x="9027" y="1535"/>
                </a:cubicBezTo>
                <a:lnTo>
                  <a:pt x="9027" y="1834"/>
                </a:lnTo>
                <a:cubicBezTo>
                  <a:pt x="9027" y="1862"/>
                  <a:pt x="9025" y="1880"/>
                  <a:pt x="9021" y="1889"/>
                </a:cubicBezTo>
                <a:cubicBezTo>
                  <a:pt x="9017" y="1897"/>
                  <a:pt x="9010" y="1902"/>
                  <a:pt x="8998" y="1902"/>
                </a:cubicBezTo>
                <a:cubicBezTo>
                  <a:pt x="8987" y="1902"/>
                  <a:pt x="8979" y="1897"/>
                  <a:pt x="8975" y="1888"/>
                </a:cubicBezTo>
                <a:cubicBezTo>
                  <a:pt x="8971" y="1878"/>
                  <a:pt x="8969" y="1858"/>
                  <a:pt x="8969" y="1828"/>
                </a:cubicBezTo>
                <a:lnTo>
                  <a:pt x="8969" y="1535"/>
                </a:lnTo>
                <a:cubicBezTo>
                  <a:pt x="8969" y="1502"/>
                  <a:pt x="8971" y="1481"/>
                  <a:pt x="8975" y="1473"/>
                </a:cubicBezTo>
                <a:cubicBezTo>
                  <a:pt x="8979" y="1464"/>
                  <a:pt x="8987" y="1460"/>
                  <a:pt x="8999" y="1460"/>
                </a:cubicBezTo>
                <a:close/>
                <a:moveTo>
                  <a:pt x="10209" y="1460"/>
                </a:moveTo>
                <a:cubicBezTo>
                  <a:pt x="10222" y="1460"/>
                  <a:pt x="10230" y="1464"/>
                  <a:pt x="10234" y="1472"/>
                </a:cubicBezTo>
                <a:cubicBezTo>
                  <a:pt x="10238" y="1480"/>
                  <a:pt x="10240" y="1496"/>
                  <a:pt x="10240" y="1520"/>
                </a:cubicBezTo>
                <a:lnTo>
                  <a:pt x="10240" y="1819"/>
                </a:lnTo>
                <a:cubicBezTo>
                  <a:pt x="10240" y="1856"/>
                  <a:pt x="10238" y="1878"/>
                  <a:pt x="10233" y="1888"/>
                </a:cubicBezTo>
                <a:cubicBezTo>
                  <a:pt x="10229" y="1897"/>
                  <a:pt x="10221" y="1902"/>
                  <a:pt x="10208" y="1902"/>
                </a:cubicBezTo>
                <a:cubicBezTo>
                  <a:pt x="10197" y="1902"/>
                  <a:pt x="10189" y="1897"/>
                  <a:pt x="10186" y="1889"/>
                </a:cubicBezTo>
                <a:cubicBezTo>
                  <a:pt x="10182" y="1881"/>
                  <a:pt x="10180" y="1863"/>
                  <a:pt x="10180" y="1837"/>
                </a:cubicBezTo>
                <a:lnTo>
                  <a:pt x="10180" y="1520"/>
                </a:lnTo>
                <a:cubicBezTo>
                  <a:pt x="10180" y="1494"/>
                  <a:pt x="10182" y="1478"/>
                  <a:pt x="10186" y="1471"/>
                </a:cubicBezTo>
                <a:cubicBezTo>
                  <a:pt x="10190" y="1463"/>
                  <a:pt x="10198" y="1460"/>
                  <a:pt x="10209" y="1460"/>
                </a:cubicBezTo>
                <a:close/>
                <a:moveTo>
                  <a:pt x="13298" y="1460"/>
                </a:moveTo>
                <a:cubicBezTo>
                  <a:pt x="13312" y="1460"/>
                  <a:pt x="13320" y="1464"/>
                  <a:pt x="13323" y="1472"/>
                </a:cubicBezTo>
                <a:cubicBezTo>
                  <a:pt x="13326" y="1481"/>
                  <a:pt x="13327" y="1505"/>
                  <a:pt x="13327" y="1545"/>
                </a:cubicBezTo>
                <a:lnTo>
                  <a:pt x="13327" y="1823"/>
                </a:lnTo>
                <a:cubicBezTo>
                  <a:pt x="13327" y="1857"/>
                  <a:pt x="13326" y="1879"/>
                  <a:pt x="13322" y="1888"/>
                </a:cubicBezTo>
                <a:cubicBezTo>
                  <a:pt x="13319" y="1897"/>
                  <a:pt x="13312" y="1902"/>
                  <a:pt x="13299" y="1902"/>
                </a:cubicBezTo>
                <a:cubicBezTo>
                  <a:pt x="13286" y="1902"/>
                  <a:pt x="13277" y="1897"/>
                  <a:pt x="13273" y="1887"/>
                </a:cubicBezTo>
                <a:cubicBezTo>
                  <a:pt x="13270" y="1877"/>
                  <a:pt x="13268" y="1853"/>
                  <a:pt x="13268" y="1814"/>
                </a:cubicBezTo>
                <a:lnTo>
                  <a:pt x="13268" y="1545"/>
                </a:lnTo>
                <a:cubicBezTo>
                  <a:pt x="13268" y="1508"/>
                  <a:pt x="13269" y="1484"/>
                  <a:pt x="13273" y="1474"/>
                </a:cubicBezTo>
                <a:cubicBezTo>
                  <a:pt x="13277" y="1465"/>
                  <a:pt x="13285" y="1460"/>
                  <a:pt x="13298" y="1460"/>
                </a:cubicBezTo>
                <a:close/>
                <a:moveTo>
                  <a:pt x="14115" y="1460"/>
                </a:moveTo>
                <a:cubicBezTo>
                  <a:pt x="14126" y="1460"/>
                  <a:pt x="14134" y="1464"/>
                  <a:pt x="14138" y="1473"/>
                </a:cubicBezTo>
                <a:cubicBezTo>
                  <a:pt x="14141" y="1481"/>
                  <a:pt x="14143" y="1502"/>
                  <a:pt x="14143" y="1535"/>
                </a:cubicBezTo>
                <a:lnTo>
                  <a:pt x="14143" y="1834"/>
                </a:lnTo>
                <a:cubicBezTo>
                  <a:pt x="14143" y="1862"/>
                  <a:pt x="14141" y="1880"/>
                  <a:pt x="14137" y="1889"/>
                </a:cubicBezTo>
                <a:cubicBezTo>
                  <a:pt x="14134" y="1897"/>
                  <a:pt x="14126" y="1902"/>
                  <a:pt x="14114" y="1902"/>
                </a:cubicBezTo>
                <a:cubicBezTo>
                  <a:pt x="14103" y="1902"/>
                  <a:pt x="14095" y="1897"/>
                  <a:pt x="14091" y="1888"/>
                </a:cubicBezTo>
                <a:cubicBezTo>
                  <a:pt x="14087" y="1878"/>
                  <a:pt x="14085" y="1858"/>
                  <a:pt x="14085" y="1828"/>
                </a:cubicBezTo>
                <a:lnTo>
                  <a:pt x="14085" y="1535"/>
                </a:lnTo>
                <a:cubicBezTo>
                  <a:pt x="14085" y="1502"/>
                  <a:pt x="14087" y="1481"/>
                  <a:pt x="14091" y="1473"/>
                </a:cubicBezTo>
                <a:cubicBezTo>
                  <a:pt x="14095" y="1464"/>
                  <a:pt x="14103" y="1460"/>
                  <a:pt x="14115" y="1460"/>
                </a:cubicBezTo>
                <a:close/>
                <a:moveTo>
                  <a:pt x="1992" y="1357"/>
                </a:moveTo>
                <a:lnTo>
                  <a:pt x="1992" y="2005"/>
                </a:lnTo>
                <a:lnTo>
                  <a:pt x="2195" y="2005"/>
                </a:lnTo>
                <a:lnTo>
                  <a:pt x="2195" y="1357"/>
                </a:lnTo>
                <a:close/>
                <a:moveTo>
                  <a:pt x="4649" y="1214"/>
                </a:moveTo>
                <a:lnTo>
                  <a:pt x="4649" y="2005"/>
                </a:lnTo>
                <a:lnTo>
                  <a:pt x="4853" y="2005"/>
                </a:lnTo>
                <a:lnTo>
                  <a:pt x="4853" y="1214"/>
                </a:lnTo>
                <a:close/>
                <a:moveTo>
                  <a:pt x="5917" y="1345"/>
                </a:moveTo>
                <a:cubicBezTo>
                  <a:pt x="5863" y="1348"/>
                  <a:pt x="5822" y="1381"/>
                  <a:pt x="5793" y="1442"/>
                </a:cubicBezTo>
                <a:lnTo>
                  <a:pt x="5801" y="1357"/>
                </a:lnTo>
                <a:lnTo>
                  <a:pt x="5604" y="1357"/>
                </a:lnTo>
                <a:lnTo>
                  <a:pt x="5604" y="2005"/>
                </a:lnTo>
                <a:lnTo>
                  <a:pt x="5801" y="2005"/>
                </a:lnTo>
                <a:lnTo>
                  <a:pt x="5801" y="1749"/>
                </a:lnTo>
                <a:cubicBezTo>
                  <a:pt x="5801" y="1686"/>
                  <a:pt x="5803" y="1646"/>
                  <a:pt x="5807" y="1628"/>
                </a:cubicBezTo>
                <a:cubicBezTo>
                  <a:pt x="5811" y="1611"/>
                  <a:pt x="5821" y="1597"/>
                  <a:pt x="5838" y="1588"/>
                </a:cubicBezTo>
                <a:cubicBezTo>
                  <a:pt x="5855" y="1578"/>
                  <a:pt x="5881" y="1573"/>
                  <a:pt x="5917" y="1573"/>
                </a:cubicBezTo>
                <a:lnTo>
                  <a:pt x="5917" y="1345"/>
                </a:lnTo>
                <a:close/>
                <a:moveTo>
                  <a:pt x="8504" y="1357"/>
                </a:moveTo>
                <a:lnTo>
                  <a:pt x="8504" y="2005"/>
                </a:lnTo>
                <a:lnTo>
                  <a:pt x="8707" y="2005"/>
                </a:lnTo>
                <a:lnTo>
                  <a:pt x="8707" y="1357"/>
                </a:lnTo>
                <a:close/>
                <a:moveTo>
                  <a:pt x="9610" y="1345"/>
                </a:moveTo>
                <a:cubicBezTo>
                  <a:pt x="9583" y="1345"/>
                  <a:pt x="9559" y="1351"/>
                  <a:pt x="9539" y="1363"/>
                </a:cubicBezTo>
                <a:cubicBezTo>
                  <a:pt x="9518" y="1375"/>
                  <a:pt x="9501" y="1392"/>
                  <a:pt x="9486" y="1416"/>
                </a:cubicBezTo>
                <a:lnTo>
                  <a:pt x="9490" y="1357"/>
                </a:lnTo>
                <a:lnTo>
                  <a:pt x="9289" y="1357"/>
                </a:lnTo>
                <a:lnTo>
                  <a:pt x="9289" y="2005"/>
                </a:lnTo>
                <a:lnTo>
                  <a:pt x="9486" y="2005"/>
                </a:lnTo>
                <a:lnTo>
                  <a:pt x="9486" y="1567"/>
                </a:lnTo>
                <a:cubicBezTo>
                  <a:pt x="9486" y="1518"/>
                  <a:pt x="9488" y="1488"/>
                  <a:pt x="9492" y="1477"/>
                </a:cubicBezTo>
                <a:cubicBezTo>
                  <a:pt x="9495" y="1465"/>
                  <a:pt x="9504" y="1460"/>
                  <a:pt x="9518" y="1460"/>
                </a:cubicBezTo>
                <a:cubicBezTo>
                  <a:pt x="9531" y="1460"/>
                  <a:pt x="9540" y="1465"/>
                  <a:pt x="9542" y="1474"/>
                </a:cubicBezTo>
                <a:cubicBezTo>
                  <a:pt x="9545" y="1484"/>
                  <a:pt x="9547" y="1511"/>
                  <a:pt x="9547" y="1556"/>
                </a:cubicBezTo>
                <a:lnTo>
                  <a:pt x="9547" y="2005"/>
                </a:lnTo>
                <a:lnTo>
                  <a:pt x="9744" y="2005"/>
                </a:lnTo>
                <a:lnTo>
                  <a:pt x="9744" y="1550"/>
                </a:lnTo>
                <a:cubicBezTo>
                  <a:pt x="9744" y="1494"/>
                  <a:pt x="9741" y="1453"/>
                  <a:pt x="9735" y="1429"/>
                </a:cubicBezTo>
                <a:cubicBezTo>
                  <a:pt x="9729" y="1405"/>
                  <a:pt x="9715" y="1385"/>
                  <a:pt x="9693" y="1369"/>
                </a:cubicBezTo>
                <a:cubicBezTo>
                  <a:pt x="9672" y="1353"/>
                  <a:pt x="9644" y="1345"/>
                  <a:pt x="9610" y="1345"/>
                </a:cubicBezTo>
                <a:close/>
                <a:moveTo>
                  <a:pt x="11509" y="1345"/>
                </a:moveTo>
                <a:cubicBezTo>
                  <a:pt x="11455" y="1348"/>
                  <a:pt x="11413" y="1381"/>
                  <a:pt x="11385" y="1442"/>
                </a:cubicBezTo>
                <a:lnTo>
                  <a:pt x="11393" y="1357"/>
                </a:lnTo>
                <a:lnTo>
                  <a:pt x="11195" y="1357"/>
                </a:lnTo>
                <a:lnTo>
                  <a:pt x="11195" y="2005"/>
                </a:lnTo>
                <a:lnTo>
                  <a:pt x="11393" y="2005"/>
                </a:lnTo>
                <a:lnTo>
                  <a:pt x="11393" y="1749"/>
                </a:lnTo>
                <a:cubicBezTo>
                  <a:pt x="11393" y="1686"/>
                  <a:pt x="11395" y="1646"/>
                  <a:pt x="11398" y="1628"/>
                </a:cubicBezTo>
                <a:cubicBezTo>
                  <a:pt x="11402" y="1611"/>
                  <a:pt x="11413" y="1597"/>
                  <a:pt x="11430" y="1588"/>
                </a:cubicBezTo>
                <a:cubicBezTo>
                  <a:pt x="11447" y="1578"/>
                  <a:pt x="11473" y="1573"/>
                  <a:pt x="11509" y="1573"/>
                </a:cubicBezTo>
                <a:lnTo>
                  <a:pt x="11509" y="1345"/>
                </a:lnTo>
                <a:close/>
                <a:moveTo>
                  <a:pt x="13600" y="1270"/>
                </a:moveTo>
                <a:lnTo>
                  <a:pt x="13600" y="1372"/>
                </a:lnTo>
                <a:lnTo>
                  <a:pt x="13557" y="1372"/>
                </a:lnTo>
                <a:lnTo>
                  <a:pt x="13557" y="1475"/>
                </a:lnTo>
                <a:lnTo>
                  <a:pt x="13600" y="1475"/>
                </a:lnTo>
                <a:lnTo>
                  <a:pt x="13600" y="1804"/>
                </a:lnTo>
                <a:cubicBezTo>
                  <a:pt x="13600" y="1868"/>
                  <a:pt x="13601" y="1909"/>
                  <a:pt x="13605" y="1927"/>
                </a:cubicBezTo>
                <a:cubicBezTo>
                  <a:pt x="13609" y="1944"/>
                  <a:pt x="13618" y="1960"/>
                  <a:pt x="13632" y="1973"/>
                </a:cubicBezTo>
                <a:cubicBezTo>
                  <a:pt x="13647" y="1987"/>
                  <a:pt x="13664" y="1995"/>
                  <a:pt x="13683" y="1999"/>
                </a:cubicBezTo>
                <a:cubicBezTo>
                  <a:pt x="13702" y="2003"/>
                  <a:pt x="13734" y="2005"/>
                  <a:pt x="13779" y="2005"/>
                </a:cubicBezTo>
                <a:lnTo>
                  <a:pt x="13859" y="2005"/>
                </a:lnTo>
                <a:lnTo>
                  <a:pt x="13859" y="1900"/>
                </a:lnTo>
                <a:cubicBezTo>
                  <a:pt x="13827" y="1900"/>
                  <a:pt x="13808" y="1898"/>
                  <a:pt x="13804" y="1893"/>
                </a:cubicBezTo>
                <a:cubicBezTo>
                  <a:pt x="13800" y="1888"/>
                  <a:pt x="13797" y="1864"/>
                  <a:pt x="13797" y="1821"/>
                </a:cubicBezTo>
                <a:lnTo>
                  <a:pt x="13797" y="1475"/>
                </a:lnTo>
                <a:lnTo>
                  <a:pt x="13851" y="1475"/>
                </a:lnTo>
                <a:lnTo>
                  <a:pt x="13851" y="1372"/>
                </a:lnTo>
                <a:lnTo>
                  <a:pt x="13797" y="1372"/>
                </a:lnTo>
                <a:lnTo>
                  <a:pt x="13797" y="1270"/>
                </a:lnTo>
                <a:close/>
                <a:moveTo>
                  <a:pt x="14719" y="1345"/>
                </a:moveTo>
                <a:cubicBezTo>
                  <a:pt x="14665" y="1348"/>
                  <a:pt x="14623" y="1381"/>
                  <a:pt x="14595" y="1442"/>
                </a:cubicBezTo>
                <a:lnTo>
                  <a:pt x="14603" y="1357"/>
                </a:lnTo>
                <a:lnTo>
                  <a:pt x="14405" y="1357"/>
                </a:lnTo>
                <a:lnTo>
                  <a:pt x="14405" y="2005"/>
                </a:lnTo>
                <a:lnTo>
                  <a:pt x="14603" y="2005"/>
                </a:lnTo>
                <a:lnTo>
                  <a:pt x="14603" y="1749"/>
                </a:lnTo>
                <a:cubicBezTo>
                  <a:pt x="14603" y="1686"/>
                  <a:pt x="14604" y="1646"/>
                  <a:pt x="14608" y="1628"/>
                </a:cubicBezTo>
                <a:cubicBezTo>
                  <a:pt x="14612" y="1611"/>
                  <a:pt x="14623" y="1597"/>
                  <a:pt x="14640" y="1588"/>
                </a:cubicBezTo>
                <a:cubicBezTo>
                  <a:pt x="14657" y="1578"/>
                  <a:pt x="14683" y="1573"/>
                  <a:pt x="14719" y="1573"/>
                </a:cubicBezTo>
                <a:lnTo>
                  <a:pt x="14719" y="1345"/>
                </a:lnTo>
                <a:close/>
                <a:moveTo>
                  <a:pt x="16758" y="1214"/>
                </a:moveTo>
                <a:lnTo>
                  <a:pt x="16758" y="2005"/>
                </a:lnTo>
                <a:lnTo>
                  <a:pt x="16964" y="2005"/>
                </a:lnTo>
                <a:lnTo>
                  <a:pt x="16964" y="1673"/>
                </a:lnTo>
                <a:lnTo>
                  <a:pt x="17025" y="1673"/>
                </a:lnTo>
                <a:lnTo>
                  <a:pt x="17025" y="2005"/>
                </a:lnTo>
                <a:lnTo>
                  <a:pt x="17231" y="2005"/>
                </a:lnTo>
                <a:lnTo>
                  <a:pt x="17231" y="1214"/>
                </a:lnTo>
                <a:lnTo>
                  <a:pt x="17025" y="1214"/>
                </a:lnTo>
                <a:lnTo>
                  <a:pt x="17025" y="1497"/>
                </a:lnTo>
                <a:lnTo>
                  <a:pt x="16964" y="1497"/>
                </a:lnTo>
                <a:lnTo>
                  <a:pt x="16964" y="1214"/>
                </a:lnTo>
                <a:close/>
                <a:moveTo>
                  <a:pt x="17278" y="1214"/>
                </a:moveTo>
                <a:lnTo>
                  <a:pt x="17278" y="1372"/>
                </a:lnTo>
                <a:lnTo>
                  <a:pt x="17400" y="1372"/>
                </a:lnTo>
                <a:lnTo>
                  <a:pt x="17400" y="2005"/>
                </a:lnTo>
                <a:lnTo>
                  <a:pt x="17605" y="2005"/>
                </a:lnTo>
                <a:lnTo>
                  <a:pt x="17605" y="1372"/>
                </a:lnTo>
                <a:lnTo>
                  <a:pt x="17728" y="1372"/>
                </a:lnTo>
                <a:lnTo>
                  <a:pt x="17728" y="1214"/>
                </a:lnTo>
                <a:close/>
                <a:moveTo>
                  <a:pt x="17973" y="1199"/>
                </a:moveTo>
                <a:cubicBezTo>
                  <a:pt x="17933" y="1199"/>
                  <a:pt x="17899" y="1205"/>
                  <a:pt x="17870" y="1218"/>
                </a:cubicBezTo>
                <a:cubicBezTo>
                  <a:pt x="17841" y="1231"/>
                  <a:pt x="17818" y="1249"/>
                  <a:pt x="17800" y="1274"/>
                </a:cubicBezTo>
                <a:cubicBezTo>
                  <a:pt x="17782" y="1299"/>
                  <a:pt x="17771" y="1324"/>
                  <a:pt x="17767" y="1350"/>
                </a:cubicBezTo>
                <a:cubicBezTo>
                  <a:pt x="17762" y="1375"/>
                  <a:pt x="17760" y="1410"/>
                  <a:pt x="17760" y="1454"/>
                </a:cubicBezTo>
                <a:lnTo>
                  <a:pt x="17760" y="1483"/>
                </a:lnTo>
                <a:lnTo>
                  <a:pt x="17937" y="1483"/>
                </a:lnTo>
                <a:lnTo>
                  <a:pt x="17937" y="1408"/>
                </a:lnTo>
                <a:cubicBezTo>
                  <a:pt x="17937" y="1373"/>
                  <a:pt x="17940" y="1350"/>
                  <a:pt x="17947" y="1338"/>
                </a:cubicBezTo>
                <a:cubicBezTo>
                  <a:pt x="17955" y="1326"/>
                  <a:pt x="17966" y="1320"/>
                  <a:pt x="17981" y="1320"/>
                </a:cubicBezTo>
                <a:cubicBezTo>
                  <a:pt x="17996" y="1320"/>
                  <a:pt x="18007" y="1326"/>
                  <a:pt x="18014" y="1336"/>
                </a:cubicBezTo>
                <a:cubicBezTo>
                  <a:pt x="18022" y="1347"/>
                  <a:pt x="18025" y="1363"/>
                  <a:pt x="18025" y="1384"/>
                </a:cubicBezTo>
                <a:cubicBezTo>
                  <a:pt x="18025" y="1412"/>
                  <a:pt x="18013" y="1451"/>
                  <a:pt x="17989" y="1501"/>
                </a:cubicBezTo>
                <a:cubicBezTo>
                  <a:pt x="17965" y="1551"/>
                  <a:pt x="17888" y="1681"/>
                  <a:pt x="17760" y="1892"/>
                </a:cubicBezTo>
                <a:lnTo>
                  <a:pt x="17760" y="2005"/>
                </a:lnTo>
                <a:lnTo>
                  <a:pt x="18194" y="2005"/>
                </a:lnTo>
                <a:lnTo>
                  <a:pt x="18194" y="1870"/>
                </a:lnTo>
                <a:lnTo>
                  <a:pt x="17978" y="1870"/>
                </a:lnTo>
                <a:cubicBezTo>
                  <a:pt x="18088" y="1706"/>
                  <a:pt x="18155" y="1599"/>
                  <a:pt x="18177" y="1548"/>
                </a:cubicBezTo>
                <a:cubicBezTo>
                  <a:pt x="18200" y="1498"/>
                  <a:pt x="18211" y="1450"/>
                  <a:pt x="18211" y="1405"/>
                </a:cubicBezTo>
                <a:cubicBezTo>
                  <a:pt x="18211" y="1345"/>
                  <a:pt x="18191" y="1296"/>
                  <a:pt x="18151" y="1257"/>
                </a:cubicBezTo>
                <a:cubicBezTo>
                  <a:pt x="18111" y="1218"/>
                  <a:pt x="18052" y="1199"/>
                  <a:pt x="17973" y="1199"/>
                </a:cubicBezTo>
                <a:close/>
                <a:moveTo>
                  <a:pt x="18334" y="1214"/>
                </a:moveTo>
                <a:lnTo>
                  <a:pt x="18229" y="2005"/>
                </a:lnTo>
                <a:lnTo>
                  <a:pt x="18442" y="2005"/>
                </a:lnTo>
                <a:lnTo>
                  <a:pt x="18455" y="1862"/>
                </a:lnTo>
                <a:lnTo>
                  <a:pt x="18528" y="1862"/>
                </a:lnTo>
                <a:lnTo>
                  <a:pt x="18539" y="2005"/>
                </a:lnTo>
                <a:lnTo>
                  <a:pt x="18749" y="2005"/>
                </a:lnTo>
                <a:lnTo>
                  <a:pt x="18631" y="1214"/>
                </a:lnTo>
                <a:close/>
                <a:moveTo>
                  <a:pt x="225" y="1345"/>
                </a:moveTo>
                <a:cubicBezTo>
                  <a:pt x="169" y="1345"/>
                  <a:pt x="124" y="1355"/>
                  <a:pt x="89" y="1376"/>
                </a:cubicBezTo>
                <a:cubicBezTo>
                  <a:pt x="55" y="1397"/>
                  <a:pt x="31" y="1421"/>
                  <a:pt x="20" y="1448"/>
                </a:cubicBezTo>
                <a:cubicBezTo>
                  <a:pt x="8" y="1475"/>
                  <a:pt x="2" y="1514"/>
                  <a:pt x="2" y="1564"/>
                </a:cubicBezTo>
                <a:lnTo>
                  <a:pt x="2" y="1608"/>
                </a:lnTo>
                <a:lnTo>
                  <a:pt x="187" y="1608"/>
                </a:lnTo>
                <a:lnTo>
                  <a:pt x="187" y="1540"/>
                </a:lnTo>
                <a:cubicBezTo>
                  <a:pt x="187" y="1504"/>
                  <a:pt x="189" y="1481"/>
                  <a:pt x="192" y="1473"/>
                </a:cubicBezTo>
                <a:cubicBezTo>
                  <a:pt x="196" y="1464"/>
                  <a:pt x="204" y="1460"/>
                  <a:pt x="217" y="1460"/>
                </a:cubicBezTo>
                <a:cubicBezTo>
                  <a:pt x="229" y="1460"/>
                  <a:pt x="237" y="1465"/>
                  <a:pt x="242" y="1475"/>
                </a:cubicBezTo>
                <a:cubicBezTo>
                  <a:pt x="247" y="1485"/>
                  <a:pt x="250" y="1507"/>
                  <a:pt x="250" y="1541"/>
                </a:cubicBezTo>
                <a:cubicBezTo>
                  <a:pt x="250" y="1568"/>
                  <a:pt x="248" y="1586"/>
                  <a:pt x="243" y="1595"/>
                </a:cubicBezTo>
                <a:cubicBezTo>
                  <a:pt x="239" y="1604"/>
                  <a:pt x="204" y="1621"/>
                  <a:pt x="139" y="1646"/>
                </a:cubicBezTo>
                <a:cubicBezTo>
                  <a:pt x="79" y="1670"/>
                  <a:pt x="41" y="1690"/>
                  <a:pt x="25" y="1708"/>
                </a:cubicBezTo>
                <a:cubicBezTo>
                  <a:pt x="10" y="1725"/>
                  <a:pt x="2" y="1758"/>
                  <a:pt x="2" y="1807"/>
                </a:cubicBezTo>
                <a:lnTo>
                  <a:pt x="2" y="1860"/>
                </a:lnTo>
                <a:cubicBezTo>
                  <a:pt x="2" y="1925"/>
                  <a:pt x="17" y="1968"/>
                  <a:pt x="46" y="1987"/>
                </a:cubicBezTo>
                <a:cubicBezTo>
                  <a:pt x="74" y="2007"/>
                  <a:pt x="106" y="2016"/>
                  <a:pt x="141" y="2016"/>
                </a:cubicBezTo>
                <a:cubicBezTo>
                  <a:pt x="167" y="2016"/>
                  <a:pt x="190" y="2011"/>
                  <a:pt x="209" y="1999"/>
                </a:cubicBezTo>
                <a:cubicBezTo>
                  <a:pt x="228" y="1987"/>
                  <a:pt x="243" y="1970"/>
                  <a:pt x="255" y="1947"/>
                </a:cubicBezTo>
                <a:lnTo>
                  <a:pt x="255" y="2005"/>
                </a:lnTo>
                <a:lnTo>
                  <a:pt x="447" y="2005"/>
                </a:lnTo>
                <a:lnTo>
                  <a:pt x="447" y="1679"/>
                </a:lnTo>
                <a:cubicBezTo>
                  <a:pt x="447" y="1572"/>
                  <a:pt x="444" y="1502"/>
                  <a:pt x="437" y="1467"/>
                </a:cubicBezTo>
                <a:cubicBezTo>
                  <a:pt x="430" y="1433"/>
                  <a:pt x="410" y="1404"/>
                  <a:pt x="376" y="1380"/>
                </a:cubicBezTo>
                <a:cubicBezTo>
                  <a:pt x="342" y="1357"/>
                  <a:pt x="292" y="1345"/>
                  <a:pt x="225" y="1345"/>
                </a:cubicBezTo>
                <a:close/>
                <a:moveTo>
                  <a:pt x="705" y="1345"/>
                </a:moveTo>
                <a:cubicBezTo>
                  <a:pt x="661" y="1345"/>
                  <a:pt x="623" y="1352"/>
                  <a:pt x="590" y="1365"/>
                </a:cubicBezTo>
                <a:cubicBezTo>
                  <a:pt x="558" y="1378"/>
                  <a:pt x="535" y="1397"/>
                  <a:pt x="521" y="1422"/>
                </a:cubicBezTo>
                <a:cubicBezTo>
                  <a:pt x="507" y="1446"/>
                  <a:pt x="500" y="1485"/>
                  <a:pt x="500" y="1536"/>
                </a:cubicBezTo>
                <a:cubicBezTo>
                  <a:pt x="500" y="1573"/>
                  <a:pt x="507" y="1604"/>
                  <a:pt x="520" y="1631"/>
                </a:cubicBezTo>
                <a:cubicBezTo>
                  <a:pt x="532" y="1657"/>
                  <a:pt x="568" y="1687"/>
                  <a:pt x="625" y="1719"/>
                </a:cubicBezTo>
                <a:cubicBezTo>
                  <a:pt x="694" y="1758"/>
                  <a:pt x="733" y="1781"/>
                  <a:pt x="740" y="1789"/>
                </a:cubicBezTo>
                <a:cubicBezTo>
                  <a:pt x="747" y="1797"/>
                  <a:pt x="751" y="1816"/>
                  <a:pt x="751" y="1847"/>
                </a:cubicBezTo>
                <a:cubicBezTo>
                  <a:pt x="751" y="1869"/>
                  <a:pt x="748" y="1884"/>
                  <a:pt x="743" y="1891"/>
                </a:cubicBezTo>
                <a:cubicBezTo>
                  <a:pt x="737" y="1898"/>
                  <a:pt x="727" y="1902"/>
                  <a:pt x="713" y="1902"/>
                </a:cubicBezTo>
                <a:cubicBezTo>
                  <a:pt x="700" y="1902"/>
                  <a:pt x="692" y="1896"/>
                  <a:pt x="687" y="1886"/>
                </a:cubicBezTo>
                <a:cubicBezTo>
                  <a:pt x="683" y="1875"/>
                  <a:pt x="681" y="1853"/>
                  <a:pt x="681" y="1818"/>
                </a:cubicBezTo>
                <a:lnTo>
                  <a:pt x="681" y="1777"/>
                </a:lnTo>
                <a:lnTo>
                  <a:pt x="506" y="1777"/>
                </a:lnTo>
                <a:lnTo>
                  <a:pt x="506" y="1808"/>
                </a:lnTo>
                <a:cubicBezTo>
                  <a:pt x="506" y="1862"/>
                  <a:pt x="513" y="1903"/>
                  <a:pt x="526" y="1929"/>
                </a:cubicBezTo>
                <a:cubicBezTo>
                  <a:pt x="539" y="1956"/>
                  <a:pt x="564" y="1977"/>
                  <a:pt x="599" y="1993"/>
                </a:cubicBezTo>
                <a:cubicBezTo>
                  <a:pt x="635" y="2008"/>
                  <a:pt x="678" y="2016"/>
                  <a:pt x="728" y="2016"/>
                </a:cubicBezTo>
                <a:cubicBezTo>
                  <a:pt x="773" y="2016"/>
                  <a:pt x="812" y="2009"/>
                  <a:pt x="844" y="1995"/>
                </a:cubicBezTo>
                <a:cubicBezTo>
                  <a:pt x="876" y="1980"/>
                  <a:pt x="899" y="1959"/>
                  <a:pt x="913" y="1933"/>
                </a:cubicBezTo>
                <a:cubicBezTo>
                  <a:pt x="926" y="1906"/>
                  <a:pt x="933" y="1866"/>
                  <a:pt x="933" y="1813"/>
                </a:cubicBezTo>
                <a:cubicBezTo>
                  <a:pt x="933" y="1766"/>
                  <a:pt x="924" y="1730"/>
                  <a:pt x="906" y="1705"/>
                </a:cubicBezTo>
                <a:cubicBezTo>
                  <a:pt x="888" y="1680"/>
                  <a:pt x="851" y="1654"/>
                  <a:pt x="793" y="1626"/>
                </a:cubicBezTo>
                <a:cubicBezTo>
                  <a:pt x="750" y="1605"/>
                  <a:pt x="722" y="1589"/>
                  <a:pt x="708" y="1578"/>
                </a:cubicBezTo>
                <a:cubicBezTo>
                  <a:pt x="694" y="1567"/>
                  <a:pt x="686" y="1557"/>
                  <a:pt x="683" y="1547"/>
                </a:cubicBezTo>
                <a:cubicBezTo>
                  <a:pt x="681" y="1538"/>
                  <a:pt x="679" y="1523"/>
                  <a:pt x="679" y="1504"/>
                </a:cubicBezTo>
                <a:cubicBezTo>
                  <a:pt x="679" y="1489"/>
                  <a:pt x="682" y="1478"/>
                  <a:pt x="687" y="1471"/>
                </a:cubicBezTo>
                <a:cubicBezTo>
                  <a:pt x="693" y="1463"/>
                  <a:pt x="701" y="1460"/>
                  <a:pt x="712" y="1460"/>
                </a:cubicBezTo>
                <a:cubicBezTo>
                  <a:pt x="726" y="1460"/>
                  <a:pt x="735" y="1464"/>
                  <a:pt x="738" y="1472"/>
                </a:cubicBezTo>
                <a:cubicBezTo>
                  <a:pt x="741" y="1480"/>
                  <a:pt x="743" y="1499"/>
                  <a:pt x="743" y="1528"/>
                </a:cubicBezTo>
                <a:lnTo>
                  <a:pt x="743" y="1564"/>
                </a:lnTo>
                <a:lnTo>
                  <a:pt x="918" y="1564"/>
                </a:lnTo>
                <a:lnTo>
                  <a:pt x="918" y="1526"/>
                </a:lnTo>
                <a:cubicBezTo>
                  <a:pt x="918" y="1493"/>
                  <a:pt x="916" y="1470"/>
                  <a:pt x="913" y="1454"/>
                </a:cubicBezTo>
                <a:cubicBezTo>
                  <a:pt x="909" y="1439"/>
                  <a:pt x="900" y="1422"/>
                  <a:pt x="883" y="1404"/>
                </a:cubicBezTo>
                <a:cubicBezTo>
                  <a:pt x="867" y="1387"/>
                  <a:pt x="844" y="1372"/>
                  <a:pt x="814" y="1361"/>
                </a:cubicBezTo>
                <a:cubicBezTo>
                  <a:pt x="784" y="1350"/>
                  <a:pt x="748" y="1345"/>
                  <a:pt x="705" y="1345"/>
                </a:cubicBezTo>
                <a:close/>
                <a:moveTo>
                  <a:pt x="1200" y="1345"/>
                </a:moveTo>
                <a:cubicBezTo>
                  <a:pt x="1147" y="1345"/>
                  <a:pt x="1104" y="1355"/>
                  <a:pt x="1070" y="1376"/>
                </a:cubicBezTo>
                <a:cubicBezTo>
                  <a:pt x="1036" y="1396"/>
                  <a:pt x="1013" y="1423"/>
                  <a:pt x="1000" y="1457"/>
                </a:cubicBezTo>
                <a:cubicBezTo>
                  <a:pt x="986" y="1491"/>
                  <a:pt x="980" y="1538"/>
                  <a:pt x="980" y="1598"/>
                </a:cubicBezTo>
                <a:lnTo>
                  <a:pt x="980" y="1764"/>
                </a:lnTo>
                <a:cubicBezTo>
                  <a:pt x="980" y="1819"/>
                  <a:pt x="984" y="1861"/>
                  <a:pt x="991" y="1888"/>
                </a:cubicBezTo>
                <a:cubicBezTo>
                  <a:pt x="998" y="1916"/>
                  <a:pt x="1010" y="1939"/>
                  <a:pt x="1027" y="1958"/>
                </a:cubicBezTo>
                <a:cubicBezTo>
                  <a:pt x="1043" y="1978"/>
                  <a:pt x="1067" y="1992"/>
                  <a:pt x="1097" y="2002"/>
                </a:cubicBezTo>
                <a:cubicBezTo>
                  <a:pt x="1127" y="2011"/>
                  <a:pt x="1164" y="2016"/>
                  <a:pt x="1208" y="2016"/>
                </a:cubicBezTo>
                <a:cubicBezTo>
                  <a:pt x="1247" y="2016"/>
                  <a:pt x="1282" y="2011"/>
                  <a:pt x="1312" y="2000"/>
                </a:cubicBezTo>
                <a:cubicBezTo>
                  <a:pt x="1342" y="1988"/>
                  <a:pt x="1367" y="1971"/>
                  <a:pt x="1386" y="1947"/>
                </a:cubicBezTo>
                <a:cubicBezTo>
                  <a:pt x="1405" y="1924"/>
                  <a:pt x="1417" y="1898"/>
                  <a:pt x="1423" y="1871"/>
                </a:cubicBezTo>
                <a:cubicBezTo>
                  <a:pt x="1429" y="1844"/>
                  <a:pt x="1432" y="1801"/>
                  <a:pt x="1432" y="1743"/>
                </a:cubicBezTo>
                <a:lnTo>
                  <a:pt x="1432" y="1584"/>
                </a:lnTo>
                <a:cubicBezTo>
                  <a:pt x="1432" y="1538"/>
                  <a:pt x="1429" y="1504"/>
                  <a:pt x="1423" y="1482"/>
                </a:cubicBezTo>
                <a:cubicBezTo>
                  <a:pt x="1416" y="1459"/>
                  <a:pt x="1404" y="1437"/>
                  <a:pt x="1387" y="1416"/>
                </a:cubicBezTo>
                <a:cubicBezTo>
                  <a:pt x="1370" y="1395"/>
                  <a:pt x="1345" y="1378"/>
                  <a:pt x="1314" y="1365"/>
                </a:cubicBezTo>
                <a:cubicBezTo>
                  <a:pt x="1282" y="1351"/>
                  <a:pt x="1244" y="1345"/>
                  <a:pt x="1200" y="1345"/>
                </a:cubicBezTo>
                <a:close/>
                <a:moveTo>
                  <a:pt x="1710" y="1345"/>
                </a:moveTo>
                <a:cubicBezTo>
                  <a:pt x="1659" y="1345"/>
                  <a:pt x="1615" y="1356"/>
                  <a:pt x="1579" y="1378"/>
                </a:cubicBezTo>
                <a:cubicBezTo>
                  <a:pt x="1542" y="1400"/>
                  <a:pt x="1519" y="1425"/>
                  <a:pt x="1508" y="1453"/>
                </a:cubicBezTo>
                <a:cubicBezTo>
                  <a:pt x="1497" y="1481"/>
                  <a:pt x="1491" y="1522"/>
                  <a:pt x="1491" y="1577"/>
                </a:cubicBezTo>
                <a:lnTo>
                  <a:pt x="1491" y="1761"/>
                </a:lnTo>
                <a:cubicBezTo>
                  <a:pt x="1491" y="1825"/>
                  <a:pt x="1498" y="1873"/>
                  <a:pt x="1511" y="1908"/>
                </a:cubicBezTo>
                <a:cubicBezTo>
                  <a:pt x="1525" y="1942"/>
                  <a:pt x="1548" y="1969"/>
                  <a:pt x="1581" y="1988"/>
                </a:cubicBezTo>
                <a:cubicBezTo>
                  <a:pt x="1613" y="2007"/>
                  <a:pt x="1657" y="2016"/>
                  <a:pt x="1713" y="2016"/>
                </a:cubicBezTo>
                <a:cubicBezTo>
                  <a:pt x="1756" y="2016"/>
                  <a:pt x="1793" y="2009"/>
                  <a:pt x="1823" y="1996"/>
                </a:cubicBezTo>
                <a:cubicBezTo>
                  <a:pt x="1852" y="1982"/>
                  <a:pt x="1876" y="1961"/>
                  <a:pt x="1895" y="1934"/>
                </a:cubicBezTo>
                <a:cubicBezTo>
                  <a:pt x="1913" y="1907"/>
                  <a:pt x="1924" y="1880"/>
                  <a:pt x="1927" y="1854"/>
                </a:cubicBezTo>
                <a:cubicBezTo>
                  <a:pt x="1931" y="1829"/>
                  <a:pt x="1933" y="1790"/>
                  <a:pt x="1933" y="1738"/>
                </a:cubicBezTo>
                <a:lnTo>
                  <a:pt x="1757" y="1738"/>
                </a:lnTo>
                <a:lnTo>
                  <a:pt x="1757" y="1815"/>
                </a:lnTo>
                <a:cubicBezTo>
                  <a:pt x="1757" y="1849"/>
                  <a:pt x="1755" y="1871"/>
                  <a:pt x="1750" y="1883"/>
                </a:cubicBezTo>
                <a:cubicBezTo>
                  <a:pt x="1745" y="1895"/>
                  <a:pt x="1736" y="1902"/>
                  <a:pt x="1723" y="1902"/>
                </a:cubicBezTo>
                <a:cubicBezTo>
                  <a:pt x="1712" y="1902"/>
                  <a:pt x="1703" y="1896"/>
                  <a:pt x="1697" y="1884"/>
                </a:cubicBezTo>
                <a:cubicBezTo>
                  <a:pt x="1691" y="1873"/>
                  <a:pt x="1688" y="1855"/>
                  <a:pt x="1688" y="1832"/>
                </a:cubicBezTo>
                <a:lnTo>
                  <a:pt x="1688" y="1527"/>
                </a:lnTo>
                <a:cubicBezTo>
                  <a:pt x="1688" y="1498"/>
                  <a:pt x="1690" y="1480"/>
                  <a:pt x="1694" y="1472"/>
                </a:cubicBezTo>
                <a:cubicBezTo>
                  <a:pt x="1698" y="1464"/>
                  <a:pt x="1706" y="1460"/>
                  <a:pt x="1717" y="1460"/>
                </a:cubicBezTo>
                <a:cubicBezTo>
                  <a:pt x="1729" y="1460"/>
                  <a:pt x="1736" y="1464"/>
                  <a:pt x="1741" y="1474"/>
                </a:cubicBezTo>
                <a:cubicBezTo>
                  <a:pt x="1745" y="1483"/>
                  <a:pt x="1747" y="1500"/>
                  <a:pt x="1747" y="1527"/>
                </a:cubicBezTo>
                <a:lnTo>
                  <a:pt x="1747" y="1601"/>
                </a:lnTo>
                <a:lnTo>
                  <a:pt x="1933" y="1601"/>
                </a:lnTo>
                <a:cubicBezTo>
                  <a:pt x="1933" y="1540"/>
                  <a:pt x="1927" y="1493"/>
                  <a:pt x="1915" y="1460"/>
                </a:cubicBezTo>
                <a:cubicBezTo>
                  <a:pt x="1903" y="1427"/>
                  <a:pt x="1879" y="1399"/>
                  <a:pt x="1842" y="1378"/>
                </a:cubicBezTo>
                <a:cubicBezTo>
                  <a:pt x="1806" y="1356"/>
                  <a:pt x="1762" y="1345"/>
                  <a:pt x="1710" y="1345"/>
                </a:cubicBezTo>
                <a:close/>
                <a:moveTo>
                  <a:pt x="2479" y="1345"/>
                </a:moveTo>
                <a:cubicBezTo>
                  <a:pt x="2424" y="1345"/>
                  <a:pt x="2379" y="1355"/>
                  <a:pt x="2344" y="1376"/>
                </a:cubicBezTo>
                <a:cubicBezTo>
                  <a:pt x="2309" y="1397"/>
                  <a:pt x="2286" y="1421"/>
                  <a:pt x="2274" y="1448"/>
                </a:cubicBezTo>
                <a:cubicBezTo>
                  <a:pt x="2263" y="1475"/>
                  <a:pt x="2257" y="1514"/>
                  <a:pt x="2257" y="1564"/>
                </a:cubicBezTo>
                <a:lnTo>
                  <a:pt x="2257" y="1608"/>
                </a:lnTo>
                <a:lnTo>
                  <a:pt x="2442" y="1608"/>
                </a:lnTo>
                <a:lnTo>
                  <a:pt x="2442" y="1540"/>
                </a:lnTo>
                <a:cubicBezTo>
                  <a:pt x="2442" y="1504"/>
                  <a:pt x="2444" y="1481"/>
                  <a:pt x="2447" y="1473"/>
                </a:cubicBezTo>
                <a:cubicBezTo>
                  <a:pt x="2450" y="1464"/>
                  <a:pt x="2458" y="1460"/>
                  <a:pt x="2472" y="1460"/>
                </a:cubicBezTo>
                <a:cubicBezTo>
                  <a:pt x="2483" y="1460"/>
                  <a:pt x="2492" y="1465"/>
                  <a:pt x="2497" y="1475"/>
                </a:cubicBezTo>
                <a:cubicBezTo>
                  <a:pt x="2502" y="1485"/>
                  <a:pt x="2504" y="1507"/>
                  <a:pt x="2504" y="1541"/>
                </a:cubicBezTo>
                <a:cubicBezTo>
                  <a:pt x="2504" y="1568"/>
                  <a:pt x="2502" y="1586"/>
                  <a:pt x="2498" y="1595"/>
                </a:cubicBezTo>
                <a:cubicBezTo>
                  <a:pt x="2493" y="1604"/>
                  <a:pt x="2458" y="1621"/>
                  <a:pt x="2394" y="1646"/>
                </a:cubicBezTo>
                <a:cubicBezTo>
                  <a:pt x="2333" y="1670"/>
                  <a:pt x="2295" y="1690"/>
                  <a:pt x="2280" y="1708"/>
                </a:cubicBezTo>
                <a:cubicBezTo>
                  <a:pt x="2264" y="1725"/>
                  <a:pt x="2257" y="1758"/>
                  <a:pt x="2257" y="1807"/>
                </a:cubicBezTo>
                <a:lnTo>
                  <a:pt x="2257" y="1860"/>
                </a:lnTo>
                <a:cubicBezTo>
                  <a:pt x="2257" y="1925"/>
                  <a:pt x="2271" y="1968"/>
                  <a:pt x="2300" y="1987"/>
                </a:cubicBezTo>
                <a:cubicBezTo>
                  <a:pt x="2329" y="2007"/>
                  <a:pt x="2361" y="2016"/>
                  <a:pt x="2395" y="2016"/>
                </a:cubicBezTo>
                <a:cubicBezTo>
                  <a:pt x="2421" y="2016"/>
                  <a:pt x="2444" y="2011"/>
                  <a:pt x="2463" y="1999"/>
                </a:cubicBezTo>
                <a:cubicBezTo>
                  <a:pt x="2482" y="1987"/>
                  <a:pt x="2498" y="1970"/>
                  <a:pt x="2510" y="1947"/>
                </a:cubicBezTo>
                <a:lnTo>
                  <a:pt x="2510" y="2005"/>
                </a:lnTo>
                <a:lnTo>
                  <a:pt x="2702" y="2005"/>
                </a:lnTo>
                <a:lnTo>
                  <a:pt x="2702" y="1679"/>
                </a:lnTo>
                <a:cubicBezTo>
                  <a:pt x="2702" y="1572"/>
                  <a:pt x="2698" y="1502"/>
                  <a:pt x="2691" y="1467"/>
                </a:cubicBezTo>
                <a:cubicBezTo>
                  <a:pt x="2685" y="1433"/>
                  <a:pt x="2664" y="1404"/>
                  <a:pt x="2630" y="1380"/>
                </a:cubicBezTo>
                <a:cubicBezTo>
                  <a:pt x="2597" y="1357"/>
                  <a:pt x="2546" y="1345"/>
                  <a:pt x="2479" y="1345"/>
                </a:cubicBezTo>
                <a:close/>
                <a:moveTo>
                  <a:pt x="3021" y="1214"/>
                </a:moveTo>
                <a:lnTo>
                  <a:pt x="3021" y="1398"/>
                </a:lnTo>
                <a:cubicBezTo>
                  <a:pt x="3004" y="1380"/>
                  <a:pt x="2986" y="1367"/>
                  <a:pt x="2965" y="1358"/>
                </a:cubicBezTo>
                <a:cubicBezTo>
                  <a:pt x="2945" y="1349"/>
                  <a:pt x="2923" y="1345"/>
                  <a:pt x="2898" y="1345"/>
                </a:cubicBezTo>
                <a:cubicBezTo>
                  <a:pt x="2867" y="1345"/>
                  <a:pt x="2840" y="1353"/>
                  <a:pt x="2817" y="1369"/>
                </a:cubicBezTo>
                <a:cubicBezTo>
                  <a:pt x="2794" y="1384"/>
                  <a:pt x="2780" y="1403"/>
                  <a:pt x="2773" y="1423"/>
                </a:cubicBezTo>
                <a:cubicBezTo>
                  <a:pt x="2767" y="1444"/>
                  <a:pt x="2764" y="1480"/>
                  <a:pt x="2764" y="1529"/>
                </a:cubicBezTo>
                <a:lnTo>
                  <a:pt x="2764" y="1833"/>
                </a:lnTo>
                <a:cubicBezTo>
                  <a:pt x="2764" y="1881"/>
                  <a:pt x="2767" y="1915"/>
                  <a:pt x="2773" y="1936"/>
                </a:cubicBezTo>
                <a:cubicBezTo>
                  <a:pt x="2780" y="1957"/>
                  <a:pt x="2794" y="1976"/>
                  <a:pt x="2816" y="1992"/>
                </a:cubicBezTo>
                <a:cubicBezTo>
                  <a:pt x="2839" y="2008"/>
                  <a:pt x="2865" y="2016"/>
                  <a:pt x="2896" y="2016"/>
                </a:cubicBezTo>
                <a:cubicBezTo>
                  <a:pt x="2919" y="2016"/>
                  <a:pt x="2941" y="2011"/>
                  <a:pt x="2961" y="2002"/>
                </a:cubicBezTo>
                <a:cubicBezTo>
                  <a:pt x="2982" y="1992"/>
                  <a:pt x="3002" y="1977"/>
                  <a:pt x="3021" y="1958"/>
                </a:cubicBezTo>
                <a:lnTo>
                  <a:pt x="3021" y="2005"/>
                </a:lnTo>
                <a:lnTo>
                  <a:pt x="3218" y="2005"/>
                </a:lnTo>
                <a:lnTo>
                  <a:pt x="3218" y="1214"/>
                </a:lnTo>
                <a:close/>
                <a:moveTo>
                  <a:pt x="3503" y="1345"/>
                </a:moveTo>
                <a:cubicBezTo>
                  <a:pt x="3447" y="1345"/>
                  <a:pt x="3402" y="1355"/>
                  <a:pt x="3367" y="1376"/>
                </a:cubicBezTo>
                <a:cubicBezTo>
                  <a:pt x="3332" y="1397"/>
                  <a:pt x="3309" y="1421"/>
                  <a:pt x="3298" y="1448"/>
                </a:cubicBezTo>
                <a:cubicBezTo>
                  <a:pt x="3286" y="1475"/>
                  <a:pt x="3280" y="1514"/>
                  <a:pt x="3280" y="1564"/>
                </a:cubicBezTo>
                <a:lnTo>
                  <a:pt x="3280" y="1608"/>
                </a:lnTo>
                <a:lnTo>
                  <a:pt x="3465" y="1608"/>
                </a:lnTo>
                <a:lnTo>
                  <a:pt x="3465" y="1540"/>
                </a:lnTo>
                <a:cubicBezTo>
                  <a:pt x="3465" y="1504"/>
                  <a:pt x="3467" y="1481"/>
                  <a:pt x="3470" y="1473"/>
                </a:cubicBezTo>
                <a:cubicBezTo>
                  <a:pt x="3473" y="1464"/>
                  <a:pt x="3482" y="1460"/>
                  <a:pt x="3495" y="1460"/>
                </a:cubicBezTo>
                <a:cubicBezTo>
                  <a:pt x="3507" y="1460"/>
                  <a:pt x="3515" y="1465"/>
                  <a:pt x="3520" y="1475"/>
                </a:cubicBezTo>
                <a:cubicBezTo>
                  <a:pt x="3525" y="1485"/>
                  <a:pt x="3528" y="1507"/>
                  <a:pt x="3528" y="1541"/>
                </a:cubicBezTo>
                <a:cubicBezTo>
                  <a:pt x="3528" y="1568"/>
                  <a:pt x="3526" y="1586"/>
                  <a:pt x="3521" y="1595"/>
                </a:cubicBezTo>
                <a:cubicBezTo>
                  <a:pt x="3516" y="1604"/>
                  <a:pt x="3482" y="1621"/>
                  <a:pt x="3417" y="1646"/>
                </a:cubicBezTo>
                <a:cubicBezTo>
                  <a:pt x="3356" y="1670"/>
                  <a:pt x="3319" y="1690"/>
                  <a:pt x="3303" y="1708"/>
                </a:cubicBezTo>
                <a:cubicBezTo>
                  <a:pt x="3288" y="1725"/>
                  <a:pt x="3280" y="1758"/>
                  <a:pt x="3280" y="1807"/>
                </a:cubicBezTo>
                <a:lnTo>
                  <a:pt x="3280" y="1860"/>
                </a:lnTo>
                <a:cubicBezTo>
                  <a:pt x="3280" y="1925"/>
                  <a:pt x="3295" y="1968"/>
                  <a:pt x="3323" y="1987"/>
                </a:cubicBezTo>
                <a:cubicBezTo>
                  <a:pt x="3352" y="2007"/>
                  <a:pt x="3384" y="2016"/>
                  <a:pt x="3418" y="2016"/>
                </a:cubicBezTo>
                <a:cubicBezTo>
                  <a:pt x="3445" y="2016"/>
                  <a:pt x="3467" y="2011"/>
                  <a:pt x="3486" y="1999"/>
                </a:cubicBezTo>
                <a:cubicBezTo>
                  <a:pt x="3506" y="1987"/>
                  <a:pt x="3521" y="1970"/>
                  <a:pt x="3533" y="1947"/>
                </a:cubicBezTo>
                <a:lnTo>
                  <a:pt x="3533" y="2005"/>
                </a:lnTo>
                <a:lnTo>
                  <a:pt x="3725" y="2005"/>
                </a:lnTo>
                <a:lnTo>
                  <a:pt x="3725" y="1679"/>
                </a:lnTo>
                <a:cubicBezTo>
                  <a:pt x="3725" y="1572"/>
                  <a:pt x="3722" y="1502"/>
                  <a:pt x="3715" y="1467"/>
                </a:cubicBezTo>
                <a:cubicBezTo>
                  <a:pt x="3708" y="1433"/>
                  <a:pt x="3688" y="1404"/>
                  <a:pt x="3654" y="1380"/>
                </a:cubicBezTo>
                <a:cubicBezTo>
                  <a:pt x="3620" y="1357"/>
                  <a:pt x="3570" y="1345"/>
                  <a:pt x="3503" y="1345"/>
                </a:cubicBezTo>
                <a:close/>
                <a:moveTo>
                  <a:pt x="4183" y="1345"/>
                </a:moveTo>
                <a:cubicBezTo>
                  <a:pt x="4127" y="1345"/>
                  <a:pt x="4082" y="1355"/>
                  <a:pt x="4047" y="1376"/>
                </a:cubicBezTo>
                <a:cubicBezTo>
                  <a:pt x="4013" y="1397"/>
                  <a:pt x="3989" y="1421"/>
                  <a:pt x="3978" y="1448"/>
                </a:cubicBezTo>
                <a:cubicBezTo>
                  <a:pt x="3966" y="1475"/>
                  <a:pt x="3960" y="1514"/>
                  <a:pt x="3960" y="1564"/>
                </a:cubicBezTo>
                <a:lnTo>
                  <a:pt x="3960" y="1608"/>
                </a:lnTo>
                <a:lnTo>
                  <a:pt x="4145" y="1608"/>
                </a:lnTo>
                <a:lnTo>
                  <a:pt x="4145" y="1540"/>
                </a:lnTo>
                <a:cubicBezTo>
                  <a:pt x="4145" y="1504"/>
                  <a:pt x="4147" y="1481"/>
                  <a:pt x="4150" y="1473"/>
                </a:cubicBezTo>
                <a:cubicBezTo>
                  <a:pt x="4154" y="1464"/>
                  <a:pt x="4162" y="1460"/>
                  <a:pt x="4175" y="1460"/>
                </a:cubicBezTo>
                <a:cubicBezTo>
                  <a:pt x="4187" y="1460"/>
                  <a:pt x="4195" y="1465"/>
                  <a:pt x="4200" y="1475"/>
                </a:cubicBezTo>
                <a:cubicBezTo>
                  <a:pt x="4205" y="1485"/>
                  <a:pt x="4208" y="1507"/>
                  <a:pt x="4208" y="1541"/>
                </a:cubicBezTo>
                <a:cubicBezTo>
                  <a:pt x="4208" y="1568"/>
                  <a:pt x="4206" y="1586"/>
                  <a:pt x="4201" y="1595"/>
                </a:cubicBezTo>
                <a:cubicBezTo>
                  <a:pt x="4197" y="1604"/>
                  <a:pt x="4162" y="1621"/>
                  <a:pt x="4097" y="1646"/>
                </a:cubicBezTo>
                <a:cubicBezTo>
                  <a:pt x="4037" y="1670"/>
                  <a:pt x="3999" y="1690"/>
                  <a:pt x="3983" y="1708"/>
                </a:cubicBezTo>
                <a:cubicBezTo>
                  <a:pt x="3968" y="1725"/>
                  <a:pt x="3960" y="1758"/>
                  <a:pt x="3960" y="1807"/>
                </a:cubicBezTo>
                <a:lnTo>
                  <a:pt x="3960" y="1860"/>
                </a:lnTo>
                <a:cubicBezTo>
                  <a:pt x="3960" y="1925"/>
                  <a:pt x="3975" y="1968"/>
                  <a:pt x="4004" y="1987"/>
                </a:cubicBezTo>
                <a:cubicBezTo>
                  <a:pt x="4032" y="2007"/>
                  <a:pt x="4064" y="2016"/>
                  <a:pt x="4099" y="2016"/>
                </a:cubicBezTo>
                <a:cubicBezTo>
                  <a:pt x="4125" y="2016"/>
                  <a:pt x="4148" y="2011"/>
                  <a:pt x="4167" y="1999"/>
                </a:cubicBezTo>
                <a:cubicBezTo>
                  <a:pt x="4186" y="1987"/>
                  <a:pt x="4201" y="1970"/>
                  <a:pt x="4213" y="1947"/>
                </a:cubicBezTo>
                <a:lnTo>
                  <a:pt x="4213" y="2005"/>
                </a:lnTo>
                <a:lnTo>
                  <a:pt x="4405" y="2005"/>
                </a:lnTo>
                <a:lnTo>
                  <a:pt x="4405" y="1679"/>
                </a:lnTo>
                <a:cubicBezTo>
                  <a:pt x="4405" y="1572"/>
                  <a:pt x="4402" y="1502"/>
                  <a:pt x="4395" y="1467"/>
                </a:cubicBezTo>
                <a:cubicBezTo>
                  <a:pt x="4388" y="1433"/>
                  <a:pt x="4368" y="1404"/>
                  <a:pt x="4334" y="1380"/>
                </a:cubicBezTo>
                <a:cubicBezTo>
                  <a:pt x="4300" y="1357"/>
                  <a:pt x="4250" y="1345"/>
                  <a:pt x="4183" y="1345"/>
                </a:cubicBezTo>
                <a:close/>
                <a:moveTo>
                  <a:pt x="5137" y="1345"/>
                </a:moveTo>
                <a:cubicBezTo>
                  <a:pt x="5082" y="1345"/>
                  <a:pt x="5036" y="1355"/>
                  <a:pt x="5001" y="1376"/>
                </a:cubicBezTo>
                <a:cubicBezTo>
                  <a:pt x="4967" y="1397"/>
                  <a:pt x="4943" y="1421"/>
                  <a:pt x="4932" y="1448"/>
                </a:cubicBezTo>
                <a:cubicBezTo>
                  <a:pt x="4920" y="1475"/>
                  <a:pt x="4915" y="1514"/>
                  <a:pt x="4915" y="1564"/>
                </a:cubicBezTo>
                <a:lnTo>
                  <a:pt x="4915" y="1608"/>
                </a:lnTo>
                <a:lnTo>
                  <a:pt x="5100" y="1608"/>
                </a:lnTo>
                <a:lnTo>
                  <a:pt x="5100" y="1540"/>
                </a:lnTo>
                <a:cubicBezTo>
                  <a:pt x="5100" y="1504"/>
                  <a:pt x="5101" y="1481"/>
                  <a:pt x="5104" y="1473"/>
                </a:cubicBezTo>
                <a:cubicBezTo>
                  <a:pt x="5108" y="1464"/>
                  <a:pt x="5116" y="1460"/>
                  <a:pt x="5129" y="1460"/>
                </a:cubicBezTo>
                <a:cubicBezTo>
                  <a:pt x="5141" y="1460"/>
                  <a:pt x="5149" y="1465"/>
                  <a:pt x="5154" y="1475"/>
                </a:cubicBezTo>
                <a:cubicBezTo>
                  <a:pt x="5160" y="1485"/>
                  <a:pt x="5162" y="1507"/>
                  <a:pt x="5162" y="1541"/>
                </a:cubicBezTo>
                <a:cubicBezTo>
                  <a:pt x="5162" y="1568"/>
                  <a:pt x="5160" y="1586"/>
                  <a:pt x="5155" y="1595"/>
                </a:cubicBezTo>
                <a:cubicBezTo>
                  <a:pt x="5151" y="1604"/>
                  <a:pt x="5116" y="1621"/>
                  <a:pt x="5051" y="1646"/>
                </a:cubicBezTo>
                <a:cubicBezTo>
                  <a:pt x="4991" y="1670"/>
                  <a:pt x="4953" y="1690"/>
                  <a:pt x="4937" y="1708"/>
                </a:cubicBezTo>
                <a:cubicBezTo>
                  <a:pt x="4922" y="1725"/>
                  <a:pt x="4915" y="1758"/>
                  <a:pt x="4915" y="1807"/>
                </a:cubicBezTo>
                <a:lnTo>
                  <a:pt x="4915" y="1860"/>
                </a:lnTo>
                <a:cubicBezTo>
                  <a:pt x="4915" y="1925"/>
                  <a:pt x="4929" y="1968"/>
                  <a:pt x="4958" y="1987"/>
                </a:cubicBezTo>
                <a:cubicBezTo>
                  <a:pt x="4987" y="2007"/>
                  <a:pt x="5018" y="2016"/>
                  <a:pt x="5053" y="2016"/>
                </a:cubicBezTo>
                <a:cubicBezTo>
                  <a:pt x="5079" y="2016"/>
                  <a:pt x="5102" y="2011"/>
                  <a:pt x="5121" y="1999"/>
                </a:cubicBezTo>
                <a:cubicBezTo>
                  <a:pt x="5140" y="1987"/>
                  <a:pt x="5155" y="1970"/>
                  <a:pt x="5167" y="1947"/>
                </a:cubicBezTo>
                <a:lnTo>
                  <a:pt x="5167" y="2005"/>
                </a:lnTo>
                <a:lnTo>
                  <a:pt x="5359" y="2005"/>
                </a:lnTo>
                <a:lnTo>
                  <a:pt x="5359" y="1679"/>
                </a:lnTo>
                <a:cubicBezTo>
                  <a:pt x="5359" y="1572"/>
                  <a:pt x="5356" y="1502"/>
                  <a:pt x="5349" y="1467"/>
                </a:cubicBezTo>
                <a:cubicBezTo>
                  <a:pt x="5342" y="1433"/>
                  <a:pt x="5322" y="1404"/>
                  <a:pt x="5288" y="1380"/>
                </a:cubicBezTo>
                <a:cubicBezTo>
                  <a:pt x="5254" y="1357"/>
                  <a:pt x="5204" y="1345"/>
                  <a:pt x="5137" y="1345"/>
                </a:cubicBezTo>
                <a:close/>
                <a:moveTo>
                  <a:pt x="6174" y="1345"/>
                </a:moveTo>
                <a:cubicBezTo>
                  <a:pt x="6129" y="1345"/>
                  <a:pt x="6089" y="1354"/>
                  <a:pt x="6054" y="1371"/>
                </a:cubicBezTo>
                <a:cubicBezTo>
                  <a:pt x="6019" y="1388"/>
                  <a:pt x="5994" y="1414"/>
                  <a:pt x="5979" y="1446"/>
                </a:cubicBezTo>
                <a:cubicBezTo>
                  <a:pt x="5963" y="1479"/>
                  <a:pt x="5956" y="1524"/>
                  <a:pt x="5956" y="1580"/>
                </a:cubicBezTo>
                <a:lnTo>
                  <a:pt x="5956" y="1769"/>
                </a:lnTo>
                <a:cubicBezTo>
                  <a:pt x="5956" y="1817"/>
                  <a:pt x="5959" y="1854"/>
                  <a:pt x="5966" y="1879"/>
                </a:cubicBezTo>
                <a:cubicBezTo>
                  <a:pt x="5973" y="1905"/>
                  <a:pt x="5985" y="1928"/>
                  <a:pt x="6003" y="1949"/>
                </a:cubicBezTo>
                <a:cubicBezTo>
                  <a:pt x="6020" y="1970"/>
                  <a:pt x="6045" y="1986"/>
                  <a:pt x="6077" y="1998"/>
                </a:cubicBezTo>
                <a:cubicBezTo>
                  <a:pt x="6109" y="2010"/>
                  <a:pt x="6146" y="2016"/>
                  <a:pt x="6187" y="2016"/>
                </a:cubicBezTo>
                <a:cubicBezTo>
                  <a:pt x="6230" y="2016"/>
                  <a:pt x="6266" y="2010"/>
                  <a:pt x="6295" y="1998"/>
                </a:cubicBezTo>
                <a:cubicBezTo>
                  <a:pt x="6323" y="1986"/>
                  <a:pt x="6347" y="1967"/>
                  <a:pt x="6365" y="1943"/>
                </a:cubicBezTo>
                <a:cubicBezTo>
                  <a:pt x="6384" y="1919"/>
                  <a:pt x="6396" y="1896"/>
                  <a:pt x="6401" y="1874"/>
                </a:cubicBezTo>
                <a:cubicBezTo>
                  <a:pt x="6406" y="1853"/>
                  <a:pt x="6408" y="1822"/>
                  <a:pt x="6408" y="1782"/>
                </a:cubicBezTo>
                <a:lnTo>
                  <a:pt x="6408" y="1734"/>
                </a:lnTo>
                <a:lnTo>
                  <a:pt x="6221" y="1734"/>
                </a:lnTo>
                <a:lnTo>
                  <a:pt x="6221" y="1819"/>
                </a:lnTo>
                <a:cubicBezTo>
                  <a:pt x="6221" y="1852"/>
                  <a:pt x="6219" y="1873"/>
                  <a:pt x="6214" y="1885"/>
                </a:cubicBezTo>
                <a:cubicBezTo>
                  <a:pt x="6209" y="1896"/>
                  <a:pt x="6199" y="1902"/>
                  <a:pt x="6184" y="1902"/>
                </a:cubicBezTo>
                <a:cubicBezTo>
                  <a:pt x="6172" y="1902"/>
                  <a:pt x="6163" y="1897"/>
                  <a:pt x="6159" y="1889"/>
                </a:cubicBezTo>
                <a:cubicBezTo>
                  <a:pt x="6155" y="1880"/>
                  <a:pt x="6153" y="1861"/>
                  <a:pt x="6153" y="1832"/>
                </a:cubicBezTo>
                <a:lnTo>
                  <a:pt x="6153" y="1692"/>
                </a:lnTo>
                <a:lnTo>
                  <a:pt x="6408" y="1692"/>
                </a:lnTo>
                <a:lnTo>
                  <a:pt x="6408" y="1606"/>
                </a:lnTo>
                <a:cubicBezTo>
                  <a:pt x="6408" y="1543"/>
                  <a:pt x="6401" y="1495"/>
                  <a:pt x="6386" y="1460"/>
                </a:cubicBezTo>
                <a:cubicBezTo>
                  <a:pt x="6372" y="1425"/>
                  <a:pt x="6347" y="1397"/>
                  <a:pt x="6311" y="1376"/>
                </a:cubicBezTo>
                <a:cubicBezTo>
                  <a:pt x="6275" y="1355"/>
                  <a:pt x="6229" y="1345"/>
                  <a:pt x="6174" y="1345"/>
                </a:cubicBezTo>
                <a:close/>
                <a:moveTo>
                  <a:pt x="6724" y="1214"/>
                </a:moveTo>
                <a:lnTo>
                  <a:pt x="6724" y="1398"/>
                </a:lnTo>
                <a:cubicBezTo>
                  <a:pt x="6708" y="1380"/>
                  <a:pt x="6689" y="1367"/>
                  <a:pt x="6669" y="1358"/>
                </a:cubicBezTo>
                <a:cubicBezTo>
                  <a:pt x="6648" y="1349"/>
                  <a:pt x="6626" y="1345"/>
                  <a:pt x="6602" y="1345"/>
                </a:cubicBezTo>
                <a:cubicBezTo>
                  <a:pt x="6570" y="1345"/>
                  <a:pt x="6543" y="1353"/>
                  <a:pt x="6520" y="1369"/>
                </a:cubicBezTo>
                <a:cubicBezTo>
                  <a:pt x="6497" y="1384"/>
                  <a:pt x="6483" y="1403"/>
                  <a:pt x="6476" y="1423"/>
                </a:cubicBezTo>
                <a:cubicBezTo>
                  <a:pt x="6470" y="1444"/>
                  <a:pt x="6467" y="1480"/>
                  <a:pt x="6467" y="1529"/>
                </a:cubicBezTo>
                <a:lnTo>
                  <a:pt x="6467" y="1833"/>
                </a:lnTo>
                <a:cubicBezTo>
                  <a:pt x="6467" y="1881"/>
                  <a:pt x="6470" y="1915"/>
                  <a:pt x="6476" y="1936"/>
                </a:cubicBezTo>
                <a:cubicBezTo>
                  <a:pt x="6483" y="1957"/>
                  <a:pt x="6497" y="1976"/>
                  <a:pt x="6520" y="1992"/>
                </a:cubicBezTo>
                <a:cubicBezTo>
                  <a:pt x="6542" y="2008"/>
                  <a:pt x="6569" y="2016"/>
                  <a:pt x="6599" y="2016"/>
                </a:cubicBezTo>
                <a:cubicBezTo>
                  <a:pt x="6622" y="2016"/>
                  <a:pt x="6644" y="2011"/>
                  <a:pt x="6665" y="2002"/>
                </a:cubicBezTo>
                <a:cubicBezTo>
                  <a:pt x="6685" y="1992"/>
                  <a:pt x="6705" y="1977"/>
                  <a:pt x="6724" y="1958"/>
                </a:cubicBezTo>
                <a:lnTo>
                  <a:pt x="6724" y="2005"/>
                </a:lnTo>
                <a:lnTo>
                  <a:pt x="6921" y="2005"/>
                </a:lnTo>
                <a:lnTo>
                  <a:pt x="6921" y="1214"/>
                </a:lnTo>
                <a:close/>
                <a:moveTo>
                  <a:pt x="6989" y="1357"/>
                </a:moveTo>
                <a:lnTo>
                  <a:pt x="6989" y="1794"/>
                </a:lnTo>
                <a:cubicBezTo>
                  <a:pt x="6989" y="1849"/>
                  <a:pt x="6990" y="1886"/>
                  <a:pt x="6993" y="1905"/>
                </a:cubicBezTo>
                <a:cubicBezTo>
                  <a:pt x="6995" y="1924"/>
                  <a:pt x="7001" y="1942"/>
                  <a:pt x="7010" y="1959"/>
                </a:cubicBezTo>
                <a:cubicBezTo>
                  <a:pt x="7019" y="1976"/>
                  <a:pt x="7034" y="1990"/>
                  <a:pt x="7053" y="2001"/>
                </a:cubicBezTo>
                <a:cubicBezTo>
                  <a:pt x="7073" y="2011"/>
                  <a:pt x="7097" y="2016"/>
                  <a:pt x="7127" y="2016"/>
                </a:cubicBezTo>
                <a:cubicBezTo>
                  <a:pt x="7153" y="2016"/>
                  <a:pt x="7176" y="2011"/>
                  <a:pt x="7196" y="2000"/>
                </a:cubicBezTo>
                <a:cubicBezTo>
                  <a:pt x="7216" y="1989"/>
                  <a:pt x="7233" y="1973"/>
                  <a:pt x="7247" y="1951"/>
                </a:cubicBezTo>
                <a:lnTo>
                  <a:pt x="7247" y="1951"/>
                </a:lnTo>
                <a:lnTo>
                  <a:pt x="7243" y="2005"/>
                </a:lnTo>
                <a:lnTo>
                  <a:pt x="7444" y="2005"/>
                </a:lnTo>
                <a:lnTo>
                  <a:pt x="7444" y="1357"/>
                </a:lnTo>
                <a:lnTo>
                  <a:pt x="7247" y="1357"/>
                </a:lnTo>
                <a:lnTo>
                  <a:pt x="7247" y="1793"/>
                </a:lnTo>
                <a:cubicBezTo>
                  <a:pt x="7247" y="1846"/>
                  <a:pt x="7245" y="1877"/>
                  <a:pt x="7242" y="1887"/>
                </a:cubicBezTo>
                <a:cubicBezTo>
                  <a:pt x="7240" y="1897"/>
                  <a:pt x="7231" y="1902"/>
                  <a:pt x="7216" y="1902"/>
                </a:cubicBezTo>
                <a:cubicBezTo>
                  <a:pt x="7203" y="1902"/>
                  <a:pt x="7194" y="1897"/>
                  <a:pt x="7191" y="1887"/>
                </a:cubicBezTo>
                <a:cubicBezTo>
                  <a:pt x="7188" y="1878"/>
                  <a:pt x="7187" y="1848"/>
                  <a:pt x="7187" y="1798"/>
                </a:cubicBezTo>
                <a:lnTo>
                  <a:pt x="7187" y="1357"/>
                </a:lnTo>
                <a:close/>
                <a:moveTo>
                  <a:pt x="7728" y="1345"/>
                </a:moveTo>
                <a:cubicBezTo>
                  <a:pt x="7676" y="1345"/>
                  <a:pt x="7632" y="1356"/>
                  <a:pt x="7596" y="1378"/>
                </a:cubicBezTo>
                <a:cubicBezTo>
                  <a:pt x="7560" y="1400"/>
                  <a:pt x="7536" y="1425"/>
                  <a:pt x="7525" y="1453"/>
                </a:cubicBezTo>
                <a:cubicBezTo>
                  <a:pt x="7514" y="1481"/>
                  <a:pt x="7509" y="1522"/>
                  <a:pt x="7509" y="1577"/>
                </a:cubicBezTo>
                <a:lnTo>
                  <a:pt x="7509" y="1761"/>
                </a:lnTo>
                <a:cubicBezTo>
                  <a:pt x="7509" y="1825"/>
                  <a:pt x="7516" y="1873"/>
                  <a:pt x="7529" y="1908"/>
                </a:cubicBezTo>
                <a:cubicBezTo>
                  <a:pt x="7543" y="1942"/>
                  <a:pt x="7566" y="1969"/>
                  <a:pt x="7598" y="1988"/>
                </a:cubicBezTo>
                <a:cubicBezTo>
                  <a:pt x="7631" y="2007"/>
                  <a:pt x="7675" y="2016"/>
                  <a:pt x="7730" y="2016"/>
                </a:cubicBezTo>
                <a:cubicBezTo>
                  <a:pt x="7774" y="2016"/>
                  <a:pt x="7811" y="2009"/>
                  <a:pt x="7840" y="1996"/>
                </a:cubicBezTo>
                <a:cubicBezTo>
                  <a:pt x="7870" y="1982"/>
                  <a:pt x="7894" y="1961"/>
                  <a:pt x="7912" y="1934"/>
                </a:cubicBezTo>
                <a:cubicBezTo>
                  <a:pt x="7931" y="1907"/>
                  <a:pt x="7942" y="1880"/>
                  <a:pt x="7945" y="1854"/>
                </a:cubicBezTo>
                <a:cubicBezTo>
                  <a:pt x="7948" y="1829"/>
                  <a:pt x="7950" y="1790"/>
                  <a:pt x="7951" y="1738"/>
                </a:cubicBezTo>
                <a:lnTo>
                  <a:pt x="7775" y="1738"/>
                </a:lnTo>
                <a:lnTo>
                  <a:pt x="7775" y="1815"/>
                </a:lnTo>
                <a:cubicBezTo>
                  <a:pt x="7775" y="1849"/>
                  <a:pt x="7773" y="1871"/>
                  <a:pt x="7768" y="1883"/>
                </a:cubicBezTo>
                <a:cubicBezTo>
                  <a:pt x="7763" y="1895"/>
                  <a:pt x="7754" y="1902"/>
                  <a:pt x="7741" y="1902"/>
                </a:cubicBezTo>
                <a:cubicBezTo>
                  <a:pt x="7729" y="1902"/>
                  <a:pt x="7721" y="1896"/>
                  <a:pt x="7715" y="1884"/>
                </a:cubicBezTo>
                <a:cubicBezTo>
                  <a:pt x="7709" y="1873"/>
                  <a:pt x="7706" y="1855"/>
                  <a:pt x="7706" y="1832"/>
                </a:cubicBezTo>
                <a:lnTo>
                  <a:pt x="7706" y="1527"/>
                </a:lnTo>
                <a:cubicBezTo>
                  <a:pt x="7706" y="1498"/>
                  <a:pt x="7708" y="1480"/>
                  <a:pt x="7712" y="1472"/>
                </a:cubicBezTo>
                <a:cubicBezTo>
                  <a:pt x="7716" y="1464"/>
                  <a:pt x="7723" y="1460"/>
                  <a:pt x="7735" y="1460"/>
                </a:cubicBezTo>
                <a:cubicBezTo>
                  <a:pt x="7746" y="1460"/>
                  <a:pt x="7754" y="1464"/>
                  <a:pt x="7758" y="1474"/>
                </a:cubicBezTo>
                <a:cubicBezTo>
                  <a:pt x="7763" y="1483"/>
                  <a:pt x="7765" y="1500"/>
                  <a:pt x="7765" y="1527"/>
                </a:cubicBezTo>
                <a:lnTo>
                  <a:pt x="7765" y="1601"/>
                </a:lnTo>
                <a:lnTo>
                  <a:pt x="7951" y="1601"/>
                </a:lnTo>
                <a:cubicBezTo>
                  <a:pt x="7951" y="1540"/>
                  <a:pt x="7945" y="1493"/>
                  <a:pt x="7933" y="1460"/>
                </a:cubicBezTo>
                <a:cubicBezTo>
                  <a:pt x="7921" y="1427"/>
                  <a:pt x="7896" y="1399"/>
                  <a:pt x="7860" y="1378"/>
                </a:cubicBezTo>
                <a:cubicBezTo>
                  <a:pt x="7823" y="1356"/>
                  <a:pt x="7779" y="1345"/>
                  <a:pt x="7728" y="1345"/>
                </a:cubicBezTo>
                <a:close/>
                <a:moveTo>
                  <a:pt x="8223" y="1345"/>
                </a:moveTo>
                <a:cubicBezTo>
                  <a:pt x="8171" y="1345"/>
                  <a:pt x="8127" y="1356"/>
                  <a:pt x="8091" y="1378"/>
                </a:cubicBezTo>
                <a:cubicBezTo>
                  <a:pt x="8055" y="1400"/>
                  <a:pt x="8031" y="1425"/>
                  <a:pt x="8020" y="1453"/>
                </a:cubicBezTo>
                <a:cubicBezTo>
                  <a:pt x="8009" y="1481"/>
                  <a:pt x="8003" y="1522"/>
                  <a:pt x="8003" y="1577"/>
                </a:cubicBezTo>
                <a:lnTo>
                  <a:pt x="8003" y="1761"/>
                </a:lnTo>
                <a:cubicBezTo>
                  <a:pt x="8003" y="1825"/>
                  <a:pt x="8010" y="1873"/>
                  <a:pt x="8024" y="1908"/>
                </a:cubicBezTo>
                <a:cubicBezTo>
                  <a:pt x="8037" y="1942"/>
                  <a:pt x="8060" y="1969"/>
                  <a:pt x="8093" y="1988"/>
                </a:cubicBezTo>
                <a:cubicBezTo>
                  <a:pt x="8125" y="2007"/>
                  <a:pt x="8169" y="2016"/>
                  <a:pt x="8225" y="2016"/>
                </a:cubicBezTo>
                <a:cubicBezTo>
                  <a:pt x="8269" y="2016"/>
                  <a:pt x="8305" y="2009"/>
                  <a:pt x="8335" y="1996"/>
                </a:cubicBezTo>
                <a:cubicBezTo>
                  <a:pt x="8365" y="1982"/>
                  <a:pt x="8389" y="1961"/>
                  <a:pt x="8407" y="1934"/>
                </a:cubicBezTo>
                <a:cubicBezTo>
                  <a:pt x="8425" y="1907"/>
                  <a:pt x="8436" y="1880"/>
                  <a:pt x="8440" y="1854"/>
                </a:cubicBezTo>
                <a:cubicBezTo>
                  <a:pt x="8443" y="1829"/>
                  <a:pt x="8445" y="1790"/>
                  <a:pt x="8445" y="1738"/>
                </a:cubicBezTo>
                <a:lnTo>
                  <a:pt x="8270" y="1738"/>
                </a:lnTo>
                <a:lnTo>
                  <a:pt x="8270" y="1815"/>
                </a:lnTo>
                <a:cubicBezTo>
                  <a:pt x="8270" y="1849"/>
                  <a:pt x="8267" y="1871"/>
                  <a:pt x="8262" y="1883"/>
                </a:cubicBezTo>
                <a:cubicBezTo>
                  <a:pt x="8258" y="1895"/>
                  <a:pt x="8249" y="1902"/>
                  <a:pt x="8235" y="1902"/>
                </a:cubicBezTo>
                <a:cubicBezTo>
                  <a:pt x="8224" y="1902"/>
                  <a:pt x="8215" y="1896"/>
                  <a:pt x="8209" y="1884"/>
                </a:cubicBezTo>
                <a:cubicBezTo>
                  <a:pt x="8204" y="1873"/>
                  <a:pt x="8201" y="1855"/>
                  <a:pt x="8201" y="1832"/>
                </a:cubicBezTo>
                <a:lnTo>
                  <a:pt x="8201" y="1527"/>
                </a:lnTo>
                <a:cubicBezTo>
                  <a:pt x="8201" y="1498"/>
                  <a:pt x="8203" y="1480"/>
                  <a:pt x="8207" y="1472"/>
                </a:cubicBezTo>
                <a:cubicBezTo>
                  <a:pt x="8210" y="1464"/>
                  <a:pt x="8218" y="1460"/>
                  <a:pt x="8229" y="1460"/>
                </a:cubicBezTo>
                <a:cubicBezTo>
                  <a:pt x="8241" y="1460"/>
                  <a:pt x="8249" y="1464"/>
                  <a:pt x="8253" y="1474"/>
                </a:cubicBezTo>
                <a:cubicBezTo>
                  <a:pt x="8257" y="1483"/>
                  <a:pt x="8259" y="1500"/>
                  <a:pt x="8259" y="1527"/>
                </a:cubicBezTo>
                <a:lnTo>
                  <a:pt x="8259" y="1601"/>
                </a:lnTo>
                <a:lnTo>
                  <a:pt x="8445" y="1601"/>
                </a:lnTo>
                <a:cubicBezTo>
                  <a:pt x="8445" y="1540"/>
                  <a:pt x="8439" y="1493"/>
                  <a:pt x="8427" y="1460"/>
                </a:cubicBezTo>
                <a:cubicBezTo>
                  <a:pt x="8415" y="1427"/>
                  <a:pt x="8391" y="1399"/>
                  <a:pt x="8354" y="1378"/>
                </a:cubicBezTo>
                <a:cubicBezTo>
                  <a:pt x="8318" y="1356"/>
                  <a:pt x="8274" y="1345"/>
                  <a:pt x="8223" y="1345"/>
                </a:cubicBezTo>
                <a:close/>
                <a:moveTo>
                  <a:pt x="8992" y="1345"/>
                </a:moveTo>
                <a:cubicBezTo>
                  <a:pt x="8939" y="1345"/>
                  <a:pt x="8896" y="1355"/>
                  <a:pt x="8862" y="1376"/>
                </a:cubicBezTo>
                <a:cubicBezTo>
                  <a:pt x="8828" y="1396"/>
                  <a:pt x="8805" y="1423"/>
                  <a:pt x="8791" y="1457"/>
                </a:cubicBezTo>
                <a:cubicBezTo>
                  <a:pt x="8778" y="1491"/>
                  <a:pt x="8772" y="1538"/>
                  <a:pt x="8772" y="1598"/>
                </a:cubicBezTo>
                <a:lnTo>
                  <a:pt x="8772" y="1764"/>
                </a:lnTo>
                <a:cubicBezTo>
                  <a:pt x="8772" y="1819"/>
                  <a:pt x="8776" y="1861"/>
                  <a:pt x="8783" y="1888"/>
                </a:cubicBezTo>
                <a:cubicBezTo>
                  <a:pt x="8790" y="1916"/>
                  <a:pt x="8802" y="1939"/>
                  <a:pt x="8819" y="1958"/>
                </a:cubicBezTo>
                <a:cubicBezTo>
                  <a:pt x="8835" y="1978"/>
                  <a:pt x="8859" y="1992"/>
                  <a:pt x="8889" y="2002"/>
                </a:cubicBezTo>
                <a:cubicBezTo>
                  <a:pt x="8919" y="2011"/>
                  <a:pt x="8956" y="2016"/>
                  <a:pt x="9000" y="2016"/>
                </a:cubicBezTo>
                <a:cubicBezTo>
                  <a:pt x="9039" y="2016"/>
                  <a:pt x="9074" y="2011"/>
                  <a:pt x="9104" y="2000"/>
                </a:cubicBezTo>
                <a:cubicBezTo>
                  <a:pt x="9134" y="1988"/>
                  <a:pt x="9159" y="1971"/>
                  <a:pt x="9178" y="1947"/>
                </a:cubicBezTo>
                <a:cubicBezTo>
                  <a:pt x="9197" y="1924"/>
                  <a:pt x="9209" y="1898"/>
                  <a:pt x="9215" y="1871"/>
                </a:cubicBezTo>
                <a:cubicBezTo>
                  <a:pt x="9221" y="1844"/>
                  <a:pt x="9224" y="1801"/>
                  <a:pt x="9224" y="1743"/>
                </a:cubicBezTo>
                <a:lnTo>
                  <a:pt x="9224" y="1584"/>
                </a:lnTo>
                <a:cubicBezTo>
                  <a:pt x="9224" y="1538"/>
                  <a:pt x="9221" y="1504"/>
                  <a:pt x="9215" y="1482"/>
                </a:cubicBezTo>
                <a:cubicBezTo>
                  <a:pt x="9208" y="1459"/>
                  <a:pt x="9196" y="1437"/>
                  <a:pt x="9179" y="1416"/>
                </a:cubicBezTo>
                <a:cubicBezTo>
                  <a:pt x="9162" y="1395"/>
                  <a:pt x="9137" y="1378"/>
                  <a:pt x="9106" y="1365"/>
                </a:cubicBezTo>
                <a:cubicBezTo>
                  <a:pt x="9074" y="1351"/>
                  <a:pt x="9036" y="1345"/>
                  <a:pt x="8992" y="1345"/>
                </a:cubicBezTo>
                <a:close/>
                <a:moveTo>
                  <a:pt x="10240" y="1214"/>
                </a:moveTo>
                <a:lnTo>
                  <a:pt x="10240" y="1398"/>
                </a:lnTo>
                <a:cubicBezTo>
                  <a:pt x="10223" y="1380"/>
                  <a:pt x="10205" y="1367"/>
                  <a:pt x="10184" y="1358"/>
                </a:cubicBezTo>
                <a:cubicBezTo>
                  <a:pt x="10164" y="1349"/>
                  <a:pt x="10142" y="1345"/>
                  <a:pt x="10117" y="1345"/>
                </a:cubicBezTo>
                <a:cubicBezTo>
                  <a:pt x="10086" y="1345"/>
                  <a:pt x="10058" y="1353"/>
                  <a:pt x="10036" y="1369"/>
                </a:cubicBezTo>
                <a:cubicBezTo>
                  <a:pt x="10013" y="1384"/>
                  <a:pt x="9998" y="1403"/>
                  <a:pt x="9992" y="1423"/>
                </a:cubicBezTo>
                <a:cubicBezTo>
                  <a:pt x="9986" y="1444"/>
                  <a:pt x="9982" y="1480"/>
                  <a:pt x="9982" y="1529"/>
                </a:cubicBezTo>
                <a:lnTo>
                  <a:pt x="9982" y="1833"/>
                </a:lnTo>
                <a:cubicBezTo>
                  <a:pt x="9982" y="1881"/>
                  <a:pt x="9986" y="1915"/>
                  <a:pt x="9992" y="1936"/>
                </a:cubicBezTo>
                <a:cubicBezTo>
                  <a:pt x="9998" y="1957"/>
                  <a:pt x="10013" y="1976"/>
                  <a:pt x="10035" y="1992"/>
                </a:cubicBezTo>
                <a:cubicBezTo>
                  <a:pt x="10058" y="2008"/>
                  <a:pt x="10084" y="2016"/>
                  <a:pt x="10115" y="2016"/>
                </a:cubicBezTo>
                <a:cubicBezTo>
                  <a:pt x="10138" y="2016"/>
                  <a:pt x="10159" y="2011"/>
                  <a:pt x="10180" y="2002"/>
                </a:cubicBezTo>
                <a:cubicBezTo>
                  <a:pt x="10201" y="1992"/>
                  <a:pt x="10221" y="1977"/>
                  <a:pt x="10240" y="1958"/>
                </a:cubicBezTo>
                <a:lnTo>
                  <a:pt x="10240" y="2005"/>
                </a:lnTo>
                <a:lnTo>
                  <a:pt x="10437" y="2005"/>
                </a:lnTo>
                <a:lnTo>
                  <a:pt x="10437" y="1214"/>
                </a:lnTo>
                <a:close/>
                <a:moveTo>
                  <a:pt x="10720" y="1345"/>
                </a:moveTo>
                <a:cubicBezTo>
                  <a:pt x="10675" y="1345"/>
                  <a:pt x="10635" y="1354"/>
                  <a:pt x="10600" y="1371"/>
                </a:cubicBezTo>
                <a:cubicBezTo>
                  <a:pt x="10565" y="1388"/>
                  <a:pt x="10540" y="1414"/>
                  <a:pt x="10525" y="1446"/>
                </a:cubicBezTo>
                <a:cubicBezTo>
                  <a:pt x="10510" y="1479"/>
                  <a:pt x="10502" y="1524"/>
                  <a:pt x="10502" y="1580"/>
                </a:cubicBezTo>
                <a:lnTo>
                  <a:pt x="10502" y="1769"/>
                </a:lnTo>
                <a:cubicBezTo>
                  <a:pt x="10502" y="1817"/>
                  <a:pt x="10505" y="1854"/>
                  <a:pt x="10512" y="1879"/>
                </a:cubicBezTo>
                <a:cubicBezTo>
                  <a:pt x="10519" y="1905"/>
                  <a:pt x="10531" y="1928"/>
                  <a:pt x="10549" y="1949"/>
                </a:cubicBezTo>
                <a:cubicBezTo>
                  <a:pt x="10567" y="1970"/>
                  <a:pt x="10592" y="1986"/>
                  <a:pt x="10624" y="1998"/>
                </a:cubicBezTo>
                <a:cubicBezTo>
                  <a:pt x="10655" y="2010"/>
                  <a:pt x="10692" y="2016"/>
                  <a:pt x="10734" y="2016"/>
                </a:cubicBezTo>
                <a:cubicBezTo>
                  <a:pt x="10777" y="2016"/>
                  <a:pt x="10813" y="2010"/>
                  <a:pt x="10841" y="1998"/>
                </a:cubicBezTo>
                <a:cubicBezTo>
                  <a:pt x="10870" y="1986"/>
                  <a:pt x="10893" y="1967"/>
                  <a:pt x="10912" y="1943"/>
                </a:cubicBezTo>
                <a:cubicBezTo>
                  <a:pt x="10930" y="1919"/>
                  <a:pt x="10942" y="1896"/>
                  <a:pt x="10947" y="1874"/>
                </a:cubicBezTo>
                <a:cubicBezTo>
                  <a:pt x="10952" y="1853"/>
                  <a:pt x="10955" y="1822"/>
                  <a:pt x="10955" y="1782"/>
                </a:cubicBezTo>
                <a:lnTo>
                  <a:pt x="10955" y="1734"/>
                </a:lnTo>
                <a:lnTo>
                  <a:pt x="10768" y="1734"/>
                </a:lnTo>
                <a:lnTo>
                  <a:pt x="10768" y="1819"/>
                </a:lnTo>
                <a:cubicBezTo>
                  <a:pt x="10768" y="1852"/>
                  <a:pt x="10765" y="1873"/>
                  <a:pt x="10760" y="1885"/>
                </a:cubicBezTo>
                <a:cubicBezTo>
                  <a:pt x="10755" y="1896"/>
                  <a:pt x="10745" y="1902"/>
                  <a:pt x="10730" y="1902"/>
                </a:cubicBezTo>
                <a:cubicBezTo>
                  <a:pt x="10718" y="1902"/>
                  <a:pt x="10710" y="1897"/>
                  <a:pt x="10706" y="1889"/>
                </a:cubicBezTo>
                <a:cubicBezTo>
                  <a:pt x="10701" y="1880"/>
                  <a:pt x="10699" y="1861"/>
                  <a:pt x="10699" y="1832"/>
                </a:cubicBezTo>
                <a:lnTo>
                  <a:pt x="10699" y="1692"/>
                </a:lnTo>
                <a:lnTo>
                  <a:pt x="10955" y="1692"/>
                </a:lnTo>
                <a:lnTo>
                  <a:pt x="10955" y="1606"/>
                </a:lnTo>
                <a:cubicBezTo>
                  <a:pt x="10955" y="1543"/>
                  <a:pt x="10947" y="1495"/>
                  <a:pt x="10933" y="1460"/>
                </a:cubicBezTo>
                <a:cubicBezTo>
                  <a:pt x="10918" y="1425"/>
                  <a:pt x="10893" y="1397"/>
                  <a:pt x="10857" y="1376"/>
                </a:cubicBezTo>
                <a:cubicBezTo>
                  <a:pt x="10821" y="1355"/>
                  <a:pt x="10776" y="1345"/>
                  <a:pt x="10720" y="1345"/>
                </a:cubicBezTo>
                <a:close/>
                <a:moveTo>
                  <a:pt x="11766" y="1345"/>
                </a:moveTo>
                <a:cubicBezTo>
                  <a:pt x="11720" y="1345"/>
                  <a:pt x="11680" y="1354"/>
                  <a:pt x="11645" y="1371"/>
                </a:cubicBezTo>
                <a:cubicBezTo>
                  <a:pt x="11611" y="1388"/>
                  <a:pt x="11586" y="1414"/>
                  <a:pt x="11570" y="1446"/>
                </a:cubicBezTo>
                <a:cubicBezTo>
                  <a:pt x="11555" y="1479"/>
                  <a:pt x="11547" y="1524"/>
                  <a:pt x="11547" y="1580"/>
                </a:cubicBezTo>
                <a:lnTo>
                  <a:pt x="11547" y="1769"/>
                </a:lnTo>
                <a:cubicBezTo>
                  <a:pt x="11547" y="1817"/>
                  <a:pt x="11551" y="1854"/>
                  <a:pt x="11558" y="1879"/>
                </a:cubicBezTo>
                <a:cubicBezTo>
                  <a:pt x="11564" y="1905"/>
                  <a:pt x="11577" y="1928"/>
                  <a:pt x="11594" y="1949"/>
                </a:cubicBezTo>
                <a:cubicBezTo>
                  <a:pt x="11612" y="1970"/>
                  <a:pt x="11637" y="1986"/>
                  <a:pt x="11669" y="1998"/>
                </a:cubicBezTo>
                <a:cubicBezTo>
                  <a:pt x="11701" y="2010"/>
                  <a:pt x="11738" y="2016"/>
                  <a:pt x="11779" y="2016"/>
                </a:cubicBezTo>
                <a:cubicBezTo>
                  <a:pt x="11822" y="2016"/>
                  <a:pt x="11858" y="2010"/>
                  <a:pt x="11886" y="1998"/>
                </a:cubicBezTo>
                <a:cubicBezTo>
                  <a:pt x="11915" y="1986"/>
                  <a:pt x="11938" y="1967"/>
                  <a:pt x="11957" y="1943"/>
                </a:cubicBezTo>
                <a:cubicBezTo>
                  <a:pt x="11976" y="1919"/>
                  <a:pt x="11987" y="1896"/>
                  <a:pt x="11992" y="1874"/>
                </a:cubicBezTo>
                <a:cubicBezTo>
                  <a:pt x="11997" y="1853"/>
                  <a:pt x="12000" y="1822"/>
                  <a:pt x="12000" y="1782"/>
                </a:cubicBezTo>
                <a:lnTo>
                  <a:pt x="12000" y="1734"/>
                </a:lnTo>
                <a:lnTo>
                  <a:pt x="11813" y="1734"/>
                </a:lnTo>
                <a:lnTo>
                  <a:pt x="11813" y="1819"/>
                </a:lnTo>
                <a:cubicBezTo>
                  <a:pt x="11813" y="1852"/>
                  <a:pt x="11810" y="1873"/>
                  <a:pt x="11805" y="1885"/>
                </a:cubicBezTo>
                <a:cubicBezTo>
                  <a:pt x="11800" y="1896"/>
                  <a:pt x="11790" y="1902"/>
                  <a:pt x="11775" y="1902"/>
                </a:cubicBezTo>
                <a:cubicBezTo>
                  <a:pt x="11763" y="1902"/>
                  <a:pt x="11755" y="1897"/>
                  <a:pt x="11751" y="1889"/>
                </a:cubicBezTo>
                <a:cubicBezTo>
                  <a:pt x="11747" y="1880"/>
                  <a:pt x="11745" y="1861"/>
                  <a:pt x="11745" y="1832"/>
                </a:cubicBezTo>
                <a:lnTo>
                  <a:pt x="11745" y="1692"/>
                </a:lnTo>
                <a:lnTo>
                  <a:pt x="12000" y="1692"/>
                </a:lnTo>
                <a:lnTo>
                  <a:pt x="12000" y="1606"/>
                </a:lnTo>
                <a:cubicBezTo>
                  <a:pt x="12000" y="1543"/>
                  <a:pt x="11993" y="1495"/>
                  <a:pt x="11978" y="1460"/>
                </a:cubicBezTo>
                <a:cubicBezTo>
                  <a:pt x="11964" y="1425"/>
                  <a:pt x="11939" y="1397"/>
                  <a:pt x="11902" y="1376"/>
                </a:cubicBezTo>
                <a:cubicBezTo>
                  <a:pt x="11867" y="1355"/>
                  <a:pt x="11821" y="1345"/>
                  <a:pt x="11766" y="1345"/>
                </a:cubicBezTo>
                <a:close/>
                <a:moveTo>
                  <a:pt x="12278" y="1345"/>
                </a:moveTo>
                <a:cubicBezTo>
                  <a:pt x="12226" y="1345"/>
                  <a:pt x="12182" y="1356"/>
                  <a:pt x="12146" y="1378"/>
                </a:cubicBezTo>
                <a:cubicBezTo>
                  <a:pt x="12110" y="1400"/>
                  <a:pt x="12086" y="1425"/>
                  <a:pt x="12075" y="1453"/>
                </a:cubicBezTo>
                <a:cubicBezTo>
                  <a:pt x="12064" y="1481"/>
                  <a:pt x="12059" y="1522"/>
                  <a:pt x="12059" y="1577"/>
                </a:cubicBezTo>
                <a:lnTo>
                  <a:pt x="12059" y="1761"/>
                </a:lnTo>
                <a:cubicBezTo>
                  <a:pt x="12059" y="1825"/>
                  <a:pt x="12065" y="1873"/>
                  <a:pt x="12079" y="1908"/>
                </a:cubicBezTo>
                <a:cubicBezTo>
                  <a:pt x="12092" y="1942"/>
                  <a:pt x="12115" y="1969"/>
                  <a:pt x="12148" y="1988"/>
                </a:cubicBezTo>
                <a:cubicBezTo>
                  <a:pt x="12180" y="2007"/>
                  <a:pt x="12225" y="2016"/>
                  <a:pt x="12280" y="2016"/>
                </a:cubicBezTo>
                <a:cubicBezTo>
                  <a:pt x="12324" y="2016"/>
                  <a:pt x="12361" y="2009"/>
                  <a:pt x="12390" y="1996"/>
                </a:cubicBezTo>
                <a:cubicBezTo>
                  <a:pt x="12420" y="1982"/>
                  <a:pt x="12444" y="1961"/>
                  <a:pt x="12462" y="1934"/>
                </a:cubicBezTo>
                <a:cubicBezTo>
                  <a:pt x="12481" y="1907"/>
                  <a:pt x="12491" y="1880"/>
                  <a:pt x="12495" y="1854"/>
                </a:cubicBezTo>
                <a:cubicBezTo>
                  <a:pt x="12498" y="1829"/>
                  <a:pt x="12500" y="1790"/>
                  <a:pt x="12500" y="1738"/>
                </a:cubicBezTo>
                <a:lnTo>
                  <a:pt x="12325" y="1738"/>
                </a:lnTo>
                <a:lnTo>
                  <a:pt x="12325" y="1815"/>
                </a:lnTo>
                <a:cubicBezTo>
                  <a:pt x="12325" y="1849"/>
                  <a:pt x="12322" y="1871"/>
                  <a:pt x="12318" y="1883"/>
                </a:cubicBezTo>
                <a:cubicBezTo>
                  <a:pt x="12313" y="1895"/>
                  <a:pt x="12304" y="1902"/>
                  <a:pt x="12291" y="1902"/>
                </a:cubicBezTo>
                <a:cubicBezTo>
                  <a:pt x="12279" y="1902"/>
                  <a:pt x="12270" y="1896"/>
                  <a:pt x="12265" y="1884"/>
                </a:cubicBezTo>
                <a:cubicBezTo>
                  <a:pt x="12259" y="1873"/>
                  <a:pt x="12256" y="1855"/>
                  <a:pt x="12256" y="1832"/>
                </a:cubicBezTo>
                <a:lnTo>
                  <a:pt x="12256" y="1527"/>
                </a:lnTo>
                <a:cubicBezTo>
                  <a:pt x="12256" y="1498"/>
                  <a:pt x="12258" y="1480"/>
                  <a:pt x="12262" y="1472"/>
                </a:cubicBezTo>
                <a:cubicBezTo>
                  <a:pt x="12266" y="1464"/>
                  <a:pt x="12273" y="1460"/>
                  <a:pt x="12285" y="1460"/>
                </a:cubicBezTo>
                <a:cubicBezTo>
                  <a:pt x="12296" y="1460"/>
                  <a:pt x="12304" y="1464"/>
                  <a:pt x="12308" y="1474"/>
                </a:cubicBezTo>
                <a:cubicBezTo>
                  <a:pt x="12312" y="1483"/>
                  <a:pt x="12314" y="1500"/>
                  <a:pt x="12314" y="1527"/>
                </a:cubicBezTo>
                <a:lnTo>
                  <a:pt x="12314" y="1601"/>
                </a:lnTo>
                <a:lnTo>
                  <a:pt x="12500" y="1601"/>
                </a:lnTo>
                <a:cubicBezTo>
                  <a:pt x="12500" y="1540"/>
                  <a:pt x="12494" y="1493"/>
                  <a:pt x="12482" y="1460"/>
                </a:cubicBezTo>
                <a:cubicBezTo>
                  <a:pt x="12470" y="1427"/>
                  <a:pt x="12446" y="1399"/>
                  <a:pt x="12410" y="1378"/>
                </a:cubicBezTo>
                <a:cubicBezTo>
                  <a:pt x="12373" y="1356"/>
                  <a:pt x="12329" y="1345"/>
                  <a:pt x="12278" y="1345"/>
                </a:cubicBezTo>
                <a:close/>
                <a:moveTo>
                  <a:pt x="12771" y="1345"/>
                </a:moveTo>
                <a:cubicBezTo>
                  <a:pt x="12726" y="1345"/>
                  <a:pt x="12686" y="1354"/>
                  <a:pt x="12651" y="1371"/>
                </a:cubicBezTo>
                <a:cubicBezTo>
                  <a:pt x="12617" y="1388"/>
                  <a:pt x="12591" y="1414"/>
                  <a:pt x="12576" y="1446"/>
                </a:cubicBezTo>
                <a:cubicBezTo>
                  <a:pt x="12561" y="1479"/>
                  <a:pt x="12553" y="1524"/>
                  <a:pt x="12553" y="1580"/>
                </a:cubicBezTo>
                <a:lnTo>
                  <a:pt x="12553" y="1769"/>
                </a:lnTo>
                <a:cubicBezTo>
                  <a:pt x="12553" y="1817"/>
                  <a:pt x="12557" y="1854"/>
                  <a:pt x="12563" y="1879"/>
                </a:cubicBezTo>
                <a:cubicBezTo>
                  <a:pt x="12570" y="1905"/>
                  <a:pt x="12583" y="1928"/>
                  <a:pt x="12600" y="1949"/>
                </a:cubicBezTo>
                <a:cubicBezTo>
                  <a:pt x="12618" y="1970"/>
                  <a:pt x="12643" y="1986"/>
                  <a:pt x="12675" y="1998"/>
                </a:cubicBezTo>
                <a:cubicBezTo>
                  <a:pt x="12707" y="2010"/>
                  <a:pt x="12743" y="2016"/>
                  <a:pt x="12785" y="2016"/>
                </a:cubicBezTo>
                <a:cubicBezTo>
                  <a:pt x="12828" y="2016"/>
                  <a:pt x="12864" y="2010"/>
                  <a:pt x="12892" y="1998"/>
                </a:cubicBezTo>
                <a:cubicBezTo>
                  <a:pt x="12921" y="1986"/>
                  <a:pt x="12944" y="1967"/>
                  <a:pt x="12963" y="1943"/>
                </a:cubicBezTo>
                <a:cubicBezTo>
                  <a:pt x="12981" y="1919"/>
                  <a:pt x="12993" y="1896"/>
                  <a:pt x="12998" y="1874"/>
                </a:cubicBezTo>
                <a:cubicBezTo>
                  <a:pt x="13003" y="1853"/>
                  <a:pt x="13006" y="1822"/>
                  <a:pt x="13006" y="1782"/>
                </a:cubicBezTo>
                <a:lnTo>
                  <a:pt x="13006" y="1734"/>
                </a:lnTo>
                <a:lnTo>
                  <a:pt x="12819" y="1734"/>
                </a:lnTo>
                <a:lnTo>
                  <a:pt x="12819" y="1819"/>
                </a:lnTo>
                <a:cubicBezTo>
                  <a:pt x="12819" y="1852"/>
                  <a:pt x="12816" y="1873"/>
                  <a:pt x="12811" y="1885"/>
                </a:cubicBezTo>
                <a:cubicBezTo>
                  <a:pt x="12806" y="1896"/>
                  <a:pt x="12796" y="1902"/>
                  <a:pt x="12781" y="1902"/>
                </a:cubicBezTo>
                <a:cubicBezTo>
                  <a:pt x="12769" y="1902"/>
                  <a:pt x="12761" y="1897"/>
                  <a:pt x="12757" y="1889"/>
                </a:cubicBezTo>
                <a:cubicBezTo>
                  <a:pt x="12753" y="1880"/>
                  <a:pt x="12750" y="1861"/>
                  <a:pt x="12750" y="1832"/>
                </a:cubicBezTo>
                <a:lnTo>
                  <a:pt x="12750" y="1692"/>
                </a:lnTo>
                <a:lnTo>
                  <a:pt x="13006" y="1692"/>
                </a:lnTo>
                <a:lnTo>
                  <a:pt x="13006" y="1606"/>
                </a:lnTo>
                <a:cubicBezTo>
                  <a:pt x="13006" y="1543"/>
                  <a:pt x="12999" y="1495"/>
                  <a:pt x="12984" y="1460"/>
                </a:cubicBezTo>
                <a:cubicBezTo>
                  <a:pt x="12970" y="1425"/>
                  <a:pt x="12944" y="1397"/>
                  <a:pt x="12908" y="1376"/>
                </a:cubicBezTo>
                <a:cubicBezTo>
                  <a:pt x="12872" y="1355"/>
                  <a:pt x="12827" y="1345"/>
                  <a:pt x="12771" y="1345"/>
                </a:cubicBezTo>
                <a:close/>
                <a:moveTo>
                  <a:pt x="14108" y="1345"/>
                </a:moveTo>
                <a:cubicBezTo>
                  <a:pt x="14055" y="1345"/>
                  <a:pt x="14012" y="1355"/>
                  <a:pt x="13978" y="1376"/>
                </a:cubicBezTo>
                <a:cubicBezTo>
                  <a:pt x="13944" y="1396"/>
                  <a:pt x="13921" y="1423"/>
                  <a:pt x="13908" y="1457"/>
                </a:cubicBezTo>
                <a:cubicBezTo>
                  <a:pt x="13895" y="1491"/>
                  <a:pt x="13888" y="1538"/>
                  <a:pt x="13888" y="1598"/>
                </a:cubicBezTo>
                <a:lnTo>
                  <a:pt x="13888" y="1764"/>
                </a:lnTo>
                <a:cubicBezTo>
                  <a:pt x="13888" y="1819"/>
                  <a:pt x="13892" y="1861"/>
                  <a:pt x="13899" y="1888"/>
                </a:cubicBezTo>
                <a:cubicBezTo>
                  <a:pt x="13906" y="1916"/>
                  <a:pt x="13918" y="1939"/>
                  <a:pt x="13935" y="1958"/>
                </a:cubicBezTo>
                <a:cubicBezTo>
                  <a:pt x="13952" y="1978"/>
                  <a:pt x="13975" y="1992"/>
                  <a:pt x="14005" y="2002"/>
                </a:cubicBezTo>
                <a:cubicBezTo>
                  <a:pt x="14036" y="2011"/>
                  <a:pt x="14073" y="2016"/>
                  <a:pt x="14116" y="2016"/>
                </a:cubicBezTo>
                <a:cubicBezTo>
                  <a:pt x="14155" y="2016"/>
                  <a:pt x="14190" y="2011"/>
                  <a:pt x="14220" y="2000"/>
                </a:cubicBezTo>
                <a:cubicBezTo>
                  <a:pt x="14250" y="1988"/>
                  <a:pt x="14275" y="1971"/>
                  <a:pt x="14294" y="1947"/>
                </a:cubicBezTo>
                <a:cubicBezTo>
                  <a:pt x="14313" y="1924"/>
                  <a:pt x="14326" y="1898"/>
                  <a:pt x="14332" y="1871"/>
                </a:cubicBezTo>
                <a:cubicBezTo>
                  <a:pt x="14337" y="1844"/>
                  <a:pt x="14340" y="1801"/>
                  <a:pt x="14340" y="1743"/>
                </a:cubicBezTo>
                <a:lnTo>
                  <a:pt x="14340" y="1584"/>
                </a:lnTo>
                <a:cubicBezTo>
                  <a:pt x="14340" y="1538"/>
                  <a:pt x="14337" y="1504"/>
                  <a:pt x="14331" y="1482"/>
                </a:cubicBezTo>
                <a:cubicBezTo>
                  <a:pt x="14324" y="1459"/>
                  <a:pt x="14313" y="1437"/>
                  <a:pt x="14295" y="1416"/>
                </a:cubicBezTo>
                <a:cubicBezTo>
                  <a:pt x="14278" y="1395"/>
                  <a:pt x="14254" y="1378"/>
                  <a:pt x="14222" y="1365"/>
                </a:cubicBezTo>
                <a:cubicBezTo>
                  <a:pt x="14190" y="1351"/>
                  <a:pt x="14152" y="1345"/>
                  <a:pt x="14108" y="1345"/>
                </a:cubicBezTo>
                <a:close/>
                <a:moveTo>
                  <a:pt x="14976" y="1345"/>
                </a:moveTo>
                <a:cubicBezTo>
                  <a:pt x="14930" y="1345"/>
                  <a:pt x="14890" y="1354"/>
                  <a:pt x="14855" y="1371"/>
                </a:cubicBezTo>
                <a:cubicBezTo>
                  <a:pt x="14821" y="1388"/>
                  <a:pt x="14796" y="1414"/>
                  <a:pt x="14780" y="1446"/>
                </a:cubicBezTo>
                <a:cubicBezTo>
                  <a:pt x="14765" y="1479"/>
                  <a:pt x="14757" y="1524"/>
                  <a:pt x="14757" y="1580"/>
                </a:cubicBezTo>
                <a:lnTo>
                  <a:pt x="14757" y="1769"/>
                </a:lnTo>
                <a:cubicBezTo>
                  <a:pt x="14757" y="1817"/>
                  <a:pt x="14761" y="1854"/>
                  <a:pt x="14768" y="1879"/>
                </a:cubicBezTo>
                <a:cubicBezTo>
                  <a:pt x="14774" y="1905"/>
                  <a:pt x="14787" y="1928"/>
                  <a:pt x="14804" y="1949"/>
                </a:cubicBezTo>
                <a:cubicBezTo>
                  <a:pt x="14822" y="1970"/>
                  <a:pt x="14847" y="1986"/>
                  <a:pt x="14879" y="1998"/>
                </a:cubicBezTo>
                <a:cubicBezTo>
                  <a:pt x="14911" y="2010"/>
                  <a:pt x="14948" y="2016"/>
                  <a:pt x="14989" y="2016"/>
                </a:cubicBezTo>
                <a:cubicBezTo>
                  <a:pt x="15032" y="2016"/>
                  <a:pt x="15068" y="2010"/>
                  <a:pt x="15096" y="1998"/>
                </a:cubicBezTo>
                <a:cubicBezTo>
                  <a:pt x="15125" y="1986"/>
                  <a:pt x="15148" y="1967"/>
                  <a:pt x="15167" y="1943"/>
                </a:cubicBezTo>
                <a:cubicBezTo>
                  <a:pt x="15186" y="1919"/>
                  <a:pt x="15197" y="1896"/>
                  <a:pt x="15202" y="1874"/>
                </a:cubicBezTo>
                <a:cubicBezTo>
                  <a:pt x="15207" y="1853"/>
                  <a:pt x="15210" y="1822"/>
                  <a:pt x="15210" y="1782"/>
                </a:cubicBezTo>
                <a:lnTo>
                  <a:pt x="15210" y="1734"/>
                </a:lnTo>
                <a:lnTo>
                  <a:pt x="15023" y="1734"/>
                </a:lnTo>
                <a:lnTo>
                  <a:pt x="15023" y="1819"/>
                </a:lnTo>
                <a:cubicBezTo>
                  <a:pt x="15023" y="1852"/>
                  <a:pt x="15020" y="1873"/>
                  <a:pt x="15015" y="1885"/>
                </a:cubicBezTo>
                <a:cubicBezTo>
                  <a:pt x="15010" y="1896"/>
                  <a:pt x="15000" y="1902"/>
                  <a:pt x="14985" y="1902"/>
                </a:cubicBezTo>
                <a:cubicBezTo>
                  <a:pt x="14973" y="1902"/>
                  <a:pt x="14965" y="1897"/>
                  <a:pt x="14961" y="1889"/>
                </a:cubicBezTo>
                <a:cubicBezTo>
                  <a:pt x="14957" y="1880"/>
                  <a:pt x="14955" y="1861"/>
                  <a:pt x="14955" y="1832"/>
                </a:cubicBezTo>
                <a:lnTo>
                  <a:pt x="14955" y="1692"/>
                </a:lnTo>
                <a:lnTo>
                  <a:pt x="15210" y="1692"/>
                </a:lnTo>
                <a:lnTo>
                  <a:pt x="15210" y="1606"/>
                </a:lnTo>
                <a:cubicBezTo>
                  <a:pt x="15210" y="1543"/>
                  <a:pt x="15203" y="1495"/>
                  <a:pt x="15188" y="1460"/>
                </a:cubicBezTo>
                <a:cubicBezTo>
                  <a:pt x="15174" y="1425"/>
                  <a:pt x="15148" y="1397"/>
                  <a:pt x="15112" y="1376"/>
                </a:cubicBezTo>
                <a:cubicBezTo>
                  <a:pt x="15077" y="1355"/>
                  <a:pt x="15031" y="1345"/>
                  <a:pt x="14976" y="1345"/>
                </a:cubicBezTo>
                <a:close/>
                <a:moveTo>
                  <a:pt x="15464" y="1345"/>
                </a:moveTo>
                <a:cubicBezTo>
                  <a:pt x="15421" y="1345"/>
                  <a:pt x="15383" y="1352"/>
                  <a:pt x="15350" y="1365"/>
                </a:cubicBezTo>
                <a:cubicBezTo>
                  <a:pt x="15317" y="1378"/>
                  <a:pt x="15294" y="1397"/>
                  <a:pt x="15280" y="1422"/>
                </a:cubicBezTo>
                <a:cubicBezTo>
                  <a:pt x="15267" y="1446"/>
                  <a:pt x="15260" y="1485"/>
                  <a:pt x="15260" y="1536"/>
                </a:cubicBezTo>
                <a:cubicBezTo>
                  <a:pt x="15260" y="1573"/>
                  <a:pt x="15266" y="1604"/>
                  <a:pt x="15279" y="1631"/>
                </a:cubicBezTo>
                <a:cubicBezTo>
                  <a:pt x="15291" y="1657"/>
                  <a:pt x="15327" y="1687"/>
                  <a:pt x="15385" y="1719"/>
                </a:cubicBezTo>
                <a:cubicBezTo>
                  <a:pt x="15454" y="1758"/>
                  <a:pt x="15492" y="1781"/>
                  <a:pt x="15500" y="1789"/>
                </a:cubicBezTo>
                <a:cubicBezTo>
                  <a:pt x="15507" y="1797"/>
                  <a:pt x="15510" y="1816"/>
                  <a:pt x="15510" y="1847"/>
                </a:cubicBezTo>
                <a:cubicBezTo>
                  <a:pt x="15510" y="1869"/>
                  <a:pt x="15507" y="1884"/>
                  <a:pt x="15502" y="1891"/>
                </a:cubicBezTo>
                <a:cubicBezTo>
                  <a:pt x="15496" y="1898"/>
                  <a:pt x="15487" y="1902"/>
                  <a:pt x="15473" y="1902"/>
                </a:cubicBezTo>
                <a:cubicBezTo>
                  <a:pt x="15460" y="1902"/>
                  <a:pt x="15451" y="1896"/>
                  <a:pt x="15446" y="1886"/>
                </a:cubicBezTo>
                <a:cubicBezTo>
                  <a:pt x="15442" y="1875"/>
                  <a:pt x="15440" y="1853"/>
                  <a:pt x="15440" y="1818"/>
                </a:cubicBezTo>
                <a:lnTo>
                  <a:pt x="15440" y="1777"/>
                </a:lnTo>
                <a:lnTo>
                  <a:pt x="15265" y="1777"/>
                </a:lnTo>
                <a:lnTo>
                  <a:pt x="15265" y="1808"/>
                </a:lnTo>
                <a:cubicBezTo>
                  <a:pt x="15265" y="1862"/>
                  <a:pt x="15272" y="1903"/>
                  <a:pt x="15285" y="1929"/>
                </a:cubicBezTo>
                <a:cubicBezTo>
                  <a:pt x="15298" y="1956"/>
                  <a:pt x="15323" y="1977"/>
                  <a:pt x="15359" y="1993"/>
                </a:cubicBezTo>
                <a:cubicBezTo>
                  <a:pt x="15394" y="2008"/>
                  <a:pt x="15437" y="2016"/>
                  <a:pt x="15487" y="2016"/>
                </a:cubicBezTo>
                <a:cubicBezTo>
                  <a:pt x="15533" y="2016"/>
                  <a:pt x="15571" y="2009"/>
                  <a:pt x="15603" y="1995"/>
                </a:cubicBezTo>
                <a:cubicBezTo>
                  <a:pt x="15635" y="1980"/>
                  <a:pt x="15658" y="1959"/>
                  <a:pt x="15672" y="1933"/>
                </a:cubicBezTo>
                <a:cubicBezTo>
                  <a:pt x="15686" y="1906"/>
                  <a:pt x="15692" y="1866"/>
                  <a:pt x="15692" y="1813"/>
                </a:cubicBezTo>
                <a:cubicBezTo>
                  <a:pt x="15692" y="1766"/>
                  <a:pt x="15683" y="1730"/>
                  <a:pt x="15666" y="1705"/>
                </a:cubicBezTo>
                <a:cubicBezTo>
                  <a:pt x="15648" y="1680"/>
                  <a:pt x="15610" y="1654"/>
                  <a:pt x="15553" y="1626"/>
                </a:cubicBezTo>
                <a:cubicBezTo>
                  <a:pt x="15510" y="1605"/>
                  <a:pt x="15481" y="1589"/>
                  <a:pt x="15467" y="1578"/>
                </a:cubicBezTo>
                <a:cubicBezTo>
                  <a:pt x="15454" y="1567"/>
                  <a:pt x="15445" y="1557"/>
                  <a:pt x="15443" y="1547"/>
                </a:cubicBezTo>
                <a:cubicBezTo>
                  <a:pt x="15440" y="1538"/>
                  <a:pt x="15438" y="1523"/>
                  <a:pt x="15438" y="1504"/>
                </a:cubicBezTo>
                <a:cubicBezTo>
                  <a:pt x="15438" y="1489"/>
                  <a:pt x="15441" y="1478"/>
                  <a:pt x="15447" y="1471"/>
                </a:cubicBezTo>
                <a:cubicBezTo>
                  <a:pt x="15452" y="1463"/>
                  <a:pt x="15461" y="1460"/>
                  <a:pt x="15472" y="1460"/>
                </a:cubicBezTo>
                <a:cubicBezTo>
                  <a:pt x="15485" y="1460"/>
                  <a:pt x="15494" y="1464"/>
                  <a:pt x="15497" y="1472"/>
                </a:cubicBezTo>
                <a:cubicBezTo>
                  <a:pt x="15501" y="1480"/>
                  <a:pt x="15502" y="1499"/>
                  <a:pt x="15502" y="1528"/>
                </a:cubicBezTo>
                <a:lnTo>
                  <a:pt x="15502" y="1564"/>
                </a:lnTo>
                <a:lnTo>
                  <a:pt x="15677" y="1564"/>
                </a:lnTo>
                <a:lnTo>
                  <a:pt x="15677" y="1526"/>
                </a:lnTo>
                <a:cubicBezTo>
                  <a:pt x="15677" y="1493"/>
                  <a:pt x="15675" y="1470"/>
                  <a:pt x="15672" y="1454"/>
                </a:cubicBezTo>
                <a:cubicBezTo>
                  <a:pt x="15669" y="1439"/>
                  <a:pt x="15659" y="1422"/>
                  <a:pt x="15643" y="1404"/>
                </a:cubicBezTo>
                <a:cubicBezTo>
                  <a:pt x="15627" y="1387"/>
                  <a:pt x="15604" y="1372"/>
                  <a:pt x="15573" y="1361"/>
                </a:cubicBezTo>
                <a:cubicBezTo>
                  <a:pt x="15543" y="1350"/>
                  <a:pt x="15507" y="1345"/>
                  <a:pt x="15464" y="1345"/>
                </a:cubicBezTo>
                <a:close/>
                <a:moveTo>
                  <a:pt x="15929" y="1214"/>
                </a:moveTo>
                <a:lnTo>
                  <a:pt x="15920" y="1612"/>
                </a:lnTo>
                <a:lnTo>
                  <a:pt x="16116" y="1612"/>
                </a:lnTo>
                <a:cubicBezTo>
                  <a:pt x="16116" y="1589"/>
                  <a:pt x="16117" y="1575"/>
                  <a:pt x="16118" y="1568"/>
                </a:cubicBezTo>
                <a:cubicBezTo>
                  <a:pt x="16120" y="1562"/>
                  <a:pt x="16124" y="1556"/>
                  <a:pt x="16130" y="1550"/>
                </a:cubicBezTo>
                <a:cubicBezTo>
                  <a:pt x="16137" y="1545"/>
                  <a:pt x="16144" y="1542"/>
                  <a:pt x="16153" y="1542"/>
                </a:cubicBezTo>
                <a:cubicBezTo>
                  <a:pt x="16168" y="1542"/>
                  <a:pt x="16178" y="1548"/>
                  <a:pt x="16184" y="1558"/>
                </a:cubicBezTo>
                <a:cubicBezTo>
                  <a:pt x="16190" y="1569"/>
                  <a:pt x="16193" y="1589"/>
                  <a:pt x="16193" y="1619"/>
                </a:cubicBezTo>
                <a:lnTo>
                  <a:pt x="16193" y="1776"/>
                </a:lnTo>
                <a:cubicBezTo>
                  <a:pt x="16193" y="1831"/>
                  <a:pt x="16192" y="1862"/>
                  <a:pt x="16192" y="1869"/>
                </a:cubicBezTo>
                <a:cubicBezTo>
                  <a:pt x="16191" y="1876"/>
                  <a:pt x="16188" y="1883"/>
                  <a:pt x="16182" y="1889"/>
                </a:cubicBezTo>
                <a:cubicBezTo>
                  <a:pt x="16176" y="1895"/>
                  <a:pt x="16168" y="1898"/>
                  <a:pt x="16158" y="1898"/>
                </a:cubicBezTo>
                <a:cubicBezTo>
                  <a:pt x="16137" y="1898"/>
                  <a:pt x="16125" y="1887"/>
                  <a:pt x="16121" y="1866"/>
                </a:cubicBezTo>
                <a:cubicBezTo>
                  <a:pt x="16118" y="1844"/>
                  <a:pt x="16116" y="1808"/>
                  <a:pt x="16116" y="1757"/>
                </a:cubicBezTo>
                <a:lnTo>
                  <a:pt x="16116" y="1708"/>
                </a:lnTo>
                <a:lnTo>
                  <a:pt x="15918" y="1708"/>
                </a:lnTo>
                <a:lnTo>
                  <a:pt x="15918" y="1751"/>
                </a:lnTo>
                <a:cubicBezTo>
                  <a:pt x="15918" y="1824"/>
                  <a:pt x="15927" y="1879"/>
                  <a:pt x="15943" y="1914"/>
                </a:cubicBezTo>
                <a:cubicBezTo>
                  <a:pt x="15959" y="1949"/>
                  <a:pt x="15987" y="1975"/>
                  <a:pt x="16025" y="1993"/>
                </a:cubicBezTo>
                <a:cubicBezTo>
                  <a:pt x="16064" y="2011"/>
                  <a:pt x="16109" y="2020"/>
                  <a:pt x="16160" y="2020"/>
                </a:cubicBezTo>
                <a:cubicBezTo>
                  <a:pt x="16205" y="2020"/>
                  <a:pt x="16243" y="2014"/>
                  <a:pt x="16275" y="2002"/>
                </a:cubicBezTo>
                <a:cubicBezTo>
                  <a:pt x="16306" y="1990"/>
                  <a:pt x="16331" y="1973"/>
                  <a:pt x="16348" y="1951"/>
                </a:cubicBezTo>
                <a:cubicBezTo>
                  <a:pt x="16366" y="1928"/>
                  <a:pt x="16377" y="1904"/>
                  <a:pt x="16382" y="1878"/>
                </a:cubicBezTo>
                <a:cubicBezTo>
                  <a:pt x="16388" y="1852"/>
                  <a:pt x="16391" y="1811"/>
                  <a:pt x="16391" y="1755"/>
                </a:cubicBezTo>
                <a:lnTo>
                  <a:pt x="16391" y="1642"/>
                </a:lnTo>
                <a:cubicBezTo>
                  <a:pt x="16391" y="1555"/>
                  <a:pt x="16377" y="1497"/>
                  <a:pt x="16349" y="1466"/>
                </a:cubicBezTo>
                <a:cubicBezTo>
                  <a:pt x="16321" y="1436"/>
                  <a:pt x="16280" y="1421"/>
                  <a:pt x="16226" y="1421"/>
                </a:cubicBezTo>
                <a:cubicBezTo>
                  <a:pt x="16177" y="1421"/>
                  <a:pt x="16138" y="1439"/>
                  <a:pt x="16107" y="1475"/>
                </a:cubicBezTo>
                <a:lnTo>
                  <a:pt x="16107" y="1340"/>
                </a:lnTo>
                <a:lnTo>
                  <a:pt x="16352" y="1340"/>
                </a:lnTo>
                <a:lnTo>
                  <a:pt x="16352" y="1214"/>
                </a:lnTo>
                <a:close/>
                <a:moveTo>
                  <a:pt x="13395" y="1345"/>
                </a:moveTo>
                <a:cubicBezTo>
                  <a:pt x="13370" y="1345"/>
                  <a:pt x="13347" y="1351"/>
                  <a:pt x="13326" y="1362"/>
                </a:cubicBezTo>
                <a:cubicBezTo>
                  <a:pt x="13305" y="1373"/>
                  <a:pt x="13285" y="1391"/>
                  <a:pt x="13268" y="1414"/>
                </a:cubicBezTo>
                <a:lnTo>
                  <a:pt x="13271" y="1357"/>
                </a:lnTo>
                <a:lnTo>
                  <a:pt x="13070" y="1357"/>
                </a:lnTo>
                <a:lnTo>
                  <a:pt x="13070" y="2097"/>
                </a:lnTo>
                <a:lnTo>
                  <a:pt x="13268" y="2097"/>
                </a:lnTo>
                <a:lnTo>
                  <a:pt x="13268" y="1948"/>
                </a:lnTo>
                <a:cubicBezTo>
                  <a:pt x="13285" y="1971"/>
                  <a:pt x="13304" y="1988"/>
                  <a:pt x="13325" y="1999"/>
                </a:cubicBezTo>
                <a:cubicBezTo>
                  <a:pt x="13346" y="2011"/>
                  <a:pt x="13368" y="2016"/>
                  <a:pt x="13393" y="2016"/>
                </a:cubicBezTo>
                <a:cubicBezTo>
                  <a:pt x="13423" y="2016"/>
                  <a:pt x="13449" y="2009"/>
                  <a:pt x="13471" y="1994"/>
                </a:cubicBezTo>
                <a:cubicBezTo>
                  <a:pt x="13493" y="1979"/>
                  <a:pt x="13507" y="1959"/>
                  <a:pt x="13514" y="1935"/>
                </a:cubicBezTo>
                <a:cubicBezTo>
                  <a:pt x="13521" y="1910"/>
                  <a:pt x="13524" y="1868"/>
                  <a:pt x="13524" y="1809"/>
                </a:cubicBezTo>
                <a:lnTo>
                  <a:pt x="13524" y="1536"/>
                </a:lnTo>
                <a:cubicBezTo>
                  <a:pt x="13524" y="1484"/>
                  <a:pt x="13522" y="1448"/>
                  <a:pt x="13516" y="1426"/>
                </a:cubicBezTo>
                <a:cubicBezTo>
                  <a:pt x="13511" y="1405"/>
                  <a:pt x="13497" y="1386"/>
                  <a:pt x="13474" y="1370"/>
                </a:cubicBezTo>
                <a:cubicBezTo>
                  <a:pt x="13452" y="1353"/>
                  <a:pt x="13426" y="1345"/>
                  <a:pt x="13395" y="1345"/>
                </a:cubicBezTo>
                <a:close/>
              </a:path>
            </a:pathLst>
          </a:custGeom>
          <a:solidFill>
            <a:srgbClr val="F1C232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61" name="Shape 6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162675" y="3009900"/>
            <a:ext cx="2685074" cy="18611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61827"/>
            <a:ext cx="8886825" cy="65737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" sz="2500" dirty="0"/>
              <a:t>Funcionamiento de 5HT2A </a:t>
            </a:r>
            <a:r>
              <a:rPr lang="es" sz="2500" dirty="0">
                <a:solidFill>
                  <a:srgbClr val="000000"/>
                </a:solidFill>
              </a:rPr>
              <a:t>[</a:t>
            </a:r>
            <a:r>
              <a:rPr lang="es" sz="2500" dirty="0">
                <a:solidFill>
                  <a:srgbClr val="FFFFFF"/>
                </a:solidFill>
              </a:rPr>
              <a:t>Más intenso más receptores]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/>
          <a:srcRect l="34535" t="16452" r="23926" b="26122"/>
          <a:stretch/>
        </p:blipFill>
        <p:spPr>
          <a:xfrm>
            <a:off x="2471225" y="719210"/>
            <a:ext cx="3287149" cy="2555139"/>
          </a:xfrm>
          <a:prstGeom prst="rect">
            <a:avLst/>
          </a:prstGeom>
        </p:spPr>
      </p:pic>
      <p:pic>
        <p:nvPicPr>
          <p:cNvPr id="150" name="Shape 150"/>
          <p:cNvPicPr preferRelativeResize="0"/>
          <p:nvPr/>
        </p:nvPicPr>
        <p:blipFill rotWithShape="1">
          <a:blip r:embed="rId4"/>
          <a:srcRect l="24010" t="8064" r="40017" b="10562"/>
          <a:stretch/>
        </p:blipFill>
        <p:spPr>
          <a:xfrm>
            <a:off x="0" y="719200"/>
            <a:ext cx="2504123" cy="3184974"/>
          </a:xfrm>
          <a:prstGeom prst="rect">
            <a:avLst/>
          </a:prstGeom>
        </p:spPr>
      </p:pic>
      <p:pic>
        <p:nvPicPr>
          <p:cNvPr id="151" name="Shape 151"/>
          <p:cNvPicPr preferRelativeResize="0"/>
          <p:nvPr/>
        </p:nvPicPr>
        <p:blipFill rotWithShape="1">
          <a:blip r:embed="rId5"/>
          <a:srcRect l="17898" t="18943" r="31966" b="15487"/>
          <a:stretch/>
        </p:blipFill>
        <p:spPr>
          <a:xfrm>
            <a:off x="5758375" y="747700"/>
            <a:ext cx="3397525" cy="2498158"/>
          </a:xfrm>
          <a:prstGeom prst="rect">
            <a:avLst/>
          </a:prstGeom>
        </p:spPr>
      </p:pic>
      <p:sp>
        <p:nvSpPr>
          <p:cNvPr id="152" name="Shape 152"/>
          <p:cNvSpPr txBox="1"/>
          <p:nvPr/>
        </p:nvSpPr>
        <p:spPr>
          <a:xfrm>
            <a:off x="4294225" y="3400425"/>
            <a:ext cx="3493199" cy="918524"/>
          </a:xfrm>
          <a:prstGeom prst="rect">
            <a:avLst/>
          </a:prstGeom>
          <a:solidFill>
            <a:schemeClr val="bg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dirty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s" dirty="0">
                <a:latin typeface="Georgia"/>
                <a:ea typeface="Georgia"/>
                <a:cs typeface="Georgia"/>
                <a:sym typeface="Georgia"/>
              </a:rPr>
            </a:br>
            <a:r>
              <a:rPr lang="es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" sz="18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(a) </a:t>
            </a:r>
            <a:r>
              <a:rPr lang="es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Veh/LSD,</a:t>
            </a:r>
            <a:r>
              <a:rPr lang="es" sz="18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(c)</a:t>
            </a:r>
            <a:r>
              <a:rPr lang="es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LSD/ LSD, </a:t>
            </a:r>
          </a:p>
          <a:p>
            <a:pPr>
              <a:buNone/>
            </a:pPr>
            <a:r>
              <a:rPr lang="es" sz="18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(b)</a:t>
            </a:r>
            <a:r>
              <a:rPr lang="es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Veh/Veh, </a:t>
            </a:r>
            <a:r>
              <a:rPr lang="es" sz="18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(d)</a:t>
            </a:r>
            <a:r>
              <a:rPr lang="es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LSD/Veh.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" sz="2600">
                <a:solidFill>
                  <a:srgbClr val="FF9900"/>
                </a:solidFill>
              </a:rPr>
              <a:t>Efecto del tratamiento crónico con LSD en la unión de [</a:t>
            </a:r>
            <a:r>
              <a:rPr lang="es" sz="2600" baseline="30000">
                <a:solidFill>
                  <a:srgbClr val="FF9900"/>
                </a:solidFill>
              </a:rPr>
              <a:t>35</a:t>
            </a:r>
            <a:r>
              <a:rPr lang="es" sz="2600">
                <a:solidFill>
                  <a:srgbClr val="FF9900"/>
                </a:solidFill>
              </a:rPr>
              <a:t>S]GTPγS estimulada por DOI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66600" y="3471075"/>
            <a:ext cx="8410800" cy="134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buClr>
                <a:schemeClr val="lt2"/>
              </a:buClr>
              <a:buSzPct val="100000"/>
              <a:buFont typeface="Georgia"/>
              <a:buChar char="❏"/>
            </a:pPr>
            <a:r>
              <a:rPr lang="es" sz="1800"/>
              <a:t>Incubación con DOI resultó en un incremento significativo de la unión de </a:t>
            </a:r>
            <a:r>
              <a:rPr lang="es" sz="1800">
                <a:solidFill>
                  <a:srgbClr val="FFFFFF"/>
                </a:solidFill>
              </a:rPr>
              <a:t>[</a:t>
            </a:r>
            <a:r>
              <a:rPr lang="es" sz="1800" baseline="30000">
                <a:solidFill>
                  <a:srgbClr val="FFFFFF"/>
                </a:solidFill>
              </a:rPr>
              <a:t>35</a:t>
            </a:r>
            <a:r>
              <a:rPr lang="es" sz="1800">
                <a:solidFill>
                  <a:srgbClr val="FFFFFF"/>
                </a:solidFill>
              </a:rPr>
              <a:t>S]GTPγS en CPFm y ACC en ratas tratadas con Veh y LSD.</a:t>
            </a:r>
          </a:p>
          <a:p>
            <a:pPr marL="457200" lvl="0" indent="-342900">
              <a:lnSpc>
                <a:spcPct val="115000"/>
              </a:lnSpc>
              <a:buClr>
                <a:srgbClr val="FFFFFF"/>
              </a:buClr>
              <a:buSzPct val="100000"/>
              <a:buFont typeface="Georgia"/>
              <a:buChar char="❏"/>
            </a:pPr>
            <a:r>
              <a:rPr lang="es" sz="1800">
                <a:solidFill>
                  <a:srgbClr val="FFFFFF"/>
                </a:solidFill>
              </a:rPr>
              <a:t>CPFm y ACC: Atenuación de la </a:t>
            </a:r>
            <a:r>
              <a:rPr lang="es" sz="1800"/>
              <a:t>unión de </a:t>
            </a:r>
            <a:r>
              <a:rPr lang="es" sz="1800">
                <a:solidFill>
                  <a:srgbClr val="FFFFFF"/>
                </a:solidFill>
              </a:rPr>
              <a:t>[</a:t>
            </a:r>
            <a:r>
              <a:rPr lang="es" sz="1800" baseline="30000">
                <a:solidFill>
                  <a:srgbClr val="FFFFFF"/>
                </a:solidFill>
              </a:rPr>
              <a:t>35</a:t>
            </a:r>
            <a:r>
              <a:rPr lang="es" sz="1800">
                <a:solidFill>
                  <a:srgbClr val="FFFFFF"/>
                </a:solidFill>
              </a:rPr>
              <a:t>S]GTPγS estimulada por DOI, debido a LSD crónico.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155425"/>
            <a:ext cx="4047350" cy="232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39614" y="1155425"/>
            <a:ext cx="4047361" cy="231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528300" y="3613200"/>
            <a:ext cx="115800" cy="126300"/>
          </a:xfrm>
          <a:prstGeom prst="rect">
            <a:avLst/>
          </a:prstGeom>
          <a:solidFill>
            <a:srgbClr val="00FF00"/>
          </a:solidFill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28300" y="4238900"/>
            <a:ext cx="115800" cy="126300"/>
          </a:xfrm>
          <a:prstGeom prst="rect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093175" y="1651400"/>
            <a:ext cx="810000" cy="925499"/>
          </a:xfrm>
          <a:prstGeom prst="rect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093175" y="2330000"/>
            <a:ext cx="810000" cy="1733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245775" y="1804475"/>
            <a:ext cx="810000" cy="857400"/>
          </a:xfrm>
          <a:prstGeom prst="rect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245775" y="2485050"/>
            <a:ext cx="810000" cy="1733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-56500" y="114650"/>
            <a:ext cx="5638800" cy="6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" sz="2500"/>
              <a:t>DOI sustituto no estimulante [Comparación]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/>
          <a:srcRect l="24010" t="8064" r="40017" b="10562"/>
          <a:stretch/>
        </p:blipFill>
        <p:spPr>
          <a:xfrm>
            <a:off x="0" y="856200"/>
            <a:ext cx="2465800" cy="3136197"/>
          </a:xfrm>
          <a:prstGeom prst="rect">
            <a:avLst/>
          </a:prstGeom>
        </p:spPr>
      </p:pic>
      <p:pic>
        <p:nvPicPr>
          <p:cNvPr id="173" name="Shape 173"/>
          <p:cNvPicPr preferRelativeResize="0"/>
          <p:nvPr/>
        </p:nvPicPr>
        <p:blipFill rotWithShape="1">
          <a:blip r:embed="rId4"/>
          <a:srcRect l="4612" t="19922" r="3879" b="24737"/>
          <a:stretch/>
        </p:blipFill>
        <p:spPr>
          <a:xfrm>
            <a:off x="2465800" y="392550"/>
            <a:ext cx="6678199" cy="2270799"/>
          </a:xfrm>
          <a:prstGeom prst="rect">
            <a:avLst/>
          </a:prstGeom>
        </p:spPr>
      </p:pic>
      <p:pic>
        <p:nvPicPr>
          <p:cNvPr id="174" name="Shape 174"/>
          <p:cNvPicPr preferRelativeResize="0"/>
          <p:nvPr/>
        </p:nvPicPr>
        <p:blipFill rotWithShape="1">
          <a:blip r:embed="rId5"/>
          <a:srcRect l="3275" t="26501" r="5483" b="19688"/>
          <a:stretch/>
        </p:blipFill>
        <p:spPr>
          <a:xfrm>
            <a:off x="2465800" y="2663358"/>
            <a:ext cx="6678199" cy="2214216"/>
          </a:xfrm>
          <a:prstGeom prst="rect">
            <a:avLst/>
          </a:prstGeom>
        </p:spPr>
      </p:pic>
      <p:sp>
        <p:nvSpPr>
          <p:cNvPr id="175" name="Shape 175"/>
          <p:cNvSpPr txBox="1"/>
          <p:nvPr/>
        </p:nvSpPr>
        <p:spPr>
          <a:xfrm>
            <a:off x="0" y="3687500"/>
            <a:ext cx="3051599" cy="107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s">
                <a:latin typeface="Georgia"/>
                <a:ea typeface="Georgia"/>
                <a:cs typeface="Georgia"/>
                <a:sym typeface="Georgia"/>
              </a:rPr>
            </a:br>
            <a:r>
              <a:rPr lang="e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" sz="1800" b="1">
                <a:latin typeface="Georgia"/>
                <a:ea typeface="Georgia"/>
                <a:cs typeface="Georgia"/>
                <a:sym typeface="Georgia"/>
              </a:rPr>
              <a:t>(a)</a:t>
            </a: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 Vehículo crónico </a:t>
            </a:r>
          </a:p>
          <a:p>
            <a:pPr lvl="0" rtl="0">
              <a:buNone/>
            </a:pPr>
            <a:r>
              <a:rPr lang="es" sz="1800" b="1">
                <a:latin typeface="Georgia"/>
                <a:ea typeface="Georgia"/>
                <a:cs typeface="Georgia"/>
                <a:sym typeface="Georgia"/>
              </a:rPr>
              <a:t>(b) </a:t>
            </a: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LSD crónico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121850"/>
            <a:ext cx="8229600" cy="54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2600">
                <a:solidFill>
                  <a:srgbClr val="FF9900"/>
                </a:solidFill>
              </a:rPr>
              <a:t>Efecto del LSD crónico en la unión de </a:t>
            </a:r>
            <a:r>
              <a:rPr lang="es" sz="2600" baseline="30000">
                <a:solidFill>
                  <a:srgbClr val="FF9900"/>
                </a:solidFill>
              </a:rPr>
              <a:t>125</a:t>
            </a:r>
            <a:r>
              <a:rPr lang="es" sz="2600">
                <a:solidFill>
                  <a:srgbClr val="FF9900"/>
                </a:solidFill>
              </a:rPr>
              <a:t>I-LSD 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6625" y="614725"/>
            <a:ext cx="6928724" cy="32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016625" y="3927000"/>
            <a:ext cx="7271100" cy="74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" sz="18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Decremento de 5HT2A Cortical y con el tratamiento se atenuó, decrementó aún más.  [Tolerancia]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/>
          <a:srcRect l="24010" t="8064" r="40017" b="10562"/>
          <a:stretch/>
        </p:blipFill>
        <p:spPr>
          <a:xfrm>
            <a:off x="114175" y="334547"/>
            <a:ext cx="3333374" cy="4239651"/>
          </a:xfrm>
          <a:prstGeom prst="rect">
            <a:avLst/>
          </a:prstGeom>
        </p:spPr>
      </p:pic>
      <p:pic>
        <p:nvPicPr>
          <p:cNvPr id="188" name="Shape 188"/>
          <p:cNvPicPr preferRelativeResize="0"/>
          <p:nvPr/>
        </p:nvPicPr>
        <p:blipFill rotWithShape="1">
          <a:blip r:embed="rId4"/>
          <a:srcRect l="13017" t="21783" r="26911" b="35570"/>
          <a:stretch/>
        </p:blipFill>
        <p:spPr>
          <a:xfrm>
            <a:off x="3272025" y="334550"/>
            <a:ext cx="5871976" cy="2343774"/>
          </a:xfrm>
          <a:prstGeom prst="rect">
            <a:avLst/>
          </a:prstGeom>
        </p:spPr>
      </p:pic>
      <p:sp>
        <p:nvSpPr>
          <p:cNvPr id="189" name="Shape 189"/>
          <p:cNvSpPr txBox="1"/>
          <p:nvPr/>
        </p:nvSpPr>
        <p:spPr>
          <a:xfrm>
            <a:off x="3870562" y="2678325"/>
            <a:ext cx="4674900" cy="1634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s" sz="25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s" sz="25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Más intenso más </a:t>
            </a:r>
            <a:r>
              <a:rPr lang="es" sz="25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receptores</a:t>
            </a:r>
            <a:endParaRPr lang="es" sz="25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3463300" cy="5637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" dirty="0"/>
              <a:t>Discusión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08600" y="659024"/>
            <a:ext cx="8721000" cy="357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s" sz="1700" dirty="0">
                <a:solidFill>
                  <a:srgbClr val="FFFFFF"/>
                </a:solidFill>
              </a:rPr>
              <a:t>Se confirma la participación de receptores 5-HT 2A en los efectos causados por alucinógenos</a:t>
            </a:r>
          </a:p>
          <a:p>
            <a:pPr marL="457200" lvl="0" indent="-33655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s" sz="1700" dirty="0">
                <a:solidFill>
                  <a:srgbClr val="FFFFFF"/>
                </a:solidFill>
              </a:rPr>
              <a:t>No se esclarece el sitio de acción preciso del LSD.</a:t>
            </a:r>
          </a:p>
          <a:p>
            <a:pPr marL="457200" lvl="0" indent="-33655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s" sz="1700" dirty="0">
                <a:solidFill>
                  <a:srgbClr val="FFFFFF"/>
                </a:solidFill>
              </a:rPr>
              <a:t>Paradigma de discriminación de drogas [validado] : Evaluación de efectos subjetivos.</a:t>
            </a:r>
          </a:p>
          <a:p>
            <a:pPr marL="457200" lvl="0" indent="-33655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s" sz="1700" dirty="0">
                <a:solidFill>
                  <a:srgbClr val="FFFFFF"/>
                </a:solidFill>
              </a:rPr>
              <a:t>Ratas expuestas crónicamente a LSD  mostraron decremento de 44% en el palanqueo del LSD (Tolerancia)</a:t>
            </a:r>
          </a:p>
          <a:p>
            <a:pPr marL="914400" lvl="1" indent="-336550" rtl="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s" sz="1700" dirty="0">
                <a:solidFill>
                  <a:srgbClr val="FFFFFF"/>
                </a:solidFill>
              </a:rPr>
              <a:t>Ratas expuestas crónicamente a Salina, mostraron estabilidad en el palanqueo a LSD</a:t>
            </a:r>
          </a:p>
          <a:p>
            <a:pPr marL="914400" lvl="1" indent="-336550" rtl="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s" sz="1700" dirty="0">
                <a:solidFill>
                  <a:srgbClr val="FFFFFF"/>
                </a:solidFill>
              </a:rPr>
              <a:t>Ratas expuestas crónicamente a LSD, mostraron disminución de ligamiento en receptores 5HT 2A, pero no así en 5HT 2C</a:t>
            </a:r>
          </a:p>
          <a:p>
            <a:pPr marL="1371600" lvl="2" indent="-336550" rtl="0">
              <a:buClr>
                <a:schemeClr val="lt2"/>
              </a:buClr>
              <a:buSzPct val="100000"/>
              <a:buFont typeface="Wingdings"/>
              <a:buChar char="§"/>
            </a:pPr>
            <a:r>
              <a:rPr lang="es" sz="1700" dirty="0">
                <a:solidFill>
                  <a:srgbClr val="FFFFFF"/>
                </a:solidFill>
              </a:rPr>
              <a:t>Resultados consistentes con evidencia usando:</a:t>
            </a:r>
            <a:br>
              <a:rPr lang="es" sz="1700" dirty="0">
                <a:solidFill>
                  <a:srgbClr val="FFFFFF"/>
                </a:solidFill>
              </a:rPr>
            </a:br>
            <a:r>
              <a:rPr lang="es" sz="1700" dirty="0">
                <a:solidFill>
                  <a:srgbClr val="FFFFFF"/>
                </a:solidFill>
              </a:rPr>
              <a:t> DOI (sustituto de anfetamina no estimulante - Agonista parcial de receptores 5HT 2A/2C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228600" y="214525"/>
            <a:ext cx="8634600" cy="411930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FF9900"/>
              </a:buClr>
              <a:buSzPct val="166666"/>
              <a:buFont typeface="Arial"/>
              <a:buChar char="•"/>
            </a:pPr>
            <a:r>
              <a:rPr lang="e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Estudios previos que evidencian tolerancia a efectos de LSD</a:t>
            </a:r>
          </a:p>
          <a:p>
            <a:pPr marL="914400" lvl="1" indent="-342900" rtl="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s" sz="1800" dirty="0">
                <a:solidFill>
                  <a:srgbClr val="FFFFFF"/>
                </a:solidFill>
              </a:rPr>
              <a:t>Alteraciones en la tasa de palanqueo</a:t>
            </a:r>
          </a:p>
          <a:p>
            <a:pPr marL="914400" lvl="1" indent="-342900" rtl="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s" sz="1800" dirty="0">
                <a:solidFill>
                  <a:srgbClr val="FFFFFF"/>
                </a:solidFill>
              </a:rPr>
              <a:t>Alteraciones en conducta de escalamiento		En modelo animal</a:t>
            </a:r>
          </a:p>
          <a:p>
            <a:pPr marL="914400" lvl="1" indent="-342900" rtl="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s" sz="1800" dirty="0">
                <a:solidFill>
                  <a:srgbClr val="FFFFFF"/>
                </a:solidFill>
              </a:rPr>
              <a:t>Neofobia (Evitación de ambientes nuevos)</a:t>
            </a:r>
          </a:p>
          <a:p>
            <a:pPr marL="914400" lvl="1" indent="-342900" rtl="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s" sz="1800" dirty="0">
                <a:solidFill>
                  <a:srgbClr val="FFFFFF"/>
                </a:solidFill>
              </a:rPr>
              <a:t>Alteraciones en el estado de ánimo </a:t>
            </a:r>
          </a:p>
          <a:p>
            <a:pPr marL="914400" lvl="1" indent="-342900" rtl="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s" sz="1800" dirty="0">
                <a:solidFill>
                  <a:srgbClr val="FFFFFF"/>
                </a:solidFill>
              </a:rPr>
              <a:t>Alucinaciones y distorsiones perceptuales		En humanos</a:t>
            </a:r>
          </a:p>
          <a:p>
            <a:pPr marL="914400" lvl="1" indent="-342900" rtl="0">
              <a:buClr>
                <a:schemeClr val="lt2"/>
              </a:buClr>
              <a:buSzPct val="100000"/>
              <a:buFont typeface="Courier New"/>
              <a:buChar char="o"/>
            </a:pPr>
            <a:r>
              <a:rPr lang="es" sz="1800" dirty="0">
                <a:solidFill>
                  <a:srgbClr val="FFFFFF"/>
                </a:solidFill>
              </a:rPr>
              <a:t>Despersonalización</a:t>
            </a:r>
          </a:p>
          <a:p>
            <a:endParaRPr lang="es" sz="1800" dirty="0">
              <a:solidFill>
                <a:srgbClr val="FFFFFF"/>
              </a:solidFill>
            </a:endParaRPr>
          </a:p>
          <a:p>
            <a:pPr marL="457200" lvl="0" indent="-34290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s" sz="1800" dirty="0">
                <a:solidFill>
                  <a:srgbClr val="FFFFFF"/>
                </a:solidFill>
              </a:rPr>
              <a:t>Reducción de la interacción con [</a:t>
            </a:r>
            <a:r>
              <a:rPr lang="es" sz="1800" baseline="30000" dirty="0">
                <a:solidFill>
                  <a:srgbClr val="FFFFFF"/>
                </a:solidFill>
              </a:rPr>
              <a:t>35</a:t>
            </a:r>
            <a:r>
              <a:rPr lang="es" sz="1800" dirty="0">
                <a:solidFill>
                  <a:srgbClr val="FFFFFF"/>
                </a:solidFill>
              </a:rPr>
              <a:t>S]GTPγS después del tratamiento repetido.</a:t>
            </a:r>
          </a:p>
          <a:p>
            <a:pPr marL="914400" lvl="1" indent="-342900" rtl="0"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s" sz="1800" dirty="0">
                <a:solidFill>
                  <a:srgbClr val="FFFFFF"/>
                </a:solidFill>
              </a:rPr>
              <a:t>Disminuye la señalización de receptores 5-HT2A en regiones específicas</a:t>
            </a:r>
          </a:p>
          <a:p>
            <a:pPr marL="1371600" lvl="2" indent="-342900" rtl="0"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es" sz="1800" dirty="0">
                <a:solidFill>
                  <a:srgbClr val="FFFFFF"/>
                </a:solidFill>
              </a:rPr>
              <a:t>mPFC y ACC</a:t>
            </a:r>
          </a:p>
          <a:p>
            <a:endParaRPr lang="es" sz="1800" dirty="0">
              <a:solidFill>
                <a:srgbClr val="FFFFFF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5578325" y="770275"/>
            <a:ext cx="708300" cy="7703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519525" y="1643250"/>
            <a:ext cx="708300" cy="77039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0" y="81100"/>
            <a:ext cx="4197500" cy="6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s" dirty="0"/>
              <a:t>Conclusiones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298325" y="101480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s">
                <a:solidFill>
                  <a:srgbClr val="FFFFFF"/>
                </a:solidFill>
              </a:rPr>
              <a:t>LSD causa tolerancia, por lo que puede haber conducta de uso y abuso indeseada por consumidores, lo que da trabajo al psicólogo de las adicciones como interventor preventivo.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"/>
              <a:t>Referencia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514350" y="1017650"/>
            <a:ext cx="8229600" cy="326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1800" dirty="0"/>
              <a:t>
</a:t>
            </a:r>
          </a:p>
          <a:p>
            <a:pPr>
              <a:buNone/>
            </a:pPr>
            <a:r>
              <a:rPr lang="es" sz="2200" dirty="0">
                <a:solidFill>
                  <a:srgbClr val="FFFFFF"/>
                </a:solidFill>
              </a:rPr>
              <a:t>Gresch, P. J., Smith, R. L., Barrett, R. J., &amp; Sanders-Bush, E. (2005). Behavioral tolerance to lysergic acid diethylamide is associated with reduced serotonin-2A receptor signaling in rat cortex. Neuropsychopharmacology : Official Publication of the American College of Neuropsychopharmacology, 30(9), 1693–1702. doi:10.1038/sj.npp.1300711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0" y="77650"/>
            <a:ext cx="9063900" cy="64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s" sz="3200"/>
              <a:t>LSD  (Dietilamida de ácido Lisérgico)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216450" y="1902850"/>
            <a:ext cx="2049900" cy="5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s" b="1"/>
              <a:t>Tolerancia </a:t>
            </a:r>
          </a:p>
          <a:p>
            <a:pPr algn="ctr">
              <a:buNone/>
            </a:pPr>
            <a:r>
              <a:rPr lang="es" b="1"/>
              <a:t>a efectos de alucinógenos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4150" y="770425"/>
            <a:ext cx="8799900" cy="3838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1900">
                <a:solidFill>
                  <a:srgbClr val="FFFFFF"/>
                </a:solidFill>
              </a:rPr>
              <a:t>Dependencia</a:t>
            </a:r>
          </a:p>
          <a:p>
            <a:pPr marL="457200" lvl="0" indent="-34925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 lang="es" sz="1900" b="1" u="sng">
                <a:solidFill>
                  <a:srgbClr val="FFFFFF"/>
                </a:solidFill>
              </a:rPr>
              <a:t>Tolerancia</a:t>
            </a:r>
          </a:p>
          <a:p>
            <a:pPr marL="914400" lvl="1" indent="-349250" rtl="0">
              <a:buClr>
                <a:srgbClr val="FFFFFF"/>
              </a:buClr>
              <a:buSzPct val="100000"/>
              <a:buFont typeface="Georgia"/>
              <a:buChar char="○"/>
            </a:pPr>
            <a:r>
              <a:rPr lang="es" sz="1900">
                <a:solidFill>
                  <a:srgbClr val="FFFFFF"/>
                </a:solidFill>
              </a:rPr>
              <a:t>Mecanismo neuronal desconocido</a:t>
            </a:r>
          </a:p>
          <a:p>
            <a:endParaRPr lang="es" sz="1900">
              <a:solidFill>
                <a:srgbClr val="FFFFFF"/>
              </a:solidFill>
            </a:endParaRPr>
          </a:p>
          <a:p>
            <a:endParaRPr lang="es" sz="1900">
              <a:solidFill>
                <a:srgbClr val="FFFFFF"/>
              </a:solidFill>
            </a:endParaRPr>
          </a:p>
          <a:p>
            <a:endParaRPr lang="es" sz="1900">
              <a:solidFill>
                <a:srgbClr val="FFFFFF"/>
              </a:solidFill>
            </a:endParaRPr>
          </a:p>
          <a:p>
            <a:endParaRPr lang="es" sz="1900">
              <a:solidFill>
                <a:srgbClr val="FFFFFF"/>
              </a:solidFill>
            </a:endParaRPr>
          </a:p>
          <a:p>
            <a:endParaRPr lang="es" sz="1900">
              <a:solidFill>
                <a:srgbClr val="FFFFFF"/>
              </a:solidFill>
            </a:endParaRPr>
          </a:p>
          <a:p>
            <a:endParaRPr lang="es" sz="1900">
              <a:solidFill>
                <a:srgbClr val="FFFFFF"/>
              </a:solidFill>
            </a:endParaRPr>
          </a:p>
          <a:p>
            <a:pPr marL="457200" lvl="0" indent="-349250" rtl="0">
              <a:buClr>
                <a:srgbClr val="FFFFFF"/>
              </a:buClr>
              <a:buSzPct val="100000"/>
              <a:buFont typeface="Georgia"/>
              <a:buChar char="●"/>
            </a:pPr>
            <a:r>
              <a:rPr lang="es" sz="1900">
                <a:solidFill>
                  <a:srgbClr val="FFFFFF"/>
                </a:solidFill>
              </a:rPr>
              <a:t>Afinidad con receptores serotoninérgicos 2A y 2C</a:t>
            </a:r>
          </a:p>
          <a:p>
            <a:pPr marL="914400" lvl="1" indent="-349250" rtl="0">
              <a:buClr>
                <a:srgbClr val="FFFFFF"/>
              </a:buClr>
              <a:buSzPct val="100000"/>
              <a:buFont typeface="Georgia"/>
              <a:buChar char="○"/>
            </a:pPr>
            <a:r>
              <a:rPr lang="es" sz="1900">
                <a:solidFill>
                  <a:srgbClr val="FFFFFF"/>
                </a:solidFill>
              </a:rPr>
              <a:t>5-HT 2A asociado con efectos conductuales y subjetivos en alucinógenos</a:t>
            </a:r>
          </a:p>
          <a:p>
            <a:endParaRPr lang="es" sz="1900">
              <a:solidFill>
                <a:srgbClr val="FFFFFF"/>
              </a:solidFill>
            </a:endParaRPr>
          </a:p>
          <a:p>
            <a:pPr marL="914400" lvl="1" indent="-349250" rtl="0">
              <a:buClr>
                <a:srgbClr val="FFFFFF"/>
              </a:buClr>
              <a:buSzPct val="100000"/>
              <a:buFont typeface="Georgia"/>
              <a:buChar char="○"/>
            </a:pPr>
            <a:r>
              <a:rPr lang="es" sz="1900">
                <a:solidFill>
                  <a:srgbClr val="FFFFFF"/>
                </a:solidFill>
              </a:rPr>
              <a:t>Decremento en la densidad de 5-HT 2A tras la administración repetida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308850" y="1924600"/>
            <a:ext cx="4117799" cy="1260599"/>
          </a:xfrm>
          <a:prstGeom prst="rect">
            <a:avLst/>
          </a:prstGeom>
          <a:solidFill>
            <a:srgbClr val="00FF00"/>
          </a:solidFill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2148925" y="2206725"/>
            <a:ext cx="2049900" cy="5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s" b="1"/>
              <a:t>Tolerancia </a:t>
            </a:r>
          </a:p>
          <a:p>
            <a:pPr lvl="0" algn="ctr" rtl="0">
              <a:buNone/>
            </a:pPr>
            <a:r>
              <a:rPr lang="es" b="1"/>
              <a:t>a efectos de alucinógenos</a:t>
            </a:r>
          </a:p>
        </p:txBody>
      </p:sp>
      <p:sp>
        <p:nvSpPr>
          <p:cNvPr id="71" name="Shape 71"/>
          <p:cNvSpPr/>
          <p:nvPr/>
        </p:nvSpPr>
        <p:spPr>
          <a:xfrm>
            <a:off x="4141750" y="2139075"/>
            <a:ext cx="157499" cy="8666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423100" y="2139075"/>
            <a:ext cx="1677000" cy="866699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>
                <a:solidFill>
                  <a:srgbClr val="00FF00"/>
                </a:solidFill>
              </a:rPr>
              <a:t>+Palanqueo</a:t>
            </a:r>
          </a:p>
          <a:p>
            <a:pPr lvl="0" rtl="0">
              <a:buNone/>
            </a:pPr>
            <a:r>
              <a:rPr lang="es">
                <a:solidFill>
                  <a:srgbClr val="00FF00"/>
                </a:solidFill>
              </a:rPr>
              <a:t>+Escalamiento</a:t>
            </a:r>
          </a:p>
          <a:p>
            <a:pPr lvl="0" rtl="0">
              <a:buNone/>
            </a:pPr>
            <a:r>
              <a:rPr lang="es">
                <a:solidFill>
                  <a:srgbClr val="00FF00"/>
                </a:solidFill>
              </a:rPr>
              <a:t>+Neofobia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31400" y="125375"/>
            <a:ext cx="3889199" cy="64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" sz="3000"/>
              <a:t>Sujetos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62600" y="620675"/>
            <a:ext cx="8818799" cy="2496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000" b="1">
                <a:solidFill>
                  <a:srgbClr val="F3F3F3"/>
                </a:solidFill>
              </a:rPr>
              <a:t>
N = 60 Ratas adultos Spreage-Dawley </a:t>
            </a:r>
          </a:p>
          <a:p>
            <a:pPr marL="457200" lvl="0" indent="-355600" rtl="0">
              <a:buClr>
                <a:srgbClr val="F3F3F3"/>
              </a:buClr>
              <a:buSzPct val="166666"/>
              <a:buFont typeface="Arial"/>
              <a:buChar char="•"/>
            </a:pPr>
            <a:r>
              <a:rPr lang="es" sz="2000" b="1">
                <a:solidFill>
                  <a:srgbClr val="F3F3F3"/>
                </a:solidFill>
              </a:rPr>
              <a:t>85% de su peso (Operación de Establecimiento) - 1 semana antes</a:t>
            </a:r>
          </a:p>
          <a:p>
            <a:endParaRPr lang="es" sz="2000" b="1">
              <a:solidFill>
                <a:srgbClr val="F3F3F3"/>
              </a:solidFill>
            </a:endParaRPr>
          </a:p>
          <a:p>
            <a:pPr lvl="0" rtl="0">
              <a:buNone/>
            </a:pPr>
            <a:r>
              <a:rPr lang="es" sz="2000" b="1">
                <a:solidFill>
                  <a:srgbClr val="F3F3F3"/>
                </a:solidFill>
              </a:rPr>
              <a:t>*2 Grupos Experimentales:</a:t>
            </a:r>
          </a:p>
          <a:p>
            <a:endParaRPr lang="es" sz="2000" b="1">
              <a:solidFill>
                <a:srgbClr val="F3F3F3"/>
              </a:solidFill>
            </a:endParaRPr>
          </a:p>
          <a:p>
            <a:pPr lvl="0" rtl="0">
              <a:buNone/>
            </a:pPr>
            <a:r>
              <a:rPr lang="es" sz="2000" b="1">
                <a:solidFill>
                  <a:srgbClr val="F3F3F3"/>
                </a:solidFill>
              </a:rPr>
              <a:t>1. Ratas - Experimentos de Discriminación de LSD. </a:t>
            </a:r>
          </a:p>
          <a:p>
            <a:endParaRPr lang="es" sz="2000" b="1">
              <a:solidFill>
                <a:srgbClr val="F3F3F3"/>
              </a:solidFill>
            </a:endParaRPr>
          </a:p>
          <a:p>
            <a:pPr lvl="0" rtl="0">
              <a:buNone/>
            </a:pPr>
            <a:r>
              <a:rPr lang="es" sz="2000" b="1">
                <a:solidFill>
                  <a:srgbClr val="F3F3F3"/>
                </a:solidFill>
              </a:rPr>
              <a:t>2. Ratas - Autorradiografía.</a:t>
            </a:r>
          </a:p>
          <a:p>
            <a:endParaRPr lang="es" sz="2000" b="1">
              <a:solidFill>
                <a:srgbClr val="F3F3F3"/>
              </a:solidFill>
            </a:endParaRPr>
          </a:p>
          <a:p>
            <a:endParaRPr lang="es" sz="2000" b="1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98600" y="137376"/>
            <a:ext cx="8229600" cy="534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" sz="2400"/>
              <a:t>Discriminación LSD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10075" y="745175"/>
            <a:ext cx="8520300" cy="349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1800">
                <a:solidFill>
                  <a:srgbClr val="FFFFFF"/>
                </a:solidFill>
              </a:rPr>
              <a:t>a) Entrenamiento:</a:t>
            </a:r>
          </a:p>
          <a:p>
            <a:pPr lvl="0" rtl="0">
              <a:buNone/>
            </a:pPr>
            <a:r>
              <a:rPr lang="es" sz="1800">
                <a:solidFill>
                  <a:srgbClr val="FFFFFF"/>
                </a:solidFill>
              </a:rPr>
              <a:t>1. Moldeamiento palanca &gt;&gt; RF1  </a:t>
            </a:r>
            <a:r>
              <a:rPr lang="es" sz="1500">
                <a:solidFill>
                  <a:srgbClr val="FFFFFF"/>
                </a:solidFill>
              </a:rPr>
              <a:t>(20min diarios)</a:t>
            </a:r>
          </a:p>
          <a:p>
            <a:pPr lvl="0" rtl="0">
              <a:buNone/>
            </a:pPr>
            <a:r>
              <a:rPr lang="es" sz="1800">
                <a:solidFill>
                  <a:srgbClr val="FFFFFF"/>
                </a:solidFill>
              </a:rPr>
              <a:t>2. Entrenamiento Contingencia&gt;&gt; </a:t>
            </a:r>
            <a:r>
              <a:rPr lang="es" sz="1500">
                <a:solidFill>
                  <a:srgbClr val="FFFFFF"/>
                </a:solidFill>
              </a:rPr>
              <a:t>(20 minutos diarios)</a:t>
            </a:r>
          </a:p>
          <a:p>
            <a:pPr lvl="0" indent="457200" rtl="0">
              <a:buNone/>
            </a:pPr>
            <a:r>
              <a:rPr lang="es" sz="1800">
                <a:solidFill>
                  <a:srgbClr val="FFFFFF"/>
                </a:solidFill>
              </a:rPr>
              <a:t>VI 15s + TimeOut (castigo 15 s) </a:t>
            </a:r>
          </a:p>
          <a:p>
            <a:endParaRPr lang="es" sz="1800">
              <a:solidFill>
                <a:srgbClr val="FFFFFF"/>
              </a:solidFill>
            </a:endParaRPr>
          </a:p>
          <a:p>
            <a:pPr lvl="0" rtl="0">
              <a:buNone/>
            </a:pPr>
            <a:r>
              <a:rPr lang="es" sz="1800">
                <a:solidFill>
                  <a:srgbClr val="FFFFFF"/>
                </a:solidFill>
              </a:rPr>
              <a:t>b) Entrenamiento Discriminación</a:t>
            </a:r>
          </a:p>
          <a:p>
            <a:endParaRPr lang="es" sz="18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es" sz="1800">
                <a:solidFill>
                  <a:srgbClr val="FFFFFF"/>
                </a:solidFill>
              </a:rPr>
              <a:t>1. Inyección Salina vs. LSD 60 μg/kg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es" sz="1800">
                <a:solidFill>
                  <a:srgbClr val="FFFFFF"/>
                </a:solidFill>
              </a:rPr>
              <a:t>2. 30 min espera</a:t>
            </a:r>
          </a:p>
          <a:p>
            <a:pPr marL="0" lvl="0" indent="0" rtl="0">
              <a:lnSpc>
                <a:spcPct val="115000"/>
              </a:lnSpc>
              <a:buClr>
                <a:schemeClr val="dk2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3. Sesión entrenamiento (20 min)</a:t>
            </a:r>
          </a:p>
          <a:p>
            <a:pPr marL="0" lvl="0" indent="0" rtl="0">
              <a:lnSpc>
                <a:spcPct val="115000"/>
              </a:lnSpc>
              <a:buClr>
                <a:schemeClr val="dk2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	VI 30s</a:t>
            </a:r>
          </a:p>
          <a:p>
            <a:pPr marL="0" lvl="0" indent="0" rtl="0">
              <a:lnSpc>
                <a:spcPct val="115000"/>
              </a:lnSpc>
              <a:buClr>
                <a:schemeClr val="dk2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Fin: 85% de respuestas correctas (Media grupal)</a:t>
            </a:r>
          </a:p>
          <a:p>
            <a:endParaRPr lang="es" sz="1800">
              <a:solidFill>
                <a:srgbClr val="FFFFFF"/>
              </a:solidFill>
            </a:endParaRPr>
          </a:p>
        </p:txBody>
      </p:sp>
      <p:graphicFrame>
        <p:nvGraphicFramePr>
          <p:cNvPr id="85" name="Shape 85"/>
          <p:cNvGraphicFramePr/>
          <p:nvPr/>
        </p:nvGraphicFramePr>
        <p:xfrm>
          <a:off x="5266400" y="2442425"/>
          <a:ext cx="2545350" cy="1401990"/>
        </p:xfrm>
        <a:graphic>
          <a:graphicData uri="http://schemas.openxmlformats.org/drawingml/2006/table">
            <a:tbl>
              <a:tblPr>
                <a:noFill/>
                <a:tableStyleId>{AC6E298C-2F4A-4179-9630-3F38D86BB213}</a:tableStyleId>
              </a:tblPr>
              <a:tblGrid>
                <a:gridCol w="963700"/>
                <a:gridCol w="733200"/>
                <a:gridCol w="848450"/>
              </a:tblGrid>
              <a:tr h="3989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</a:rPr>
                        <a:t/>
                      </a:r>
                      <a:br>
                        <a:rPr lang="es" b="1">
                          <a:solidFill>
                            <a:srgbClr val="FFFFFF"/>
                          </a:solidFill>
                        </a:rPr>
                      </a:br>
                      <a:r>
                        <a:rPr lang="es" b="1">
                          <a:solidFill>
                            <a:srgbClr val="FFFFFF"/>
                          </a:solidFill>
                        </a:rPr>
                        <a:t>Palanca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</a:rPr>
                        <a:t>
LEFT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</a:rPr>
                        <a:t>
RIGHT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50%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Saline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LSD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50%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LSD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Saline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6" name="Shape 86"/>
          <p:cNvSpPr txBox="1"/>
          <p:nvPr/>
        </p:nvSpPr>
        <p:spPr>
          <a:xfrm>
            <a:off x="4876100" y="3829175"/>
            <a:ext cx="870900" cy="4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"/>
              <a:t>Prueba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75450" y="7750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" sz="2400"/>
              <a:t>Discriminación LSD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75450" y="691575"/>
            <a:ext cx="8353800" cy="353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1800">
                <a:solidFill>
                  <a:srgbClr val="FFFFFF"/>
                </a:solidFill>
              </a:rPr>
              <a:t>c) Curva Dosis-Respuesta </a:t>
            </a:r>
            <a:r>
              <a:rPr lang="es" sz="1400">
                <a:solidFill>
                  <a:srgbClr val="FFFFFF"/>
                </a:solidFill>
              </a:rPr>
              <a:t>- 4 Grupos (n=10) </a:t>
            </a:r>
          </a:p>
          <a:p>
            <a:pPr lvl="0" rtl="0">
              <a:buNone/>
            </a:pPr>
            <a:r>
              <a:rPr lang="es" sz="1400">
                <a:solidFill>
                  <a:srgbClr val="FFFFFF"/>
                </a:solidFill>
              </a:rPr>
              <a:t>    - 15 μg/kg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es" sz="1400">
                <a:solidFill>
                  <a:srgbClr val="FFFFFF"/>
                </a:solidFill>
              </a:rPr>
              <a:t>    -30 μg/kg</a:t>
            </a:r>
          </a:p>
          <a:p>
            <a:pPr lvl="0" rtl="0">
              <a:lnSpc>
                <a:spcPct val="115000"/>
              </a:lnSpc>
              <a:buNone/>
            </a:pPr>
            <a:r>
              <a:rPr lang="es" sz="1400">
                <a:solidFill>
                  <a:srgbClr val="FFFFFF"/>
                </a:solidFill>
              </a:rPr>
              <a:t>    -60 μg/kg</a:t>
            </a:r>
          </a:p>
          <a:p>
            <a:pPr lvl="0" rtl="0">
              <a:lnSpc>
                <a:spcPct val="115000"/>
              </a:lnSpc>
              <a:buNone/>
            </a:pPr>
            <a:r>
              <a:rPr lang="es" sz="1400">
                <a:solidFill>
                  <a:srgbClr val="FFFFFF"/>
                </a:solidFill>
              </a:rPr>
              <a:t>    -Saline</a:t>
            </a:r>
          </a:p>
          <a:p>
            <a:endParaRPr lang="es" sz="14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s" sz="1800">
                <a:solidFill>
                  <a:srgbClr val="FFFFFF"/>
                </a:solidFill>
              </a:rPr>
              <a:t>d) Tratamiento Crónico - </a:t>
            </a:r>
            <a:r>
              <a:rPr lang="es" sz="1400">
                <a:solidFill>
                  <a:srgbClr val="FFFFFF"/>
                </a:solidFill>
              </a:rPr>
              <a:t>4 Grupos (n=12)</a:t>
            </a:r>
          </a:p>
          <a:p>
            <a:pPr lvl="0" rtl="0">
              <a:lnSpc>
                <a:spcPct val="115000"/>
              </a:lnSpc>
              <a:buNone/>
            </a:pPr>
            <a:r>
              <a:rPr lang="es" sz="1400">
                <a:solidFill>
                  <a:srgbClr val="FFFFFF"/>
                </a:solidFill>
              </a:rPr>
              <a:t>- Inyección crónica: LSD 160 μg/kg vs. Salina x 5 días</a:t>
            </a:r>
          </a:p>
          <a:p>
            <a:endParaRPr lang="es" sz="14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s" sz="1400">
                <a:solidFill>
                  <a:srgbClr val="FFFFFF"/>
                </a:solidFill>
              </a:rPr>
              <a:t>- Testing: Sesión extinción 5 min.</a:t>
            </a:r>
          </a:p>
          <a:p>
            <a:endParaRPr lang="es" sz="1400">
              <a:solidFill>
                <a:srgbClr val="FFFFFF"/>
              </a:solidFill>
            </a:endParaRPr>
          </a:p>
          <a:p>
            <a:endParaRPr lang="es" sz="1400">
              <a:solidFill>
                <a:srgbClr val="FFFFFF"/>
              </a:solidFill>
            </a:endParaRPr>
          </a:p>
          <a:p>
            <a:endParaRPr lang="es" sz="1400">
              <a:solidFill>
                <a:srgbClr val="FFFFFF"/>
              </a:solidFill>
            </a:endParaRPr>
          </a:p>
          <a:p>
            <a:endParaRPr lang="es" sz="1400">
              <a:solidFill>
                <a:srgbClr val="FFFFFF"/>
              </a:solidFill>
            </a:endParaRPr>
          </a:p>
          <a:p>
            <a:endParaRPr lang="es" sz="140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344700" y="1408750"/>
            <a:ext cx="3470700" cy="6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">
                <a:solidFill>
                  <a:srgbClr val="FFFFFF"/>
                </a:solidFill>
              </a:rPr>
              <a:t>&gt;&gt;&gt; Testing Sesión Discriminación</a:t>
            </a:r>
          </a:p>
        </p:txBody>
      </p:sp>
      <p:graphicFrame>
        <p:nvGraphicFramePr>
          <p:cNvPr id="94" name="Shape 94"/>
          <p:cNvGraphicFramePr/>
          <p:nvPr/>
        </p:nvGraphicFramePr>
        <p:xfrm>
          <a:off x="4815400" y="2438100"/>
          <a:ext cx="4037350" cy="1981050"/>
        </p:xfrm>
        <a:graphic>
          <a:graphicData uri="http://schemas.openxmlformats.org/drawingml/2006/table">
            <a:tbl>
              <a:tblPr>
                <a:noFill/>
                <a:tableStyleId>{17F451A3-76FA-4CF5-9099-4D8F49BDEC0B}</a:tableStyleId>
              </a:tblPr>
              <a:tblGrid>
                <a:gridCol w="2018675"/>
                <a:gridCol w="2018675"/>
              </a:tblGrid>
              <a:tr h="27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</a:rPr>
                        <a:t>TRATAMIENTO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</a:rPr>
                        <a:t>PRUEBA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Vehículo/Salina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LSD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Vehículo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Vehículo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LSD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Vehículo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LSD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LSD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9825" y="117625"/>
            <a:ext cx="8796900" cy="57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s" sz="2400"/>
              <a:t>Autorradiografía para (</a:t>
            </a:r>
            <a:r>
              <a:rPr lang="es" sz="2400" baseline="30000"/>
              <a:t>35</a:t>
            </a:r>
            <a:r>
              <a:rPr lang="es" sz="2400"/>
              <a:t>SgammaGTP) / </a:t>
            </a:r>
            <a:r>
              <a:rPr lang="es" sz="2400" baseline="30000"/>
              <a:t>125</a:t>
            </a:r>
            <a:r>
              <a:rPr lang="es" sz="2400">
                <a:solidFill>
                  <a:schemeClr val="accent2"/>
                </a:solidFill>
              </a:rPr>
              <a:t>I-LSD (ligando)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91975" y="1044200"/>
            <a:ext cx="4153800" cy="357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1400">
                <a:solidFill>
                  <a:srgbClr val="FFFFFF"/>
                </a:solidFill>
              </a:rPr>
              <a:t>1. Preparación Tejido (decapitación, congelamiento, cortes de 20μm)</a:t>
            </a:r>
          </a:p>
          <a:p>
            <a:pPr lvl="0" rtl="0">
              <a:buNone/>
            </a:pPr>
            <a:r>
              <a:rPr lang="es" sz="1400">
                <a:solidFill>
                  <a:srgbClr val="FFFFFF"/>
                </a:solidFill>
              </a:rPr>
              <a:t>2. Incubar en buffer estabilizante x 30 min (todas las muestras)</a:t>
            </a:r>
          </a:p>
          <a:p>
            <a:endParaRPr lang="es" sz="1400">
              <a:solidFill>
                <a:srgbClr val="FFFFFF"/>
              </a:solidFill>
            </a:endParaRPr>
          </a:p>
          <a:p>
            <a:pPr lvl="0" rtl="0">
              <a:buNone/>
            </a:pPr>
            <a:r>
              <a:rPr lang="es" sz="1400">
                <a:solidFill>
                  <a:srgbClr val="FFFFFF"/>
                </a:solidFill>
              </a:rPr>
              <a:t>3. Se divide en 2 grupos muestras con distinto tratamiento:</a:t>
            </a:r>
          </a:p>
          <a:p>
            <a:endParaRPr lang="es" sz="1400">
              <a:solidFill>
                <a:srgbClr val="FFFFFF"/>
              </a:solidFill>
            </a:endParaRPr>
          </a:p>
          <a:p>
            <a:endParaRPr lang="es" sz="1400">
              <a:solidFill>
                <a:srgbClr val="FFFFFF"/>
              </a:solidFill>
            </a:endParaRPr>
          </a:p>
          <a:p>
            <a:endParaRPr lang="es" sz="1400">
              <a:solidFill>
                <a:srgbClr val="FFFFFF"/>
              </a:solidFill>
            </a:endParaRPr>
          </a:p>
          <a:p>
            <a:endParaRPr lang="es" sz="1400">
              <a:solidFill>
                <a:srgbClr val="FFFFFF"/>
              </a:solidFill>
            </a:endParaRPr>
          </a:p>
        </p:txBody>
      </p:sp>
      <p:graphicFrame>
        <p:nvGraphicFramePr>
          <p:cNvPr id="101" name="Shape 101"/>
          <p:cNvGraphicFramePr/>
          <p:nvPr>
            <p:extLst>
              <p:ext uri="{D42A27DB-BD31-4B8C-83A1-F6EECF244321}">
                <p14:modId xmlns:p14="http://schemas.microsoft.com/office/powerpoint/2010/main" val="3309934758"/>
              </p:ext>
            </p:extLst>
          </p:nvPr>
        </p:nvGraphicFramePr>
        <p:xfrm>
          <a:off x="752475" y="2650450"/>
          <a:ext cx="7198837" cy="2135316"/>
        </p:xfrm>
        <a:graphic>
          <a:graphicData uri="http://schemas.openxmlformats.org/drawingml/2006/table">
            <a:tbl>
              <a:tblPr>
                <a:noFill/>
                <a:tableStyleId>{4E3EA2DE-5051-410A-A000-7C5A6ABCF8B8}</a:tableStyleId>
              </a:tblPr>
              <a:tblGrid>
                <a:gridCol w="1495425"/>
                <a:gridCol w="2402242"/>
                <a:gridCol w="3301170"/>
              </a:tblGrid>
              <a:tr h="396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300" b="1" dirty="0">
                          <a:solidFill>
                            <a:srgbClr val="FFFFFF"/>
                          </a:solidFill>
                        </a:rPr>
                        <a:t>TRATAMIENTO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300" b="1">
                          <a:solidFill>
                            <a:srgbClr val="FFFFFF"/>
                          </a:solidFill>
                        </a:rPr>
                        <a:t>TIEMPO INCUBACIÓN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300" b="1">
                          <a:solidFill>
                            <a:srgbClr val="FFFFFF"/>
                          </a:solidFill>
                        </a:rPr>
                        <a:t>BUFFER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300" dirty="0">
                          <a:solidFill>
                            <a:srgbClr val="FFFFFF"/>
                          </a:solidFill>
                        </a:rPr>
                        <a:t>Agonistas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300" dirty="0">
                          <a:solidFill>
                            <a:srgbClr val="FFFFFF"/>
                          </a:solidFill>
                        </a:rPr>
                        <a:t>2 horas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" sz="1300">
                          <a:solidFill>
                            <a:srgbClr val="FFFFFF"/>
                          </a:solidFill>
                        </a:rPr>
                        <a:t>-5nM LSD / 5nM DOI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buNone/>
                      </a:pPr>
                      <a:r>
                        <a:rPr lang="es" sz="1300">
                          <a:solidFill>
                            <a:srgbClr val="FFFFFF"/>
                          </a:solidFill>
                        </a:rPr>
                        <a:t>-0.04 - 0.05 nM (</a:t>
                      </a:r>
                      <a:r>
                        <a:rPr lang="es" sz="1300" baseline="30000">
                          <a:solidFill>
                            <a:srgbClr val="FFFFFF"/>
                          </a:solidFill>
                        </a:rPr>
                        <a:t>35</a:t>
                      </a:r>
                      <a:r>
                        <a:rPr lang="es" sz="1300">
                          <a:solidFill>
                            <a:srgbClr val="FFFFFF"/>
                          </a:solidFill>
                        </a:rPr>
                        <a:t>S) GTPϒs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buClr>
                          <a:schemeClr val="dk2"/>
                        </a:buClr>
                        <a:buSzPct val="84615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FFFFFF"/>
                          </a:solidFill>
                        </a:rPr>
                        <a:t>-2nM GDP</a:t>
                      </a:r>
                    </a:p>
                    <a:p>
                      <a:endParaRPr lang="es" sz="13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300">
                          <a:solidFill>
                            <a:srgbClr val="FFFFFF"/>
                          </a:solidFill>
                        </a:rPr>
                        <a:t>Antagonistas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" sz="1300">
                          <a:solidFill>
                            <a:srgbClr val="FFFFFF"/>
                          </a:solidFill>
                        </a:rPr>
                        <a:t>10 minutos previos a tratamiento con agonistas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" sz="1300" dirty="0">
                          <a:solidFill>
                            <a:srgbClr val="FFFFFF"/>
                          </a:solidFill>
                        </a:rPr>
                        <a:t>-10nM MDL 100907 (5-HT</a:t>
                      </a:r>
                      <a:r>
                        <a:rPr lang="es" sz="1300" baseline="-25000" dirty="0">
                          <a:solidFill>
                            <a:srgbClr val="FFFFFF"/>
                          </a:solidFill>
                        </a:rPr>
                        <a:t>2A</a:t>
                      </a:r>
                      <a:r>
                        <a:rPr lang="es" sz="1300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  <a:p>
                      <a:pPr>
                        <a:buNone/>
                      </a:pPr>
                      <a:r>
                        <a:rPr lang="es" sz="1300" dirty="0">
                          <a:solidFill>
                            <a:srgbClr val="FFFFFF"/>
                          </a:solidFill>
                        </a:rPr>
                        <a:t>-10nM SB206553 (5-HT</a:t>
                      </a:r>
                      <a:r>
                        <a:rPr lang="es" sz="1300" baseline="-25000" dirty="0">
                          <a:solidFill>
                            <a:srgbClr val="FFFFFF"/>
                          </a:solidFill>
                        </a:rPr>
                        <a:t>2C</a:t>
                      </a:r>
                      <a:r>
                        <a:rPr lang="es" sz="1300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4609800" y="1044187"/>
            <a:ext cx="4480499" cy="1478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2"/>
              </a:buClr>
              <a:buSzPct val="73333"/>
              <a:buFont typeface="Arial"/>
              <a:buNone/>
            </a:pPr>
            <a:r>
              <a:rPr lang="es" sz="15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1.- Preincubar (15min) - Buffer con 1nM Sulfihidro + SB206533 &gt;&gt;</a:t>
            </a:r>
          </a:p>
          <a:p>
            <a:endParaRPr lang="es" sz="15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buClr>
                <a:schemeClr val="dk2"/>
              </a:buClr>
              <a:buSzPct val="73333"/>
              <a:buFont typeface="Arial"/>
              <a:buNone/>
            </a:pPr>
            <a:r>
              <a:rPr lang="es" sz="15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2.- Incubar (60 min) - Buffer 0.05 nM I-LSD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076950" y="1390650"/>
            <a:ext cx="2853625" cy="459411"/>
          </a:xfrm>
          <a:prstGeom prst="rect">
            <a:avLst/>
          </a:prstGeom>
          <a:solidFill>
            <a:schemeClr val="bg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12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enmascarar </a:t>
            </a:r>
            <a:r>
              <a:rPr lang="es" sz="12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receptores dopaminergicos </a:t>
            </a:r>
            <a:r>
              <a:rPr lang="es" sz="12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 5-HT</a:t>
            </a:r>
            <a:r>
              <a:rPr lang="es" sz="1200" baseline="-25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2c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42776" y="637986"/>
            <a:ext cx="3602999" cy="314514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" sz="1200" dirty="0">
                <a:solidFill>
                  <a:srgbClr val="FFFFFF"/>
                </a:solidFill>
              </a:rPr>
              <a:t>Visualización y Cuantificación de Proteínas G</a:t>
            </a:r>
          </a:p>
        </p:txBody>
      </p:sp>
      <p:cxnSp>
        <p:nvCxnSpPr>
          <p:cNvPr id="105" name="Shape 105"/>
          <p:cNvCxnSpPr/>
          <p:nvPr/>
        </p:nvCxnSpPr>
        <p:spPr>
          <a:xfrm flipH="1">
            <a:off x="4025300" y="559075"/>
            <a:ext cx="236099" cy="1368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23750" y="1226350"/>
            <a:ext cx="4114800" cy="337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1800"/>
              <a:t>1) Desarrollo de tolerancia conductual ante el consumo repetido de LSD </a:t>
            </a:r>
            <a:br>
              <a:rPr lang="es" sz="1800"/>
            </a:br>
            <a:r>
              <a:rPr lang="es" sz="1800"/>
              <a:t/>
            </a:r>
            <a:br>
              <a:rPr lang="es" sz="1800"/>
            </a:br>
            <a:r>
              <a:rPr lang="es" sz="1800"/>
              <a:t>           </a:t>
            </a:r>
          </a:p>
          <a:p>
            <a:pPr lvl="0" rtl="0">
              <a:buNone/>
            </a:pPr>
            <a:r>
              <a:rPr lang="es" sz="1800"/>
              <a:t>          Pre</a:t>
            </a:r>
            <a:r>
              <a:rPr lang="es" sz="1800" baseline="-25000"/>
              <a:t>Tx</a:t>
            </a:r>
            <a:r>
              <a:rPr lang="es" sz="1800"/>
              <a:t>: No diferencias entre los grupos con Veh y con LSD.</a:t>
            </a:r>
          </a:p>
          <a:p>
            <a:endParaRPr lang="es" sz="1800"/>
          </a:p>
          <a:p>
            <a:pPr lvl="0" rtl="0">
              <a:buNone/>
            </a:pPr>
            <a:r>
              <a:rPr lang="es" sz="1800"/>
              <a:t>          Post</a:t>
            </a:r>
            <a:r>
              <a:rPr lang="es" sz="1800" baseline="-25000"/>
              <a:t>Tx </a:t>
            </a:r>
            <a:r>
              <a:rPr lang="es" sz="1800"/>
              <a:t>(24 hrs LSD): Conducta de elección significantemente alterada en comparación con Pre</a:t>
            </a:r>
            <a:r>
              <a:rPr lang="es" sz="1800" baseline="-25000"/>
              <a:t>Tx</a:t>
            </a:r>
            <a:r>
              <a:rPr lang="es" sz="1800"/>
              <a:t> en la respuesta en la palanca de LSD.</a:t>
            </a:r>
          </a:p>
          <a:p>
            <a:endParaRPr lang="es" sz="1800"/>
          </a:p>
          <a:p>
            <a:endParaRPr lang="es" sz="1800"/>
          </a:p>
          <a:p>
            <a:endParaRPr lang="es" sz="18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077432"/>
            <a:ext cx="4428549" cy="382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87950" y="116675"/>
            <a:ext cx="8213099" cy="1036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" sz="2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Efecto del tratamiento crónico con LSD en la conducta de elección</a:t>
            </a:r>
          </a:p>
        </p:txBody>
      </p:sp>
      <p:sp>
        <p:nvSpPr>
          <p:cNvPr id="113" name="Shape 113"/>
          <p:cNvSpPr/>
          <p:nvPr/>
        </p:nvSpPr>
        <p:spPr>
          <a:xfrm>
            <a:off x="4827950" y="2345700"/>
            <a:ext cx="284100" cy="299699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827950" y="3171150"/>
            <a:ext cx="284100" cy="2996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15" name="Shape 115"/>
          <p:cNvCxnSpPr/>
          <p:nvPr/>
        </p:nvCxnSpPr>
        <p:spPr>
          <a:xfrm rot="10800000">
            <a:off x="1935449" y="2239425"/>
            <a:ext cx="1746000" cy="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>
            <a:endCxn id="114" idx="2"/>
          </p:cNvCxnSpPr>
          <p:nvPr/>
        </p:nvCxnSpPr>
        <p:spPr>
          <a:xfrm>
            <a:off x="4827799" y="3171150"/>
            <a:ext cx="142200" cy="29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>
            <a:off x="4898900" y="3171150"/>
            <a:ext cx="142200" cy="29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>
            <a:off x="4756700" y="3171150"/>
            <a:ext cx="142200" cy="29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4970000" y="3171150"/>
            <a:ext cx="142200" cy="29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5041100" y="3171150"/>
            <a:ext cx="142200" cy="29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71025" y="3598700"/>
            <a:ext cx="8356799" cy="13386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lt2"/>
              </a:buClr>
              <a:buSzPct val="100000"/>
              <a:buFont typeface="Georgia"/>
              <a:buChar char="❏"/>
            </a:pPr>
            <a:r>
              <a:rPr lang="es" sz="1800"/>
              <a:t>Incremento significativo de la unión de </a:t>
            </a:r>
            <a:r>
              <a:rPr lang="es" sz="1800">
                <a:solidFill>
                  <a:srgbClr val="FFFFFF"/>
                </a:solidFill>
              </a:rPr>
              <a:t>[</a:t>
            </a:r>
            <a:r>
              <a:rPr lang="es" sz="1800" baseline="30000">
                <a:solidFill>
                  <a:srgbClr val="FFFFFF"/>
                </a:solidFill>
              </a:rPr>
              <a:t>35</a:t>
            </a:r>
            <a:r>
              <a:rPr lang="es" sz="1800">
                <a:solidFill>
                  <a:srgbClr val="FFFFFF"/>
                </a:solidFill>
              </a:rPr>
              <a:t>S]GTPγS en todas las regiones cerebrales en ratas tratadas con Veh y con LSD.</a:t>
            </a:r>
          </a:p>
          <a:p>
            <a:pPr marL="457200" lvl="0" indent="-342900">
              <a:buClr>
                <a:srgbClr val="FFFFFF"/>
              </a:buClr>
              <a:buSzPct val="100000"/>
              <a:buFont typeface="Georgia"/>
              <a:buChar char="❏"/>
            </a:pPr>
            <a:r>
              <a:rPr lang="es" sz="1800">
                <a:solidFill>
                  <a:srgbClr val="FFFFFF"/>
                </a:solidFill>
              </a:rPr>
              <a:t>CPFm: Atenuación de la </a:t>
            </a:r>
            <a:r>
              <a:rPr lang="es" sz="1800"/>
              <a:t>unión de </a:t>
            </a:r>
            <a:r>
              <a:rPr lang="es" sz="1800">
                <a:solidFill>
                  <a:srgbClr val="FFFFFF"/>
                </a:solidFill>
              </a:rPr>
              <a:t>[</a:t>
            </a:r>
            <a:r>
              <a:rPr lang="es" sz="1800" baseline="30000">
                <a:solidFill>
                  <a:srgbClr val="FFFFFF"/>
                </a:solidFill>
              </a:rPr>
              <a:t>35</a:t>
            </a:r>
            <a:r>
              <a:rPr lang="es" sz="1800">
                <a:solidFill>
                  <a:srgbClr val="FFFFFF"/>
                </a:solidFill>
              </a:rPr>
              <a:t>S]GTPγS por LSD crónico.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11600" y="81300"/>
            <a:ext cx="8601900" cy="117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s" sz="26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Efecto del tratamiento crónico con LSD en la unión de [</a:t>
            </a:r>
            <a:r>
              <a:rPr lang="es" sz="2600" baseline="300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r>
              <a:rPr lang="es" sz="26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S]GTPγS estimulada por LSD</a:t>
            </a:r>
            <a:r>
              <a:rPr lang="es" sz="28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9687" y="1045350"/>
            <a:ext cx="8164624" cy="25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452300" y="3744550"/>
            <a:ext cx="115800" cy="126300"/>
          </a:xfrm>
          <a:prstGeom prst="rect">
            <a:avLst/>
          </a:prstGeom>
          <a:solidFill>
            <a:srgbClr val="00FF00"/>
          </a:solidFill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52300" y="4307175"/>
            <a:ext cx="115800" cy="126300"/>
          </a:xfrm>
          <a:prstGeom prst="rect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691200" y="1346350"/>
            <a:ext cx="852000" cy="1440900"/>
          </a:xfrm>
          <a:prstGeom prst="rect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673050" y="1346350"/>
            <a:ext cx="899400" cy="1440900"/>
          </a:xfrm>
          <a:prstGeom prst="rect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89675" y="1703750"/>
            <a:ext cx="8082899" cy="2106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47100" y="3403525"/>
            <a:ext cx="8339700" cy="11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buClr>
                <a:schemeClr val="lt2"/>
              </a:buClr>
              <a:buSzPct val="100000"/>
              <a:buFont typeface="Georgia"/>
              <a:buChar char="❏"/>
            </a:pPr>
            <a:r>
              <a:rPr lang="es" sz="1800"/>
              <a:t>Incremento significativo de la unión de </a:t>
            </a:r>
            <a:r>
              <a:rPr lang="es" sz="1800">
                <a:solidFill>
                  <a:srgbClr val="FFFFFF"/>
                </a:solidFill>
              </a:rPr>
              <a:t>[</a:t>
            </a:r>
            <a:r>
              <a:rPr lang="es" sz="1800" baseline="30000">
                <a:solidFill>
                  <a:srgbClr val="FFFFFF"/>
                </a:solidFill>
              </a:rPr>
              <a:t>35</a:t>
            </a:r>
            <a:r>
              <a:rPr lang="es" sz="1800">
                <a:solidFill>
                  <a:srgbClr val="FFFFFF"/>
                </a:solidFill>
              </a:rPr>
              <a:t>S]GTPγS en ACC, C</a:t>
            </a:r>
            <a:r>
              <a:rPr lang="es" sz="1800" baseline="-25000">
                <a:solidFill>
                  <a:srgbClr val="FFFFFF"/>
                </a:solidFill>
              </a:rPr>
              <a:t>x</a:t>
            </a:r>
            <a:r>
              <a:rPr lang="es" sz="1800">
                <a:solidFill>
                  <a:srgbClr val="FFFFFF"/>
                </a:solidFill>
              </a:rPr>
              <a:t> FP motora, C</a:t>
            </a:r>
            <a:r>
              <a:rPr lang="es" sz="1800" baseline="-25000">
                <a:solidFill>
                  <a:srgbClr val="FFFFFF"/>
                </a:solidFill>
              </a:rPr>
              <a:t>x</a:t>
            </a:r>
            <a:r>
              <a:rPr lang="es" sz="1800">
                <a:solidFill>
                  <a:srgbClr val="FFFFFF"/>
                </a:solidFill>
              </a:rPr>
              <a:t> FP somatosensorial, núcleo endopiriforme y septum.</a:t>
            </a:r>
          </a:p>
          <a:p>
            <a:pPr marL="457200" lvl="0" indent="-342900">
              <a:lnSpc>
                <a:spcPct val="115000"/>
              </a:lnSpc>
              <a:buClr>
                <a:srgbClr val="FFFFFF"/>
              </a:buClr>
              <a:buSzPct val="100000"/>
              <a:buFont typeface="Georgia"/>
              <a:buChar char="❏"/>
            </a:pPr>
            <a:r>
              <a:rPr lang="es" sz="1800">
                <a:solidFill>
                  <a:srgbClr val="FFFFFF"/>
                </a:solidFill>
              </a:rPr>
              <a:t>NO aumento en n. estriado, n. accumbens (núcleo y corteza).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2849" y="282675"/>
            <a:ext cx="8388199" cy="312084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507450" y="3547525"/>
            <a:ext cx="115800" cy="126300"/>
          </a:xfrm>
          <a:prstGeom prst="rect">
            <a:avLst/>
          </a:prstGeom>
          <a:solidFill>
            <a:srgbClr val="00FF00"/>
          </a:solidFill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07450" y="4186325"/>
            <a:ext cx="115800" cy="126300"/>
          </a:xfrm>
          <a:prstGeom prst="rect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47100" y="962550"/>
            <a:ext cx="8082899" cy="736199"/>
          </a:xfrm>
          <a:prstGeom prst="rect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47100" y="1740925"/>
            <a:ext cx="8082899" cy="5469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47100" y="2330000"/>
            <a:ext cx="8082899" cy="231300"/>
          </a:xfrm>
          <a:prstGeom prst="rect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lor-strip">
  <a:themeElements>
    <a:clrScheme name="Custom 458">
      <a:dk1>
        <a:srgbClr val="6A0212"/>
      </a:dk1>
      <a:lt1>
        <a:srgbClr val="B43C3E"/>
      </a:lt1>
      <a:dk2>
        <a:srgbClr val="000000"/>
      </a:dk2>
      <a:lt2>
        <a:srgbClr val="E9E0C9"/>
      </a:lt2>
      <a:accent1>
        <a:srgbClr val="D60030"/>
      </a:accent1>
      <a:accent2>
        <a:srgbClr val="FFA711"/>
      </a:accent2>
      <a:accent3>
        <a:srgbClr val="709E0B"/>
      </a:accent3>
      <a:accent4>
        <a:srgbClr val="006985"/>
      </a:accent4>
      <a:accent5>
        <a:srgbClr val="3A1E5E"/>
      </a:accent5>
      <a:accent6>
        <a:srgbClr val="FF6428"/>
      </a:accent6>
      <a:hlink>
        <a:srgbClr val="CDA43D"/>
      </a:hlink>
      <a:folHlink>
        <a:srgbClr val="744F1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Presentación en pantalla (16:9)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Georgia</vt:lpstr>
      <vt:lpstr>Wingdings</vt:lpstr>
      <vt:lpstr>color-strip</vt:lpstr>
      <vt:lpstr>Presentación de PowerPoint</vt:lpstr>
      <vt:lpstr>LSD  (Dietilamida de ácido Lisérgico)</vt:lpstr>
      <vt:lpstr>Sujetos</vt:lpstr>
      <vt:lpstr>Discriminación LSD</vt:lpstr>
      <vt:lpstr>Discriminación LSD</vt:lpstr>
      <vt:lpstr>Autorradiografía para (35SgammaGTP) / 125I-LSD (ligando)</vt:lpstr>
      <vt:lpstr>Presentación de PowerPoint</vt:lpstr>
      <vt:lpstr>Presentación de PowerPoint</vt:lpstr>
      <vt:lpstr>Presentación de PowerPoint</vt:lpstr>
      <vt:lpstr>Funcionamiento de 5HT2A [Más intenso más receptores]</vt:lpstr>
      <vt:lpstr>Efecto del tratamiento crónico con LSD en la unión de [35S]GTPγS estimulada por DOI</vt:lpstr>
      <vt:lpstr>DOI sustituto no estimulante [Comparación]</vt:lpstr>
      <vt:lpstr>Efecto del LSD crónico en la unión de 125I-LSD </vt:lpstr>
      <vt:lpstr>Presentación de PowerPoint</vt:lpstr>
      <vt:lpstr>Discusión</vt:lpstr>
      <vt:lpstr>Presentación de PowerPoint</vt:lpstr>
      <vt:lpstr>Conclusiones</vt:lpstr>
      <vt:lpstr>Referencia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Me C</cp:lastModifiedBy>
  <cp:revision>3</cp:revision>
  <dcterms:modified xsi:type="dcterms:W3CDTF">2014-04-30T02:45:00Z</dcterms:modified>
</cp:coreProperties>
</file>