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0" r:id="rId3"/>
    <p:sldId id="257" r:id="rId4"/>
    <p:sldId id="259" r:id="rId5"/>
    <p:sldId id="265" r:id="rId6"/>
    <p:sldId id="266" r:id="rId7"/>
    <p:sldId id="277" r:id="rId8"/>
    <p:sldId id="264" r:id="rId9"/>
    <p:sldId id="279" r:id="rId10"/>
    <p:sldId id="281" r:id="rId11"/>
    <p:sldId id="267" r:id="rId12"/>
    <p:sldId id="268" r:id="rId13"/>
    <p:sldId id="269" r:id="rId14"/>
    <p:sldId id="270" r:id="rId15"/>
    <p:sldId id="271" r:id="rId16"/>
    <p:sldId id="282" r:id="rId17"/>
    <p:sldId id="272" r:id="rId18"/>
    <p:sldId id="284" r:id="rId19"/>
    <p:sldId id="285" r:id="rId20"/>
    <p:sldId id="273" r:id="rId21"/>
    <p:sldId id="261" r:id="rId22"/>
    <p:sldId id="288" r:id="rId23"/>
    <p:sldId id="290" r:id="rId24"/>
    <p:sldId id="298" r:id="rId25"/>
    <p:sldId id="299" r:id="rId26"/>
    <p:sldId id="289" r:id="rId27"/>
    <p:sldId id="293" r:id="rId28"/>
    <p:sldId id="287" r:id="rId29"/>
    <p:sldId id="304" r:id="rId30"/>
    <p:sldId id="262" r:id="rId31"/>
    <p:sldId id="305" r:id="rId32"/>
    <p:sldId id="291" r:id="rId33"/>
    <p:sldId id="294" r:id="rId34"/>
    <p:sldId id="292" r:id="rId35"/>
    <p:sldId id="295" r:id="rId36"/>
    <p:sldId id="283" r:id="rId37"/>
    <p:sldId id="297" r:id="rId38"/>
    <p:sldId id="301" r:id="rId39"/>
    <p:sldId id="300" r:id="rId40"/>
    <p:sldId id="302" r:id="rId41"/>
    <p:sldId id="303" r:id="rId42"/>
    <p:sldId id="306" r:id="rId4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E62967A-9701-4FE9-B642-6DA449299081}" type="datetimeFigureOut">
              <a:rPr lang="es-MX" smtClean="0"/>
              <a:pPr/>
              <a:t>13/05/2015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4FBBC4C-7103-4C2D-9A23-0CD4344E7E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967A-9701-4FE9-B642-6DA449299081}" type="datetimeFigureOut">
              <a:rPr lang="es-MX" smtClean="0"/>
              <a:pPr/>
              <a:t>13/05/2015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BC4C-7103-4C2D-9A23-0CD4344E7E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967A-9701-4FE9-B642-6DA449299081}" type="datetimeFigureOut">
              <a:rPr lang="es-MX" smtClean="0"/>
              <a:pPr/>
              <a:t>13/05/2015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BC4C-7103-4C2D-9A23-0CD4344E7E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E62967A-9701-4FE9-B642-6DA449299081}" type="datetimeFigureOut">
              <a:rPr lang="es-MX" smtClean="0"/>
              <a:pPr/>
              <a:t>13/05/2015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BC4C-7103-4C2D-9A23-0CD4344E7E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E62967A-9701-4FE9-B642-6DA449299081}" type="datetimeFigureOut">
              <a:rPr lang="es-MX" smtClean="0"/>
              <a:pPr/>
              <a:t>13/05/2015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4FBBC4C-7103-4C2D-9A23-0CD4344E7E3C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E62967A-9701-4FE9-B642-6DA449299081}" type="datetimeFigureOut">
              <a:rPr lang="es-MX" smtClean="0"/>
              <a:pPr/>
              <a:t>13/05/2015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4FBBC4C-7103-4C2D-9A23-0CD4344E7E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E62967A-9701-4FE9-B642-6DA449299081}" type="datetimeFigureOut">
              <a:rPr lang="es-MX" smtClean="0"/>
              <a:pPr/>
              <a:t>13/05/2015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4FBBC4C-7103-4C2D-9A23-0CD4344E7E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967A-9701-4FE9-B642-6DA449299081}" type="datetimeFigureOut">
              <a:rPr lang="es-MX" smtClean="0"/>
              <a:pPr/>
              <a:t>13/05/2015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BC4C-7103-4C2D-9A23-0CD4344E7E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E62967A-9701-4FE9-B642-6DA449299081}" type="datetimeFigureOut">
              <a:rPr lang="es-MX" smtClean="0"/>
              <a:pPr/>
              <a:t>13/05/2015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4FBBC4C-7103-4C2D-9A23-0CD4344E7E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E62967A-9701-4FE9-B642-6DA449299081}" type="datetimeFigureOut">
              <a:rPr lang="es-MX" smtClean="0"/>
              <a:pPr/>
              <a:t>13/05/2015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4FBBC4C-7103-4C2D-9A23-0CD4344E7E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E62967A-9701-4FE9-B642-6DA449299081}" type="datetimeFigureOut">
              <a:rPr lang="es-MX" smtClean="0"/>
              <a:pPr/>
              <a:t>13/05/2015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4FBBC4C-7103-4C2D-9A23-0CD4344E7E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E62967A-9701-4FE9-B642-6DA449299081}" type="datetimeFigureOut">
              <a:rPr lang="es-MX" smtClean="0"/>
              <a:pPr/>
              <a:t>13/05/2015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4FBBC4C-7103-4C2D-9A23-0CD4344E7E3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988840"/>
            <a:ext cx="9144000" cy="1470025"/>
          </a:xfrm>
        </p:spPr>
        <p:txBody>
          <a:bodyPr>
            <a:noAutofit/>
          </a:bodyPr>
          <a:lstStyle/>
          <a:p>
            <a:pPr algn="ctr"/>
            <a:r>
              <a:rPr lang="es-MX" sz="4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La Sensibilidad como fuente de sesgo en una tarea de Detección de Señales usando la Ilusión de </a:t>
            </a:r>
            <a:r>
              <a:rPr lang="es-MX" sz="45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Ebbinghaus</a:t>
            </a:r>
            <a:endParaRPr lang="es-MX" sz="45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3861048"/>
            <a:ext cx="8062912" cy="2448272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Adriana F. Chávez De la Peña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Facultad de Psicología, UNAM</a:t>
            </a:r>
          </a:p>
          <a:p>
            <a:pPr algn="ctr"/>
            <a:r>
              <a:rPr lang="es-MX" dirty="0" smtClean="0"/>
              <a:t>Mayo, 2015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493662" cy="446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4139952" y="21328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Criterio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88024" y="43651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β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4572000" y="4077072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4572000" y="4941168"/>
            <a:ext cx="144016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errar corchete"/>
          <p:cNvSpPr/>
          <p:nvPr/>
        </p:nvSpPr>
        <p:spPr>
          <a:xfrm rot="16200000">
            <a:off x="4175956" y="1088740"/>
            <a:ext cx="576064" cy="1944216"/>
          </a:xfrm>
          <a:prstGeom prst="rightBracket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4355976" y="14127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d’</a:t>
            </a:r>
            <a:endParaRPr lang="es-MX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052736"/>
          </a:xfrm>
        </p:spPr>
        <p:txBody>
          <a:bodyPr/>
          <a:lstStyle/>
          <a:p>
            <a:pPr algn="ctr"/>
            <a:r>
              <a:rPr lang="es-MX" dirty="0" smtClean="0"/>
              <a:t>Utilidad esperada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328592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El criterio de decisión busca ser Óptimo.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Cada acierto y cada error, implica consecuencias.</a:t>
            </a:r>
          </a:p>
          <a:p>
            <a:pPr lvl="1" algn="just"/>
            <a:r>
              <a:rPr lang="es-MX" dirty="0" smtClean="0"/>
              <a:t>Matriz de pagos : </a:t>
            </a:r>
            <a:r>
              <a:rPr lang="es-MX" b="1" dirty="0" smtClean="0"/>
              <a:t>Utilidad esperada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Incertidumbre : Riesgo.</a:t>
            </a:r>
          </a:p>
          <a:p>
            <a:pPr lvl="1" algn="just"/>
            <a:r>
              <a:rPr lang="es-MX" dirty="0" smtClean="0"/>
              <a:t>Sesgo por matriz de pagos.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Inferencia Probabilística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00808"/>
            <a:ext cx="8291264" cy="4754000"/>
          </a:xfrm>
        </p:spPr>
        <p:txBody>
          <a:bodyPr>
            <a:noAutofit/>
          </a:bodyPr>
          <a:lstStyle/>
          <a:p>
            <a:r>
              <a:rPr lang="es-MX" sz="2100" dirty="0" smtClean="0"/>
              <a:t>Inferencia Bayesiana : Reducción de incertidumbre</a:t>
            </a:r>
          </a:p>
          <a:p>
            <a:endParaRPr lang="es-MX" sz="2100" dirty="0" smtClean="0"/>
          </a:p>
          <a:p>
            <a:r>
              <a:rPr lang="es-MX" sz="2100" dirty="0" smtClean="0"/>
              <a:t>Modelos bayesianos en percepción, </a:t>
            </a:r>
          </a:p>
          <a:p>
            <a:pPr lvl="1"/>
            <a:r>
              <a:rPr lang="es-MX" sz="2100" dirty="0" smtClean="0"/>
              <a:t>Prior </a:t>
            </a:r>
            <a:r>
              <a:rPr lang="es-MX" sz="2100" dirty="0" err="1" smtClean="0"/>
              <a:t>Distribution</a:t>
            </a:r>
            <a:endParaRPr lang="es-MX" sz="2100" dirty="0" smtClean="0"/>
          </a:p>
          <a:p>
            <a:pPr lvl="1"/>
            <a:r>
              <a:rPr lang="es-MX" sz="2100" dirty="0" err="1" smtClean="0"/>
              <a:t>Likelihood</a:t>
            </a:r>
            <a:r>
              <a:rPr lang="es-MX" sz="2100" dirty="0" smtClean="0"/>
              <a:t> Ratio </a:t>
            </a:r>
          </a:p>
          <a:p>
            <a:pPr lvl="1"/>
            <a:endParaRPr lang="es-MX" sz="2100" dirty="0" smtClean="0"/>
          </a:p>
          <a:p>
            <a:pPr lvl="1"/>
            <a:r>
              <a:rPr lang="es-MX" sz="2100" dirty="0" smtClean="0"/>
              <a:t>Actualización de la información por exposición a la tarea</a:t>
            </a:r>
          </a:p>
          <a:p>
            <a:pPr lvl="1"/>
            <a:endParaRPr lang="es-MX" sz="2100" dirty="0" smtClean="0"/>
          </a:p>
          <a:p>
            <a:pPr lvl="1"/>
            <a:r>
              <a:rPr lang="es-MX" sz="2100" dirty="0" err="1" smtClean="0"/>
              <a:t>Maximun</a:t>
            </a:r>
            <a:r>
              <a:rPr lang="es-MX" sz="2100" dirty="0" smtClean="0"/>
              <a:t> A Posteriori </a:t>
            </a:r>
            <a:r>
              <a:rPr lang="es-MX" sz="2100" dirty="0" err="1" smtClean="0"/>
              <a:t>estimation</a:t>
            </a:r>
            <a:r>
              <a:rPr lang="es-MX" sz="2100" dirty="0" smtClean="0"/>
              <a:t> (MAP)</a:t>
            </a:r>
          </a:p>
          <a:p>
            <a:endParaRPr lang="es-MX" sz="2100" dirty="0" smtClean="0"/>
          </a:p>
          <a:p>
            <a:r>
              <a:rPr lang="es-MX" sz="2100" dirty="0" smtClean="0"/>
              <a:t>El experimentador da estructura al modelo generativo (propiedades de la tarea).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 smtClean="0"/>
              <a:t>¿Cómputo probabilístico o Conducta Operante?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4824536"/>
          </a:xfrm>
        </p:spPr>
        <p:txBody>
          <a:bodyPr>
            <a:noAutofit/>
          </a:bodyPr>
          <a:lstStyle/>
          <a:p>
            <a:r>
              <a:rPr lang="es-MX" sz="2400" dirty="0" smtClean="0"/>
              <a:t>Aunque las respuestas sean óptimas y correspondan con las predicciones por MAP…</a:t>
            </a:r>
          </a:p>
          <a:p>
            <a:endParaRPr lang="es-MX" sz="2400" dirty="0" smtClean="0"/>
          </a:p>
          <a:p>
            <a:pPr lvl="1"/>
            <a:r>
              <a:rPr lang="es-MX" sz="2400" dirty="0" smtClean="0"/>
              <a:t>No todo criterio óptimo resulta de un cómputo probabilístico y no todo cómputo probabilístico resulta en un criterio óptimo.</a:t>
            </a:r>
          </a:p>
          <a:p>
            <a:pPr lvl="1"/>
            <a:endParaRPr lang="es-MX" sz="2400" dirty="0" smtClean="0"/>
          </a:p>
          <a:p>
            <a:pPr lvl="1"/>
            <a:r>
              <a:rPr lang="es-MX" sz="2400" dirty="0" smtClean="0"/>
              <a:t> Producción operante de la MAP (ajuste de aciertos y errores previos).  </a:t>
            </a:r>
          </a:p>
          <a:p>
            <a:pPr lvl="1"/>
            <a:endParaRPr lang="es-MX" sz="2400" dirty="0" smtClean="0"/>
          </a:p>
          <a:p>
            <a:r>
              <a:rPr lang="es-MX" sz="2400" dirty="0" smtClean="0"/>
              <a:t>Sensibilidad a la incertidumbre = Única evidencia.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/>
          <a:lstStyle/>
          <a:p>
            <a:pPr algn="ctr"/>
            <a:r>
              <a:rPr lang="es-MX" dirty="0" smtClean="0"/>
              <a:t>La Sensibilidad y el Sesgo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25658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MX" dirty="0" smtClean="0"/>
              <a:t>De acuerdo con Lynn &amp; </a:t>
            </a:r>
            <a:r>
              <a:rPr lang="es-MX" dirty="0" err="1" smtClean="0"/>
              <a:t>Feldman</a:t>
            </a:r>
            <a:r>
              <a:rPr lang="es-MX" dirty="0" smtClean="0"/>
              <a:t> (2014), la distinción que la TDS hace entre la sensibilidad del observador y el </a:t>
            </a:r>
            <a:r>
              <a:rPr lang="es-MX" dirty="0" smtClean="0"/>
              <a:t>sesgo, </a:t>
            </a:r>
            <a:r>
              <a:rPr lang="es-MX" dirty="0" smtClean="0"/>
              <a:t>es </a:t>
            </a:r>
            <a:r>
              <a:rPr lang="es-MX" dirty="0" smtClean="0"/>
              <a:t>marcada </a:t>
            </a:r>
            <a:r>
              <a:rPr lang="es-MX" dirty="0" smtClean="0"/>
              <a:t>en la literatura.  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Sesgo como función de…</a:t>
            </a:r>
          </a:p>
          <a:p>
            <a:pPr lvl="1" algn="just"/>
            <a:r>
              <a:rPr lang="es-MX" dirty="0" smtClean="0"/>
              <a:t>Matriz de pagos</a:t>
            </a:r>
          </a:p>
          <a:p>
            <a:pPr lvl="1" algn="just"/>
            <a:r>
              <a:rPr lang="es-MX" dirty="0" smtClean="0"/>
              <a:t>Información probabilística de la que se disponga (tasa) </a:t>
            </a:r>
          </a:p>
          <a:p>
            <a:pPr lvl="1" algn="just"/>
            <a:endParaRPr lang="es-MX" dirty="0" smtClean="0"/>
          </a:p>
          <a:p>
            <a:pPr algn="just"/>
            <a:r>
              <a:rPr lang="es-MX" dirty="0" smtClean="0"/>
              <a:t>Suele omitirse la influencia de la sensibilidad en el sesgo.</a:t>
            </a:r>
          </a:p>
          <a:p>
            <a:pPr lvl="1" algn="just"/>
            <a:r>
              <a:rPr lang="es-MX" dirty="0" smtClean="0"/>
              <a:t>Línea de Respuesta Óptima (LOR en inglés) </a:t>
            </a:r>
          </a:p>
          <a:p>
            <a:pPr lvl="1" algn="just"/>
            <a:endParaRPr lang="es-MX" dirty="0" smtClean="0"/>
          </a:p>
          <a:p>
            <a:pPr algn="just"/>
            <a:r>
              <a:rPr lang="es-MX" dirty="0" smtClean="0"/>
              <a:t>Todo sistema que tienda a la optimización, debería mostrar conductas más extremas (un mayor sesgo) ante condiciones con una mayor incertidumbre perceptual (valores de d’ menores).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Evaluar los cambios en la tendencia a emitir cierta respuesta cuando las condiciones de la tarea permanecen iguales y lo único que varía es la discriminabilidad de la señal. 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899592" y="1556792"/>
            <a:ext cx="7272808" cy="46805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ilusión de </a:t>
            </a:r>
            <a:r>
              <a:rPr lang="es-MX" dirty="0" err="1" smtClean="0"/>
              <a:t>Ebbinghaus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026" name="Picture 2" descr="http://upload.wikimedia.org/wikipedia/commons/thumb/b/bc/Mond-vergleich.svg/2000px-Mond-vergleich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056784" cy="43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813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MX" b="1" dirty="0" smtClean="0"/>
              <a:t>Fallo en la estimación </a:t>
            </a:r>
            <a:r>
              <a:rPr lang="es-MX" dirty="0" smtClean="0"/>
              <a:t>del tamaño subjetivo.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Interferencia con el </a:t>
            </a:r>
            <a:r>
              <a:rPr lang="es-MX" b="1" dirty="0" smtClean="0"/>
              <a:t>mecanismo cognoscitivo </a:t>
            </a:r>
            <a:r>
              <a:rPr lang="es-MX" dirty="0" smtClean="0"/>
              <a:t>que computa los tamaños </a:t>
            </a:r>
            <a:r>
              <a:rPr lang="es-MX" dirty="0" smtClean="0"/>
              <a:t>por contra</a:t>
            </a:r>
            <a:r>
              <a:rPr lang="es-MX" dirty="0" smtClean="0"/>
              <a:t>ste.</a:t>
            </a:r>
          </a:p>
          <a:p>
            <a:pPr lvl="1" algn="just">
              <a:buNone/>
            </a:pPr>
            <a:r>
              <a:rPr lang="es-MX" dirty="0" smtClean="0"/>
              <a:t>	</a:t>
            </a:r>
            <a:r>
              <a:rPr lang="es-MX" dirty="0" smtClean="0"/>
              <a:t>					</a:t>
            </a:r>
            <a:r>
              <a:rPr lang="es-MX" dirty="0" smtClean="0"/>
              <a:t> </a:t>
            </a:r>
            <a:r>
              <a:rPr lang="es-MX" dirty="0" smtClean="0"/>
              <a:t>(</a:t>
            </a:r>
            <a:r>
              <a:rPr lang="es-MX" dirty="0" err="1" smtClean="0"/>
              <a:t>Jaeger</a:t>
            </a:r>
            <a:r>
              <a:rPr lang="es-MX" dirty="0" smtClean="0"/>
              <a:t> &amp; </a:t>
            </a:r>
            <a:r>
              <a:rPr lang="es-MX" dirty="0" err="1" smtClean="0"/>
              <a:t>Pollack</a:t>
            </a:r>
            <a:r>
              <a:rPr lang="es-MX" dirty="0" smtClean="0"/>
              <a:t>, 1977).  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Juicio como función:</a:t>
            </a:r>
          </a:p>
          <a:p>
            <a:pPr lvl="1" algn="just"/>
            <a:r>
              <a:rPr lang="es-MX" dirty="0" smtClean="0"/>
              <a:t>Tamaño </a:t>
            </a:r>
            <a:r>
              <a:rPr lang="es-MX" dirty="0" smtClean="0"/>
              <a:t>real del círculo </a:t>
            </a:r>
            <a:r>
              <a:rPr lang="es-MX" dirty="0" smtClean="0"/>
              <a:t>central </a:t>
            </a:r>
          </a:p>
          <a:p>
            <a:pPr lvl="1" algn="just"/>
            <a:r>
              <a:rPr lang="es-MX" dirty="0" smtClean="0"/>
              <a:t>Tamaño </a:t>
            </a:r>
            <a:r>
              <a:rPr lang="es-MX" dirty="0" smtClean="0"/>
              <a:t>de los círculos </a:t>
            </a:r>
            <a:r>
              <a:rPr lang="es-MX" dirty="0" smtClean="0"/>
              <a:t>externos </a:t>
            </a:r>
          </a:p>
          <a:p>
            <a:pPr lvl="1" algn="just"/>
            <a:r>
              <a:rPr lang="es-MX" dirty="0" smtClean="0"/>
              <a:t>D</a:t>
            </a:r>
            <a:r>
              <a:rPr lang="es-MX" dirty="0" smtClean="0"/>
              <a:t>istancia </a:t>
            </a:r>
            <a:r>
              <a:rPr lang="es-MX" dirty="0" smtClean="0"/>
              <a:t>entre el círculo central y los círculos </a:t>
            </a:r>
            <a:r>
              <a:rPr lang="es-MX" dirty="0" smtClean="0"/>
              <a:t>externos </a:t>
            </a:r>
          </a:p>
          <a:p>
            <a:pPr lvl="1" algn="just"/>
            <a:r>
              <a:rPr lang="es-MX" dirty="0" smtClean="0"/>
              <a:t>Número </a:t>
            </a:r>
            <a:r>
              <a:rPr lang="es-MX" dirty="0" smtClean="0"/>
              <a:t>de círculos circundantes.</a:t>
            </a:r>
          </a:p>
          <a:p>
            <a:pPr lvl="1" algn="just"/>
            <a:endParaRPr lang="es-MX" dirty="0" smtClean="0"/>
          </a:p>
          <a:p>
            <a:pPr algn="just"/>
            <a:r>
              <a:rPr lang="es-MX" dirty="0" smtClean="0"/>
              <a:t>En </a:t>
            </a:r>
            <a:r>
              <a:rPr lang="es-MX" dirty="0" smtClean="0"/>
              <a:t>concreto…</a:t>
            </a:r>
          </a:p>
          <a:p>
            <a:pPr lvl="1" algn="just"/>
            <a:r>
              <a:rPr lang="es-MX" dirty="0" smtClean="0"/>
              <a:t>L</a:t>
            </a:r>
            <a:r>
              <a:rPr lang="es-MX" dirty="0" smtClean="0"/>
              <a:t>a ilusión </a:t>
            </a:r>
            <a:r>
              <a:rPr lang="es-MX" dirty="0" smtClean="0"/>
              <a:t>varía proporcionalmente al número de círculos </a:t>
            </a:r>
            <a:r>
              <a:rPr lang="es-MX" dirty="0" smtClean="0"/>
              <a:t>externos</a:t>
            </a:r>
          </a:p>
          <a:p>
            <a:pPr lvl="1" algn="just"/>
            <a:r>
              <a:rPr lang="es-MX" dirty="0" smtClean="0"/>
              <a:t>Inversamente </a:t>
            </a:r>
            <a:r>
              <a:rPr lang="es-MX" dirty="0" smtClean="0"/>
              <a:t>al incremento en la distancia entre el círculo central y los externos, (</a:t>
            </a:r>
            <a:r>
              <a:rPr lang="es-MX" dirty="0" err="1" smtClean="0"/>
              <a:t>Massaro</a:t>
            </a:r>
            <a:r>
              <a:rPr lang="es-MX" dirty="0" smtClean="0"/>
              <a:t> y Anderson, 1971).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805264"/>
            <a:ext cx="8229600" cy="649544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s-MX" sz="1500" dirty="0" err="1" smtClean="0"/>
              <a:t>Pressey</a:t>
            </a:r>
            <a:r>
              <a:rPr lang="es-MX" sz="1500" dirty="0" smtClean="0"/>
              <a:t>, A., (1977). </a:t>
            </a:r>
            <a:r>
              <a:rPr lang="es-MX" sz="1500" dirty="0" err="1" smtClean="0"/>
              <a:t>Measuring</a:t>
            </a:r>
            <a:r>
              <a:rPr lang="es-MX" sz="1500" dirty="0" smtClean="0"/>
              <a:t> </a:t>
            </a:r>
            <a:r>
              <a:rPr lang="es-MX" sz="1500" dirty="0" err="1" smtClean="0"/>
              <a:t>theTitchener</a:t>
            </a:r>
            <a:r>
              <a:rPr lang="es-MX" sz="1500" dirty="0" smtClean="0"/>
              <a:t> </a:t>
            </a:r>
            <a:r>
              <a:rPr lang="es-MX" sz="1500" dirty="0" err="1" smtClean="0"/>
              <a:t>circles</a:t>
            </a:r>
            <a:r>
              <a:rPr lang="es-MX" sz="1500" dirty="0" smtClean="0"/>
              <a:t> and </a:t>
            </a:r>
            <a:r>
              <a:rPr lang="es-MX" sz="1500" dirty="0" err="1" smtClean="0"/>
              <a:t>Delbouf</a:t>
            </a:r>
            <a:r>
              <a:rPr lang="es-MX" sz="1500" dirty="0" smtClean="0"/>
              <a:t> </a:t>
            </a:r>
            <a:r>
              <a:rPr lang="es-MX" sz="1500" dirty="0" err="1" smtClean="0"/>
              <a:t>Illusions</a:t>
            </a:r>
            <a:r>
              <a:rPr lang="es-MX" sz="1500" dirty="0" smtClean="0"/>
              <a:t> </a:t>
            </a:r>
            <a:r>
              <a:rPr lang="es-MX" sz="1500" dirty="0" err="1" smtClean="0"/>
              <a:t>with</a:t>
            </a:r>
            <a:r>
              <a:rPr lang="es-MX" sz="1500" dirty="0" smtClean="0"/>
              <a:t> </a:t>
            </a:r>
            <a:r>
              <a:rPr lang="es-MX" sz="1500" dirty="0" err="1" smtClean="0"/>
              <a:t>the</a:t>
            </a:r>
            <a:r>
              <a:rPr lang="es-MX" sz="1500" dirty="0" smtClean="0"/>
              <a:t> </a:t>
            </a:r>
            <a:r>
              <a:rPr lang="es-MX" sz="1500" dirty="0" err="1" smtClean="0"/>
              <a:t>method</a:t>
            </a:r>
            <a:r>
              <a:rPr lang="es-MX" sz="1500" dirty="0" smtClean="0"/>
              <a:t> of </a:t>
            </a:r>
            <a:r>
              <a:rPr lang="es-MX" sz="1500" dirty="0" err="1" smtClean="0"/>
              <a:t>adjustment</a:t>
            </a:r>
            <a:r>
              <a:rPr lang="es-MX" sz="1500" dirty="0" smtClean="0"/>
              <a:t>. </a:t>
            </a:r>
            <a:r>
              <a:rPr lang="es-MX" sz="1500" dirty="0" err="1" smtClean="0"/>
              <a:t>Bulletin</a:t>
            </a:r>
            <a:r>
              <a:rPr lang="es-MX" sz="1500" dirty="0" smtClean="0"/>
              <a:t> of </a:t>
            </a:r>
            <a:r>
              <a:rPr lang="es-MX" sz="1500" dirty="0" err="1" smtClean="0"/>
              <a:t>the</a:t>
            </a:r>
            <a:r>
              <a:rPr lang="es-MX" sz="1500" dirty="0" smtClean="0"/>
              <a:t> </a:t>
            </a:r>
            <a:r>
              <a:rPr lang="es-MX" sz="1500" dirty="0" err="1" smtClean="0"/>
              <a:t>Psychonomic</a:t>
            </a:r>
            <a:r>
              <a:rPr lang="es-MX" sz="1500" dirty="0" smtClean="0"/>
              <a:t> </a:t>
            </a:r>
            <a:r>
              <a:rPr lang="es-MX" sz="1500" dirty="0" err="1" smtClean="0"/>
              <a:t>Society</a:t>
            </a:r>
            <a:r>
              <a:rPr lang="es-MX" sz="1500" dirty="0" smtClean="0"/>
              <a:t>. Vol. 10 (2), 118-120.</a:t>
            </a:r>
            <a:endParaRPr lang="es-MX" sz="1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84784"/>
            <a:ext cx="5378090" cy="396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539552" y="0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Círculos externos (Tamaño)</a:t>
            </a:r>
            <a:endParaRPr kumimoji="0" lang="es-MX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Círculos externos (Número)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5589240"/>
            <a:ext cx="8229600" cy="1043608"/>
          </a:xfrm>
        </p:spPr>
        <p:txBody>
          <a:bodyPr>
            <a:normAutofit/>
          </a:bodyPr>
          <a:lstStyle/>
          <a:p>
            <a:pPr algn="r">
              <a:buNone/>
            </a:pPr>
            <a:endParaRPr lang="es-MX" sz="1500" dirty="0" smtClean="0"/>
          </a:p>
          <a:p>
            <a:pPr algn="r">
              <a:buNone/>
            </a:pPr>
            <a:r>
              <a:rPr lang="es-MX" sz="1500" dirty="0" err="1" smtClean="0"/>
              <a:t>Massaro</a:t>
            </a:r>
            <a:r>
              <a:rPr lang="es-MX" sz="1500" dirty="0" smtClean="0"/>
              <a:t>, D., Anderson, N. (1971). </a:t>
            </a:r>
            <a:r>
              <a:rPr lang="es-MX" sz="1500" dirty="0" err="1" smtClean="0"/>
              <a:t>Judgmental</a:t>
            </a:r>
            <a:r>
              <a:rPr lang="es-MX" sz="1500" dirty="0" smtClean="0"/>
              <a:t> </a:t>
            </a:r>
            <a:r>
              <a:rPr lang="es-MX" sz="1500" dirty="0" err="1" smtClean="0"/>
              <a:t>model</a:t>
            </a:r>
            <a:r>
              <a:rPr lang="es-MX" sz="1500" dirty="0" smtClean="0"/>
              <a:t> of </a:t>
            </a:r>
            <a:r>
              <a:rPr lang="es-MX" sz="1500" dirty="0" err="1" smtClean="0"/>
              <a:t>the</a:t>
            </a:r>
            <a:r>
              <a:rPr lang="es-MX" sz="1500" dirty="0" smtClean="0"/>
              <a:t> </a:t>
            </a:r>
            <a:r>
              <a:rPr lang="es-MX" sz="1500" dirty="0" err="1" smtClean="0"/>
              <a:t>Ebbinghaus</a:t>
            </a:r>
            <a:r>
              <a:rPr lang="es-MX" sz="1500" dirty="0" smtClean="0"/>
              <a:t> </a:t>
            </a:r>
            <a:r>
              <a:rPr lang="es-MX" sz="1500" dirty="0" err="1" smtClean="0"/>
              <a:t>Illusion</a:t>
            </a:r>
            <a:r>
              <a:rPr lang="es-MX" sz="1500" dirty="0" smtClean="0"/>
              <a:t>. </a:t>
            </a:r>
            <a:r>
              <a:rPr lang="es-MX" sz="1500" dirty="0" err="1" smtClean="0"/>
              <a:t>Journal</a:t>
            </a:r>
            <a:r>
              <a:rPr lang="es-MX" sz="1500" dirty="0" smtClean="0"/>
              <a:t> of Experimental </a:t>
            </a:r>
            <a:r>
              <a:rPr lang="es-MX" sz="1500" dirty="0" err="1" smtClean="0"/>
              <a:t>Psychology</a:t>
            </a:r>
            <a:r>
              <a:rPr lang="es-MX" sz="1500" dirty="0" smtClean="0"/>
              <a:t>. Vol. 89. 147 - 151</a:t>
            </a:r>
            <a:endParaRPr lang="es-MX" sz="1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12776"/>
            <a:ext cx="47815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470025"/>
          </a:xfrm>
        </p:spPr>
        <p:txBody>
          <a:bodyPr>
            <a:noAutofit/>
          </a:bodyPr>
          <a:lstStyle/>
          <a:p>
            <a:r>
              <a:rPr lang="es-MX" sz="4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s-MX" sz="4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s-MX" sz="4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s-MX" sz="4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s-MX" sz="4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s-MX" sz="4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s-MX" sz="4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1. Introducción</a:t>
            </a:r>
            <a:endParaRPr lang="es-MX" sz="45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3861048"/>
            <a:ext cx="8062912" cy="2448272"/>
          </a:xfrm>
        </p:spPr>
        <p:txBody>
          <a:bodyPr>
            <a:normAutofit/>
          </a:bodyPr>
          <a:lstStyle/>
          <a:p>
            <a:pPr algn="ctr"/>
            <a:endParaRPr lang="es-MX" dirty="0" smtClean="0"/>
          </a:p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Relación con d’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Se propone aprovechar la información reportada en la literatura respecto de las variables concretas que contribuyen o atenúan la ilusión perceptual para </a:t>
            </a:r>
            <a:r>
              <a:rPr lang="es-MX" b="1" dirty="0" smtClean="0"/>
              <a:t>estructurar dos distintos niveles de dificultad </a:t>
            </a:r>
            <a:r>
              <a:rPr lang="es-MX" dirty="0" smtClean="0"/>
              <a:t>en una tarea de detección, permitiendo la estimación de cuando menos dos valores distintos, uno mayor y uno menor, de d’.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470025"/>
          </a:xfrm>
        </p:spPr>
        <p:txBody>
          <a:bodyPr>
            <a:noAutofit/>
          </a:bodyPr>
          <a:lstStyle/>
          <a:p>
            <a:r>
              <a:rPr lang="es-MX" sz="4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s-MX" sz="4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s-MX" sz="4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s-MX" sz="4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s-MX" sz="4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s-MX" sz="4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s-MX" sz="4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2. Método</a:t>
            </a:r>
            <a:endParaRPr lang="es-MX" sz="45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3861048"/>
            <a:ext cx="8062912" cy="2448272"/>
          </a:xfrm>
        </p:spPr>
        <p:txBody>
          <a:bodyPr>
            <a:normAutofit/>
          </a:bodyPr>
          <a:lstStyle/>
          <a:p>
            <a:pPr algn="ctr"/>
            <a:endParaRPr lang="es-MX" dirty="0" smtClean="0"/>
          </a:p>
          <a:p>
            <a:pPr algn="ctr"/>
            <a:endParaRPr lang="es-MX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476672"/>
            <a:ext cx="8229600" cy="5978136"/>
          </a:xfrm>
        </p:spPr>
        <p:txBody>
          <a:bodyPr/>
          <a:lstStyle/>
          <a:p>
            <a:r>
              <a:rPr lang="es-MX" dirty="0" smtClean="0"/>
              <a:t>Materiales</a:t>
            </a:r>
          </a:p>
          <a:p>
            <a:pPr lvl="1"/>
            <a:r>
              <a:rPr lang="es-MX" dirty="0" err="1" smtClean="0"/>
              <a:t>Psychopy</a:t>
            </a:r>
            <a:endParaRPr lang="es-MX" dirty="0" smtClean="0"/>
          </a:p>
          <a:p>
            <a:pPr lvl="1"/>
            <a:r>
              <a:rPr lang="es-MX" dirty="0" smtClean="0"/>
              <a:t>Laboratorio 25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Sujetos</a:t>
            </a:r>
            <a:endParaRPr lang="es-MX" dirty="0" smtClean="0"/>
          </a:p>
          <a:p>
            <a:pPr lvl="1"/>
            <a:r>
              <a:rPr lang="es-MX" dirty="0" smtClean="0"/>
              <a:t>60 sujetos. </a:t>
            </a:r>
          </a:p>
          <a:p>
            <a:pPr lvl="2"/>
            <a:r>
              <a:rPr lang="es-MX" dirty="0" smtClean="0"/>
              <a:t>30 por experimento</a:t>
            </a:r>
          </a:p>
          <a:p>
            <a:pPr lvl="3"/>
            <a:r>
              <a:rPr lang="es-MX" dirty="0" smtClean="0"/>
              <a:t>15 por condición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196752"/>
            <a:ext cx="4573885" cy="1828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045838"/>
          </a:xfrm>
        </p:spPr>
        <p:txBody>
          <a:bodyPr/>
          <a:lstStyle/>
          <a:p>
            <a:pPr algn="ctr"/>
            <a:r>
              <a:rPr lang="es-MX" dirty="0" smtClean="0"/>
              <a:t>Pregunta de Investigación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¿Cuál es el efecto de los cambios en d’ en la tendencia de los sujetos a responder  ‘sí hay señal’ o ‘no hay señal’?</a:t>
            </a:r>
          </a:p>
          <a:p>
            <a:pPr algn="just"/>
            <a:endParaRPr lang="es-MX" dirty="0" smtClean="0"/>
          </a:p>
          <a:p>
            <a:pPr algn="just">
              <a:buNone/>
            </a:pPr>
            <a:r>
              <a:rPr lang="es-MX" dirty="0" smtClean="0"/>
              <a:t>	d’ = Dificultad de la tarea</a:t>
            </a:r>
            <a:endParaRPr lang="es-MX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184576"/>
          </a:xfrm>
        </p:spPr>
        <p:txBody>
          <a:bodyPr/>
          <a:lstStyle/>
          <a:p>
            <a:r>
              <a:rPr lang="es-MX" dirty="0" smtClean="0"/>
              <a:t>Detección de señales:</a:t>
            </a:r>
          </a:p>
          <a:p>
            <a:endParaRPr lang="es-MX" dirty="0" smtClean="0"/>
          </a:p>
          <a:p>
            <a:pPr>
              <a:buNone/>
            </a:pPr>
            <a:r>
              <a:rPr lang="es-MX" dirty="0" smtClean="0"/>
              <a:t>¿El círculo central de la derecha, es de mismo tamaño que el círculo referente de la izquierda?</a:t>
            </a:r>
          </a:p>
          <a:p>
            <a:endParaRPr lang="es-MX" dirty="0" smtClean="0"/>
          </a:p>
          <a:p>
            <a:r>
              <a:rPr lang="es-MX" dirty="0" smtClean="0"/>
              <a:t>Sí = “Señal” (Hit o Falsa alarma)</a:t>
            </a:r>
          </a:p>
          <a:p>
            <a:r>
              <a:rPr lang="es-MX" dirty="0" smtClean="0"/>
              <a:t>No = “Ruido” (Rechazo u Omisión)</a:t>
            </a:r>
            <a:endParaRPr lang="es-MX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ultiplicar"/>
          <p:cNvSpPr/>
          <p:nvPr/>
        </p:nvSpPr>
        <p:spPr>
          <a:xfrm>
            <a:off x="5724128" y="3573016"/>
            <a:ext cx="1944216" cy="7920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Multiplicar"/>
          <p:cNvSpPr/>
          <p:nvPr/>
        </p:nvSpPr>
        <p:spPr>
          <a:xfrm>
            <a:off x="3419872" y="2636912"/>
            <a:ext cx="1944216" cy="7920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043608" y="1556792"/>
          <a:ext cx="6792417" cy="36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4139"/>
                <a:gridCol w="2264139"/>
                <a:gridCol w="2264139"/>
              </a:tblGrid>
              <a:tr h="96628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/>
                    </a:p>
                    <a:p>
                      <a:pPr algn="ctr"/>
                      <a:r>
                        <a:rPr lang="es-MX" baseline="0" dirty="0" smtClean="0"/>
                        <a:t>Ruido</a:t>
                      </a:r>
                    </a:p>
                    <a:p>
                      <a:pPr algn="ctr"/>
                      <a:r>
                        <a:rPr lang="es-MX" baseline="0" dirty="0" smtClean="0"/>
                        <a:t>(Son diferentes)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/>
                    </a:p>
                    <a:p>
                      <a:pPr algn="ctr"/>
                      <a:r>
                        <a:rPr lang="es-MX" dirty="0" smtClean="0"/>
                        <a:t>Señal</a:t>
                      </a:r>
                    </a:p>
                    <a:p>
                      <a:pPr algn="ctr"/>
                      <a:r>
                        <a:rPr lang="es-MX" dirty="0" smtClean="0"/>
                        <a:t>(Son iguales)</a:t>
                      </a:r>
                      <a:endParaRPr lang="es-MX" dirty="0"/>
                    </a:p>
                  </a:txBody>
                  <a:tcPr/>
                </a:tc>
              </a:tr>
              <a:tr h="966284">
                <a:tc>
                  <a:txBody>
                    <a:bodyPr/>
                    <a:lstStyle/>
                    <a:p>
                      <a:pPr algn="ctr"/>
                      <a:endParaRPr lang="es-MX" dirty="0" smtClean="0"/>
                    </a:p>
                    <a:p>
                      <a:pPr algn="ctr"/>
                      <a:r>
                        <a:rPr lang="es-MX" dirty="0" smtClean="0"/>
                        <a:t>“Sí,</a:t>
                      </a:r>
                      <a:r>
                        <a:rPr lang="es-MX" baseline="0" dirty="0" smtClean="0"/>
                        <a:t> son iguales</a:t>
                      </a:r>
                      <a:r>
                        <a:rPr lang="es-MX" dirty="0" smtClean="0"/>
                        <a:t>”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/>
                    </a:p>
                    <a:p>
                      <a:pPr algn="ctr"/>
                      <a:r>
                        <a:rPr lang="es-MX" dirty="0" smtClean="0"/>
                        <a:t>Falsa Alarma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/>
                    </a:p>
                    <a:p>
                      <a:pPr algn="ctr"/>
                      <a:r>
                        <a:rPr lang="es-MX" dirty="0" smtClean="0"/>
                        <a:t>Hit</a:t>
                      </a:r>
                      <a:endParaRPr lang="es-MX" dirty="0"/>
                    </a:p>
                  </a:txBody>
                  <a:tcPr/>
                </a:tc>
              </a:tr>
              <a:tr h="1667832">
                <a:tc>
                  <a:txBody>
                    <a:bodyPr/>
                    <a:lstStyle/>
                    <a:p>
                      <a:pPr algn="ctr"/>
                      <a:endParaRPr lang="es-MX" dirty="0" smtClean="0"/>
                    </a:p>
                    <a:p>
                      <a:pPr algn="ctr"/>
                      <a:r>
                        <a:rPr lang="es-MX" dirty="0" smtClean="0"/>
                        <a:t>“No son</a:t>
                      </a:r>
                      <a:r>
                        <a:rPr lang="es-MX" baseline="0" dirty="0" smtClean="0"/>
                        <a:t> iguales</a:t>
                      </a:r>
                      <a:r>
                        <a:rPr lang="es-MX" dirty="0" smtClean="0"/>
                        <a:t>”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pPr algn="ctr"/>
                      <a:r>
                        <a:rPr lang="es-MX" dirty="0" smtClean="0"/>
                        <a:t>Rechazos Correctos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pPr algn="ctr"/>
                      <a:r>
                        <a:rPr lang="es-MX" dirty="0" smtClean="0"/>
                        <a:t>Omisión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Cara sonriente"/>
          <p:cNvSpPr/>
          <p:nvPr/>
        </p:nvSpPr>
        <p:spPr>
          <a:xfrm>
            <a:off x="7164288" y="2708920"/>
            <a:ext cx="504056" cy="50405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ara sonriente"/>
          <p:cNvSpPr/>
          <p:nvPr/>
        </p:nvSpPr>
        <p:spPr>
          <a:xfrm>
            <a:off x="4211960" y="4437112"/>
            <a:ext cx="504056" cy="50405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Experimento 1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Objetivo:</a:t>
            </a:r>
          </a:p>
          <a:p>
            <a:pPr lvl="1" algn="just"/>
            <a:r>
              <a:rPr lang="es-MX" dirty="0" smtClean="0"/>
              <a:t>Evaluar cambios en el Sesgo dado por una misma </a:t>
            </a:r>
            <a:r>
              <a:rPr lang="es-MX" b="1" u="sng" dirty="0" smtClean="0"/>
              <a:t>matriz de pagos</a:t>
            </a:r>
            <a:r>
              <a:rPr lang="es-MX" dirty="0" smtClean="0"/>
              <a:t>, cuando cambia la dificultad de la tarea (d’)</a:t>
            </a:r>
          </a:p>
          <a:p>
            <a:pPr lvl="1" algn="just"/>
            <a:endParaRPr lang="es-MX" dirty="0" smtClean="0"/>
          </a:p>
          <a:p>
            <a:pPr lvl="1" algn="just"/>
            <a:r>
              <a:rPr lang="es-MX" dirty="0" smtClean="0"/>
              <a:t>Aumento/Disminución en la Tendencia a responder. </a:t>
            </a:r>
          </a:p>
          <a:p>
            <a:pPr lvl="2" algn="just"/>
            <a:r>
              <a:rPr lang="es-MX" dirty="0" smtClean="0"/>
              <a:t>Maximización</a:t>
            </a:r>
          </a:p>
          <a:p>
            <a:pPr lvl="3" algn="just"/>
            <a:r>
              <a:rPr lang="es-MX" dirty="0" smtClean="0"/>
              <a:t>Utilidad &gt; Precisión </a:t>
            </a:r>
          </a:p>
          <a:p>
            <a:endParaRPr lang="es-MX" dirty="0" smtClean="0"/>
          </a:p>
          <a:p>
            <a:endParaRPr lang="es-MX" dirty="0" smtClean="0"/>
          </a:p>
          <a:p>
            <a:pPr>
              <a:buNone/>
            </a:pPr>
            <a:endParaRPr lang="es-MX" dirty="0" smtClean="0"/>
          </a:p>
          <a:p>
            <a:pPr lvl="1"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045838"/>
          </a:xfrm>
        </p:spPr>
        <p:txBody>
          <a:bodyPr/>
          <a:lstStyle/>
          <a:p>
            <a:r>
              <a:rPr lang="es-MX" dirty="0" smtClean="0"/>
              <a:t>Procedimiento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F. Entrenamiento			 Línea </a:t>
            </a:r>
            <a:r>
              <a:rPr lang="es-MX" dirty="0" smtClean="0"/>
              <a:t>Base</a:t>
            </a:r>
          </a:p>
          <a:p>
            <a:pPr lvl="1"/>
            <a:r>
              <a:rPr lang="es-MX" dirty="0" smtClean="0"/>
              <a:t>360 ensayos</a:t>
            </a:r>
          </a:p>
          <a:p>
            <a:pPr lvl="2"/>
            <a:r>
              <a:rPr lang="es-MX" dirty="0" err="1" smtClean="0"/>
              <a:t>Equiprobabilidad</a:t>
            </a:r>
            <a:endParaRPr lang="es-MX" dirty="0" smtClean="0"/>
          </a:p>
          <a:p>
            <a:pPr lvl="1"/>
            <a:r>
              <a:rPr lang="es-MX" dirty="0" smtClean="0"/>
              <a:t>Retroalimentación: </a:t>
            </a:r>
          </a:p>
          <a:p>
            <a:pPr lvl="2"/>
            <a:r>
              <a:rPr lang="es-MX" dirty="0" smtClean="0"/>
              <a:t># de Hits</a:t>
            </a:r>
          </a:p>
          <a:p>
            <a:pPr lvl="2"/>
            <a:endParaRPr lang="es-MX" dirty="0" smtClean="0"/>
          </a:p>
          <a:p>
            <a:r>
              <a:rPr lang="es-MX" dirty="0" smtClean="0"/>
              <a:t>F</a:t>
            </a:r>
            <a:r>
              <a:rPr lang="es-MX" dirty="0" smtClean="0"/>
              <a:t>. Prueba	 		Matriz de </a:t>
            </a:r>
            <a:r>
              <a:rPr lang="es-MX" dirty="0" smtClean="0"/>
              <a:t>Pagos</a:t>
            </a:r>
          </a:p>
          <a:p>
            <a:pPr lvl="1"/>
            <a:r>
              <a:rPr lang="es-MX" dirty="0" smtClean="0"/>
              <a:t>Instrucciones:  Si acumula más de 50 falsas alarmas, repercutirá en su calificación</a:t>
            </a:r>
          </a:p>
          <a:p>
            <a:pPr lvl="2"/>
            <a:r>
              <a:rPr lang="es-MX" dirty="0" smtClean="0"/>
              <a:t>Sesgo conservador </a:t>
            </a:r>
          </a:p>
          <a:p>
            <a:pPr lvl="1"/>
            <a:r>
              <a:rPr lang="es-MX" dirty="0" smtClean="0"/>
              <a:t>360 ensayos</a:t>
            </a:r>
          </a:p>
          <a:p>
            <a:pPr lvl="2"/>
            <a:r>
              <a:rPr lang="es-MX" dirty="0" err="1" smtClean="0"/>
              <a:t>Equiprobabilidad</a:t>
            </a:r>
            <a:endParaRPr lang="es-MX" dirty="0" smtClean="0"/>
          </a:p>
          <a:p>
            <a:pPr lvl="1"/>
            <a:r>
              <a:rPr lang="es-MX" dirty="0" smtClean="0"/>
              <a:t>Puntaje Final:</a:t>
            </a:r>
          </a:p>
          <a:p>
            <a:pPr lvl="2"/>
            <a:r>
              <a:rPr lang="es-MX" dirty="0" smtClean="0"/>
              <a:t># Falsas alarmas</a:t>
            </a:r>
            <a:endParaRPr lang="es-MX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1700808"/>
            <a:ext cx="9144000" cy="40324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Rectángulo redondeado"/>
          <p:cNvSpPr/>
          <p:nvPr/>
        </p:nvSpPr>
        <p:spPr>
          <a:xfrm>
            <a:off x="467544" y="2996952"/>
            <a:ext cx="2232248" cy="15121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Entrenamiento</a:t>
            </a:r>
            <a:endParaRPr lang="es-MX" dirty="0"/>
          </a:p>
        </p:txBody>
      </p:sp>
      <p:sp>
        <p:nvSpPr>
          <p:cNvPr id="5" name="4 Rectángulo redondeado"/>
          <p:cNvSpPr/>
          <p:nvPr/>
        </p:nvSpPr>
        <p:spPr>
          <a:xfrm rot="16200000">
            <a:off x="2375756" y="3392996"/>
            <a:ext cx="2160240" cy="7920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500" dirty="0" smtClean="0"/>
              <a:t>Retroalimentación global</a:t>
            </a:r>
            <a:endParaRPr lang="es-MX" sz="1500" dirty="0"/>
          </a:p>
        </p:txBody>
      </p:sp>
      <p:sp>
        <p:nvSpPr>
          <p:cNvPr id="6" name="5 Rectángulo redondeado"/>
          <p:cNvSpPr/>
          <p:nvPr/>
        </p:nvSpPr>
        <p:spPr>
          <a:xfrm>
            <a:off x="4211960" y="3068960"/>
            <a:ext cx="3456384" cy="13681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Ensayos de Prueba</a:t>
            </a:r>
          </a:p>
        </p:txBody>
      </p:sp>
      <p:sp>
        <p:nvSpPr>
          <p:cNvPr id="7" name="6 Rectángulo redondeado"/>
          <p:cNvSpPr/>
          <p:nvPr/>
        </p:nvSpPr>
        <p:spPr>
          <a:xfrm rot="16200000">
            <a:off x="7344308" y="3320988"/>
            <a:ext cx="1944216" cy="8640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Puntaje total</a:t>
            </a:r>
            <a:endParaRPr lang="es-MX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Condiciones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70024"/>
          </a:xfrm>
        </p:spPr>
        <p:txBody>
          <a:bodyPr/>
          <a:lstStyle/>
          <a:p>
            <a:pPr>
              <a:buNone/>
            </a:pPr>
            <a:r>
              <a:rPr lang="es-MX" b="1" dirty="0" smtClean="0"/>
              <a:t>VI:   </a:t>
            </a:r>
            <a:r>
              <a:rPr lang="es-MX" dirty="0" smtClean="0"/>
              <a:t>d’</a:t>
            </a:r>
            <a:r>
              <a:rPr lang="es-MX" dirty="0"/>
              <a:t> </a:t>
            </a:r>
            <a:r>
              <a:rPr lang="es-MX" dirty="0" smtClean="0"/>
              <a:t>(‘dificultad de la tarea’)</a:t>
            </a:r>
          </a:p>
          <a:p>
            <a:endParaRPr lang="es-MX" dirty="0" smtClean="0"/>
          </a:p>
          <a:p>
            <a:r>
              <a:rPr lang="es-MX" dirty="0" smtClean="0"/>
              <a:t>A: Condición d’ chica (Difícil)</a:t>
            </a:r>
          </a:p>
          <a:p>
            <a:pPr lvl="1"/>
            <a:r>
              <a:rPr lang="es-MX" dirty="0" smtClean="0"/>
              <a:t>6, 7 y 8 círculos.</a:t>
            </a:r>
          </a:p>
          <a:p>
            <a:endParaRPr lang="es-MX" dirty="0" smtClean="0"/>
          </a:p>
          <a:p>
            <a:r>
              <a:rPr lang="es-MX" dirty="0" smtClean="0"/>
              <a:t>B: Condición d’ grande (Fácil)</a:t>
            </a:r>
          </a:p>
          <a:p>
            <a:pPr lvl="1"/>
            <a:r>
              <a:rPr lang="es-MX" dirty="0" smtClean="0"/>
              <a:t>3, 4 y 5 círculos.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Teoría de Detección de Señales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Las Señales suelen aparecer acompañadas de Ruido.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Incertidumbre</a:t>
            </a:r>
          </a:p>
          <a:p>
            <a:pPr algn="just"/>
            <a:r>
              <a:rPr lang="es-MX" dirty="0" smtClean="0"/>
              <a:t>Riesgo</a:t>
            </a:r>
          </a:p>
          <a:p>
            <a:pPr algn="just"/>
            <a:endParaRPr lang="es-MX" dirty="0" smtClean="0"/>
          </a:p>
          <a:p>
            <a:pPr algn="just"/>
            <a:r>
              <a:rPr lang="es-MX" b="1" dirty="0" smtClean="0"/>
              <a:t>La percepción como proceso de toma de decisiones.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568952" cy="626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Retroalimentación Global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previene el efecto del aprendizaje</a:t>
            </a:r>
          </a:p>
          <a:p>
            <a:pPr lvl="1"/>
            <a:r>
              <a:rPr lang="es-MX" dirty="0" smtClean="0"/>
              <a:t>Ajuste de criterio ensayo a ensayo.</a:t>
            </a:r>
          </a:p>
          <a:p>
            <a:pPr lvl="1"/>
            <a:endParaRPr lang="es-MX" dirty="0" smtClean="0"/>
          </a:p>
          <a:p>
            <a:r>
              <a:rPr lang="es-MX" dirty="0" smtClean="0"/>
              <a:t>El participante cuenta con un indicador de su desempeño.</a:t>
            </a:r>
          </a:p>
          <a:p>
            <a:pPr lvl="1"/>
            <a:r>
              <a:rPr lang="es-MX" dirty="0" smtClean="0"/>
              <a:t>Valor d’</a:t>
            </a:r>
            <a:endParaRPr lang="es-MX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73274"/>
          </a:xfrm>
        </p:spPr>
        <p:txBody>
          <a:bodyPr/>
          <a:lstStyle/>
          <a:p>
            <a:r>
              <a:rPr lang="es-MX" dirty="0" smtClean="0"/>
              <a:t>Experimento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328592"/>
          </a:xfrm>
        </p:spPr>
        <p:txBody>
          <a:bodyPr/>
          <a:lstStyle/>
          <a:p>
            <a:r>
              <a:rPr lang="es-MX" dirty="0" smtClean="0"/>
              <a:t>Objetivo:</a:t>
            </a:r>
          </a:p>
          <a:p>
            <a:pPr lvl="1" algn="just"/>
            <a:r>
              <a:rPr lang="es-MX" dirty="0" smtClean="0"/>
              <a:t>Evaluar cambios en el Sesgo dado </a:t>
            </a:r>
            <a:r>
              <a:rPr lang="es-MX" dirty="0" smtClean="0"/>
              <a:t>por la tasa base de presentación de los ensayos donde los círculos son iguales, </a:t>
            </a:r>
            <a:r>
              <a:rPr lang="es-MX" dirty="0" smtClean="0"/>
              <a:t>cuando cambia la dificultad de la tarea (d’)</a:t>
            </a:r>
          </a:p>
          <a:p>
            <a:pPr lvl="1" algn="just"/>
            <a:endParaRPr lang="es-MX" dirty="0" smtClean="0"/>
          </a:p>
          <a:p>
            <a:pPr lvl="1" algn="just"/>
            <a:r>
              <a:rPr lang="es-MX" dirty="0" smtClean="0"/>
              <a:t>Cambios en la sensibilidad de los sujetos a ‘</a:t>
            </a:r>
            <a:r>
              <a:rPr lang="es-MX" dirty="0" err="1" smtClean="0"/>
              <a:t>Cues</a:t>
            </a:r>
            <a:r>
              <a:rPr lang="es-MX" dirty="0" smtClean="0"/>
              <a:t>’ en la tarea. 	</a:t>
            </a:r>
          </a:p>
          <a:p>
            <a:pPr lvl="2" algn="just"/>
            <a:r>
              <a:rPr lang="es-MX" dirty="0" smtClean="0"/>
              <a:t>Sensibilidad a las tasas de probabilidad.</a:t>
            </a:r>
            <a:endParaRPr lang="es-MX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29258"/>
          </a:xfrm>
        </p:spPr>
        <p:txBody>
          <a:bodyPr/>
          <a:lstStyle/>
          <a:p>
            <a:r>
              <a:rPr lang="es-MX" dirty="0" smtClean="0"/>
              <a:t>Procedimiento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85000" lnSpcReduction="10000"/>
          </a:bodyPr>
          <a:lstStyle/>
          <a:p>
            <a:r>
              <a:rPr lang="es-MX" dirty="0" smtClean="0"/>
              <a:t>F. Entrenamiento			 </a:t>
            </a:r>
            <a:r>
              <a:rPr lang="es-MX" dirty="0" smtClean="0"/>
              <a:t>	Línea </a:t>
            </a:r>
            <a:r>
              <a:rPr lang="es-MX" dirty="0" smtClean="0"/>
              <a:t>Base</a:t>
            </a:r>
          </a:p>
          <a:p>
            <a:pPr lvl="1"/>
            <a:r>
              <a:rPr lang="es-MX" dirty="0" smtClean="0"/>
              <a:t>360 </a:t>
            </a:r>
            <a:r>
              <a:rPr lang="es-MX" dirty="0" smtClean="0"/>
              <a:t>ensayos</a:t>
            </a:r>
          </a:p>
          <a:p>
            <a:pPr lvl="2"/>
            <a:r>
              <a:rPr lang="es-MX" dirty="0" err="1" smtClean="0"/>
              <a:t>Equiprobabilidad</a:t>
            </a:r>
            <a:endParaRPr lang="es-MX" dirty="0" smtClean="0"/>
          </a:p>
          <a:p>
            <a:pPr lvl="1"/>
            <a:r>
              <a:rPr lang="es-MX" dirty="0" smtClean="0"/>
              <a:t>Retroalimentación: </a:t>
            </a:r>
          </a:p>
          <a:p>
            <a:pPr lvl="2"/>
            <a:r>
              <a:rPr lang="es-MX" dirty="0" smtClean="0"/>
              <a:t># de Hits</a:t>
            </a:r>
          </a:p>
          <a:p>
            <a:r>
              <a:rPr lang="es-MX" dirty="0" smtClean="0"/>
              <a:t>F. Familiarización				Tasa Base</a:t>
            </a:r>
          </a:p>
          <a:p>
            <a:pPr lvl="1"/>
            <a:r>
              <a:rPr lang="es-MX" dirty="0" smtClean="0"/>
              <a:t>200 ensayos</a:t>
            </a:r>
          </a:p>
          <a:p>
            <a:pPr lvl="2"/>
            <a:r>
              <a:rPr lang="es-MX" dirty="0" smtClean="0"/>
              <a:t>70%  Señales</a:t>
            </a:r>
          </a:p>
          <a:p>
            <a:pPr lvl="1"/>
            <a:r>
              <a:rPr lang="es-MX" dirty="0" smtClean="0"/>
              <a:t>Respuesta ensayo a ensayo.</a:t>
            </a:r>
            <a:endParaRPr lang="es-MX" dirty="0" smtClean="0"/>
          </a:p>
          <a:p>
            <a:r>
              <a:rPr lang="es-MX" dirty="0" smtClean="0"/>
              <a:t>F. Prueba					Test (</a:t>
            </a:r>
            <a:r>
              <a:rPr lang="es-MX" dirty="0" err="1" smtClean="0"/>
              <a:t>Payoff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Instrucciones:</a:t>
            </a:r>
          </a:p>
          <a:p>
            <a:pPr lvl="2"/>
            <a:r>
              <a:rPr lang="es-MX" dirty="0" smtClean="0"/>
              <a:t>Compensación  (correcto=+1; error=-1)</a:t>
            </a:r>
          </a:p>
          <a:p>
            <a:pPr lvl="2"/>
            <a:r>
              <a:rPr lang="es-MX" dirty="0" smtClean="0"/>
              <a:t>El valor (+) ó (-) determina el impacto sobre la calificación.</a:t>
            </a:r>
          </a:p>
          <a:p>
            <a:pPr lvl="1"/>
            <a:r>
              <a:rPr lang="es-MX" dirty="0" smtClean="0"/>
              <a:t>360 ensayos</a:t>
            </a:r>
          </a:p>
          <a:p>
            <a:pPr lvl="2"/>
            <a:r>
              <a:rPr lang="es-MX" dirty="0" err="1" smtClean="0"/>
              <a:t>Equiprobabilidad</a:t>
            </a:r>
            <a:endParaRPr lang="es-MX" dirty="0" smtClean="0"/>
          </a:p>
          <a:p>
            <a:pPr lvl="1"/>
            <a:r>
              <a:rPr lang="es-MX" dirty="0" smtClean="0"/>
              <a:t>Puntaje total</a:t>
            </a:r>
            <a:endParaRPr lang="es-MX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84" y="1628800"/>
            <a:ext cx="9097216" cy="3711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Condiciones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70024"/>
          </a:xfrm>
        </p:spPr>
        <p:txBody>
          <a:bodyPr/>
          <a:lstStyle/>
          <a:p>
            <a:pPr>
              <a:buNone/>
            </a:pPr>
            <a:r>
              <a:rPr lang="es-MX" b="1" dirty="0" smtClean="0"/>
              <a:t>VI:   </a:t>
            </a:r>
            <a:r>
              <a:rPr lang="es-MX" dirty="0" smtClean="0"/>
              <a:t>d’</a:t>
            </a:r>
            <a:r>
              <a:rPr lang="es-MX" dirty="0"/>
              <a:t> </a:t>
            </a:r>
            <a:r>
              <a:rPr lang="es-MX" dirty="0" smtClean="0"/>
              <a:t>(‘dificultad de la tarea’)</a:t>
            </a:r>
          </a:p>
          <a:p>
            <a:endParaRPr lang="es-MX" dirty="0" smtClean="0"/>
          </a:p>
          <a:p>
            <a:r>
              <a:rPr lang="es-MX" dirty="0" smtClean="0"/>
              <a:t>A: Condición d’ chica (Difícil)</a:t>
            </a:r>
          </a:p>
          <a:p>
            <a:pPr lvl="1"/>
            <a:r>
              <a:rPr lang="es-MX" dirty="0" smtClean="0"/>
              <a:t>6, 7 y 8 círculos.</a:t>
            </a:r>
          </a:p>
          <a:p>
            <a:endParaRPr lang="es-MX" dirty="0" smtClean="0"/>
          </a:p>
          <a:p>
            <a:r>
              <a:rPr lang="es-MX" dirty="0" smtClean="0"/>
              <a:t>B: Condición d’ grande (Fácil)</a:t>
            </a:r>
          </a:p>
          <a:p>
            <a:pPr lvl="1"/>
            <a:r>
              <a:rPr lang="es-MX" dirty="0" smtClean="0"/>
              <a:t>3, 4 y 5 círculos.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568952" cy="61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052736"/>
          </a:xfrm>
        </p:spPr>
        <p:txBody>
          <a:bodyPr/>
          <a:lstStyle/>
          <a:p>
            <a:pPr algn="ctr"/>
            <a:r>
              <a:rPr lang="es-MX" dirty="0" smtClean="0"/>
              <a:t>Construcción de Estímulos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es-MX" dirty="0" smtClean="0"/>
              <a:t>Un círculo de Referencia (3 cm)</a:t>
            </a:r>
          </a:p>
          <a:p>
            <a:endParaRPr lang="es-MX" dirty="0" smtClean="0"/>
          </a:p>
          <a:p>
            <a:r>
              <a:rPr lang="es-MX" dirty="0" smtClean="0"/>
              <a:t>5 círculos de Comparación (intervalos .5 cm)</a:t>
            </a:r>
          </a:p>
          <a:p>
            <a:endParaRPr lang="es-MX" dirty="0" smtClean="0"/>
          </a:p>
          <a:p>
            <a:r>
              <a:rPr lang="es-MX" dirty="0" smtClean="0"/>
              <a:t>3 niveles-números de círculos externos </a:t>
            </a:r>
          </a:p>
          <a:p>
            <a:pPr lvl="1"/>
            <a:r>
              <a:rPr lang="es-MX" dirty="0" smtClean="0"/>
              <a:t>Fácil: 2, 3 y 4</a:t>
            </a:r>
          </a:p>
          <a:p>
            <a:pPr lvl="1"/>
            <a:r>
              <a:rPr lang="es-MX" dirty="0" smtClean="0"/>
              <a:t>Difícil: 6, 7 y 8</a:t>
            </a:r>
          </a:p>
          <a:p>
            <a:pPr lvl="1"/>
            <a:endParaRPr lang="es-MX" dirty="0" smtClean="0"/>
          </a:p>
          <a:p>
            <a:r>
              <a:rPr lang="es-MX" dirty="0" smtClean="0"/>
              <a:t>2 Círculos Externos (tamaño)</a:t>
            </a:r>
          </a:p>
          <a:p>
            <a:pPr lvl="1"/>
            <a:r>
              <a:rPr lang="es-MX" dirty="0" smtClean="0"/>
              <a:t>Sobreestimación = 1.5 cm</a:t>
            </a:r>
          </a:p>
          <a:p>
            <a:pPr lvl="1"/>
            <a:r>
              <a:rPr lang="es-MX" dirty="0" smtClean="0"/>
              <a:t>Subestimación = 6 cm</a:t>
            </a:r>
            <a:endParaRPr lang="es-MX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3 Imagen" descr="11253816_900623756661310_889453735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0"/>
            <a:ext cx="5143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50144"/>
          </a:xfrm>
        </p:spPr>
        <p:txBody>
          <a:bodyPr/>
          <a:lstStyle/>
          <a:p>
            <a:r>
              <a:rPr lang="es-MX" dirty="0" smtClean="0"/>
              <a:t>Ensayos por fase</a:t>
            </a:r>
          </a:p>
          <a:p>
            <a:pPr>
              <a:buNone/>
            </a:pPr>
            <a:r>
              <a:rPr lang="es-MX" dirty="0" smtClean="0"/>
              <a:t>5x3x2 = 30 estímulos diferentes.</a:t>
            </a:r>
          </a:p>
          <a:p>
            <a:pPr lvl="1"/>
            <a:r>
              <a:rPr lang="es-MX" dirty="0" smtClean="0"/>
              <a:t>Repeticiones: 12</a:t>
            </a:r>
            <a:endParaRPr lang="es-MX" dirty="0" smtClean="0"/>
          </a:p>
          <a:p>
            <a:pPr lvl="1">
              <a:buNone/>
            </a:pPr>
            <a:r>
              <a:rPr lang="es-MX" dirty="0" smtClean="0"/>
              <a:t>	</a:t>
            </a:r>
            <a:r>
              <a:rPr lang="es-MX" dirty="0" smtClean="0"/>
              <a:t>			</a:t>
            </a:r>
            <a:endParaRPr lang="es-MX" dirty="0" smtClean="0"/>
          </a:p>
          <a:p>
            <a:pPr lvl="1"/>
            <a:r>
              <a:rPr lang="es-MX" dirty="0" smtClean="0"/>
              <a:t>360 ensayos por sesión</a:t>
            </a:r>
          </a:p>
          <a:p>
            <a:pPr lvl="1"/>
            <a:endParaRPr lang="es-MX" dirty="0" smtClean="0"/>
          </a:p>
          <a:p>
            <a:r>
              <a:rPr lang="es-MX" dirty="0" smtClean="0"/>
              <a:t>Ensayos por condición	</a:t>
            </a:r>
          </a:p>
          <a:p>
            <a:pPr lvl="1"/>
            <a:r>
              <a:rPr lang="es-MX" dirty="0" smtClean="0"/>
              <a:t>360 ensayos entrenamiento</a:t>
            </a:r>
          </a:p>
          <a:p>
            <a:pPr lvl="1"/>
            <a:r>
              <a:rPr lang="es-MX" dirty="0" smtClean="0"/>
              <a:t>360 ensayos de prueba </a:t>
            </a:r>
          </a:p>
          <a:p>
            <a:pPr lvl="2"/>
            <a:endParaRPr lang="es-MX" dirty="0" smtClean="0"/>
          </a:p>
          <a:p>
            <a:pPr lvl="2"/>
            <a:r>
              <a:rPr lang="es-MX" dirty="0" smtClean="0"/>
              <a:t>720 ensayos por condición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686800" cy="6453336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El juicio descubierto es el resultado de un procesamiento encubierto.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 Compensación de la ambigüedad:</a:t>
            </a:r>
          </a:p>
          <a:p>
            <a:pPr lvl="1" algn="just"/>
            <a:r>
              <a:rPr lang="es-MX" dirty="0" err="1" smtClean="0"/>
              <a:t>Payoffs</a:t>
            </a:r>
            <a:r>
              <a:rPr lang="es-MX" dirty="0" smtClean="0"/>
              <a:t> (Aciertos vs Errores)</a:t>
            </a:r>
          </a:p>
          <a:p>
            <a:pPr lvl="1" algn="just"/>
            <a:endParaRPr lang="es-MX" dirty="0" smtClean="0"/>
          </a:p>
          <a:p>
            <a:pPr lvl="1" algn="just"/>
            <a:r>
              <a:rPr lang="es-MX" dirty="0" smtClean="0"/>
              <a:t>Información Probabilística</a:t>
            </a:r>
          </a:p>
          <a:p>
            <a:pPr lvl="3" algn="just"/>
            <a:r>
              <a:rPr lang="es-MX" dirty="0" smtClean="0"/>
              <a:t>Presentación (Tasa base)</a:t>
            </a:r>
          </a:p>
          <a:p>
            <a:pPr lvl="3" algn="just"/>
            <a:r>
              <a:rPr lang="es-MX" dirty="0" smtClean="0"/>
              <a:t>Correspondencia (</a:t>
            </a:r>
            <a:r>
              <a:rPr lang="es-MX" dirty="0" err="1" smtClean="0"/>
              <a:t>Likelihood</a:t>
            </a:r>
            <a:r>
              <a:rPr lang="es-MX" dirty="0" smtClean="0"/>
              <a:t>)</a:t>
            </a:r>
          </a:p>
          <a:p>
            <a:pPr lvl="1" algn="just">
              <a:buNone/>
            </a:pPr>
            <a:endParaRPr lang="es-MX" dirty="0" smtClean="0"/>
          </a:p>
          <a:p>
            <a:pPr lvl="1" algn="r">
              <a:buNone/>
            </a:pPr>
            <a:endParaRPr lang="es-MX" dirty="0" smtClean="0"/>
          </a:p>
          <a:p>
            <a:pPr lvl="1" algn="r">
              <a:buNone/>
            </a:pPr>
            <a:r>
              <a:rPr lang="es-MX" dirty="0" smtClean="0"/>
              <a:t>(Lynn &amp; </a:t>
            </a:r>
            <a:r>
              <a:rPr lang="es-MX" dirty="0" err="1" smtClean="0"/>
              <a:t>Feldnam</a:t>
            </a:r>
            <a:r>
              <a:rPr lang="es-MX" dirty="0" smtClean="0"/>
              <a:t>, 2014; </a:t>
            </a:r>
            <a:r>
              <a:rPr lang="es-MX" dirty="0" err="1" smtClean="0"/>
              <a:t>Wickens</a:t>
            </a:r>
            <a:r>
              <a:rPr lang="es-MX" dirty="0" smtClean="0"/>
              <a:t>, 2002; </a:t>
            </a:r>
            <a:r>
              <a:rPr lang="es-MX" dirty="0" err="1" smtClean="0"/>
              <a:t>Ma</a:t>
            </a:r>
            <a:r>
              <a:rPr lang="es-MX" dirty="0" smtClean="0"/>
              <a:t>, </a:t>
            </a:r>
            <a:r>
              <a:rPr lang="es-MX" dirty="0" err="1" smtClean="0"/>
              <a:t>Kording</a:t>
            </a:r>
            <a:r>
              <a:rPr lang="es-MX" dirty="0" smtClean="0"/>
              <a:t> &amp; </a:t>
            </a:r>
            <a:r>
              <a:rPr lang="es-MX" dirty="0" err="1" smtClean="0"/>
              <a:t>Goldreich</a:t>
            </a:r>
            <a:r>
              <a:rPr lang="es-MX" dirty="0" smtClean="0"/>
              <a:t>, 2012; </a:t>
            </a:r>
            <a:r>
              <a:rPr lang="es-MX" dirty="0" err="1" smtClean="0"/>
              <a:t>Ma</a:t>
            </a:r>
            <a:r>
              <a:rPr lang="es-MX" dirty="0" smtClean="0"/>
              <a:t>, 2012).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5338"/>
            <a:ext cx="9144000" cy="572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28" y="260648"/>
            <a:ext cx="9087572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348880"/>
            <a:ext cx="8229600" cy="1399032"/>
          </a:xfrm>
        </p:spPr>
        <p:txBody>
          <a:bodyPr/>
          <a:lstStyle/>
          <a:p>
            <a:pPr algn="ctr"/>
            <a:r>
              <a:rPr lang="es-MX" dirty="0" smtClean="0"/>
              <a:t>¡Gracias!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585648"/>
          </a:xfrm>
        </p:spPr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ultiplicar"/>
          <p:cNvSpPr/>
          <p:nvPr/>
        </p:nvSpPr>
        <p:spPr>
          <a:xfrm>
            <a:off x="5652120" y="3861048"/>
            <a:ext cx="1944216" cy="7920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Multiplicar"/>
          <p:cNvSpPr/>
          <p:nvPr/>
        </p:nvSpPr>
        <p:spPr>
          <a:xfrm>
            <a:off x="3347864" y="2924944"/>
            <a:ext cx="1944216" cy="7920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Matriz Estímulo-Respuesta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971600" y="1844824"/>
          <a:ext cx="6792417" cy="36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4139"/>
                <a:gridCol w="2264139"/>
                <a:gridCol w="2264139"/>
              </a:tblGrid>
              <a:tr h="96628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/>
                    </a:p>
                    <a:p>
                      <a:pPr algn="ctr"/>
                      <a:r>
                        <a:rPr lang="es-MX" dirty="0" smtClean="0"/>
                        <a:t>Sólo</a:t>
                      </a:r>
                      <a:r>
                        <a:rPr lang="es-MX" baseline="0" dirty="0" smtClean="0"/>
                        <a:t> Ruido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/>
                    </a:p>
                    <a:p>
                      <a:pPr algn="ctr"/>
                      <a:r>
                        <a:rPr lang="es-MX" dirty="0" smtClean="0"/>
                        <a:t>Señal + Ruido</a:t>
                      </a:r>
                      <a:endParaRPr lang="es-MX" dirty="0"/>
                    </a:p>
                  </a:txBody>
                  <a:tcPr/>
                </a:tc>
              </a:tr>
              <a:tr h="966284">
                <a:tc>
                  <a:txBody>
                    <a:bodyPr/>
                    <a:lstStyle/>
                    <a:p>
                      <a:pPr algn="ctr"/>
                      <a:endParaRPr lang="es-MX" dirty="0" smtClean="0"/>
                    </a:p>
                    <a:p>
                      <a:pPr algn="ctr"/>
                      <a:r>
                        <a:rPr lang="es-MX" dirty="0" smtClean="0"/>
                        <a:t>“Sí hay señal”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/>
                    </a:p>
                    <a:p>
                      <a:pPr algn="ctr"/>
                      <a:r>
                        <a:rPr lang="es-MX" dirty="0" smtClean="0"/>
                        <a:t>Falsa Alarma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 smtClean="0"/>
                    </a:p>
                    <a:p>
                      <a:pPr algn="ctr"/>
                      <a:r>
                        <a:rPr lang="es-MX" dirty="0" smtClean="0"/>
                        <a:t>Hit</a:t>
                      </a:r>
                      <a:endParaRPr lang="es-MX" dirty="0"/>
                    </a:p>
                  </a:txBody>
                  <a:tcPr/>
                </a:tc>
              </a:tr>
              <a:tr h="1667832">
                <a:tc>
                  <a:txBody>
                    <a:bodyPr/>
                    <a:lstStyle/>
                    <a:p>
                      <a:pPr algn="ctr"/>
                      <a:endParaRPr lang="es-MX" dirty="0" smtClean="0"/>
                    </a:p>
                    <a:p>
                      <a:pPr algn="ctr"/>
                      <a:r>
                        <a:rPr lang="es-MX" dirty="0" smtClean="0"/>
                        <a:t>“No está la señal”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pPr algn="ctr"/>
                      <a:r>
                        <a:rPr lang="es-MX" dirty="0" smtClean="0"/>
                        <a:t>Rechazos Correctos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  <a:p>
                      <a:pPr algn="ctr"/>
                      <a:r>
                        <a:rPr lang="es-MX" dirty="0" smtClean="0"/>
                        <a:t>Omisión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ara sonriente"/>
          <p:cNvSpPr/>
          <p:nvPr/>
        </p:nvSpPr>
        <p:spPr>
          <a:xfrm>
            <a:off x="7092280" y="2996952"/>
            <a:ext cx="504056" cy="50405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ara sonriente"/>
          <p:cNvSpPr/>
          <p:nvPr/>
        </p:nvSpPr>
        <p:spPr>
          <a:xfrm>
            <a:off x="4139952" y="4725144"/>
            <a:ext cx="504056" cy="50405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052736"/>
          </a:xfrm>
        </p:spPr>
        <p:txBody>
          <a:bodyPr/>
          <a:lstStyle/>
          <a:p>
            <a:r>
              <a:rPr lang="es-MX" dirty="0" smtClean="0"/>
              <a:t>Precisión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042032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Eficacia en Detección.</a:t>
            </a:r>
          </a:p>
          <a:p>
            <a:pPr lvl="1"/>
            <a:r>
              <a:rPr lang="es-MX" dirty="0" smtClean="0"/>
              <a:t>Tasas de aciertos (h, j) </a:t>
            </a:r>
          </a:p>
          <a:p>
            <a:pPr lvl="1"/>
            <a:r>
              <a:rPr lang="es-MX" dirty="0" smtClean="0"/>
              <a:t>Tasas de errores (f, m)</a:t>
            </a:r>
          </a:p>
          <a:p>
            <a:pPr lvl="1"/>
            <a:endParaRPr lang="es-MX" dirty="0" smtClean="0"/>
          </a:p>
          <a:p>
            <a:pPr algn="just"/>
            <a:r>
              <a:rPr lang="es-MX" dirty="0" smtClean="0"/>
              <a:t>Tasas por Ensayo-Estímulo  (</a:t>
            </a:r>
            <a:r>
              <a:rPr lang="es-MX" dirty="0" err="1" smtClean="0"/>
              <a:t>e.g.</a:t>
            </a:r>
            <a:r>
              <a:rPr lang="es-MX" dirty="0" smtClean="0"/>
              <a:t> tasa de hits y omisiones para los ensayos con señal)</a:t>
            </a:r>
          </a:p>
          <a:p>
            <a:pPr lvl="1" algn="just"/>
            <a:r>
              <a:rPr lang="es-MX" dirty="0" smtClean="0"/>
              <a:t>Redundancia!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Tasas por Respuesta (</a:t>
            </a:r>
            <a:r>
              <a:rPr lang="es-MX" dirty="0" err="1" smtClean="0"/>
              <a:t>e.g.</a:t>
            </a:r>
            <a:r>
              <a:rPr lang="es-MX" dirty="0" smtClean="0"/>
              <a:t> tasa de hits y falsas alarmas para ‘sí’) </a:t>
            </a:r>
          </a:p>
          <a:p>
            <a:pPr lvl="1" algn="just"/>
            <a:r>
              <a:rPr lang="es-MX" dirty="0" smtClean="0"/>
              <a:t>Complemento</a:t>
            </a:r>
          </a:p>
          <a:p>
            <a:pPr algn="just"/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Componentes Cubiertos de la Detección Descubierta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Discriminabilidad de la señal (d’) </a:t>
            </a:r>
          </a:p>
          <a:p>
            <a:endParaRPr lang="es-MX" dirty="0" smtClean="0"/>
          </a:p>
          <a:p>
            <a:r>
              <a:rPr lang="es-MX" dirty="0" smtClean="0"/>
              <a:t>Sesgo (β) </a:t>
            </a:r>
          </a:p>
          <a:p>
            <a:pPr lvl="1"/>
            <a:r>
              <a:rPr lang="es-MX" dirty="0" smtClean="0"/>
              <a:t>Tendencia a responder de una u otra forma </a:t>
            </a:r>
          </a:p>
          <a:p>
            <a:pPr lvl="2"/>
            <a:r>
              <a:rPr lang="es-MX" dirty="0" smtClean="0"/>
              <a:t>‘Sesgo liberal’ = Favorece el ‘sí’</a:t>
            </a:r>
          </a:p>
          <a:p>
            <a:pPr lvl="2"/>
            <a:r>
              <a:rPr lang="es-MX" dirty="0" smtClean="0"/>
              <a:t>‘Sesgo conservador’ = Favorece el ‘no’</a:t>
            </a:r>
          </a:p>
          <a:p>
            <a:pPr lvl="1"/>
            <a:r>
              <a:rPr lang="es-MX" dirty="0" smtClean="0"/>
              <a:t>Típicamente asociado a:</a:t>
            </a:r>
          </a:p>
          <a:p>
            <a:pPr lvl="2"/>
            <a:r>
              <a:rPr lang="es-MX" dirty="0" err="1" smtClean="0"/>
              <a:t>Payoffs</a:t>
            </a:r>
            <a:r>
              <a:rPr lang="es-MX" dirty="0" smtClean="0"/>
              <a:t> - Consecuencias</a:t>
            </a:r>
          </a:p>
          <a:p>
            <a:pPr lvl="2"/>
            <a:r>
              <a:rPr lang="es-MX" dirty="0" smtClean="0"/>
              <a:t>Conocimiento – Probabilidad</a:t>
            </a:r>
          </a:p>
          <a:p>
            <a:pPr lvl="3"/>
            <a:r>
              <a:rPr lang="es-MX" dirty="0" smtClean="0"/>
              <a:t>Presentación</a:t>
            </a:r>
          </a:p>
          <a:p>
            <a:pPr lvl="3"/>
            <a:r>
              <a:rPr lang="es-MX" dirty="0" smtClean="0"/>
              <a:t>Correspondencia con la evidencia observada</a:t>
            </a:r>
          </a:p>
          <a:p>
            <a:pPr algn="r">
              <a:buNone/>
            </a:pPr>
            <a:endParaRPr lang="es-MX" dirty="0" smtClean="0"/>
          </a:p>
          <a:p>
            <a:pPr algn="r">
              <a:buNone/>
            </a:pPr>
            <a:r>
              <a:rPr lang="es-MX" sz="1900" dirty="0" smtClean="0"/>
              <a:t>(</a:t>
            </a:r>
            <a:r>
              <a:rPr lang="es-MX" sz="1900" dirty="0" err="1" smtClean="0"/>
              <a:t>Wickens</a:t>
            </a:r>
            <a:r>
              <a:rPr lang="es-MX" sz="1900" dirty="0" smtClean="0"/>
              <a:t>, 2002; </a:t>
            </a:r>
            <a:r>
              <a:rPr lang="es-MX" sz="1900" dirty="0" err="1" smtClean="0"/>
              <a:t>Ma</a:t>
            </a:r>
            <a:r>
              <a:rPr lang="es-MX" sz="1900" dirty="0" smtClean="0"/>
              <a:t>, 2012; </a:t>
            </a:r>
            <a:r>
              <a:rPr lang="es-MX" sz="1900" dirty="0" err="1" smtClean="0"/>
              <a:t>Ma</a:t>
            </a:r>
            <a:r>
              <a:rPr lang="es-MX" sz="1900" dirty="0" smtClean="0"/>
              <a:t> et al, 2012; </a:t>
            </a:r>
            <a:r>
              <a:rPr lang="es-MX" sz="1900" dirty="0" err="1" smtClean="0"/>
              <a:t>Swets</a:t>
            </a:r>
            <a:r>
              <a:rPr lang="es-MX" sz="1900" dirty="0" smtClean="0"/>
              <a:t>, 1973). 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Criterio de elección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MX" dirty="0" smtClean="0"/>
              <a:t>Los observadores lidian con la incertidumbre sensorial de la manera más óptima posible.</a:t>
            </a:r>
          </a:p>
          <a:p>
            <a:pPr lvl="1" algn="just"/>
            <a:r>
              <a:rPr lang="es-MX" dirty="0" smtClean="0"/>
              <a:t>Maximizar las ganancias.</a:t>
            </a:r>
          </a:p>
          <a:p>
            <a:pPr lvl="1" algn="just"/>
            <a:r>
              <a:rPr lang="es-MX" dirty="0" smtClean="0"/>
              <a:t>Minimizar las pérdidas.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Criterio = Regla de elección.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A partir de qué evidencia se juzgará la presencia de la señal.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493662" cy="446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1535</TotalTime>
  <Words>1159</Words>
  <Application>Microsoft Office PowerPoint</Application>
  <PresentationFormat>Presentación en pantalla (4:3)</PresentationFormat>
  <Paragraphs>292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Brío</vt:lpstr>
      <vt:lpstr>La Sensibilidad como fuente de sesgo en una tarea de Detección de Señales usando la Ilusión de Ebbinghaus</vt:lpstr>
      <vt:lpstr>   1. Introducción</vt:lpstr>
      <vt:lpstr>Teoría de Detección de Señales</vt:lpstr>
      <vt:lpstr> </vt:lpstr>
      <vt:lpstr>Matriz Estímulo-Respuesta</vt:lpstr>
      <vt:lpstr>Precisión</vt:lpstr>
      <vt:lpstr>Componentes Cubiertos de la Detección Descubierta</vt:lpstr>
      <vt:lpstr>Criterio de elección</vt:lpstr>
      <vt:lpstr> </vt:lpstr>
      <vt:lpstr> </vt:lpstr>
      <vt:lpstr>Utilidad esperada</vt:lpstr>
      <vt:lpstr>Inferencia Probabilística</vt:lpstr>
      <vt:lpstr>¿Cómputo probabilístico o Conducta Operante?</vt:lpstr>
      <vt:lpstr>La Sensibilidad y el Sesgo</vt:lpstr>
      <vt:lpstr>Objetivo</vt:lpstr>
      <vt:lpstr>La ilusión de Ebbinghaus</vt:lpstr>
      <vt:lpstr> </vt:lpstr>
      <vt:lpstr> </vt:lpstr>
      <vt:lpstr>Círculos externos (Número)</vt:lpstr>
      <vt:lpstr> Relación con d’</vt:lpstr>
      <vt:lpstr>   2. Método</vt:lpstr>
      <vt:lpstr> </vt:lpstr>
      <vt:lpstr>Pregunta de Investigación</vt:lpstr>
      <vt:lpstr>Tarea</vt:lpstr>
      <vt:lpstr> </vt:lpstr>
      <vt:lpstr>Experimento 1</vt:lpstr>
      <vt:lpstr>Procedimiento</vt:lpstr>
      <vt:lpstr> </vt:lpstr>
      <vt:lpstr>Condiciones</vt:lpstr>
      <vt:lpstr> </vt:lpstr>
      <vt:lpstr>Retroalimentación Global</vt:lpstr>
      <vt:lpstr>Experimento 2</vt:lpstr>
      <vt:lpstr>Procedimiento</vt:lpstr>
      <vt:lpstr> </vt:lpstr>
      <vt:lpstr>Condiciones</vt:lpstr>
      <vt:lpstr> </vt:lpstr>
      <vt:lpstr>Construcción de Estímulos</vt:lpstr>
      <vt:lpstr> </vt:lpstr>
      <vt:lpstr> </vt:lpstr>
      <vt:lpstr> </vt:lpstr>
      <vt:lpstr> </vt:lpstr>
      <vt:lpstr>¡Gracias!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Sensibilidad como fuente de sesgo en una tarea de Detección de Señales usando la Ilusión de Ebbinghaus</dc:title>
  <dc:creator>Adriana</dc:creator>
  <cp:lastModifiedBy>Adriana</cp:lastModifiedBy>
  <cp:revision>58</cp:revision>
  <dcterms:created xsi:type="dcterms:W3CDTF">2015-05-07T18:54:25Z</dcterms:created>
  <dcterms:modified xsi:type="dcterms:W3CDTF">2015-05-14T12:44:02Z</dcterms:modified>
</cp:coreProperties>
</file>