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9" r:id="rId2"/>
    <p:sldId id="260" r:id="rId3"/>
    <p:sldId id="261" r:id="rId4"/>
  </p:sldIdLst>
  <p:sldSz cx="32548513" cy="43222863"/>
  <p:notesSz cx="6858000" cy="9144000"/>
  <p:defaultTextStyle>
    <a:defPPr>
      <a:defRPr lang="es-MX"/>
    </a:defPPr>
    <a:lvl1pPr marL="0" algn="l" defTabSz="4329775" rtl="0" eaLnBrk="1" latinLnBrk="0" hangingPunct="1">
      <a:defRPr sz="8500" kern="1200">
        <a:solidFill>
          <a:schemeClr val="tx1"/>
        </a:solidFill>
        <a:latin typeface="+mn-lt"/>
        <a:ea typeface="+mn-ea"/>
        <a:cs typeface="+mn-cs"/>
      </a:defRPr>
    </a:lvl1pPr>
    <a:lvl2pPr marL="2164888" algn="l" defTabSz="4329775" rtl="0" eaLnBrk="1" latinLnBrk="0" hangingPunct="1">
      <a:defRPr sz="8500" kern="1200">
        <a:solidFill>
          <a:schemeClr val="tx1"/>
        </a:solidFill>
        <a:latin typeface="+mn-lt"/>
        <a:ea typeface="+mn-ea"/>
        <a:cs typeface="+mn-cs"/>
      </a:defRPr>
    </a:lvl2pPr>
    <a:lvl3pPr marL="4329775" algn="l" defTabSz="4329775" rtl="0" eaLnBrk="1" latinLnBrk="0" hangingPunct="1">
      <a:defRPr sz="8500" kern="1200">
        <a:solidFill>
          <a:schemeClr val="tx1"/>
        </a:solidFill>
        <a:latin typeface="+mn-lt"/>
        <a:ea typeface="+mn-ea"/>
        <a:cs typeface="+mn-cs"/>
      </a:defRPr>
    </a:lvl3pPr>
    <a:lvl4pPr marL="6494663" algn="l" defTabSz="4329775" rtl="0" eaLnBrk="1" latinLnBrk="0" hangingPunct="1">
      <a:defRPr sz="8500" kern="1200">
        <a:solidFill>
          <a:schemeClr val="tx1"/>
        </a:solidFill>
        <a:latin typeface="+mn-lt"/>
        <a:ea typeface="+mn-ea"/>
        <a:cs typeface="+mn-cs"/>
      </a:defRPr>
    </a:lvl4pPr>
    <a:lvl5pPr marL="8659551" algn="l" defTabSz="4329775" rtl="0" eaLnBrk="1" latinLnBrk="0" hangingPunct="1">
      <a:defRPr sz="8500" kern="1200">
        <a:solidFill>
          <a:schemeClr val="tx1"/>
        </a:solidFill>
        <a:latin typeface="+mn-lt"/>
        <a:ea typeface="+mn-ea"/>
        <a:cs typeface="+mn-cs"/>
      </a:defRPr>
    </a:lvl5pPr>
    <a:lvl6pPr marL="10824439" algn="l" defTabSz="4329775" rtl="0" eaLnBrk="1" latinLnBrk="0" hangingPunct="1">
      <a:defRPr sz="8500" kern="1200">
        <a:solidFill>
          <a:schemeClr val="tx1"/>
        </a:solidFill>
        <a:latin typeface="+mn-lt"/>
        <a:ea typeface="+mn-ea"/>
        <a:cs typeface="+mn-cs"/>
      </a:defRPr>
    </a:lvl6pPr>
    <a:lvl7pPr marL="12989326" algn="l" defTabSz="4329775" rtl="0" eaLnBrk="1" latinLnBrk="0" hangingPunct="1">
      <a:defRPr sz="8500" kern="1200">
        <a:solidFill>
          <a:schemeClr val="tx1"/>
        </a:solidFill>
        <a:latin typeface="+mn-lt"/>
        <a:ea typeface="+mn-ea"/>
        <a:cs typeface="+mn-cs"/>
      </a:defRPr>
    </a:lvl7pPr>
    <a:lvl8pPr marL="15154214" algn="l" defTabSz="4329775" rtl="0" eaLnBrk="1" latinLnBrk="0" hangingPunct="1">
      <a:defRPr sz="8500" kern="1200">
        <a:solidFill>
          <a:schemeClr val="tx1"/>
        </a:solidFill>
        <a:latin typeface="+mn-lt"/>
        <a:ea typeface="+mn-ea"/>
        <a:cs typeface="+mn-cs"/>
      </a:defRPr>
    </a:lvl8pPr>
    <a:lvl9pPr marL="17319102" algn="l" defTabSz="4329775"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288" y="4692"/>
      </p:cViewPr>
      <p:guideLst>
        <p:guide orient="horz" pos="13614"/>
        <p:guide pos="102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8DA6E-3260-416E-809B-FDB523545F27}" type="datetimeFigureOut">
              <a:rPr lang="es-MX" smtClean="0"/>
              <a:t>09/11/2015</a:t>
            </a:fld>
            <a:endParaRPr lang="es-MX"/>
          </a:p>
        </p:txBody>
      </p:sp>
      <p:sp>
        <p:nvSpPr>
          <p:cNvPr id="4" name="3 Marcador de imagen de diapositiva"/>
          <p:cNvSpPr>
            <a:spLocks noGrp="1" noRot="1" noChangeAspect="1"/>
          </p:cNvSpPr>
          <p:nvPr>
            <p:ph type="sldImg" idx="2"/>
          </p:nvPr>
        </p:nvSpPr>
        <p:spPr>
          <a:xfrm>
            <a:off x="2138363" y="685800"/>
            <a:ext cx="2581275"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34B0B-76E2-4D96-A666-56A4A7752E9B}" type="slidenum">
              <a:rPr lang="es-MX" smtClean="0"/>
              <a:t>‹Nº›</a:t>
            </a:fld>
            <a:endParaRPr lang="es-MX"/>
          </a:p>
        </p:txBody>
      </p:sp>
    </p:spTree>
    <p:extLst>
      <p:ext uri="{BB962C8B-B14F-4D97-AF65-F5344CB8AC3E}">
        <p14:creationId xmlns:p14="http://schemas.microsoft.com/office/powerpoint/2010/main" val="3522862901"/>
      </p:ext>
    </p:extLst>
  </p:cSld>
  <p:clrMap bg1="lt1" tx1="dk1" bg2="lt2" tx2="dk2" accent1="accent1" accent2="accent2" accent3="accent3" accent4="accent4" accent5="accent5" accent6="accent6" hlink="hlink" folHlink="folHlink"/>
  <p:notesStyle>
    <a:lvl1pPr marL="0" algn="l" defTabSz="4329775" rtl="0" eaLnBrk="1" latinLnBrk="0" hangingPunct="1">
      <a:defRPr sz="5700" kern="1200">
        <a:solidFill>
          <a:schemeClr val="tx1"/>
        </a:solidFill>
        <a:latin typeface="+mn-lt"/>
        <a:ea typeface="+mn-ea"/>
        <a:cs typeface="+mn-cs"/>
      </a:defRPr>
    </a:lvl1pPr>
    <a:lvl2pPr marL="2164888" algn="l" defTabSz="4329775" rtl="0" eaLnBrk="1" latinLnBrk="0" hangingPunct="1">
      <a:defRPr sz="5700" kern="1200">
        <a:solidFill>
          <a:schemeClr val="tx1"/>
        </a:solidFill>
        <a:latin typeface="+mn-lt"/>
        <a:ea typeface="+mn-ea"/>
        <a:cs typeface="+mn-cs"/>
      </a:defRPr>
    </a:lvl2pPr>
    <a:lvl3pPr marL="4329775" algn="l" defTabSz="4329775" rtl="0" eaLnBrk="1" latinLnBrk="0" hangingPunct="1">
      <a:defRPr sz="5700" kern="1200">
        <a:solidFill>
          <a:schemeClr val="tx1"/>
        </a:solidFill>
        <a:latin typeface="+mn-lt"/>
        <a:ea typeface="+mn-ea"/>
        <a:cs typeface="+mn-cs"/>
      </a:defRPr>
    </a:lvl3pPr>
    <a:lvl4pPr marL="6494663" algn="l" defTabSz="4329775" rtl="0" eaLnBrk="1" latinLnBrk="0" hangingPunct="1">
      <a:defRPr sz="5700" kern="1200">
        <a:solidFill>
          <a:schemeClr val="tx1"/>
        </a:solidFill>
        <a:latin typeface="+mn-lt"/>
        <a:ea typeface="+mn-ea"/>
        <a:cs typeface="+mn-cs"/>
      </a:defRPr>
    </a:lvl4pPr>
    <a:lvl5pPr marL="8659551" algn="l" defTabSz="4329775" rtl="0" eaLnBrk="1" latinLnBrk="0" hangingPunct="1">
      <a:defRPr sz="5700" kern="1200">
        <a:solidFill>
          <a:schemeClr val="tx1"/>
        </a:solidFill>
        <a:latin typeface="+mn-lt"/>
        <a:ea typeface="+mn-ea"/>
        <a:cs typeface="+mn-cs"/>
      </a:defRPr>
    </a:lvl5pPr>
    <a:lvl6pPr marL="10824439" algn="l" defTabSz="4329775" rtl="0" eaLnBrk="1" latinLnBrk="0" hangingPunct="1">
      <a:defRPr sz="5700" kern="1200">
        <a:solidFill>
          <a:schemeClr val="tx1"/>
        </a:solidFill>
        <a:latin typeface="+mn-lt"/>
        <a:ea typeface="+mn-ea"/>
        <a:cs typeface="+mn-cs"/>
      </a:defRPr>
    </a:lvl6pPr>
    <a:lvl7pPr marL="12989326" algn="l" defTabSz="4329775" rtl="0" eaLnBrk="1" latinLnBrk="0" hangingPunct="1">
      <a:defRPr sz="5700" kern="1200">
        <a:solidFill>
          <a:schemeClr val="tx1"/>
        </a:solidFill>
        <a:latin typeface="+mn-lt"/>
        <a:ea typeface="+mn-ea"/>
        <a:cs typeface="+mn-cs"/>
      </a:defRPr>
    </a:lvl7pPr>
    <a:lvl8pPr marL="15154214" algn="l" defTabSz="4329775" rtl="0" eaLnBrk="1" latinLnBrk="0" hangingPunct="1">
      <a:defRPr sz="5700" kern="1200">
        <a:solidFill>
          <a:schemeClr val="tx1"/>
        </a:solidFill>
        <a:latin typeface="+mn-lt"/>
        <a:ea typeface="+mn-ea"/>
        <a:cs typeface="+mn-cs"/>
      </a:defRPr>
    </a:lvl8pPr>
    <a:lvl9pPr marL="17319102" algn="l" defTabSz="4329775"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07E34B0B-76E2-4D96-A666-56A4A7752E9B}" type="slidenum">
              <a:rPr lang="es-MX" smtClean="0"/>
              <a:t>1</a:t>
            </a:fld>
            <a:endParaRPr lang="es-MX"/>
          </a:p>
        </p:txBody>
      </p:sp>
    </p:spTree>
    <p:extLst>
      <p:ext uri="{BB962C8B-B14F-4D97-AF65-F5344CB8AC3E}">
        <p14:creationId xmlns:p14="http://schemas.microsoft.com/office/powerpoint/2010/main" val="258727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07E34B0B-76E2-4D96-A666-56A4A7752E9B}" type="slidenum">
              <a:rPr lang="es-MX" smtClean="0"/>
              <a:t>2</a:t>
            </a:fld>
            <a:endParaRPr lang="es-MX"/>
          </a:p>
        </p:txBody>
      </p:sp>
    </p:spTree>
    <p:extLst>
      <p:ext uri="{BB962C8B-B14F-4D97-AF65-F5344CB8AC3E}">
        <p14:creationId xmlns:p14="http://schemas.microsoft.com/office/powerpoint/2010/main" val="258727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07E34B0B-76E2-4D96-A666-56A4A7752E9B}" type="slidenum">
              <a:rPr lang="es-MX" smtClean="0"/>
              <a:t>3</a:t>
            </a:fld>
            <a:endParaRPr lang="es-MX"/>
          </a:p>
        </p:txBody>
      </p:sp>
    </p:spTree>
    <p:extLst>
      <p:ext uri="{BB962C8B-B14F-4D97-AF65-F5344CB8AC3E}">
        <p14:creationId xmlns:p14="http://schemas.microsoft.com/office/powerpoint/2010/main" val="2587277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41139" y="13427105"/>
            <a:ext cx="27666236" cy="9264901"/>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4882277" y="24492956"/>
            <a:ext cx="22783959" cy="11045843"/>
          </a:xfrm>
        </p:spPr>
        <p:txBody>
          <a:bodyPr/>
          <a:lstStyle>
            <a:lvl1pPr marL="0" indent="0" algn="ctr">
              <a:buNone/>
              <a:defRPr>
                <a:solidFill>
                  <a:schemeClr val="tx1">
                    <a:tint val="75000"/>
                  </a:schemeClr>
                </a:solidFill>
              </a:defRPr>
            </a:lvl1pPr>
            <a:lvl2pPr marL="2164888" indent="0" algn="ctr">
              <a:buNone/>
              <a:defRPr>
                <a:solidFill>
                  <a:schemeClr val="tx1">
                    <a:tint val="75000"/>
                  </a:schemeClr>
                </a:solidFill>
              </a:defRPr>
            </a:lvl2pPr>
            <a:lvl3pPr marL="4329775" indent="0" algn="ctr">
              <a:buNone/>
              <a:defRPr>
                <a:solidFill>
                  <a:schemeClr val="tx1">
                    <a:tint val="75000"/>
                  </a:schemeClr>
                </a:solidFill>
              </a:defRPr>
            </a:lvl3pPr>
            <a:lvl4pPr marL="6494663" indent="0" algn="ctr">
              <a:buNone/>
              <a:defRPr>
                <a:solidFill>
                  <a:schemeClr val="tx1">
                    <a:tint val="75000"/>
                  </a:schemeClr>
                </a:solidFill>
              </a:defRPr>
            </a:lvl4pPr>
            <a:lvl5pPr marL="8659551" indent="0" algn="ctr">
              <a:buNone/>
              <a:defRPr>
                <a:solidFill>
                  <a:schemeClr val="tx1">
                    <a:tint val="75000"/>
                  </a:schemeClr>
                </a:solidFill>
              </a:defRPr>
            </a:lvl5pPr>
            <a:lvl6pPr marL="10824439" indent="0" algn="ctr">
              <a:buNone/>
              <a:defRPr>
                <a:solidFill>
                  <a:schemeClr val="tx1">
                    <a:tint val="75000"/>
                  </a:schemeClr>
                </a:solidFill>
              </a:defRPr>
            </a:lvl6pPr>
            <a:lvl7pPr marL="12989326" indent="0" algn="ctr">
              <a:buNone/>
              <a:defRPr>
                <a:solidFill>
                  <a:schemeClr val="tx1">
                    <a:tint val="75000"/>
                  </a:schemeClr>
                </a:solidFill>
              </a:defRPr>
            </a:lvl7pPr>
            <a:lvl8pPr marL="15154214" indent="0" algn="ctr">
              <a:buNone/>
              <a:defRPr>
                <a:solidFill>
                  <a:schemeClr val="tx1">
                    <a:tint val="75000"/>
                  </a:schemeClr>
                </a:solidFill>
              </a:defRPr>
            </a:lvl8pPr>
            <a:lvl9pPr marL="17319102"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58952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71333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3998900" y="10905769"/>
            <a:ext cx="26067063" cy="232442952"/>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5792055" y="10905769"/>
            <a:ext cx="77664369" cy="23244295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272617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187056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71108" y="27774695"/>
            <a:ext cx="27666236" cy="8584541"/>
          </a:xfrm>
        </p:spPr>
        <p:txBody>
          <a:bodyPr anchor="t"/>
          <a:lstStyle>
            <a:lvl1pPr algn="l">
              <a:defRPr sz="189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2571108" y="18319697"/>
            <a:ext cx="27666236" cy="9454998"/>
          </a:xfrm>
        </p:spPr>
        <p:txBody>
          <a:bodyPr anchor="b"/>
          <a:lstStyle>
            <a:lvl1pPr marL="0" indent="0">
              <a:buNone/>
              <a:defRPr sz="9500">
                <a:solidFill>
                  <a:schemeClr val="tx1">
                    <a:tint val="75000"/>
                  </a:schemeClr>
                </a:solidFill>
              </a:defRPr>
            </a:lvl1pPr>
            <a:lvl2pPr marL="2164888" indent="0">
              <a:buNone/>
              <a:defRPr sz="8500">
                <a:solidFill>
                  <a:schemeClr val="tx1">
                    <a:tint val="75000"/>
                  </a:schemeClr>
                </a:solidFill>
              </a:defRPr>
            </a:lvl2pPr>
            <a:lvl3pPr marL="4329775" indent="0">
              <a:buNone/>
              <a:defRPr sz="7600">
                <a:solidFill>
                  <a:schemeClr val="tx1">
                    <a:tint val="75000"/>
                  </a:schemeClr>
                </a:solidFill>
              </a:defRPr>
            </a:lvl3pPr>
            <a:lvl4pPr marL="6494663" indent="0">
              <a:buNone/>
              <a:defRPr sz="6600">
                <a:solidFill>
                  <a:schemeClr val="tx1">
                    <a:tint val="75000"/>
                  </a:schemeClr>
                </a:solidFill>
              </a:defRPr>
            </a:lvl4pPr>
            <a:lvl5pPr marL="8659551" indent="0">
              <a:buNone/>
              <a:defRPr sz="6600">
                <a:solidFill>
                  <a:schemeClr val="tx1">
                    <a:tint val="75000"/>
                  </a:schemeClr>
                </a:solidFill>
              </a:defRPr>
            </a:lvl5pPr>
            <a:lvl6pPr marL="10824439" indent="0">
              <a:buNone/>
              <a:defRPr sz="6600">
                <a:solidFill>
                  <a:schemeClr val="tx1">
                    <a:tint val="75000"/>
                  </a:schemeClr>
                </a:solidFill>
              </a:defRPr>
            </a:lvl6pPr>
            <a:lvl7pPr marL="12989326" indent="0">
              <a:buNone/>
              <a:defRPr sz="6600">
                <a:solidFill>
                  <a:schemeClr val="tx1">
                    <a:tint val="75000"/>
                  </a:schemeClr>
                </a:solidFill>
              </a:defRPr>
            </a:lvl7pPr>
            <a:lvl8pPr marL="15154214" indent="0">
              <a:buNone/>
              <a:defRPr sz="6600">
                <a:solidFill>
                  <a:schemeClr val="tx1">
                    <a:tint val="75000"/>
                  </a:schemeClr>
                </a:solidFill>
              </a:defRPr>
            </a:lvl8pPr>
            <a:lvl9pPr marL="17319102" indent="0">
              <a:buNone/>
              <a:defRPr sz="6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272105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5792057" y="63563629"/>
            <a:ext cx="51862891" cy="179785095"/>
          </a:xfrm>
        </p:spPr>
        <p:txBody>
          <a:bodyPr/>
          <a:lstStyle>
            <a:lvl1pPr>
              <a:defRPr sz="13300"/>
            </a:lvl1pPr>
            <a:lvl2pPr>
              <a:defRPr sz="114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8197421" y="63563629"/>
            <a:ext cx="51868540" cy="179785095"/>
          </a:xfrm>
        </p:spPr>
        <p:txBody>
          <a:bodyPr/>
          <a:lstStyle>
            <a:lvl1pPr>
              <a:defRPr sz="13300"/>
            </a:lvl1pPr>
            <a:lvl2pPr>
              <a:defRPr sz="114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413114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627426" y="1730918"/>
            <a:ext cx="29293662" cy="7203811"/>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1627426" y="9675121"/>
            <a:ext cx="14381246" cy="4032130"/>
          </a:xfrm>
        </p:spPr>
        <p:txBody>
          <a:bodyPr anchor="b"/>
          <a:lstStyle>
            <a:lvl1pPr marL="0" indent="0">
              <a:buNone/>
              <a:defRPr sz="11400" b="1"/>
            </a:lvl1pPr>
            <a:lvl2pPr marL="2164888" indent="0">
              <a:buNone/>
              <a:defRPr sz="9500" b="1"/>
            </a:lvl2pPr>
            <a:lvl3pPr marL="4329775" indent="0">
              <a:buNone/>
              <a:defRPr sz="8500" b="1"/>
            </a:lvl3pPr>
            <a:lvl4pPr marL="6494663" indent="0">
              <a:buNone/>
              <a:defRPr sz="7600" b="1"/>
            </a:lvl4pPr>
            <a:lvl5pPr marL="8659551" indent="0">
              <a:buNone/>
              <a:defRPr sz="7600" b="1"/>
            </a:lvl5pPr>
            <a:lvl6pPr marL="10824439" indent="0">
              <a:buNone/>
              <a:defRPr sz="7600" b="1"/>
            </a:lvl6pPr>
            <a:lvl7pPr marL="12989326" indent="0">
              <a:buNone/>
              <a:defRPr sz="7600" b="1"/>
            </a:lvl7pPr>
            <a:lvl8pPr marL="15154214" indent="0">
              <a:buNone/>
              <a:defRPr sz="7600" b="1"/>
            </a:lvl8pPr>
            <a:lvl9pPr marL="17319102" indent="0">
              <a:buNone/>
              <a:defRPr sz="7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7426" y="13707250"/>
            <a:ext cx="14381246" cy="24903176"/>
          </a:xfrm>
        </p:spPr>
        <p:txBody>
          <a:bodyPr/>
          <a:lstStyle>
            <a:lvl1pPr>
              <a:defRPr sz="114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16534194" y="9675121"/>
            <a:ext cx="14386895" cy="4032130"/>
          </a:xfrm>
        </p:spPr>
        <p:txBody>
          <a:bodyPr anchor="b"/>
          <a:lstStyle>
            <a:lvl1pPr marL="0" indent="0">
              <a:buNone/>
              <a:defRPr sz="11400" b="1"/>
            </a:lvl1pPr>
            <a:lvl2pPr marL="2164888" indent="0">
              <a:buNone/>
              <a:defRPr sz="9500" b="1"/>
            </a:lvl2pPr>
            <a:lvl3pPr marL="4329775" indent="0">
              <a:buNone/>
              <a:defRPr sz="8500" b="1"/>
            </a:lvl3pPr>
            <a:lvl4pPr marL="6494663" indent="0">
              <a:buNone/>
              <a:defRPr sz="7600" b="1"/>
            </a:lvl4pPr>
            <a:lvl5pPr marL="8659551" indent="0">
              <a:buNone/>
              <a:defRPr sz="7600" b="1"/>
            </a:lvl5pPr>
            <a:lvl6pPr marL="10824439" indent="0">
              <a:buNone/>
              <a:defRPr sz="7600" b="1"/>
            </a:lvl6pPr>
            <a:lvl7pPr marL="12989326" indent="0">
              <a:buNone/>
              <a:defRPr sz="7600" b="1"/>
            </a:lvl7pPr>
            <a:lvl8pPr marL="15154214" indent="0">
              <a:buNone/>
              <a:defRPr sz="7600" b="1"/>
            </a:lvl8pPr>
            <a:lvl9pPr marL="17319102" indent="0">
              <a:buNone/>
              <a:defRPr sz="7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534194" y="13707250"/>
            <a:ext cx="14386895" cy="24903176"/>
          </a:xfrm>
        </p:spPr>
        <p:txBody>
          <a:bodyPr/>
          <a:lstStyle>
            <a:lvl1pPr>
              <a:defRPr sz="114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424488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32641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110439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7427" y="1720910"/>
            <a:ext cx="10708237" cy="7323874"/>
          </a:xfrm>
        </p:spPr>
        <p:txBody>
          <a:bodyPr anchor="b"/>
          <a:lstStyle>
            <a:lvl1pPr algn="l">
              <a:defRPr sz="95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12725564" y="1720913"/>
            <a:ext cx="18195523" cy="36889516"/>
          </a:xfrm>
        </p:spPr>
        <p:txBody>
          <a:bodyPr/>
          <a:lstStyle>
            <a:lvl1pPr>
              <a:defRPr sz="15200"/>
            </a:lvl1pPr>
            <a:lvl2pPr>
              <a:defRPr sz="13300"/>
            </a:lvl2pPr>
            <a:lvl3pPr>
              <a:defRPr sz="11400"/>
            </a:lvl3pPr>
            <a:lvl4pPr>
              <a:defRPr sz="9500"/>
            </a:lvl4pPr>
            <a:lvl5pPr>
              <a:defRPr sz="9500"/>
            </a:lvl5pPr>
            <a:lvl6pPr>
              <a:defRPr sz="9500"/>
            </a:lvl6pPr>
            <a:lvl7pPr>
              <a:defRPr sz="9500"/>
            </a:lvl7pPr>
            <a:lvl8pPr>
              <a:defRPr sz="9500"/>
            </a:lvl8pPr>
            <a:lvl9pPr>
              <a:defRPr sz="9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1627427" y="9044787"/>
            <a:ext cx="10708237" cy="29565642"/>
          </a:xfrm>
        </p:spPr>
        <p:txBody>
          <a:bodyPr/>
          <a:lstStyle>
            <a:lvl1pPr marL="0" indent="0">
              <a:buNone/>
              <a:defRPr sz="6600"/>
            </a:lvl1pPr>
            <a:lvl2pPr marL="2164888" indent="0">
              <a:buNone/>
              <a:defRPr sz="5700"/>
            </a:lvl2pPr>
            <a:lvl3pPr marL="4329775" indent="0">
              <a:buNone/>
              <a:defRPr sz="4700"/>
            </a:lvl3pPr>
            <a:lvl4pPr marL="6494663" indent="0">
              <a:buNone/>
              <a:defRPr sz="4300"/>
            </a:lvl4pPr>
            <a:lvl5pPr marL="8659551" indent="0">
              <a:buNone/>
              <a:defRPr sz="4300"/>
            </a:lvl5pPr>
            <a:lvl6pPr marL="10824439" indent="0">
              <a:buNone/>
              <a:defRPr sz="4300"/>
            </a:lvl6pPr>
            <a:lvl7pPr marL="12989326" indent="0">
              <a:buNone/>
              <a:defRPr sz="4300"/>
            </a:lvl7pPr>
            <a:lvl8pPr marL="15154214" indent="0">
              <a:buNone/>
              <a:defRPr sz="4300"/>
            </a:lvl8pPr>
            <a:lvl9pPr marL="17319102" indent="0">
              <a:buNone/>
              <a:defRPr sz="43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417022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79736" y="30256004"/>
            <a:ext cx="19529108" cy="3571893"/>
          </a:xfrm>
        </p:spPr>
        <p:txBody>
          <a:bodyPr anchor="b"/>
          <a:lstStyle>
            <a:lvl1pPr algn="l">
              <a:defRPr sz="95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6379736" y="3862043"/>
            <a:ext cx="19529108" cy="25933718"/>
          </a:xfrm>
        </p:spPr>
        <p:txBody>
          <a:bodyPr/>
          <a:lstStyle>
            <a:lvl1pPr marL="0" indent="0">
              <a:buNone/>
              <a:defRPr sz="15200"/>
            </a:lvl1pPr>
            <a:lvl2pPr marL="2164888" indent="0">
              <a:buNone/>
              <a:defRPr sz="13300"/>
            </a:lvl2pPr>
            <a:lvl3pPr marL="4329775" indent="0">
              <a:buNone/>
              <a:defRPr sz="11400"/>
            </a:lvl3pPr>
            <a:lvl4pPr marL="6494663" indent="0">
              <a:buNone/>
              <a:defRPr sz="9500"/>
            </a:lvl4pPr>
            <a:lvl5pPr marL="8659551" indent="0">
              <a:buNone/>
              <a:defRPr sz="9500"/>
            </a:lvl5pPr>
            <a:lvl6pPr marL="10824439" indent="0">
              <a:buNone/>
              <a:defRPr sz="9500"/>
            </a:lvl6pPr>
            <a:lvl7pPr marL="12989326" indent="0">
              <a:buNone/>
              <a:defRPr sz="9500"/>
            </a:lvl7pPr>
            <a:lvl8pPr marL="15154214" indent="0">
              <a:buNone/>
              <a:defRPr sz="9500"/>
            </a:lvl8pPr>
            <a:lvl9pPr marL="17319102" indent="0">
              <a:buNone/>
              <a:defRPr sz="9500"/>
            </a:lvl9pPr>
          </a:lstStyle>
          <a:p>
            <a:endParaRPr lang="es-MX"/>
          </a:p>
        </p:txBody>
      </p:sp>
      <p:sp>
        <p:nvSpPr>
          <p:cNvPr id="4" name="3 Marcador de texto"/>
          <p:cNvSpPr>
            <a:spLocks noGrp="1"/>
          </p:cNvSpPr>
          <p:nvPr>
            <p:ph type="body" sz="half" idx="2"/>
          </p:nvPr>
        </p:nvSpPr>
        <p:spPr>
          <a:xfrm>
            <a:off x="6379736" y="33827897"/>
            <a:ext cx="19529108" cy="5072680"/>
          </a:xfrm>
        </p:spPr>
        <p:txBody>
          <a:bodyPr/>
          <a:lstStyle>
            <a:lvl1pPr marL="0" indent="0">
              <a:buNone/>
              <a:defRPr sz="6600"/>
            </a:lvl1pPr>
            <a:lvl2pPr marL="2164888" indent="0">
              <a:buNone/>
              <a:defRPr sz="5700"/>
            </a:lvl2pPr>
            <a:lvl3pPr marL="4329775" indent="0">
              <a:buNone/>
              <a:defRPr sz="4700"/>
            </a:lvl3pPr>
            <a:lvl4pPr marL="6494663" indent="0">
              <a:buNone/>
              <a:defRPr sz="4300"/>
            </a:lvl4pPr>
            <a:lvl5pPr marL="8659551" indent="0">
              <a:buNone/>
              <a:defRPr sz="4300"/>
            </a:lvl5pPr>
            <a:lvl6pPr marL="10824439" indent="0">
              <a:buNone/>
              <a:defRPr sz="4300"/>
            </a:lvl6pPr>
            <a:lvl7pPr marL="12989326" indent="0">
              <a:buNone/>
              <a:defRPr sz="4300"/>
            </a:lvl7pPr>
            <a:lvl8pPr marL="15154214" indent="0">
              <a:buNone/>
              <a:defRPr sz="4300"/>
            </a:lvl8pPr>
            <a:lvl9pPr marL="17319102" indent="0">
              <a:buNone/>
              <a:defRPr sz="43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1581720-0153-4FB8-9EED-B41AD442F10D}" type="datetimeFigureOut">
              <a:rPr lang="es-MX" smtClean="0"/>
              <a:t>09/11/2015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5257E80-9CC7-4ADE-BE5D-FEFDC2F76606}" type="slidenum">
              <a:rPr lang="es-MX" smtClean="0"/>
              <a:t>‹Nº›</a:t>
            </a:fld>
            <a:endParaRPr lang="es-MX"/>
          </a:p>
        </p:txBody>
      </p:sp>
    </p:spTree>
    <p:extLst>
      <p:ext uri="{BB962C8B-B14F-4D97-AF65-F5344CB8AC3E}">
        <p14:creationId xmlns:p14="http://schemas.microsoft.com/office/powerpoint/2010/main" val="158277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627426" y="1730918"/>
            <a:ext cx="29293662" cy="7203811"/>
          </a:xfrm>
          <a:prstGeom prst="rect">
            <a:avLst/>
          </a:prstGeom>
        </p:spPr>
        <p:txBody>
          <a:bodyPr vert="horz" lIns="432978" tIns="216489" rIns="432978" bIns="216489"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1627426" y="10085338"/>
            <a:ext cx="29293662" cy="28525092"/>
          </a:xfrm>
          <a:prstGeom prst="rect">
            <a:avLst/>
          </a:prstGeom>
        </p:spPr>
        <p:txBody>
          <a:bodyPr vert="horz" lIns="432978" tIns="216489" rIns="432978" bIns="21648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1627426" y="40061194"/>
            <a:ext cx="7594653" cy="2301217"/>
          </a:xfrm>
          <a:prstGeom prst="rect">
            <a:avLst/>
          </a:prstGeom>
        </p:spPr>
        <p:txBody>
          <a:bodyPr vert="horz" lIns="432978" tIns="216489" rIns="432978" bIns="216489" rtlCol="0" anchor="ctr"/>
          <a:lstStyle>
            <a:lvl1pPr algn="l">
              <a:defRPr sz="5700">
                <a:solidFill>
                  <a:schemeClr val="tx1">
                    <a:tint val="75000"/>
                  </a:schemeClr>
                </a:solidFill>
              </a:defRPr>
            </a:lvl1pPr>
          </a:lstStyle>
          <a:p>
            <a:fld id="{21581720-0153-4FB8-9EED-B41AD442F10D}" type="datetimeFigureOut">
              <a:rPr lang="es-MX" smtClean="0"/>
              <a:t>09/11/2015</a:t>
            </a:fld>
            <a:endParaRPr lang="es-MX"/>
          </a:p>
        </p:txBody>
      </p:sp>
      <p:sp>
        <p:nvSpPr>
          <p:cNvPr id="5" name="4 Marcador de pie de página"/>
          <p:cNvSpPr>
            <a:spLocks noGrp="1"/>
          </p:cNvSpPr>
          <p:nvPr>
            <p:ph type="ftr" sz="quarter" idx="3"/>
          </p:nvPr>
        </p:nvSpPr>
        <p:spPr>
          <a:xfrm>
            <a:off x="11120742" y="40061194"/>
            <a:ext cx="10307029" cy="2301217"/>
          </a:xfrm>
          <a:prstGeom prst="rect">
            <a:avLst/>
          </a:prstGeom>
        </p:spPr>
        <p:txBody>
          <a:bodyPr vert="horz" lIns="432978" tIns="216489" rIns="432978" bIns="216489" rtlCol="0" anchor="ctr"/>
          <a:lstStyle>
            <a:lvl1pPr algn="ctr">
              <a:defRPr sz="57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23326434" y="40061194"/>
            <a:ext cx="7594653" cy="2301217"/>
          </a:xfrm>
          <a:prstGeom prst="rect">
            <a:avLst/>
          </a:prstGeom>
        </p:spPr>
        <p:txBody>
          <a:bodyPr vert="horz" lIns="432978" tIns="216489" rIns="432978" bIns="216489" rtlCol="0" anchor="ctr"/>
          <a:lstStyle>
            <a:lvl1pPr algn="r">
              <a:defRPr sz="5700">
                <a:solidFill>
                  <a:schemeClr val="tx1">
                    <a:tint val="75000"/>
                  </a:schemeClr>
                </a:solidFill>
              </a:defRPr>
            </a:lvl1pPr>
          </a:lstStyle>
          <a:p>
            <a:fld id="{E5257E80-9CC7-4ADE-BE5D-FEFDC2F76606}" type="slidenum">
              <a:rPr lang="es-MX" smtClean="0"/>
              <a:t>‹Nº›</a:t>
            </a:fld>
            <a:endParaRPr lang="es-MX"/>
          </a:p>
        </p:txBody>
      </p:sp>
    </p:spTree>
    <p:extLst>
      <p:ext uri="{BB962C8B-B14F-4D97-AF65-F5344CB8AC3E}">
        <p14:creationId xmlns:p14="http://schemas.microsoft.com/office/powerpoint/2010/main" val="130866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9775" rtl="0" eaLnBrk="1" latinLnBrk="0" hangingPunct="1">
        <a:spcBef>
          <a:spcPct val="0"/>
        </a:spcBef>
        <a:buNone/>
        <a:defRPr sz="20800" kern="1200">
          <a:solidFill>
            <a:schemeClr val="tx1"/>
          </a:solidFill>
          <a:latin typeface="+mj-lt"/>
          <a:ea typeface="+mj-ea"/>
          <a:cs typeface="+mj-cs"/>
        </a:defRPr>
      </a:lvl1pPr>
    </p:titleStyle>
    <p:bodyStyle>
      <a:lvl1pPr marL="1623666" indent="-1623666" algn="l" defTabSz="4329775" rtl="0" eaLnBrk="1" latinLnBrk="0" hangingPunct="1">
        <a:spcBef>
          <a:spcPct val="20000"/>
        </a:spcBef>
        <a:buFont typeface="Arial" pitchFamily="34" charset="0"/>
        <a:buChar char="•"/>
        <a:defRPr sz="15200" kern="1200">
          <a:solidFill>
            <a:schemeClr val="tx1"/>
          </a:solidFill>
          <a:latin typeface="+mn-lt"/>
          <a:ea typeface="+mn-ea"/>
          <a:cs typeface="+mn-cs"/>
        </a:defRPr>
      </a:lvl1pPr>
      <a:lvl2pPr marL="3517943" indent="-1353055" algn="l" defTabSz="4329775"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412219" indent="-1082444" algn="l" defTabSz="4329775" rtl="0" eaLnBrk="1" latinLnBrk="0" hangingPunct="1">
        <a:spcBef>
          <a:spcPct val="20000"/>
        </a:spcBef>
        <a:buFont typeface="Arial" pitchFamily="34" charset="0"/>
        <a:buChar char="•"/>
        <a:defRPr sz="11400" kern="1200">
          <a:solidFill>
            <a:schemeClr val="tx1"/>
          </a:solidFill>
          <a:latin typeface="+mn-lt"/>
          <a:ea typeface="+mn-ea"/>
          <a:cs typeface="+mn-cs"/>
        </a:defRPr>
      </a:lvl3pPr>
      <a:lvl4pPr marL="7577107" indent="-1082444" algn="l" defTabSz="4329775"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41995" indent="-1082444" algn="l" defTabSz="4329775"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906882" indent="-1082444" algn="l" defTabSz="4329775"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71770" indent="-1082444" algn="l" defTabSz="4329775"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36658" indent="-1082444" algn="l" defTabSz="4329775"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401546" indent="-1082444" algn="l" defTabSz="4329775"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s-MX"/>
      </a:defPPr>
      <a:lvl1pPr marL="0" algn="l" defTabSz="4329775" rtl="0" eaLnBrk="1" latinLnBrk="0" hangingPunct="1">
        <a:defRPr sz="8500" kern="1200">
          <a:solidFill>
            <a:schemeClr val="tx1"/>
          </a:solidFill>
          <a:latin typeface="+mn-lt"/>
          <a:ea typeface="+mn-ea"/>
          <a:cs typeface="+mn-cs"/>
        </a:defRPr>
      </a:lvl1pPr>
      <a:lvl2pPr marL="2164888" algn="l" defTabSz="4329775" rtl="0" eaLnBrk="1" latinLnBrk="0" hangingPunct="1">
        <a:defRPr sz="8500" kern="1200">
          <a:solidFill>
            <a:schemeClr val="tx1"/>
          </a:solidFill>
          <a:latin typeface="+mn-lt"/>
          <a:ea typeface="+mn-ea"/>
          <a:cs typeface="+mn-cs"/>
        </a:defRPr>
      </a:lvl2pPr>
      <a:lvl3pPr marL="4329775" algn="l" defTabSz="4329775" rtl="0" eaLnBrk="1" latinLnBrk="0" hangingPunct="1">
        <a:defRPr sz="8500" kern="1200">
          <a:solidFill>
            <a:schemeClr val="tx1"/>
          </a:solidFill>
          <a:latin typeface="+mn-lt"/>
          <a:ea typeface="+mn-ea"/>
          <a:cs typeface="+mn-cs"/>
        </a:defRPr>
      </a:lvl3pPr>
      <a:lvl4pPr marL="6494663" algn="l" defTabSz="4329775" rtl="0" eaLnBrk="1" latinLnBrk="0" hangingPunct="1">
        <a:defRPr sz="8500" kern="1200">
          <a:solidFill>
            <a:schemeClr val="tx1"/>
          </a:solidFill>
          <a:latin typeface="+mn-lt"/>
          <a:ea typeface="+mn-ea"/>
          <a:cs typeface="+mn-cs"/>
        </a:defRPr>
      </a:lvl4pPr>
      <a:lvl5pPr marL="8659551" algn="l" defTabSz="4329775" rtl="0" eaLnBrk="1" latinLnBrk="0" hangingPunct="1">
        <a:defRPr sz="8500" kern="1200">
          <a:solidFill>
            <a:schemeClr val="tx1"/>
          </a:solidFill>
          <a:latin typeface="+mn-lt"/>
          <a:ea typeface="+mn-ea"/>
          <a:cs typeface="+mn-cs"/>
        </a:defRPr>
      </a:lvl5pPr>
      <a:lvl6pPr marL="10824439" algn="l" defTabSz="4329775" rtl="0" eaLnBrk="1" latinLnBrk="0" hangingPunct="1">
        <a:defRPr sz="8500" kern="1200">
          <a:solidFill>
            <a:schemeClr val="tx1"/>
          </a:solidFill>
          <a:latin typeface="+mn-lt"/>
          <a:ea typeface="+mn-ea"/>
          <a:cs typeface="+mn-cs"/>
        </a:defRPr>
      </a:lvl6pPr>
      <a:lvl7pPr marL="12989326" algn="l" defTabSz="4329775" rtl="0" eaLnBrk="1" latinLnBrk="0" hangingPunct="1">
        <a:defRPr sz="8500" kern="1200">
          <a:solidFill>
            <a:schemeClr val="tx1"/>
          </a:solidFill>
          <a:latin typeface="+mn-lt"/>
          <a:ea typeface="+mn-ea"/>
          <a:cs typeface="+mn-cs"/>
        </a:defRPr>
      </a:lvl7pPr>
      <a:lvl8pPr marL="15154214" algn="l" defTabSz="4329775" rtl="0" eaLnBrk="1" latinLnBrk="0" hangingPunct="1">
        <a:defRPr sz="8500" kern="1200">
          <a:solidFill>
            <a:schemeClr val="tx1"/>
          </a:solidFill>
          <a:latin typeface="+mn-lt"/>
          <a:ea typeface="+mn-ea"/>
          <a:cs typeface="+mn-cs"/>
        </a:defRPr>
      </a:lvl8pPr>
      <a:lvl9pPr marL="17319102" algn="l" defTabSz="4329775"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gif"/><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5.gif"/><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MX" dirty="0" smtClean="0"/>
          </a:p>
          <a:p>
            <a:endParaRPr lang="es-MX" dirty="0" smtClean="0"/>
          </a:p>
          <a:p>
            <a:endParaRPr lang="es-MX" dirty="0"/>
          </a:p>
        </p:txBody>
      </p:sp>
      <p:pic>
        <p:nvPicPr>
          <p:cNvPr id="1026" name="Picture 2" descr="https://encrypted-tbn2.gstatic.com/images?q=tbn:ANd9GcRx9mLDTjib99pRBT3kZE1S7Gm7RJbNPfWL4Ihl-1rPEaUHzG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1802" y="409903"/>
            <a:ext cx="4659275" cy="434865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8" y="292251"/>
            <a:ext cx="5638392" cy="446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360488" y="5219108"/>
            <a:ext cx="13825536" cy="19618166"/>
          </a:xfrm>
          <a:prstGeom prst="roundRect">
            <a:avLst/>
          </a:prstGeom>
          <a:ln w="76200"/>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MX" sz="3600" b="1" dirty="0" smtClean="0"/>
              <a:t>Introducción</a:t>
            </a:r>
          </a:p>
          <a:p>
            <a:pPr algn="just"/>
            <a:endParaRPr lang="es-MX" sz="3600" dirty="0" smtClean="0"/>
          </a:p>
          <a:p>
            <a:pPr algn="just"/>
            <a:r>
              <a:rPr lang="es-MX" sz="3600" dirty="0" smtClean="0"/>
              <a:t>La </a:t>
            </a:r>
            <a:r>
              <a:rPr lang="es-MX" sz="3600" dirty="0"/>
              <a:t>TDS </a:t>
            </a:r>
            <a:r>
              <a:rPr lang="es-MX" sz="3600" dirty="0" smtClean="0"/>
              <a:t>distingue dos </a:t>
            </a:r>
            <a:r>
              <a:rPr lang="es-MX" sz="3600" dirty="0"/>
              <a:t>grandes factores en la emisión de un juicio de detección: la </a:t>
            </a:r>
            <a:r>
              <a:rPr lang="es-MX" sz="3600" dirty="0" smtClean="0"/>
              <a:t>Discriminabilidad </a:t>
            </a:r>
            <a:r>
              <a:rPr lang="es-MX" sz="3600" dirty="0"/>
              <a:t>de la señal respecto del ruido (d</a:t>
            </a:r>
            <a:r>
              <a:rPr lang="es-MX" sz="3600" dirty="0" smtClean="0"/>
              <a:t>’; </a:t>
            </a:r>
            <a:r>
              <a:rPr lang="es-MX" sz="3600" dirty="0" err="1" smtClean="0"/>
              <a:t>a.k.a</a:t>
            </a:r>
            <a:r>
              <a:rPr lang="es-MX" sz="3600" dirty="0" smtClean="0"/>
              <a:t>. ‘Sensibilidad del sistema’) </a:t>
            </a:r>
            <a:r>
              <a:rPr lang="es-MX" sz="3600" dirty="0"/>
              <a:t>y </a:t>
            </a:r>
            <a:r>
              <a:rPr lang="es-MX" sz="3600" dirty="0" smtClean="0"/>
              <a:t>un Sesgo </a:t>
            </a:r>
            <a:r>
              <a:rPr lang="es-MX" sz="3600" dirty="0" smtClean="0"/>
              <a:t>(β)</a:t>
            </a:r>
            <a:r>
              <a:rPr lang="es-MX" sz="3600" dirty="0" smtClean="0"/>
              <a:t> en función al conocimiento que se tenga sobre la </a:t>
            </a:r>
            <a:r>
              <a:rPr lang="es-MX" sz="3600" dirty="0"/>
              <a:t>tarea, </a:t>
            </a:r>
            <a:r>
              <a:rPr lang="es-MX" sz="3600" dirty="0" smtClean="0"/>
              <a:t>(</a:t>
            </a:r>
            <a:r>
              <a:rPr lang="es-MX" sz="3600" dirty="0" err="1" smtClean="0"/>
              <a:t>e.g</a:t>
            </a:r>
            <a:r>
              <a:rPr lang="es-MX" sz="3600" dirty="0" smtClean="0"/>
              <a:t>. las </a:t>
            </a:r>
            <a:r>
              <a:rPr lang="es-MX" sz="3600" dirty="0"/>
              <a:t>consecuencias </a:t>
            </a:r>
            <a:r>
              <a:rPr lang="es-MX" sz="3600" dirty="0" smtClean="0"/>
              <a:t>de acertar y errar, </a:t>
            </a:r>
            <a:r>
              <a:rPr lang="es-MX" sz="3600" dirty="0"/>
              <a:t>la </a:t>
            </a:r>
            <a:r>
              <a:rPr lang="es-MX" sz="3600" dirty="0" smtClean="0"/>
              <a:t>probabilidad de aparición de </a:t>
            </a:r>
            <a:r>
              <a:rPr lang="es-MX" sz="3600" dirty="0"/>
              <a:t>la </a:t>
            </a:r>
            <a:r>
              <a:rPr lang="es-MX" sz="3600" dirty="0" smtClean="0"/>
              <a:t>señal, etc.) (</a:t>
            </a:r>
            <a:r>
              <a:rPr lang="es-MX" sz="3600" dirty="0" err="1"/>
              <a:t>Wickens</a:t>
            </a:r>
            <a:r>
              <a:rPr lang="es-MX" sz="3600" dirty="0"/>
              <a:t>, </a:t>
            </a:r>
            <a:r>
              <a:rPr lang="es-MX" sz="3600" dirty="0" smtClean="0"/>
              <a:t>2002; </a:t>
            </a:r>
            <a:r>
              <a:rPr lang="es-MX" sz="3600" dirty="0" err="1"/>
              <a:t>Ma</a:t>
            </a:r>
            <a:r>
              <a:rPr lang="es-MX" sz="3600" dirty="0"/>
              <a:t> et al, 2012; </a:t>
            </a:r>
            <a:r>
              <a:rPr lang="es-MX" sz="3600" dirty="0" err="1"/>
              <a:t>Swets</a:t>
            </a:r>
            <a:r>
              <a:rPr lang="es-MX" sz="3600" dirty="0"/>
              <a:t>, 1973). </a:t>
            </a:r>
            <a:r>
              <a:rPr lang="es-MX" sz="3600" dirty="0" smtClean="0"/>
              <a:t>Se asume que el sistema desarrollará una regla de elección, (i.e. ‘criterio’) (</a:t>
            </a:r>
            <a:r>
              <a:rPr lang="es-MX" sz="3600" dirty="0" err="1" smtClean="0"/>
              <a:t>Wickens</a:t>
            </a:r>
            <a:r>
              <a:rPr lang="es-MX" sz="3600" dirty="0" smtClean="0"/>
              <a:t>, 2002).</a:t>
            </a:r>
          </a:p>
          <a:p>
            <a:pPr algn="just"/>
            <a:endParaRPr lang="es-MX" sz="3600" dirty="0"/>
          </a:p>
          <a:p>
            <a:pPr algn="just"/>
            <a:r>
              <a:rPr lang="es-MX" sz="3600" dirty="0" smtClean="0"/>
              <a:t>De </a:t>
            </a:r>
            <a:r>
              <a:rPr lang="es-MX" sz="3600" dirty="0"/>
              <a:t>acuerdo con Lynn &amp; </a:t>
            </a:r>
            <a:r>
              <a:rPr lang="es-MX" sz="3600" dirty="0" err="1"/>
              <a:t>Feldman</a:t>
            </a:r>
            <a:r>
              <a:rPr lang="es-MX" sz="3600" dirty="0"/>
              <a:t> (2014), la distinción que </a:t>
            </a:r>
            <a:r>
              <a:rPr lang="es-MX" sz="3600" dirty="0" smtClean="0"/>
              <a:t>se hace en la literatura entre </a:t>
            </a:r>
            <a:r>
              <a:rPr lang="es-MX" sz="3600" dirty="0"/>
              <a:t>la </a:t>
            </a:r>
            <a:r>
              <a:rPr lang="es-MX" sz="3600" dirty="0" smtClean="0"/>
              <a:t>Sensibilidad y el Sesgo omite la influencia de la primera en la definición del Sesgo como una función de las condiciones de la tarea. De </a:t>
            </a:r>
            <a:r>
              <a:rPr lang="es-MX" sz="3600" dirty="0"/>
              <a:t>acuerdo con </a:t>
            </a:r>
            <a:r>
              <a:rPr lang="es-MX" sz="3600" dirty="0" smtClean="0"/>
              <a:t>estos autores, </a:t>
            </a:r>
            <a:r>
              <a:rPr lang="es-MX" sz="3600" dirty="0"/>
              <a:t>todo sistema que tienda a la </a:t>
            </a:r>
            <a:r>
              <a:rPr lang="es-MX" sz="3600" dirty="0" smtClean="0"/>
              <a:t>optimización </a:t>
            </a:r>
            <a:r>
              <a:rPr lang="es-MX" sz="3600" dirty="0"/>
              <a:t>debería mostrar conductas más extremas (un mayor sesgo) ante condiciones con una mayor incertidumbre </a:t>
            </a:r>
            <a:r>
              <a:rPr lang="es-MX" sz="3600" dirty="0" smtClean="0"/>
              <a:t>perceptual.</a:t>
            </a:r>
            <a:endParaRPr lang="es-MX" sz="3600" dirty="0"/>
          </a:p>
          <a:p>
            <a:pPr algn="just"/>
            <a:r>
              <a:rPr lang="es-MX" sz="3600" dirty="0"/>
              <a:t> </a:t>
            </a:r>
          </a:p>
          <a:p>
            <a:pPr algn="just"/>
            <a:r>
              <a:rPr lang="es-MX" sz="3600" dirty="0"/>
              <a:t>La ilusión de </a:t>
            </a:r>
            <a:r>
              <a:rPr lang="es-MX" sz="3600" dirty="0" err="1"/>
              <a:t>Ebbinghaus</a:t>
            </a:r>
            <a:r>
              <a:rPr lang="es-MX" sz="3600" dirty="0"/>
              <a:t> refiere a un fallo en la estimación del tamaño subjetivo de un círculo cuando éste aparece rodeado </a:t>
            </a:r>
            <a:r>
              <a:rPr lang="es-MX" sz="3600" dirty="0" smtClean="0"/>
              <a:t>por </a:t>
            </a:r>
            <a:r>
              <a:rPr lang="es-MX" sz="3600" dirty="0"/>
              <a:t>un conjunto de círculos uniformes, de mayor o menor tamaño. </a:t>
            </a:r>
            <a:r>
              <a:rPr lang="es-MX" sz="3600" dirty="0" smtClean="0"/>
              <a:t>Se sabe que el juicio del tamaño subjetivo es una función del tamaño real del círculo interno y los externos, y que varía en intensidad proporcionalmente al número de círculos circundantes,  (</a:t>
            </a:r>
            <a:r>
              <a:rPr lang="es-MX" sz="3600" dirty="0" err="1" smtClean="0"/>
              <a:t>Massaro</a:t>
            </a:r>
            <a:r>
              <a:rPr lang="es-MX" sz="3600" dirty="0" smtClean="0"/>
              <a:t> </a:t>
            </a:r>
            <a:r>
              <a:rPr lang="es-MX" sz="3600" dirty="0"/>
              <a:t>y Anderson, 1971</a:t>
            </a:r>
            <a:r>
              <a:rPr lang="es-MX" sz="3600" dirty="0" smtClean="0"/>
              <a:t>).</a:t>
            </a:r>
          </a:p>
          <a:p>
            <a:pPr algn="just"/>
            <a:endParaRPr lang="es-MX" sz="3600" dirty="0" smtClean="0"/>
          </a:p>
          <a:p>
            <a:pPr algn="just"/>
            <a:endParaRPr lang="es-MX" sz="3600" dirty="0"/>
          </a:p>
          <a:p>
            <a:pPr algn="just"/>
            <a:endParaRPr lang="es-MX" sz="3600" dirty="0" smtClean="0"/>
          </a:p>
          <a:p>
            <a:pPr algn="just"/>
            <a:endParaRPr lang="es-MX" sz="3600" dirty="0" smtClean="0"/>
          </a:p>
          <a:p>
            <a:pPr algn="just"/>
            <a:endParaRPr lang="es-MX" sz="3600" dirty="0"/>
          </a:p>
          <a:p>
            <a:pPr algn="just"/>
            <a:endParaRPr lang="es-MX" sz="3600" dirty="0" smtClean="0"/>
          </a:p>
          <a:p>
            <a:pPr algn="just"/>
            <a:endParaRPr lang="es-MX" sz="3600" dirty="0" smtClean="0"/>
          </a:p>
        </p:txBody>
      </p:sp>
      <p:sp>
        <p:nvSpPr>
          <p:cNvPr id="7" name="6 CuadroTexto"/>
          <p:cNvSpPr txBox="1"/>
          <p:nvPr/>
        </p:nvSpPr>
        <p:spPr>
          <a:xfrm>
            <a:off x="360488" y="25427855"/>
            <a:ext cx="13825536" cy="5252502"/>
          </a:xfrm>
          <a:prstGeom prst="snip2DiagRect">
            <a:avLst/>
          </a:prstGeom>
          <a:ln w="7620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MX" sz="3500" b="1" dirty="0" smtClean="0"/>
              <a:t>Objetivo</a:t>
            </a:r>
          </a:p>
          <a:p>
            <a:pPr algn="ctr"/>
            <a:endParaRPr lang="es-MX" sz="3500" b="1" dirty="0" smtClean="0"/>
          </a:p>
          <a:p>
            <a:pPr algn="just"/>
            <a:r>
              <a:rPr lang="es-MX" sz="3500" dirty="0" smtClean="0"/>
              <a:t>Evaluar los cambios en la emisión de respuestas con tendencias extremas cuando las condiciones de la tarea permanecen iguales y lo único que varía es la discriminabilidad de la señal, aprovechando lo que se sabe sobre el funcionamiento de la Ilusión de </a:t>
            </a:r>
            <a:r>
              <a:rPr lang="es-MX" sz="3500" dirty="0" err="1" smtClean="0"/>
              <a:t>Ebbinghaus</a:t>
            </a:r>
            <a:r>
              <a:rPr lang="es-MX" sz="3500" dirty="0" smtClean="0"/>
              <a:t> para estructurar dos niveles distintos de discriminabilidad.</a:t>
            </a:r>
          </a:p>
          <a:p>
            <a:pPr algn="just"/>
            <a:endParaRPr lang="es-MX" sz="3500" b="1" dirty="0" smtClean="0"/>
          </a:p>
        </p:txBody>
      </p:sp>
      <p:pic>
        <p:nvPicPr>
          <p:cNvPr id="10" name="Picture 2" descr="http://upload.wikimedia.org/wikipedia/commons/thumb/b/bc/Mond-vergleich.svg/2000px-Mond-vergleich.svg.png"/>
          <p:cNvPicPr>
            <a:picLocks noChangeAspect="1" noChangeArrowheads="1"/>
          </p:cNvPicPr>
          <p:nvPr/>
        </p:nvPicPr>
        <p:blipFill>
          <a:blip r:embed="rId5" cstate="print"/>
          <a:srcRect/>
          <a:stretch>
            <a:fillRect/>
          </a:stretch>
        </p:blipFill>
        <p:spPr bwMode="auto">
          <a:xfrm>
            <a:off x="3603061" y="20239881"/>
            <a:ext cx="7469364" cy="4597393"/>
          </a:xfrm>
          <a:prstGeom prst="rect">
            <a:avLst/>
          </a:prstGeom>
          <a:noFill/>
        </p:spPr>
      </p:pic>
      <p:sp>
        <p:nvSpPr>
          <p:cNvPr id="5" name="4 CuadroTexto"/>
          <p:cNvSpPr txBox="1"/>
          <p:nvPr/>
        </p:nvSpPr>
        <p:spPr>
          <a:xfrm>
            <a:off x="360489" y="31144009"/>
            <a:ext cx="12241359" cy="11480066"/>
          </a:xfrm>
          <a:prstGeom prst="rect">
            <a:avLst/>
          </a:prstGeom>
          <a:ln w="76200"/>
        </p:spPr>
        <p:style>
          <a:lnRef idx="2">
            <a:schemeClr val="accent2"/>
          </a:lnRef>
          <a:fillRef idx="1">
            <a:schemeClr val="lt1"/>
          </a:fillRef>
          <a:effectRef idx="0">
            <a:schemeClr val="accent2"/>
          </a:effectRef>
          <a:fontRef idx="minor">
            <a:schemeClr val="dk1"/>
          </a:fontRef>
        </p:style>
        <p:txBody>
          <a:bodyPr wrap="square" numCol="1" rtlCol="0">
            <a:spAutoFit/>
          </a:bodyPr>
          <a:lstStyle/>
          <a:p>
            <a:pPr algn="ctr"/>
            <a:r>
              <a:rPr lang="es-MX" sz="3700" b="1" dirty="0" smtClean="0"/>
              <a:t>Método</a:t>
            </a:r>
          </a:p>
          <a:p>
            <a:pPr algn="just"/>
            <a:r>
              <a:rPr lang="es-MX" sz="3700" dirty="0" smtClean="0"/>
              <a:t>Señal:</a:t>
            </a:r>
          </a:p>
          <a:p>
            <a:pPr algn="just"/>
            <a:r>
              <a:rPr lang="es-MX" sz="3700" dirty="0"/>
              <a:t> </a:t>
            </a:r>
            <a:r>
              <a:rPr lang="es-MX" sz="3700" dirty="0" smtClean="0"/>
              <a:t>         Ensayos en que el círculo central de una figura de   </a:t>
            </a:r>
            <a:r>
              <a:rPr lang="es-MX" sz="3700" dirty="0" err="1" smtClean="0"/>
              <a:t>Ebbinghaus</a:t>
            </a:r>
            <a:r>
              <a:rPr lang="es-MX" sz="3700" dirty="0" smtClean="0"/>
              <a:t> sea del mismo tamaño que un círculo de referencia, aislado.</a:t>
            </a:r>
          </a:p>
          <a:p>
            <a:pPr algn="just"/>
            <a:endParaRPr lang="es-MX" sz="3700" dirty="0"/>
          </a:p>
          <a:p>
            <a:pPr algn="just"/>
            <a:r>
              <a:rPr lang="es-MX" sz="3700" dirty="0" smtClean="0"/>
              <a:t>Estímulos y Ensayos</a:t>
            </a:r>
          </a:p>
          <a:p>
            <a:pPr algn="just"/>
            <a:r>
              <a:rPr lang="es-MX" sz="3700" dirty="0" smtClean="0"/>
              <a:t>        &gt;  30 estímulos diferentes             (6 con señal)</a:t>
            </a:r>
          </a:p>
          <a:p>
            <a:pPr algn="just"/>
            <a:r>
              <a:rPr lang="es-MX" sz="3700" dirty="0"/>
              <a:t> </a:t>
            </a:r>
            <a:r>
              <a:rPr lang="es-MX" sz="3700" dirty="0" smtClean="0"/>
              <a:t>             &gt; 5 tamaños distintos de círculo central</a:t>
            </a:r>
          </a:p>
          <a:p>
            <a:pPr algn="just"/>
            <a:r>
              <a:rPr lang="es-MX" sz="3700" dirty="0"/>
              <a:t> </a:t>
            </a:r>
            <a:r>
              <a:rPr lang="es-MX" sz="3700" dirty="0" smtClean="0"/>
              <a:t>             &gt; 3 niveles de la dimensión ‘número de círculos externos’ </a:t>
            </a:r>
          </a:p>
          <a:p>
            <a:pPr algn="just"/>
            <a:r>
              <a:rPr lang="es-MX" sz="3700" dirty="0"/>
              <a:t> </a:t>
            </a:r>
            <a:r>
              <a:rPr lang="es-MX" sz="3700" dirty="0" smtClean="0"/>
              <a:t>             &gt; 2 niveles del tamaño de círculo externo</a:t>
            </a:r>
          </a:p>
          <a:p>
            <a:pPr algn="just"/>
            <a:r>
              <a:rPr lang="es-MX" sz="3700" dirty="0"/>
              <a:t> </a:t>
            </a:r>
            <a:r>
              <a:rPr lang="es-MX" sz="3700" dirty="0" smtClean="0"/>
              <a:t>       &gt; 7 repeticiones</a:t>
            </a:r>
          </a:p>
          <a:p>
            <a:pPr algn="just"/>
            <a:r>
              <a:rPr lang="es-MX" sz="3700" dirty="0"/>
              <a:t> </a:t>
            </a:r>
            <a:r>
              <a:rPr lang="es-MX" sz="3700" dirty="0" smtClean="0"/>
              <a:t>             &gt; 336 ensayos</a:t>
            </a:r>
          </a:p>
          <a:p>
            <a:pPr algn="just"/>
            <a:r>
              <a:rPr lang="es-MX" sz="3700" dirty="0" smtClean="0"/>
              <a:t>Controles:</a:t>
            </a:r>
          </a:p>
          <a:p>
            <a:pPr algn="just"/>
            <a:r>
              <a:rPr lang="es-MX" sz="3700" dirty="0"/>
              <a:t> </a:t>
            </a:r>
            <a:r>
              <a:rPr lang="es-MX" sz="3700" dirty="0" smtClean="0"/>
              <a:t>         Contrabalanceo en el orden de presentación.</a:t>
            </a:r>
          </a:p>
          <a:p>
            <a:pPr algn="just"/>
            <a:r>
              <a:rPr lang="es-MX" sz="3700" dirty="0" smtClean="0"/>
              <a:t>          </a:t>
            </a:r>
            <a:r>
              <a:rPr lang="es-MX" sz="3700" dirty="0" err="1" smtClean="0"/>
              <a:t>Equiprobabilidad</a:t>
            </a:r>
            <a:r>
              <a:rPr lang="es-MX" sz="3700" dirty="0" smtClean="0"/>
              <a:t> de presentación.</a:t>
            </a:r>
          </a:p>
          <a:p>
            <a:pPr algn="just"/>
            <a:r>
              <a:rPr lang="es-MX" sz="3700" dirty="0" smtClean="0"/>
              <a:t>Fases:</a:t>
            </a:r>
          </a:p>
          <a:p>
            <a:pPr algn="just"/>
            <a:r>
              <a:rPr lang="es-MX" sz="3700" dirty="0" smtClean="0"/>
              <a:t>          Entrenamiento &gt;   336 ensayos libres </a:t>
            </a:r>
          </a:p>
          <a:p>
            <a:pPr algn="just"/>
            <a:r>
              <a:rPr lang="es-MX" sz="3700" dirty="0" smtClean="0"/>
              <a:t>          Prueba - - - - -  -&gt; 336 ensayos + Castigo a F.A</a:t>
            </a:r>
            <a:endParaRPr lang="es-MX" sz="3700" dirty="0"/>
          </a:p>
        </p:txBody>
      </p:sp>
      <p:sp>
        <p:nvSpPr>
          <p:cNvPr id="15" name="14 CuadroTexto"/>
          <p:cNvSpPr txBox="1"/>
          <p:nvPr/>
        </p:nvSpPr>
        <p:spPr>
          <a:xfrm>
            <a:off x="13177912" y="31113231"/>
            <a:ext cx="12241359" cy="11480066"/>
          </a:xfrm>
          <a:prstGeom prst="rect">
            <a:avLst/>
          </a:prstGeom>
          <a:ln w="76200"/>
        </p:spPr>
        <p:style>
          <a:lnRef idx="2">
            <a:schemeClr val="accent2"/>
          </a:lnRef>
          <a:fillRef idx="1">
            <a:schemeClr val="lt1"/>
          </a:fillRef>
          <a:effectRef idx="0">
            <a:schemeClr val="accent2"/>
          </a:effectRef>
          <a:fontRef idx="minor">
            <a:schemeClr val="dk1"/>
          </a:fontRef>
        </p:style>
        <p:txBody>
          <a:bodyPr wrap="square" numCol="1" rtlCol="0">
            <a:spAutoFit/>
          </a:bodyPr>
          <a:lstStyle/>
          <a:p>
            <a:pPr algn="just"/>
            <a:endParaRPr lang="es-MX" sz="3700" dirty="0" smtClean="0"/>
          </a:p>
          <a:p>
            <a:pPr algn="just"/>
            <a:r>
              <a:rPr lang="es-MX" sz="3700" dirty="0" smtClean="0"/>
              <a:t>.</a:t>
            </a:r>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smtClean="0"/>
          </a:p>
          <a:p>
            <a:pPr algn="just"/>
            <a:endParaRPr lang="es-MX" sz="3700" dirty="0" smtClean="0"/>
          </a:p>
          <a:p>
            <a:pPr algn="just"/>
            <a:r>
              <a:rPr lang="es-MX" sz="3700" dirty="0" smtClean="0"/>
              <a:t>Condiciones</a:t>
            </a:r>
          </a:p>
          <a:p>
            <a:pPr algn="just"/>
            <a:r>
              <a:rPr lang="es-MX" sz="3700" dirty="0" smtClean="0"/>
              <a:t>           Muchos círculos externos (6, 7 y 8) </a:t>
            </a:r>
          </a:p>
          <a:p>
            <a:pPr algn="just"/>
            <a:r>
              <a:rPr lang="es-MX" sz="3700" dirty="0" smtClean="0"/>
              <a:t>           Pocos círculos externos  (2, 3 y 4)</a:t>
            </a:r>
            <a:endParaRPr lang="es-MX" sz="3200" dirty="0"/>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71008" y="32124599"/>
            <a:ext cx="11836897" cy="840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25779311" y="31144009"/>
            <a:ext cx="6441765" cy="1140312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s-MX" sz="3500" b="1" dirty="0" smtClean="0"/>
          </a:p>
          <a:p>
            <a:pPr algn="ctr"/>
            <a:r>
              <a:rPr lang="es-MX" sz="3500" b="1" dirty="0" smtClean="0"/>
              <a:t>Referencias</a:t>
            </a:r>
          </a:p>
          <a:p>
            <a:endParaRPr lang="es-MX" sz="3500" dirty="0"/>
          </a:p>
          <a:p>
            <a:pPr marL="457200" lvl="0" indent="-457200">
              <a:buFont typeface="Arial" pitchFamily="34" charset="0"/>
              <a:buChar char="•"/>
            </a:pPr>
            <a:r>
              <a:rPr lang="en-US" sz="3500" dirty="0" smtClean="0"/>
              <a:t>Lynn</a:t>
            </a:r>
            <a:r>
              <a:rPr lang="en-US" sz="3500" dirty="0"/>
              <a:t>, S. &amp; Feldman, L. (2014). Utilizing Signal Detection Theory.</a:t>
            </a:r>
            <a:endParaRPr lang="es-MX" sz="3500" dirty="0"/>
          </a:p>
          <a:p>
            <a:pPr marL="457200" lvl="0" indent="-457200">
              <a:buFont typeface="Arial" pitchFamily="34" charset="0"/>
              <a:buChar char="•"/>
            </a:pPr>
            <a:r>
              <a:rPr lang="en-US" sz="3500" dirty="0"/>
              <a:t>Ma, W., </a:t>
            </a:r>
            <a:r>
              <a:rPr lang="en-US" sz="3500" dirty="0" err="1"/>
              <a:t>Kording</a:t>
            </a:r>
            <a:r>
              <a:rPr lang="en-US" sz="3500" dirty="0"/>
              <a:t>, K., </a:t>
            </a:r>
            <a:r>
              <a:rPr lang="en-US" sz="3500" dirty="0" err="1"/>
              <a:t>Goldreich</a:t>
            </a:r>
            <a:r>
              <a:rPr lang="en-US" sz="3500" dirty="0"/>
              <a:t>, D.(2012) Bayesian Modeling of Perception</a:t>
            </a:r>
            <a:endParaRPr lang="es-MX" sz="3500" dirty="0"/>
          </a:p>
          <a:p>
            <a:pPr marL="457200" lvl="0" indent="-457200">
              <a:buFont typeface="Arial" pitchFamily="34" charset="0"/>
              <a:buChar char="•"/>
            </a:pPr>
            <a:r>
              <a:rPr lang="en-US" sz="3500" dirty="0" smtClean="0"/>
              <a:t>Ma, W. (2012). Organizing probabilistic models of perception. Cell press.</a:t>
            </a:r>
            <a:endParaRPr lang="es-MX" sz="3500" dirty="0" smtClean="0"/>
          </a:p>
          <a:p>
            <a:pPr marL="457200" lvl="0" indent="-457200">
              <a:buFont typeface="Arial" pitchFamily="34" charset="0"/>
              <a:buChar char="•"/>
            </a:pPr>
            <a:r>
              <a:rPr lang="en-US" sz="3500" dirty="0" err="1" smtClean="0"/>
              <a:t>Masssaro</a:t>
            </a:r>
            <a:r>
              <a:rPr lang="en-US" sz="3500" dirty="0"/>
              <a:t>, D., Anderson, N., (1971) </a:t>
            </a:r>
            <a:r>
              <a:rPr lang="en-US" sz="3500" dirty="0" err="1"/>
              <a:t>Judmental</a:t>
            </a:r>
            <a:r>
              <a:rPr lang="en-US" sz="3500" dirty="0"/>
              <a:t> model on the </a:t>
            </a:r>
            <a:r>
              <a:rPr lang="en-US" sz="3500" dirty="0" err="1"/>
              <a:t>Ebbinghaus</a:t>
            </a:r>
            <a:r>
              <a:rPr lang="en-US" sz="3500" dirty="0"/>
              <a:t> Illusion.  </a:t>
            </a:r>
            <a:endParaRPr lang="es-MX" sz="3500" dirty="0"/>
          </a:p>
          <a:p>
            <a:pPr marL="457200" lvl="0" indent="-457200">
              <a:buFont typeface="Arial" pitchFamily="34" charset="0"/>
              <a:buChar char="•"/>
            </a:pPr>
            <a:r>
              <a:rPr lang="en-US" sz="3500" dirty="0"/>
              <a:t> </a:t>
            </a:r>
            <a:r>
              <a:rPr lang="en-US" sz="3500" dirty="0" smtClean="0"/>
              <a:t> </a:t>
            </a:r>
            <a:r>
              <a:rPr lang="en-US" sz="3500" dirty="0" err="1" smtClean="0"/>
              <a:t>Swets</a:t>
            </a:r>
            <a:r>
              <a:rPr lang="en-US" sz="3500" dirty="0"/>
              <a:t>, J (1973) The relative operating characteristic in Psychology. Science. V.182, 990-1000.</a:t>
            </a:r>
            <a:endParaRPr lang="es-MX" sz="3500" dirty="0"/>
          </a:p>
          <a:p>
            <a:pPr marL="457200" lvl="0" indent="-457200">
              <a:buFont typeface="Arial" pitchFamily="34" charset="0"/>
              <a:buChar char="•"/>
            </a:pPr>
            <a:r>
              <a:rPr lang="en-US" sz="3500" dirty="0" err="1"/>
              <a:t>Wickens</a:t>
            </a:r>
            <a:r>
              <a:rPr lang="en-US" sz="3500" dirty="0"/>
              <a:t>, T. (2002) Elementary Signal Detection Theory. </a:t>
            </a:r>
            <a:endParaRPr lang="es-MX" sz="3500" dirty="0"/>
          </a:p>
        </p:txBody>
      </p:sp>
      <p:sp>
        <p:nvSpPr>
          <p:cNvPr id="11" name="10 CuadroTexto"/>
          <p:cNvSpPr txBox="1"/>
          <p:nvPr/>
        </p:nvSpPr>
        <p:spPr>
          <a:xfrm>
            <a:off x="14762088" y="5546256"/>
            <a:ext cx="17458988" cy="24766429"/>
          </a:xfrm>
          <a:prstGeom prst="snipRoundRect">
            <a:avLst/>
          </a:prstGeom>
          <a:ln w="762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MX" sz="3600" b="1" dirty="0" smtClean="0"/>
              <a:t>Resultados</a:t>
            </a:r>
          </a:p>
          <a:p>
            <a:pPr algn="ctr"/>
            <a:endParaRPr lang="es-MX" sz="3600" b="1" dirty="0"/>
          </a:p>
          <a:p>
            <a:pPr algn="ctr"/>
            <a:endParaRPr lang="es-MX" sz="3600" b="1" dirty="0" smtClean="0"/>
          </a:p>
          <a:p>
            <a:pPr algn="ctr"/>
            <a:endParaRPr lang="es-MX" sz="3600" b="1" dirty="0"/>
          </a:p>
          <a:p>
            <a:pPr algn="ctr"/>
            <a:endParaRPr lang="es-MX" sz="3600" b="1" dirty="0" smtClean="0"/>
          </a:p>
          <a:p>
            <a:pPr algn="ctr"/>
            <a:endParaRPr lang="es-MX" sz="3600" b="1" dirty="0"/>
          </a:p>
          <a:p>
            <a:pPr algn="ctr"/>
            <a:endParaRPr lang="es-MX" sz="3600" b="1" dirty="0" smtClean="0"/>
          </a:p>
          <a:p>
            <a:pPr algn="ctr"/>
            <a:endParaRPr lang="es-MX" sz="3600" b="1" dirty="0"/>
          </a:p>
          <a:p>
            <a:pPr algn="ctr"/>
            <a:endParaRPr lang="es-MX" sz="3600" b="1" dirty="0" smtClean="0"/>
          </a:p>
          <a:p>
            <a:endParaRPr lang="es-MX" sz="3600" dirty="0"/>
          </a:p>
          <a:p>
            <a:endParaRPr lang="es-MX" sz="3600" dirty="0" smtClean="0"/>
          </a:p>
          <a:p>
            <a:endParaRPr lang="es-MX" sz="3600" dirty="0"/>
          </a:p>
          <a:p>
            <a:endParaRPr lang="es-MX" sz="3600" dirty="0" smtClean="0"/>
          </a:p>
          <a:p>
            <a:endParaRPr lang="es-MX" sz="3600" dirty="0"/>
          </a:p>
          <a:p>
            <a:endParaRPr lang="es-MX" sz="3600" dirty="0" smtClean="0"/>
          </a:p>
          <a:p>
            <a:endParaRPr lang="es-MX" sz="3600" dirty="0"/>
          </a:p>
          <a:p>
            <a:pPr algn="ctr"/>
            <a:r>
              <a:rPr lang="es-MX" sz="1500" dirty="0" smtClean="0"/>
              <a:t>5</a:t>
            </a:r>
            <a:r>
              <a:rPr lang="es-MX" sz="500" dirty="0" smtClean="0"/>
              <a:t>j</a:t>
            </a:r>
            <a:r>
              <a:rPr lang="es-MX" sz="3000" dirty="0" smtClean="0"/>
              <a:t/>
            </a:r>
            <a:br>
              <a:rPr lang="es-MX" sz="3000" dirty="0" smtClean="0"/>
            </a:br>
            <a:endParaRPr lang="es-MX" sz="3000" dirty="0" smtClean="0"/>
          </a:p>
          <a:p>
            <a:pPr algn="ctr"/>
            <a:endParaRPr lang="es-MX" sz="3000" dirty="0" smtClean="0"/>
          </a:p>
          <a:p>
            <a:pPr algn="ctr"/>
            <a:r>
              <a:rPr lang="es-MX" sz="3000" dirty="0" smtClean="0"/>
              <a:t> Gráfica 1. Media de ejecución de los participantes</a:t>
            </a:r>
          </a:p>
          <a:p>
            <a:pPr algn="ctr"/>
            <a:endParaRPr lang="es-MX" sz="3600" dirty="0" smtClean="0"/>
          </a:p>
          <a:p>
            <a:pPr algn="just"/>
            <a:r>
              <a:rPr lang="es-MX" sz="3500" dirty="0" smtClean="0"/>
              <a:t>Lo primero que enfatizan los datos es que, consistentemente, los valores de d’ coinciden con los dos niveles de discriminabilidad propuestos por la literatura, encontrándose valores de d’ mayores para la condición con Pocos círculos externos que para la condición con Muchos círculos. </a:t>
            </a:r>
          </a:p>
          <a:p>
            <a:pPr algn="just"/>
            <a:endParaRPr lang="es-MX" sz="3500" dirty="0"/>
          </a:p>
          <a:p>
            <a:pPr algn="just"/>
            <a:r>
              <a:rPr lang="es-MX" sz="3500" dirty="0" smtClean="0"/>
              <a:t>Al comparar la ejecución de nuestros participantes en la fase de entrenamiento (i.e. </a:t>
            </a:r>
            <a:r>
              <a:rPr lang="es-MX" sz="3500" dirty="0" err="1" smtClean="0"/>
              <a:t>Baseline</a:t>
            </a:r>
            <a:r>
              <a:rPr lang="es-MX" sz="3500" dirty="0" smtClean="0"/>
              <a:t>) salta a la vista que, pese a las diferencias en d’, el sesgo parece ser exactamente el mismo en ambas condiciones.</a:t>
            </a:r>
          </a:p>
          <a:p>
            <a:pPr algn="just"/>
            <a:endParaRPr lang="es-MX" sz="3500" dirty="0"/>
          </a:p>
          <a:p>
            <a:pPr algn="just"/>
            <a:r>
              <a:rPr lang="es-MX" sz="3500" dirty="0" smtClean="0"/>
              <a:t>En cuanto a la ejecución de los participantes en la Fase donde se castigan las Falsas Alarmas, encontramos cambios tanto en d’ como en el sesgo. Es decir, que en ambos casos los participantes optimizan tanto su precisión, (aumentando d’) como la localización de su criterio (aumentando los valores de k y c). Sin embargo, contrario a nuestra hipótesis inicial, estos cambios son mayores en la condición con Pocos círculos externos, con valores de d’ mayores.</a:t>
            </a:r>
          </a:p>
          <a:p>
            <a:pPr algn="just"/>
            <a:endParaRPr lang="es-MX" sz="3500" dirty="0"/>
          </a:p>
          <a:p>
            <a:pPr algn="just"/>
            <a:r>
              <a:rPr lang="es-MX" sz="3500" dirty="0" smtClean="0"/>
              <a:t>Una limitación importante en la interpretación de los datos aquí presentados y que conviene tener en mente, es que al tratarse de medias de ejecución se deja de lado la forma particular en que los participantes optimizan su utilidad vs su precisión. </a:t>
            </a:r>
            <a:r>
              <a:rPr lang="es-MX" sz="3500" dirty="0" smtClean="0"/>
              <a:t>Se sugiere que el uso de la Ilusión de </a:t>
            </a:r>
            <a:r>
              <a:rPr lang="es-MX" sz="3500" dirty="0" err="1" smtClean="0"/>
              <a:t>Ebbinghaus</a:t>
            </a:r>
            <a:r>
              <a:rPr lang="es-MX" sz="3500" dirty="0" smtClean="0"/>
              <a:t> en interacción con la incorporación de una matriz de pagos, podría no estar teniendo un efecto sobre el sesgo de los participantes (maximización de utilidad) sino sobre su precisión (ampliando d’).</a:t>
            </a:r>
          </a:p>
          <a:p>
            <a:pPr algn="just"/>
            <a:endParaRPr lang="es-MX" sz="3600" dirty="0"/>
          </a:p>
        </p:txBody>
      </p:sp>
      <p:sp>
        <p:nvSpPr>
          <p:cNvPr id="32" name="1 Título"/>
          <p:cNvSpPr txBox="1">
            <a:spLocks/>
          </p:cNvSpPr>
          <p:nvPr/>
        </p:nvSpPr>
        <p:spPr>
          <a:xfrm>
            <a:off x="6097679" y="200338"/>
            <a:ext cx="21193801" cy="4849253"/>
          </a:xfrm>
          <a:prstGeom prst="snip2SameRect">
            <a:avLst/>
          </a:prstGeom>
        </p:spPr>
        <p:style>
          <a:lnRef idx="1">
            <a:schemeClr val="accent1"/>
          </a:lnRef>
          <a:fillRef idx="2">
            <a:schemeClr val="accent1"/>
          </a:fillRef>
          <a:effectRef idx="1">
            <a:schemeClr val="accent1"/>
          </a:effectRef>
          <a:fontRef idx="minor">
            <a:schemeClr val="dk1"/>
          </a:fontRef>
        </p:style>
        <p:txBody>
          <a:bodyPr vert="horz" lIns="432978" tIns="216489" rIns="432978" bIns="216489" rtlCol="0" anchor="ctr">
            <a:noAutofit/>
          </a:bodyPr>
          <a:lstStyle>
            <a:lvl1pPr algn="ctr" defTabSz="4329775" rtl="0" eaLnBrk="1" latinLnBrk="0" hangingPunct="1">
              <a:spcBef>
                <a:spcPct val="0"/>
              </a:spcBef>
              <a:buNone/>
              <a:defRPr sz="20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MX" sz="7000" b="1" dirty="0" smtClean="0"/>
              <a:t>La Sensibilidad como fuente de Sesgo en una tarea de Detección de Señales usando la Ilusión de </a:t>
            </a:r>
            <a:r>
              <a:rPr lang="es-MX" sz="7000" b="1" dirty="0" err="1" smtClean="0"/>
              <a:t>Ebbinghaus</a:t>
            </a:r>
            <a:r>
              <a:rPr lang="es-MX" sz="7000" b="1" dirty="0" smtClean="0"/>
              <a:t/>
            </a:r>
            <a:br>
              <a:rPr lang="es-MX" sz="7000" b="1" dirty="0" smtClean="0"/>
            </a:br>
            <a:r>
              <a:rPr lang="es-MX" sz="2000" b="1" dirty="0" smtClean="0"/>
              <a:t>-</a:t>
            </a:r>
            <a:r>
              <a:rPr lang="es-MX" sz="7000" b="1" dirty="0" smtClean="0"/>
              <a:t/>
            </a:r>
            <a:br>
              <a:rPr lang="es-MX" sz="7000" b="1" dirty="0" smtClean="0"/>
            </a:br>
            <a:r>
              <a:rPr lang="es-MX" sz="4000" dirty="0" smtClean="0"/>
              <a:t>Chávez De la Peña Adriana Felisa, </a:t>
            </a:r>
            <a:r>
              <a:rPr lang="es-MX" sz="4000" dirty="0" err="1" smtClean="0"/>
              <a:t>Bouzas</a:t>
            </a:r>
            <a:r>
              <a:rPr lang="es-MX" sz="4000" dirty="0" smtClean="0"/>
              <a:t> Riaño Arturo</a:t>
            </a:r>
            <a:br>
              <a:rPr lang="es-MX" sz="4000" dirty="0" smtClean="0"/>
            </a:br>
            <a:r>
              <a:rPr lang="es-MX" sz="4000" dirty="0" smtClean="0"/>
              <a:t>Facultad de Psicología, UNAM</a:t>
            </a:r>
            <a:br>
              <a:rPr lang="es-MX" sz="4000" dirty="0" smtClean="0"/>
            </a:br>
            <a:endParaRPr lang="es-MX" sz="4000" dirty="0"/>
          </a:p>
        </p:txBody>
      </p:sp>
      <p:sp>
        <p:nvSpPr>
          <p:cNvPr id="16" name="15 Título"/>
          <p:cNvSpPr>
            <a:spLocks noGrp="1"/>
          </p:cNvSpPr>
          <p:nvPr>
            <p:ph type="ctrTitle"/>
          </p:nvPr>
        </p:nvSpPr>
        <p:spPr>
          <a:xfrm>
            <a:off x="2227242" y="12581876"/>
            <a:ext cx="27666236" cy="9264901"/>
          </a:xfrm>
        </p:spPr>
        <p:txBody>
          <a:bodyPr/>
          <a:lstStyle/>
          <a:p>
            <a:r>
              <a:rPr lang="es-MX" dirty="0" smtClean="0"/>
              <a:t/>
            </a:r>
            <a:br>
              <a:rPr lang="es-MX" dirty="0" smtClean="0"/>
            </a:br>
            <a:endParaRPr lang="es-MX" dirty="0"/>
          </a:p>
        </p:txBody>
      </p:sp>
      <p:pic>
        <p:nvPicPr>
          <p:cNvPr id="2050" name="Picture 2" descr="http://www.daviddarling.info/images/Titchener_illusio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038697">
            <a:off x="25293518" y="2681401"/>
            <a:ext cx="183832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www.daviddarling.info/images/Titchener_illusio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4178732">
            <a:off x="6418581" y="2979432"/>
            <a:ext cx="1838325" cy="2114550"/>
          </a:xfrm>
          <a:prstGeom prst="rect">
            <a:avLst/>
          </a:prstGeom>
          <a:noFill/>
          <a:extLst>
            <a:ext uri="{909E8E84-426E-40DD-AFC4-6F175D3DCCD1}">
              <a14:hiddenFill xmlns:a14="http://schemas.microsoft.com/office/drawing/2010/main">
                <a:solidFill>
                  <a:srgbClr val="FFFFFF"/>
                </a:solidFill>
              </a14:hiddenFill>
            </a:ext>
          </a:extLst>
        </p:spPr>
      </p:pic>
      <p:sp>
        <p:nvSpPr>
          <p:cNvPr id="38" name="37 CuadroTexto"/>
          <p:cNvSpPr txBox="1"/>
          <p:nvPr/>
        </p:nvSpPr>
        <p:spPr>
          <a:xfrm>
            <a:off x="31368004" y="8418345"/>
            <a:ext cx="646331" cy="6192688"/>
          </a:xfrm>
          <a:prstGeom prst="rect">
            <a:avLst/>
          </a:prstGeom>
          <a:noFill/>
        </p:spPr>
        <p:txBody>
          <a:bodyPr vert="vert" wrap="square" rtlCol="0">
            <a:spAutoFit/>
          </a:bodyPr>
          <a:lstStyle/>
          <a:p>
            <a:r>
              <a:rPr lang="es-MX" sz="3000" dirty="0" smtClean="0"/>
              <a:t>     </a:t>
            </a:r>
            <a:r>
              <a:rPr lang="es-MX" sz="3000" dirty="0" err="1" smtClean="0"/>
              <a:t>Baseline</a:t>
            </a:r>
            <a:r>
              <a:rPr lang="es-MX" sz="3000" dirty="0" smtClean="0"/>
              <a:t>                          </a:t>
            </a:r>
            <a:r>
              <a:rPr lang="es-MX" sz="3000" dirty="0" err="1" smtClean="0"/>
              <a:t>Testline</a:t>
            </a:r>
            <a:endParaRPr lang="es-MX" sz="3000" dirty="0"/>
          </a:p>
        </p:txBody>
      </p:sp>
      <p:sp>
        <p:nvSpPr>
          <p:cNvPr id="40" name="39 CuadroTexto"/>
          <p:cNvSpPr txBox="1"/>
          <p:nvPr/>
        </p:nvSpPr>
        <p:spPr>
          <a:xfrm>
            <a:off x="17531938" y="7268830"/>
            <a:ext cx="11737304" cy="553998"/>
          </a:xfrm>
          <a:prstGeom prst="rect">
            <a:avLst/>
          </a:prstGeom>
          <a:noFill/>
        </p:spPr>
        <p:txBody>
          <a:bodyPr wrap="square" rtlCol="0">
            <a:spAutoFit/>
          </a:bodyPr>
          <a:lstStyle/>
          <a:p>
            <a:r>
              <a:rPr lang="es-MX" sz="3000" dirty="0" smtClean="0"/>
              <a:t>       Pocos círculos externos                                 Muchos círculos externos</a:t>
            </a:r>
            <a:endParaRPr lang="es-MX" sz="3000" dirty="0"/>
          </a:p>
        </p:txBody>
      </p:sp>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52792" y="7974362"/>
            <a:ext cx="8054125" cy="3814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136850" y="7943491"/>
            <a:ext cx="7945853" cy="3772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36850" y="12178383"/>
            <a:ext cx="801636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34806" y="12197802"/>
            <a:ext cx="8090095" cy="3744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81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8665424" y="26381507"/>
            <a:ext cx="22783959" cy="11045843"/>
          </a:xfrm>
        </p:spPr>
        <p:txBody>
          <a:bodyPr/>
          <a:lstStyle/>
          <a:p>
            <a:endParaRPr lang="es-MX" dirty="0" smtClean="0"/>
          </a:p>
          <a:p>
            <a:endParaRPr lang="es-MX" dirty="0" smtClean="0"/>
          </a:p>
          <a:p>
            <a:endParaRPr lang="es-MX" dirty="0"/>
          </a:p>
        </p:txBody>
      </p:sp>
      <p:pic>
        <p:nvPicPr>
          <p:cNvPr id="1026" name="Picture 2" descr="https://encrypted-tbn2.gstatic.com/images?q=tbn:ANd9GcRx9mLDTjib99pRBT3kZE1S7Gm7RJbNPfWL4Ihl-1rPEaUHzG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1802" y="409903"/>
            <a:ext cx="4659275" cy="434865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8" y="292251"/>
            <a:ext cx="5638392" cy="446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360488" y="5219108"/>
            <a:ext cx="12241360" cy="19440465"/>
          </a:xfrm>
          <a:prstGeom prst="roundRect">
            <a:avLst/>
          </a:prstGeom>
          <a:ln w="76200"/>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MX" sz="3600" b="1" dirty="0" smtClean="0"/>
              <a:t>Introducción</a:t>
            </a:r>
          </a:p>
          <a:p>
            <a:pPr algn="just"/>
            <a:endParaRPr lang="es-MX" sz="3600" dirty="0" smtClean="0"/>
          </a:p>
          <a:p>
            <a:pPr algn="just"/>
            <a:r>
              <a:rPr lang="es-MX" sz="3600" dirty="0" smtClean="0"/>
              <a:t>La </a:t>
            </a:r>
            <a:r>
              <a:rPr lang="es-MX" sz="3600" dirty="0"/>
              <a:t>TDS </a:t>
            </a:r>
            <a:r>
              <a:rPr lang="es-MX" sz="3600" dirty="0" smtClean="0"/>
              <a:t>distingue dos </a:t>
            </a:r>
            <a:r>
              <a:rPr lang="es-MX" sz="3600" dirty="0"/>
              <a:t>grandes factores en la emisión de un juicio de detección: la </a:t>
            </a:r>
            <a:r>
              <a:rPr lang="es-MX" sz="3600" dirty="0" smtClean="0"/>
              <a:t>Discriminabilidad </a:t>
            </a:r>
            <a:r>
              <a:rPr lang="es-MX" sz="3600" dirty="0"/>
              <a:t>de la señal respecto del ruido (d</a:t>
            </a:r>
            <a:r>
              <a:rPr lang="es-MX" sz="3600" dirty="0" smtClean="0"/>
              <a:t>’; </a:t>
            </a:r>
            <a:r>
              <a:rPr lang="es-MX" sz="3600" dirty="0" err="1" smtClean="0"/>
              <a:t>a.k.a</a:t>
            </a:r>
            <a:r>
              <a:rPr lang="es-MX" sz="3600" dirty="0" smtClean="0"/>
              <a:t>. ‘Sensibilidad del sistema’) </a:t>
            </a:r>
            <a:r>
              <a:rPr lang="es-MX" sz="3600" dirty="0"/>
              <a:t>y </a:t>
            </a:r>
            <a:r>
              <a:rPr lang="es-MX" sz="3600" dirty="0" smtClean="0"/>
              <a:t>un Sesgo </a:t>
            </a:r>
            <a:r>
              <a:rPr lang="es-MX" sz="3600" dirty="0" smtClean="0"/>
              <a:t>(β)</a:t>
            </a:r>
            <a:r>
              <a:rPr lang="es-MX" sz="3600" dirty="0" smtClean="0"/>
              <a:t> en función al conocimiento que se tenga sobre la </a:t>
            </a:r>
            <a:r>
              <a:rPr lang="es-MX" sz="3600" dirty="0"/>
              <a:t>tarea, </a:t>
            </a:r>
            <a:r>
              <a:rPr lang="es-MX" sz="3600" dirty="0" smtClean="0"/>
              <a:t>(</a:t>
            </a:r>
            <a:r>
              <a:rPr lang="es-MX" sz="3600" dirty="0" err="1" smtClean="0"/>
              <a:t>e.g</a:t>
            </a:r>
            <a:r>
              <a:rPr lang="es-MX" sz="3600" dirty="0" smtClean="0"/>
              <a:t>. las </a:t>
            </a:r>
            <a:r>
              <a:rPr lang="es-MX" sz="3600" dirty="0"/>
              <a:t>consecuencias </a:t>
            </a:r>
            <a:r>
              <a:rPr lang="es-MX" sz="3600" dirty="0" smtClean="0"/>
              <a:t>de acertar y errar, </a:t>
            </a:r>
            <a:r>
              <a:rPr lang="es-MX" sz="3600" dirty="0"/>
              <a:t>la </a:t>
            </a:r>
            <a:r>
              <a:rPr lang="es-MX" sz="3600" dirty="0" smtClean="0"/>
              <a:t>probabilidad de aparición de </a:t>
            </a:r>
            <a:r>
              <a:rPr lang="es-MX" sz="3600" dirty="0"/>
              <a:t>la </a:t>
            </a:r>
            <a:r>
              <a:rPr lang="es-MX" sz="3600" dirty="0" smtClean="0"/>
              <a:t>señal, etc.) (</a:t>
            </a:r>
            <a:r>
              <a:rPr lang="es-MX" sz="3600" dirty="0" err="1"/>
              <a:t>Wickens</a:t>
            </a:r>
            <a:r>
              <a:rPr lang="es-MX" sz="3600" dirty="0"/>
              <a:t>, </a:t>
            </a:r>
            <a:r>
              <a:rPr lang="es-MX" sz="3600" dirty="0" smtClean="0"/>
              <a:t>2002; </a:t>
            </a:r>
            <a:r>
              <a:rPr lang="es-MX" sz="3600" dirty="0" err="1"/>
              <a:t>Ma</a:t>
            </a:r>
            <a:r>
              <a:rPr lang="es-MX" sz="3600" dirty="0"/>
              <a:t> et al, 2012; </a:t>
            </a:r>
            <a:r>
              <a:rPr lang="es-MX" sz="3600" dirty="0" err="1"/>
              <a:t>Swets</a:t>
            </a:r>
            <a:r>
              <a:rPr lang="es-MX" sz="3600" dirty="0"/>
              <a:t>, 1973). </a:t>
            </a:r>
            <a:r>
              <a:rPr lang="es-MX" sz="3600" dirty="0" smtClean="0"/>
              <a:t>Se asume que el sistema desarrollará una regla de elección, (i.e. ‘criterio’) (</a:t>
            </a:r>
            <a:r>
              <a:rPr lang="es-MX" sz="3600" dirty="0" err="1" smtClean="0"/>
              <a:t>Wickens</a:t>
            </a:r>
            <a:r>
              <a:rPr lang="es-MX" sz="3600" dirty="0" smtClean="0"/>
              <a:t>, 2002).</a:t>
            </a:r>
          </a:p>
          <a:p>
            <a:pPr algn="just"/>
            <a:endParaRPr lang="es-MX" sz="3600" dirty="0"/>
          </a:p>
          <a:p>
            <a:pPr algn="just"/>
            <a:r>
              <a:rPr lang="es-MX" sz="3600" dirty="0" smtClean="0"/>
              <a:t>De </a:t>
            </a:r>
            <a:r>
              <a:rPr lang="es-MX" sz="3600" dirty="0"/>
              <a:t>acuerdo con Lynn &amp; </a:t>
            </a:r>
            <a:r>
              <a:rPr lang="es-MX" sz="3600" dirty="0" err="1"/>
              <a:t>Feldman</a:t>
            </a:r>
            <a:r>
              <a:rPr lang="es-MX" sz="3600" dirty="0"/>
              <a:t> (2014), la distinción que </a:t>
            </a:r>
            <a:r>
              <a:rPr lang="es-MX" sz="3600" dirty="0" smtClean="0"/>
              <a:t>se hace en la literatura entre </a:t>
            </a:r>
            <a:r>
              <a:rPr lang="es-MX" sz="3600" dirty="0"/>
              <a:t>la </a:t>
            </a:r>
            <a:r>
              <a:rPr lang="es-MX" sz="3600" dirty="0" smtClean="0"/>
              <a:t>Sensibilidad y el Sesgo omite la influencia de la primera en la definición del Sesgo como una función de las condiciones de la tarea. De </a:t>
            </a:r>
            <a:r>
              <a:rPr lang="es-MX" sz="3600" dirty="0"/>
              <a:t>acuerdo con </a:t>
            </a:r>
            <a:r>
              <a:rPr lang="es-MX" sz="3600" dirty="0" smtClean="0"/>
              <a:t>estos autores, </a:t>
            </a:r>
            <a:r>
              <a:rPr lang="es-MX" sz="3600" dirty="0"/>
              <a:t>todo sistema que tienda a la </a:t>
            </a:r>
            <a:r>
              <a:rPr lang="es-MX" sz="3600" dirty="0" smtClean="0"/>
              <a:t>optimización </a:t>
            </a:r>
            <a:r>
              <a:rPr lang="es-MX" sz="3600" dirty="0"/>
              <a:t>debería mostrar conductas más extremas (un mayor sesgo) ante condiciones con una mayor incertidumbre </a:t>
            </a:r>
            <a:r>
              <a:rPr lang="es-MX" sz="3600" dirty="0" smtClean="0"/>
              <a:t>perceptual.</a:t>
            </a:r>
            <a:endParaRPr lang="es-MX" sz="3600" dirty="0"/>
          </a:p>
          <a:p>
            <a:pPr algn="just"/>
            <a:r>
              <a:rPr lang="es-MX" sz="3600" dirty="0"/>
              <a:t> </a:t>
            </a:r>
          </a:p>
          <a:p>
            <a:pPr algn="just"/>
            <a:r>
              <a:rPr lang="es-MX" sz="3600" dirty="0"/>
              <a:t>La ilusión de </a:t>
            </a:r>
            <a:r>
              <a:rPr lang="es-MX" sz="3600" dirty="0" err="1"/>
              <a:t>Ebbinghaus</a:t>
            </a:r>
            <a:r>
              <a:rPr lang="es-MX" sz="3600" dirty="0"/>
              <a:t> refiere a un fallo en la estimación del tamaño subjetivo de un círculo cuando éste aparece rodeado </a:t>
            </a:r>
            <a:r>
              <a:rPr lang="es-MX" sz="3600" dirty="0" smtClean="0"/>
              <a:t>por </a:t>
            </a:r>
            <a:r>
              <a:rPr lang="es-MX" sz="3600" dirty="0"/>
              <a:t>un conjunto de círculos uniformes, de mayor o menor tamaño. </a:t>
            </a:r>
            <a:r>
              <a:rPr lang="es-MX" sz="3600" dirty="0" smtClean="0"/>
              <a:t>Se sabe que el juicio del tamaño subjetivo es una función del tamaño real del círculo interno y los externos, y que varía en intensidad proporcionalmente al número de círculos circundantes,  (</a:t>
            </a:r>
            <a:r>
              <a:rPr lang="es-MX" sz="3600" dirty="0" err="1" smtClean="0"/>
              <a:t>Massaro</a:t>
            </a:r>
            <a:r>
              <a:rPr lang="es-MX" sz="3600" dirty="0" smtClean="0"/>
              <a:t> </a:t>
            </a:r>
            <a:r>
              <a:rPr lang="es-MX" sz="3600" dirty="0"/>
              <a:t>y Anderson, 1971</a:t>
            </a:r>
            <a:r>
              <a:rPr lang="es-MX" sz="3600" dirty="0" smtClean="0"/>
              <a:t>).</a:t>
            </a:r>
          </a:p>
          <a:p>
            <a:pPr algn="just"/>
            <a:endParaRPr lang="es-MX" sz="3600" dirty="0"/>
          </a:p>
          <a:p>
            <a:pPr algn="just"/>
            <a:endParaRPr lang="es-MX" sz="3600" dirty="0" smtClean="0"/>
          </a:p>
          <a:p>
            <a:pPr algn="just"/>
            <a:endParaRPr lang="es-MX" sz="3600" dirty="0"/>
          </a:p>
          <a:p>
            <a:pPr algn="just"/>
            <a:endParaRPr lang="es-MX" sz="3600" dirty="0"/>
          </a:p>
        </p:txBody>
      </p:sp>
      <p:sp>
        <p:nvSpPr>
          <p:cNvPr id="7" name="6 CuadroTexto"/>
          <p:cNvSpPr txBox="1"/>
          <p:nvPr/>
        </p:nvSpPr>
        <p:spPr>
          <a:xfrm>
            <a:off x="340690" y="25283839"/>
            <a:ext cx="12220394" cy="4334232"/>
          </a:xfrm>
          <a:prstGeom prst="snip2DiagRect">
            <a:avLst/>
          </a:prstGeom>
          <a:ln w="7620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MX" sz="3500" b="1" dirty="0" smtClean="0"/>
              <a:t>Objetivo</a:t>
            </a:r>
          </a:p>
          <a:p>
            <a:pPr algn="ctr"/>
            <a:endParaRPr lang="es-MX" sz="3500" b="1" dirty="0" smtClean="0"/>
          </a:p>
          <a:p>
            <a:pPr algn="just"/>
            <a:r>
              <a:rPr lang="es-MX" sz="3200" dirty="0" smtClean="0"/>
              <a:t>Evaluar los cambios en la emisión de respuestas con tendencias extremas cuando las condiciones de la tarea permanecen iguales y lo único que varía es la discriminabilidad de la señal, aprovechando lo que se sabe sobre el funcionamiento de la Ilusión de </a:t>
            </a:r>
            <a:r>
              <a:rPr lang="es-MX" sz="3200" dirty="0" err="1" smtClean="0"/>
              <a:t>Ebbinghaus</a:t>
            </a:r>
            <a:r>
              <a:rPr lang="es-MX" sz="3200" dirty="0" smtClean="0"/>
              <a:t> para estructurar dos niveles distintos de discriminabilidad.</a:t>
            </a:r>
            <a:endParaRPr lang="es-MX" sz="3200" b="1" dirty="0" smtClean="0"/>
          </a:p>
        </p:txBody>
      </p:sp>
      <p:pic>
        <p:nvPicPr>
          <p:cNvPr id="10" name="Picture 2" descr="http://upload.wikimedia.org/wikipedia/commons/thumb/b/bc/Mond-vergleich.svg/2000px-Mond-vergleich.svg.png"/>
          <p:cNvPicPr>
            <a:picLocks noChangeAspect="1" noChangeArrowheads="1"/>
          </p:cNvPicPr>
          <p:nvPr/>
        </p:nvPicPr>
        <p:blipFill>
          <a:blip r:embed="rId5" cstate="print"/>
          <a:srcRect/>
          <a:stretch>
            <a:fillRect/>
          </a:stretch>
        </p:blipFill>
        <p:spPr bwMode="auto">
          <a:xfrm>
            <a:off x="3958343" y="21655798"/>
            <a:ext cx="4690368" cy="2886921"/>
          </a:xfrm>
          <a:prstGeom prst="rect">
            <a:avLst/>
          </a:prstGeom>
          <a:noFill/>
        </p:spPr>
      </p:pic>
      <p:sp>
        <p:nvSpPr>
          <p:cNvPr id="5" name="4 CuadroTexto"/>
          <p:cNvSpPr txBox="1"/>
          <p:nvPr/>
        </p:nvSpPr>
        <p:spPr>
          <a:xfrm>
            <a:off x="360489" y="30036367"/>
            <a:ext cx="12241359" cy="13188226"/>
          </a:xfrm>
          <a:prstGeom prst="rect">
            <a:avLst/>
          </a:prstGeom>
          <a:ln w="76200"/>
        </p:spPr>
        <p:style>
          <a:lnRef idx="2">
            <a:schemeClr val="accent2"/>
          </a:lnRef>
          <a:fillRef idx="1">
            <a:schemeClr val="lt1"/>
          </a:fillRef>
          <a:effectRef idx="0">
            <a:schemeClr val="accent2"/>
          </a:effectRef>
          <a:fontRef idx="minor">
            <a:schemeClr val="dk1"/>
          </a:fontRef>
        </p:style>
        <p:txBody>
          <a:bodyPr wrap="square" numCol="1" rtlCol="0">
            <a:spAutoFit/>
          </a:bodyPr>
          <a:lstStyle/>
          <a:p>
            <a:pPr algn="ctr"/>
            <a:r>
              <a:rPr lang="es-MX" sz="3700" b="1" dirty="0" smtClean="0"/>
              <a:t>Método</a:t>
            </a:r>
          </a:p>
          <a:p>
            <a:pPr algn="just"/>
            <a:r>
              <a:rPr lang="es-MX" sz="3700" dirty="0" smtClean="0"/>
              <a:t>Señal:</a:t>
            </a:r>
          </a:p>
          <a:p>
            <a:pPr algn="just"/>
            <a:r>
              <a:rPr lang="es-MX" sz="3700" dirty="0"/>
              <a:t> </a:t>
            </a:r>
            <a:r>
              <a:rPr lang="es-MX" sz="3700" dirty="0" smtClean="0"/>
              <a:t>         Ensayos en que el círculo central de una figura de   </a:t>
            </a:r>
            <a:r>
              <a:rPr lang="es-MX" sz="3700" dirty="0" err="1" smtClean="0"/>
              <a:t>Ebbinghaus</a:t>
            </a:r>
            <a:r>
              <a:rPr lang="es-MX" sz="3700" dirty="0" smtClean="0"/>
              <a:t> sea del mismo tamaño que un círculo de referencia, aislado.</a:t>
            </a:r>
          </a:p>
          <a:p>
            <a:pPr algn="just"/>
            <a:endParaRPr lang="es-MX" sz="3700" dirty="0"/>
          </a:p>
          <a:p>
            <a:pPr algn="just"/>
            <a:r>
              <a:rPr lang="es-MX" sz="3700" dirty="0" smtClean="0"/>
              <a:t>Estímulos y Ensayos</a:t>
            </a:r>
          </a:p>
          <a:p>
            <a:pPr algn="just"/>
            <a:r>
              <a:rPr lang="es-MX" sz="3700" dirty="0" smtClean="0"/>
              <a:t>        &gt;  30 estímulos diferentes             (6 con señal)</a:t>
            </a:r>
          </a:p>
          <a:p>
            <a:pPr algn="just"/>
            <a:r>
              <a:rPr lang="es-MX" sz="3700" dirty="0"/>
              <a:t> </a:t>
            </a:r>
            <a:r>
              <a:rPr lang="es-MX" sz="3700" dirty="0" smtClean="0"/>
              <a:t>             &gt; 5 tamaños distintos de círculo central</a:t>
            </a:r>
          </a:p>
          <a:p>
            <a:pPr algn="just"/>
            <a:r>
              <a:rPr lang="es-MX" sz="3700" dirty="0"/>
              <a:t> </a:t>
            </a:r>
            <a:r>
              <a:rPr lang="es-MX" sz="3700" dirty="0" smtClean="0"/>
              <a:t>             &gt; 3 niveles de la dimensión ‘número de círculos externos’ </a:t>
            </a:r>
          </a:p>
          <a:p>
            <a:pPr algn="just"/>
            <a:r>
              <a:rPr lang="es-MX" sz="3700" dirty="0"/>
              <a:t> </a:t>
            </a:r>
            <a:r>
              <a:rPr lang="es-MX" sz="3700" dirty="0" smtClean="0"/>
              <a:t>             &gt; 2 niveles del tamaño de círculo externo</a:t>
            </a:r>
          </a:p>
          <a:p>
            <a:pPr algn="just"/>
            <a:r>
              <a:rPr lang="es-MX" sz="3700" dirty="0"/>
              <a:t> </a:t>
            </a:r>
            <a:r>
              <a:rPr lang="es-MX" sz="3700" dirty="0" smtClean="0"/>
              <a:t>       &gt; 7 repeticiones</a:t>
            </a:r>
          </a:p>
          <a:p>
            <a:pPr algn="just"/>
            <a:r>
              <a:rPr lang="es-MX" sz="3700" dirty="0"/>
              <a:t> </a:t>
            </a:r>
            <a:r>
              <a:rPr lang="es-MX" sz="3700" dirty="0" smtClean="0"/>
              <a:t>             &gt; 336 ensayos</a:t>
            </a:r>
          </a:p>
          <a:p>
            <a:pPr algn="just"/>
            <a:r>
              <a:rPr lang="es-MX" sz="3700" dirty="0" smtClean="0"/>
              <a:t>Controles:</a:t>
            </a:r>
          </a:p>
          <a:p>
            <a:pPr algn="just"/>
            <a:r>
              <a:rPr lang="es-MX" sz="3700" dirty="0"/>
              <a:t> </a:t>
            </a:r>
            <a:r>
              <a:rPr lang="es-MX" sz="3700" dirty="0" smtClean="0"/>
              <a:t>         Contrabalanceo en el orden de presentación.</a:t>
            </a:r>
          </a:p>
          <a:p>
            <a:pPr algn="just"/>
            <a:r>
              <a:rPr lang="es-MX" sz="3700" dirty="0" smtClean="0"/>
              <a:t>          </a:t>
            </a:r>
            <a:r>
              <a:rPr lang="es-MX" sz="3700" dirty="0" err="1" smtClean="0"/>
              <a:t>Equiprobabilidad</a:t>
            </a:r>
            <a:r>
              <a:rPr lang="es-MX" sz="3700" dirty="0" smtClean="0"/>
              <a:t> de presentación.</a:t>
            </a:r>
          </a:p>
          <a:p>
            <a:pPr algn="just"/>
            <a:r>
              <a:rPr lang="es-MX" sz="3700" dirty="0" smtClean="0"/>
              <a:t>Fases:</a:t>
            </a:r>
          </a:p>
          <a:p>
            <a:pPr algn="just"/>
            <a:r>
              <a:rPr lang="es-MX" sz="3700" dirty="0" smtClean="0"/>
              <a:t>          Entrenamiento &gt;   336 ensayos libres </a:t>
            </a:r>
          </a:p>
          <a:p>
            <a:pPr algn="just"/>
            <a:r>
              <a:rPr lang="es-MX" sz="3700" dirty="0" smtClean="0"/>
              <a:t>          Prueba - - - - -  -&gt; 336 ensayos + Castigo a F.A</a:t>
            </a:r>
          </a:p>
          <a:p>
            <a:pPr algn="just"/>
            <a:r>
              <a:rPr lang="es-MX" sz="3700" dirty="0" smtClean="0"/>
              <a:t>Condiciones</a:t>
            </a:r>
          </a:p>
          <a:p>
            <a:pPr algn="just"/>
            <a:r>
              <a:rPr lang="es-MX" sz="3700" dirty="0" smtClean="0"/>
              <a:t>           Muchos círculos externos (6, 7 y 8) </a:t>
            </a:r>
          </a:p>
          <a:p>
            <a:pPr algn="just"/>
            <a:r>
              <a:rPr lang="es-MX" sz="3700" dirty="0" smtClean="0"/>
              <a:t>           Pocos círculos externos  (2, 3 y 4)</a:t>
            </a:r>
            <a:endParaRPr lang="es-MX" sz="3700" dirty="0"/>
          </a:p>
        </p:txBody>
      </p:sp>
      <p:sp>
        <p:nvSpPr>
          <p:cNvPr id="15" name="14 CuadroTexto"/>
          <p:cNvSpPr txBox="1"/>
          <p:nvPr/>
        </p:nvSpPr>
        <p:spPr>
          <a:xfrm>
            <a:off x="12860088" y="34284839"/>
            <a:ext cx="12241359" cy="8633133"/>
          </a:xfrm>
          <a:prstGeom prst="rect">
            <a:avLst/>
          </a:prstGeom>
          <a:ln w="76200"/>
        </p:spPr>
        <p:style>
          <a:lnRef idx="2">
            <a:schemeClr val="accent2"/>
          </a:lnRef>
          <a:fillRef idx="1">
            <a:schemeClr val="lt1"/>
          </a:fillRef>
          <a:effectRef idx="0">
            <a:schemeClr val="accent2"/>
          </a:effectRef>
          <a:fontRef idx="minor">
            <a:schemeClr val="dk1"/>
          </a:fontRef>
        </p:style>
        <p:txBody>
          <a:bodyPr wrap="square" numCol="1" rtlCol="0">
            <a:spAutoFit/>
          </a:bodyPr>
          <a:lstStyle/>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r>
              <a:rPr lang="es-MX" sz="3700" dirty="0" smtClean="0"/>
              <a:t>.</a:t>
            </a:r>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37487" y="34506148"/>
            <a:ext cx="11836897" cy="840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25779312" y="33761806"/>
            <a:ext cx="6441765" cy="92486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s-MX" sz="3500" b="1" dirty="0" smtClean="0"/>
          </a:p>
          <a:p>
            <a:pPr algn="ctr"/>
            <a:r>
              <a:rPr lang="es-MX" sz="3500" b="1" dirty="0" smtClean="0"/>
              <a:t>Referencias</a:t>
            </a:r>
          </a:p>
          <a:p>
            <a:endParaRPr lang="es-MX" sz="3500" dirty="0"/>
          </a:p>
          <a:p>
            <a:pPr marL="457200" lvl="0" indent="-457200">
              <a:buFont typeface="Arial" pitchFamily="34" charset="0"/>
              <a:buChar char="•"/>
            </a:pPr>
            <a:r>
              <a:rPr lang="en-US" sz="3500" dirty="0" smtClean="0"/>
              <a:t>Lynn</a:t>
            </a:r>
            <a:r>
              <a:rPr lang="en-US" sz="3500" dirty="0"/>
              <a:t>, S. &amp; Feldman, L. (2014). Utilizing Signal Detection Theory.</a:t>
            </a:r>
            <a:endParaRPr lang="es-MX" sz="3500" dirty="0"/>
          </a:p>
          <a:p>
            <a:pPr marL="457200" lvl="0" indent="-457200">
              <a:buFont typeface="Arial" pitchFamily="34" charset="0"/>
              <a:buChar char="•"/>
            </a:pPr>
            <a:r>
              <a:rPr lang="en-US" sz="3500" dirty="0"/>
              <a:t>Ma, W., </a:t>
            </a:r>
            <a:r>
              <a:rPr lang="en-US" sz="3500" dirty="0" err="1"/>
              <a:t>Kording</a:t>
            </a:r>
            <a:r>
              <a:rPr lang="en-US" sz="3500" dirty="0"/>
              <a:t>, K., </a:t>
            </a:r>
            <a:r>
              <a:rPr lang="en-US" sz="3500" dirty="0" err="1"/>
              <a:t>Goldreich</a:t>
            </a:r>
            <a:r>
              <a:rPr lang="en-US" sz="3500" dirty="0"/>
              <a:t>, D.(2012) Bayesian Modeling of Perception</a:t>
            </a:r>
            <a:endParaRPr lang="es-MX" sz="3500" dirty="0"/>
          </a:p>
          <a:p>
            <a:pPr marL="457200" lvl="0" indent="-457200">
              <a:buFont typeface="Arial" pitchFamily="34" charset="0"/>
              <a:buChar char="•"/>
            </a:pPr>
            <a:r>
              <a:rPr lang="en-US" sz="3500" dirty="0" smtClean="0"/>
              <a:t>Ma, W. (2012). Organizing probabilistic models of perception. Cell press.</a:t>
            </a:r>
            <a:endParaRPr lang="es-MX" sz="3500" dirty="0" smtClean="0"/>
          </a:p>
          <a:p>
            <a:pPr marL="457200" lvl="0" indent="-457200">
              <a:buFont typeface="Arial" pitchFamily="34" charset="0"/>
              <a:buChar char="•"/>
            </a:pPr>
            <a:r>
              <a:rPr lang="en-US" sz="3500" dirty="0" err="1" smtClean="0"/>
              <a:t>Masssaro</a:t>
            </a:r>
            <a:r>
              <a:rPr lang="en-US" sz="3500" dirty="0"/>
              <a:t>, D., Anderson, N., (1971) </a:t>
            </a:r>
            <a:r>
              <a:rPr lang="en-US" sz="3500" dirty="0" err="1"/>
              <a:t>Judmental</a:t>
            </a:r>
            <a:r>
              <a:rPr lang="en-US" sz="3500" dirty="0"/>
              <a:t> model on the </a:t>
            </a:r>
            <a:r>
              <a:rPr lang="en-US" sz="3500" dirty="0" err="1"/>
              <a:t>Ebbinghaus</a:t>
            </a:r>
            <a:r>
              <a:rPr lang="en-US" sz="3500" dirty="0"/>
              <a:t> Illusion.  </a:t>
            </a:r>
            <a:endParaRPr lang="es-MX" sz="3500" dirty="0"/>
          </a:p>
          <a:p>
            <a:pPr marL="457200" lvl="0" indent="-457200">
              <a:buFont typeface="Arial" pitchFamily="34" charset="0"/>
              <a:buChar char="•"/>
            </a:pPr>
            <a:r>
              <a:rPr lang="en-US" sz="3500" dirty="0" err="1" smtClean="0"/>
              <a:t>Wickens</a:t>
            </a:r>
            <a:r>
              <a:rPr lang="en-US" sz="3500" dirty="0"/>
              <a:t>, T. (2002) Elementary Signal Detection Theory. </a:t>
            </a:r>
            <a:endParaRPr lang="es-MX" sz="3500" dirty="0"/>
          </a:p>
        </p:txBody>
      </p:sp>
      <p:sp>
        <p:nvSpPr>
          <p:cNvPr id="11" name="10 CuadroTexto"/>
          <p:cNvSpPr txBox="1"/>
          <p:nvPr/>
        </p:nvSpPr>
        <p:spPr>
          <a:xfrm>
            <a:off x="13159642" y="5546256"/>
            <a:ext cx="19061434" cy="28155186"/>
          </a:xfrm>
          <a:prstGeom prst="snipRoundRect">
            <a:avLst/>
          </a:prstGeom>
          <a:ln w="762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MX" sz="3600" b="1" dirty="0" smtClean="0"/>
              <a:t>            Resultados</a:t>
            </a:r>
          </a:p>
          <a:p>
            <a:pPr algn="ctr"/>
            <a:endParaRPr lang="es-MX" sz="3600" b="1" dirty="0"/>
          </a:p>
          <a:p>
            <a:pPr algn="ctr"/>
            <a:endParaRPr lang="es-MX" sz="3600" b="1" dirty="0" smtClean="0"/>
          </a:p>
          <a:p>
            <a:pPr algn="ctr"/>
            <a:endParaRPr lang="es-MX" sz="3600" b="1" dirty="0"/>
          </a:p>
          <a:p>
            <a:pPr algn="ctr"/>
            <a:endParaRPr lang="es-MX" sz="3600" b="1" dirty="0" smtClean="0"/>
          </a:p>
          <a:p>
            <a:pPr algn="ctr"/>
            <a:endParaRPr lang="es-MX" sz="3600" b="1" dirty="0"/>
          </a:p>
          <a:p>
            <a:pPr algn="ctr"/>
            <a:endParaRPr lang="es-MX" sz="3600" b="1" dirty="0" smtClean="0"/>
          </a:p>
          <a:p>
            <a:pPr algn="ctr"/>
            <a:endParaRPr lang="es-MX" sz="3600" b="1" dirty="0"/>
          </a:p>
          <a:p>
            <a:pPr algn="ctr"/>
            <a:endParaRPr lang="es-MX" sz="3600" b="1" dirty="0" smtClean="0"/>
          </a:p>
          <a:p>
            <a:endParaRPr lang="es-MX" sz="3600" dirty="0"/>
          </a:p>
          <a:p>
            <a:endParaRPr lang="es-MX" sz="3600" dirty="0" smtClean="0"/>
          </a:p>
          <a:p>
            <a:endParaRPr lang="es-MX" sz="3600" dirty="0"/>
          </a:p>
          <a:p>
            <a:endParaRPr lang="es-MX" sz="3600" dirty="0" smtClean="0"/>
          </a:p>
          <a:p>
            <a:endParaRPr lang="es-MX" sz="3600" dirty="0"/>
          </a:p>
          <a:p>
            <a:endParaRPr lang="es-MX" sz="3600" dirty="0" smtClean="0"/>
          </a:p>
          <a:p>
            <a:endParaRPr lang="es-MX" sz="3600" dirty="0"/>
          </a:p>
          <a:p>
            <a:pPr algn="ctr"/>
            <a:r>
              <a:rPr lang="es-MX" sz="1500" dirty="0" smtClean="0"/>
              <a:t>5</a:t>
            </a:r>
            <a:r>
              <a:rPr lang="es-MX" sz="500" dirty="0" smtClean="0"/>
              <a:t>j</a:t>
            </a:r>
            <a:r>
              <a:rPr lang="es-MX" sz="3000" dirty="0" smtClean="0"/>
              <a:t/>
            </a:r>
            <a:br>
              <a:rPr lang="es-MX" sz="3000" dirty="0" smtClean="0"/>
            </a:br>
            <a:endParaRPr lang="es-MX" sz="3000" dirty="0" smtClean="0"/>
          </a:p>
          <a:p>
            <a:pPr algn="ctr"/>
            <a:r>
              <a:rPr lang="es-MX" sz="3000" dirty="0" smtClean="0"/>
              <a:t> Gráfica 1. Media de ejecución de los participantes</a:t>
            </a:r>
          </a:p>
          <a:p>
            <a:pPr algn="ctr"/>
            <a:endParaRPr lang="es-MX" sz="3600" dirty="0" smtClean="0"/>
          </a:p>
          <a:p>
            <a:pPr algn="just"/>
            <a:r>
              <a:rPr lang="es-MX" sz="3500" dirty="0" smtClean="0"/>
              <a:t>Lo primero que enfatizan los datos es que, consistentemente, los valores de d’ coinciden con los dos niveles de discriminabilidad propuestos por la literatura, encontrándose valores de d’ mayores para la condición con Pocos círculos externos que para la condición con Muchos círculos. </a:t>
            </a:r>
          </a:p>
          <a:p>
            <a:pPr algn="just"/>
            <a:endParaRPr lang="es-MX" sz="3500" dirty="0"/>
          </a:p>
          <a:p>
            <a:pPr algn="just"/>
            <a:r>
              <a:rPr lang="es-MX" sz="3500" dirty="0" smtClean="0"/>
              <a:t>Al comparar la ejecución de nuestros participantes en la fase de entrenamiento (i.e. </a:t>
            </a:r>
            <a:r>
              <a:rPr lang="es-MX" sz="3500" dirty="0" err="1" smtClean="0"/>
              <a:t>Baseline</a:t>
            </a:r>
            <a:r>
              <a:rPr lang="es-MX" sz="3500" dirty="0" smtClean="0"/>
              <a:t>) salta a la vista que, pese a las diferencias en d’, el sesgo parece ser exactamente el mismo en ambas condiciones.</a:t>
            </a:r>
          </a:p>
          <a:p>
            <a:pPr algn="just"/>
            <a:endParaRPr lang="es-MX" sz="3500" dirty="0"/>
          </a:p>
          <a:p>
            <a:pPr algn="just"/>
            <a:r>
              <a:rPr lang="es-MX" sz="3500" dirty="0" smtClean="0"/>
              <a:t>En cuanto a la ejecución de los participantes en la Fase donde se castigan las Falsas Alarmas, encontramos cambios tanto en d’ como en el sesgo. Es decir, que en ambos casos los participantes optimizan tanto su precisión, (aumentando d’) como la localización de su criterio (aumentando los valores de k y c). </a:t>
            </a:r>
          </a:p>
          <a:p>
            <a:pPr algn="just"/>
            <a:endParaRPr lang="es-MX" sz="3500" dirty="0"/>
          </a:p>
          <a:p>
            <a:pPr algn="just"/>
            <a:endParaRPr lang="es-MX" sz="3500" dirty="0" smtClean="0"/>
          </a:p>
          <a:p>
            <a:pPr algn="just"/>
            <a:endParaRPr lang="es-MX" sz="3500" dirty="0" smtClean="0"/>
          </a:p>
          <a:p>
            <a:pPr algn="just"/>
            <a:endParaRPr lang="es-MX" sz="3500" dirty="0"/>
          </a:p>
          <a:p>
            <a:pPr algn="just"/>
            <a:endParaRPr lang="es-MX" sz="3500" dirty="0" smtClean="0"/>
          </a:p>
          <a:p>
            <a:pPr algn="just"/>
            <a:endParaRPr lang="es-MX" sz="3500" dirty="0"/>
          </a:p>
          <a:p>
            <a:pPr algn="just"/>
            <a:endParaRPr lang="es-MX" sz="3500" dirty="0" smtClean="0"/>
          </a:p>
          <a:p>
            <a:pPr algn="just"/>
            <a:endParaRPr lang="es-MX" sz="3500" dirty="0" smtClean="0"/>
          </a:p>
          <a:p>
            <a:pPr algn="just"/>
            <a:endParaRPr lang="es-MX" sz="3500" dirty="0"/>
          </a:p>
          <a:p>
            <a:pPr algn="just"/>
            <a:endParaRPr lang="es-MX" sz="3500" dirty="0" smtClean="0"/>
          </a:p>
          <a:p>
            <a:pPr algn="just"/>
            <a:endParaRPr lang="es-MX" sz="3500" dirty="0" smtClean="0"/>
          </a:p>
          <a:p>
            <a:pPr algn="just"/>
            <a:endParaRPr lang="es-MX" sz="3500" dirty="0"/>
          </a:p>
          <a:p>
            <a:pPr algn="just"/>
            <a:r>
              <a:rPr lang="es-MX" sz="3500" dirty="0" smtClean="0"/>
              <a:t>Una limitación importante en la interpretación de los datos aquí presentados y que conviene tener en mente, es que al tratarse de medias de ejecución se deja de lado la forma particular en que los participantes optimizan su utilidad vs su precisión. </a:t>
            </a:r>
            <a:r>
              <a:rPr lang="es-MX" sz="3500" dirty="0" smtClean="0"/>
              <a:t>Se sugiere que el uso de la Ilusión de </a:t>
            </a:r>
            <a:r>
              <a:rPr lang="es-MX" sz="3500" dirty="0" err="1" smtClean="0"/>
              <a:t>Ebbinghaus</a:t>
            </a:r>
            <a:r>
              <a:rPr lang="es-MX" sz="3500" dirty="0" smtClean="0"/>
              <a:t> en interacción con la incorporación de una matriz de pagos, podría no estar teniendo un efecto sobre el sesgo de los participantes (maximización de utilidad) sino sobre su precisión (ampliando d’).</a:t>
            </a:r>
            <a:endParaRPr lang="es-MX" sz="3600" dirty="0"/>
          </a:p>
        </p:txBody>
      </p:sp>
      <p:sp>
        <p:nvSpPr>
          <p:cNvPr id="32" name="1 Título"/>
          <p:cNvSpPr txBox="1">
            <a:spLocks/>
          </p:cNvSpPr>
          <p:nvPr/>
        </p:nvSpPr>
        <p:spPr>
          <a:xfrm>
            <a:off x="6097679" y="200338"/>
            <a:ext cx="21193801" cy="4849253"/>
          </a:xfrm>
          <a:prstGeom prst="snip2SameRect">
            <a:avLst/>
          </a:prstGeom>
        </p:spPr>
        <p:style>
          <a:lnRef idx="1">
            <a:schemeClr val="accent1"/>
          </a:lnRef>
          <a:fillRef idx="2">
            <a:schemeClr val="accent1"/>
          </a:fillRef>
          <a:effectRef idx="1">
            <a:schemeClr val="accent1"/>
          </a:effectRef>
          <a:fontRef idx="minor">
            <a:schemeClr val="dk1"/>
          </a:fontRef>
        </p:style>
        <p:txBody>
          <a:bodyPr vert="horz" lIns="432978" tIns="216489" rIns="432978" bIns="216489" rtlCol="0" anchor="ctr">
            <a:noAutofit/>
          </a:bodyPr>
          <a:lstStyle>
            <a:lvl1pPr algn="ctr" defTabSz="4329775" rtl="0" eaLnBrk="1" latinLnBrk="0" hangingPunct="1">
              <a:spcBef>
                <a:spcPct val="0"/>
              </a:spcBef>
              <a:buNone/>
              <a:defRPr sz="20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MX" sz="7000" b="1" dirty="0" smtClean="0"/>
              <a:t>La Sensibilidad como fuente de Sesgo en una tarea de Detección de Señales usando la Ilusión de </a:t>
            </a:r>
            <a:r>
              <a:rPr lang="es-MX" sz="7000" b="1" dirty="0" err="1" smtClean="0"/>
              <a:t>Ebbinghaus</a:t>
            </a:r>
            <a:r>
              <a:rPr lang="es-MX" sz="7000" b="1" dirty="0" smtClean="0"/>
              <a:t/>
            </a:r>
            <a:br>
              <a:rPr lang="es-MX" sz="7000" b="1" dirty="0" smtClean="0"/>
            </a:br>
            <a:r>
              <a:rPr lang="es-MX" sz="2000" b="1" dirty="0" smtClean="0"/>
              <a:t>-</a:t>
            </a:r>
            <a:r>
              <a:rPr lang="es-MX" sz="7000" b="1" dirty="0" smtClean="0"/>
              <a:t/>
            </a:r>
            <a:br>
              <a:rPr lang="es-MX" sz="7000" b="1" dirty="0" smtClean="0"/>
            </a:br>
            <a:r>
              <a:rPr lang="es-MX" sz="4000" dirty="0" smtClean="0"/>
              <a:t>Chávez De la Peña Adriana Felisa, </a:t>
            </a:r>
            <a:r>
              <a:rPr lang="es-MX" sz="4000" dirty="0" err="1" smtClean="0"/>
              <a:t>Bouzas</a:t>
            </a:r>
            <a:r>
              <a:rPr lang="es-MX" sz="4000" dirty="0" smtClean="0"/>
              <a:t> Riaño Arturo</a:t>
            </a:r>
            <a:br>
              <a:rPr lang="es-MX" sz="4000" dirty="0" smtClean="0"/>
            </a:br>
            <a:r>
              <a:rPr lang="es-MX" sz="4000" dirty="0" smtClean="0"/>
              <a:t>Facultad de Psicología, UNAM</a:t>
            </a:r>
            <a:br>
              <a:rPr lang="es-MX" sz="4000" dirty="0" smtClean="0"/>
            </a:br>
            <a:endParaRPr lang="es-MX" sz="4000" dirty="0"/>
          </a:p>
        </p:txBody>
      </p:sp>
      <p:sp>
        <p:nvSpPr>
          <p:cNvPr id="16" name="15 Título"/>
          <p:cNvSpPr>
            <a:spLocks noGrp="1"/>
          </p:cNvSpPr>
          <p:nvPr>
            <p:ph type="ctrTitle"/>
          </p:nvPr>
        </p:nvSpPr>
        <p:spPr>
          <a:xfrm>
            <a:off x="2227242" y="12581876"/>
            <a:ext cx="27666236" cy="9264901"/>
          </a:xfrm>
        </p:spPr>
        <p:txBody>
          <a:bodyPr>
            <a:normAutofit fontScale="90000"/>
          </a:bodyPr>
          <a:lstStyle/>
          <a:p>
            <a:r>
              <a:rPr lang="es-MX" dirty="0" smtClean="0"/>
              <a:t/>
            </a:r>
            <a:br>
              <a:rPr lang="es-MX" dirty="0" smtClean="0"/>
            </a:br>
            <a:r>
              <a:rPr lang="es-MX" dirty="0" smtClean="0"/>
              <a:t/>
            </a:r>
            <a:br>
              <a:rPr lang="es-MX" dirty="0" smtClean="0"/>
            </a:br>
            <a:endParaRPr lang="es-MX" dirty="0"/>
          </a:p>
        </p:txBody>
      </p:sp>
      <p:pic>
        <p:nvPicPr>
          <p:cNvPr id="2050" name="Picture 2" descr="http://www.daviddarling.info/images/Titchener_illusio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038697">
            <a:off x="25293518" y="2681401"/>
            <a:ext cx="183832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www.daviddarling.info/images/Titchener_illusio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4178732">
            <a:off x="6418581" y="2979432"/>
            <a:ext cx="1838325" cy="2114550"/>
          </a:xfrm>
          <a:prstGeom prst="rect">
            <a:avLst/>
          </a:prstGeom>
          <a:noFill/>
          <a:extLst>
            <a:ext uri="{909E8E84-426E-40DD-AFC4-6F175D3DCCD1}">
              <a14:hiddenFill xmlns:a14="http://schemas.microsoft.com/office/drawing/2010/main">
                <a:solidFill>
                  <a:srgbClr val="FFFFFF"/>
                </a:solidFill>
              </a14:hiddenFill>
            </a:ext>
          </a:extLst>
        </p:spPr>
      </p:pic>
      <p:sp>
        <p:nvSpPr>
          <p:cNvPr id="38" name="37 CuadroTexto"/>
          <p:cNvSpPr txBox="1"/>
          <p:nvPr/>
        </p:nvSpPr>
        <p:spPr>
          <a:xfrm>
            <a:off x="31368004" y="8418345"/>
            <a:ext cx="646331" cy="6192688"/>
          </a:xfrm>
          <a:prstGeom prst="rect">
            <a:avLst/>
          </a:prstGeom>
          <a:noFill/>
        </p:spPr>
        <p:txBody>
          <a:bodyPr vert="vert" wrap="square" rtlCol="0">
            <a:spAutoFit/>
          </a:bodyPr>
          <a:lstStyle/>
          <a:p>
            <a:r>
              <a:rPr lang="es-MX" sz="3000" dirty="0" smtClean="0"/>
              <a:t>     </a:t>
            </a:r>
            <a:r>
              <a:rPr lang="es-MX" sz="3000" dirty="0" err="1" smtClean="0"/>
              <a:t>Baseline</a:t>
            </a:r>
            <a:r>
              <a:rPr lang="es-MX" sz="3000" dirty="0" smtClean="0"/>
              <a:t>                          </a:t>
            </a:r>
            <a:r>
              <a:rPr lang="es-MX" sz="3000" dirty="0" err="1" smtClean="0"/>
              <a:t>Testline</a:t>
            </a:r>
            <a:endParaRPr lang="es-MX" sz="3000" dirty="0"/>
          </a:p>
        </p:txBody>
      </p:sp>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93936" y="7498765"/>
            <a:ext cx="8992901" cy="425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86837" y="7498765"/>
            <a:ext cx="8772093" cy="416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70391" y="11595959"/>
            <a:ext cx="9041691" cy="422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93936" y="11682488"/>
            <a:ext cx="8884953" cy="411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22 CuadroTexto"/>
          <p:cNvSpPr txBox="1"/>
          <p:nvPr/>
        </p:nvSpPr>
        <p:spPr>
          <a:xfrm>
            <a:off x="16058231" y="6997185"/>
            <a:ext cx="13833207" cy="548644"/>
          </a:xfrm>
          <a:prstGeom prst="rect">
            <a:avLst/>
          </a:prstGeom>
          <a:noFill/>
        </p:spPr>
        <p:txBody>
          <a:bodyPr wrap="square" rtlCol="0">
            <a:spAutoFit/>
          </a:bodyPr>
          <a:lstStyle/>
          <a:p>
            <a:r>
              <a:rPr lang="es-MX" sz="3000" dirty="0" smtClean="0"/>
              <a:t>       Pocos círculos externos                                                  Muchos círculos externos</a:t>
            </a:r>
            <a:endParaRPr lang="es-MX" sz="3000" dirty="0"/>
          </a:p>
        </p:txBody>
      </p:sp>
      <p:pic>
        <p:nvPicPr>
          <p:cNvPr id="512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39613" y="24513653"/>
            <a:ext cx="8101545" cy="451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00193" y="24520336"/>
            <a:ext cx="8151733" cy="450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15696335" y="24105575"/>
            <a:ext cx="13988047" cy="553998"/>
          </a:xfrm>
          <a:prstGeom prst="rect">
            <a:avLst/>
          </a:prstGeom>
          <a:noFill/>
        </p:spPr>
        <p:txBody>
          <a:bodyPr wrap="square" rtlCol="0">
            <a:spAutoFit/>
          </a:bodyPr>
          <a:lstStyle/>
          <a:p>
            <a:r>
              <a:rPr lang="es-MX" sz="3000" dirty="0" smtClean="0"/>
              <a:t>             Cambios en C                                                                               Cambios en d’</a:t>
            </a:r>
            <a:endParaRPr lang="es-MX" sz="3000" dirty="0"/>
          </a:p>
        </p:txBody>
      </p:sp>
      <p:sp>
        <p:nvSpPr>
          <p:cNvPr id="8" name="7 CuadroTexto"/>
          <p:cNvSpPr txBox="1"/>
          <p:nvPr/>
        </p:nvSpPr>
        <p:spPr>
          <a:xfrm>
            <a:off x="14546064" y="29028255"/>
            <a:ext cx="7056784" cy="1015663"/>
          </a:xfrm>
          <a:prstGeom prst="rect">
            <a:avLst/>
          </a:prstGeom>
          <a:noFill/>
        </p:spPr>
        <p:txBody>
          <a:bodyPr wrap="square" rtlCol="0">
            <a:spAutoFit/>
          </a:bodyPr>
          <a:lstStyle/>
          <a:p>
            <a:pPr algn="ctr"/>
            <a:r>
              <a:rPr lang="es-MX" sz="3000" dirty="0" smtClean="0"/>
              <a:t>Gráfica 2. Comparación entre los cambios en c </a:t>
            </a:r>
            <a:endParaRPr lang="es-MX" sz="3000" dirty="0"/>
          </a:p>
        </p:txBody>
      </p:sp>
      <p:sp>
        <p:nvSpPr>
          <p:cNvPr id="28" name="27 CuadroTexto"/>
          <p:cNvSpPr txBox="1"/>
          <p:nvPr/>
        </p:nvSpPr>
        <p:spPr>
          <a:xfrm>
            <a:off x="23362844" y="29072709"/>
            <a:ext cx="7056784" cy="553998"/>
          </a:xfrm>
          <a:prstGeom prst="rect">
            <a:avLst/>
          </a:prstGeom>
          <a:noFill/>
        </p:spPr>
        <p:txBody>
          <a:bodyPr wrap="square" rtlCol="0">
            <a:spAutoFit/>
          </a:bodyPr>
          <a:lstStyle/>
          <a:p>
            <a:r>
              <a:rPr lang="es-MX" sz="3000" dirty="0" smtClean="0"/>
              <a:t>Gráfica 3. </a:t>
            </a:r>
            <a:endParaRPr lang="es-MX" sz="3000" dirty="0"/>
          </a:p>
        </p:txBody>
      </p:sp>
    </p:spTree>
    <p:extLst>
      <p:ext uri="{BB962C8B-B14F-4D97-AF65-F5344CB8AC3E}">
        <p14:creationId xmlns:p14="http://schemas.microsoft.com/office/powerpoint/2010/main" val="2449188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8665424" y="26381507"/>
            <a:ext cx="22783959" cy="11045843"/>
          </a:xfrm>
        </p:spPr>
        <p:txBody>
          <a:bodyPr/>
          <a:lstStyle/>
          <a:p>
            <a:endParaRPr lang="es-MX" dirty="0" smtClean="0"/>
          </a:p>
          <a:p>
            <a:endParaRPr lang="es-MX" dirty="0" smtClean="0"/>
          </a:p>
          <a:p>
            <a:endParaRPr lang="es-MX" dirty="0"/>
          </a:p>
        </p:txBody>
      </p:sp>
      <p:pic>
        <p:nvPicPr>
          <p:cNvPr id="1026" name="Picture 2" descr="https://encrypted-tbn2.gstatic.com/images?q=tbn:ANd9GcRx9mLDTjib99pRBT3kZE1S7Gm7RJbNPfWL4Ihl-1rPEaUHzG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1802" y="409903"/>
            <a:ext cx="4659275" cy="434865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8" y="292251"/>
            <a:ext cx="5638392" cy="446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360488" y="5219108"/>
            <a:ext cx="12241360" cy="19440465"/>
          </a:xfrm>
          <a:prstGeom prst="roundRect">
            <a:avLst/>
          </a:prstGeom>
          <a:ln w="76200"/>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MX" sz="3600" b="1" dirty="0" smtClean="0"/>
              <a:t>Introducción</a:t>
            </a:r>
          </a:p>
          <a:p>
            <a:pPr algn="just"/>
            <a:endParaRPr lang="es-MX" sz="3600" dirty="0" smtClean="0"/>
          </a:p>
          <a:p>
            <a:pPr algn="just"/>
            <a:r>
              <a:rPr lang="es-MX" sz="3600" dirty="0" smtClean="0"/>
              <a:t>La </a:t>
            </a:r>
            <a:r>
              <a:rPr lang="es-MX" sz="3600" dirty="0"/>
              <a:t>TDS </a:t>
            </a:r>
            <a:r>
              <a:rPr lang="es-MX" sz="3600" dirty="0" smtClean="0"/>
              <a:t>distingue dos </a:t>
            </a:r>
            <a:r>
              <a:rPr lang="es-MX" sz="3600" dirty="0"/>
              <a:t>grandes factores en la emisión de un juicio de detección: la </a:t>
            </a:r>
            <a:r>
              <a:rPr lang="es-MX" sz="3600" dirty="0" smtClean="0"/>
              <a:t>Discriminabilidad </a:t>
            </a:r>
            <a:r>
              <a:rPr lang="es-MX" sz="3600" dirty="0"/>
              <a:t>de la señal respecto del ruido (d</a:t>
            </a:r>
            <a:r>
              <a:rPr lang="es-MX" sz="3600" dirty="0" smtClean="0"/>
              <a:t>’; </a:t>
            </a:r>
            <a:r>
              <a:rPr lang="es-MX" sz="3600" dirty="0" err="1" smtClean="0"/>
              <a:t>a.k.a</a:t>
            </a:r>
            <a:r>
              <a:rPr lang="es-MX" sz="3600" dirty="0" smtClean="0"/>
              <a:t>. ‘Sensibilidad del sistema’) </a:t>
            </a:r>
            <a:r>
              <a:rPr lang="es-MX" sz="3600" dirty="0"/>
              <a:t>y </a:t>
            </a:r>
            <a:r>
              <a:rPr lang="es-MX" sz="3600" dirty="0" smtClean="0"/>
              <a:t>un Sesgo </a:t>
            </a:r>
            <a:r>
              <a:rPr lang="es-MX" sz="3600" dirty="0" smtClean="0"/>
              <a:t>(β)</a:t>
            </a:r>
            <a:r>
              <a:rPr lang="es-MX" sz="3600" dirty="0" smtClean="0"/>
              <a:t> en función al conocimiento que se tenga sobre la </a:t>
            </a:r>
            <a:r>
              <a:rPr lang="es-MX" sz="3600" dirty="0"/>
              <a:t>tarea, </a:t>
            </a:r>
            <a:r>
              <a:rPr lang="es-MX" sz="3600" dirty="0" smtClean="0"/>
              <a:t>(</a:t>
            </a:r>
            <a:r>
              <a:rPr lang="es-MX" sz="3600" dirty="0" err="1" smtClean="0"/>
              <a:t>e.g</a:t>
            </a:r>
            <a:r>
              <a:rPr lang="es-MX" sz="3600" dirty="0" smtClean="0"/>
              <a:t>. las </a:t>
            </a:r>
            <a:r>
              <a:rPr lang="es-MX" sz="3600" dirty="0"/>
              <a:t>consecuencias </a:t>
            </a:r>
            <a:r>
              <a:rPr lang="es-MX" sz="3600" dirty="0" smtClean="0"/>
              <a:t>de acertar y errar, </a:t>
            </a:r>
            <a:r>
              <a:rPr lang="es-MX" sz="3600" dirty="0"/>
              <a:t>la </a:t>
            </a:r>
            <a:r>
              <a:rPr lang="es-MX" sz="3600" dirty="0" smtClean="0"/>
              <a:t>probabilidad de aparición de </a:t>
            </a:r>
            <a:r>
              <a:rPr lang="es-MX" sz="3600" dirty="0"/>
              <a:t>la </a:t>
            </a:r>
            <a:r>
              <a:rPr lang="es-MX" sz="3600" dirty="0" smtClean="0"/>
              <a:t>señal, etc.) (</a:t>
            </a:r>
            <a:r>
              <a:rPr lang="es-MX" sz="3600" dirty="0" err="1"/>
              <a:t>Wickens</a:t>
            </a:r>
            <a:r>
              <a:rPr lang="es-MX" sz="3600" dirty="0"/>
              <a:t>, </a:t>
            </a:r>
            <a:r>
              <a:rPr lang="es-MX" sz="3600" dirty="0" smtClean="0"/>
              <a:t>2002; </a:t>
            </a:r>
            <a:r>
              <a:rPr lang="es-MX" sz="3600" dirty="0" err="1"/>
              <a:t>Ma</a:t>
            </a:r>
            <a:r>
              <a:rPr lang="es-MX" sz="3600" dirty="0"/>
              <a:t> et al, 2012; </a:t>
            </a:r>
            <a:r>
              <a:rPr lang="es-MX" sz="3600" dirty="0" err="1"/>
              <a:t>Swets</a:t>
            </a:r>
            <a:r>
              <a:rPr lang="es-MX" sz="3600" dirty="0"/>
              <a:t>, 1973). </a:t>
            </a:r>
            <a:r>
              <a:rPr lang="es-MX" sz="3600" dirty="0" smtClean="0"/>
              <a:t>Se asume que el sistema desarrollará una regla de elección, (i.e. ‘criterio’) (</a:t>
            </a:r>
            <a:r>
              <a:rPr lang="es-MX" sz="3600" dirty="0" err="1" smtClean="0"/>
              <a:t>Wickens</a:t>
            </a:r>
            <a:r>
              <a:rPr lang="es-MX" sz="3600" dirty="0" smtClean="0"/>
              <a:t>, 2002).</a:t>
            </a:r>
          </a:p>
          <a:p>
            <a:pPr algn="just"/>
            <a:endParaRPr lang="es-MX" sz="3600" dirty="0"/>
          </a:p>
          <a:p>
            <a:pPr algn="just"/>
            <a:r>
              <a:rPr lang="es-MX" sz="3600" dirty="0" smtClean="0"/>
              <a:t>De </a:t>
            </a:r>
            <a:r>
              <a:rPr lang="es-MX" sz="3600" dirty="0"/>
              <a:t>acuerdo con Lynn &amp; </a:t>
            </a:r>
            <a:r>
              <a:rPr lang="es-MX" sz="3600" dirty="0" err="1"/>
              <a:t>Feldman</a:t>
            </a:r>
            <a:r>
              <a:rPr lang="es-MX" sz="3600" dirty="0"/>
              <a:t> (2014), la distinción que </a:t>
            </a:r>
            <a:r>
              <a:rPr lang="es-MX" sz="3600" dirty="0" smtClean="0"/>
              <a:t>se hace en la literatura entre </a:t>
            </a:r>
            <a:r>
              <a:rPr lang="es-MX" sz="3600" dirty="0"/>
              <a:t>la </a:t>
            </a:r>
            <a:r>
              <a:rPr lang="es-MX" sz="3600" dirty="0" smtClean="0"/>
              <a:t>Sensibilidad y el Sesgo omite la influencia de la primera en la definición del Sesgo como una función de las condiciones de la tarea. De </a:t>
            </a:r>
            <a:r>
              <a:rPr lang="es-MX" sz="3600" dirty="0"/>
              <a:t>acuerdo con </a:t>
            </a:r>
            <a:r>
              <a:rPr lang="es-MX" sz="3600" dirty="0" smtClean="0"/>
              <a:t>estos autores, </a:t>
            </a:r>
            <a:r>
              <a:rPr lang="es-MX" sz="3600" dirty="0"/>
              <a:t>todo sistema que tienda a la </a:t>
            </a:r>
            <a:r>
              <a:rPr lang="es-MX" sz="3600" dirty="0" smtClean="0"/>
              <a:t>optimización </a:t>
            </a:r>
            <a:r>
              <a:rPr lang="es-MX" sz="3600" dirty="0"/>
              <a:t>debería mostrar conductas más extremas (un mayor sesgo) ante condiciones con una mayor incertidumbre </a:t>
            </a:r>
            <a:r>
              <a:rPr lang="es-MX" sz="3600" dirty="0" smtClean="0"/>
              <a:t>perceptual.</a:t>
            </a:r>
            <a:endParaRPr lang="es-MX" sz="3600" dirty="0"/>
          </a:p>
          <a:p>
            <a:pPr algn="just"/>
            <a:r>
              <a:rPr lang="es-MX" sz="3600" dirty="0"/>
              <a:t> </a:t>
            </a:r>
          </a:p>
          <a:p>
            <a:pPr algn="just"/>
            <a:r>
              <a:rPr lang="es-MX" sz="3600" dirty="0"/>
              <a:t>La ilusión de </a:t>
            </a:r>
            <a:r>
              <a:rPr lang="es-MX" sz="3600" dirty="0" err="1"/>
              <a:t>Ebbinghaus</a:t>
            </a:r>
            <a:r>
              <a:rPr lang="es-MX" sz="3600" dirty="0"/>
              <a:t> refiere a un fallo en la estimación del tamaño subjetivo de un círculo cuando éste aparece rodeado </a:t>
            </a:r>
            <a:r>
              <a:rPr lang="es-MX" sz="3600" dirty="0" smtClean="0"/>
              <a:t>por </a:t>
            </a:r>
            <a:r>
              <a:rPr lang="es-MX" sz="3600" dirty="0"/>
              <a:t>un conjunto de círculos uniformes, de mayor o menor tamaño. </a:t>
            </a:r>
            <a:r>
              <a:rPr lang="es-MX" sz="3600" dirty="0" smtClean="0"/>
              <a:t>Se sabe que el juicio del tamaño subjetivo es una función del tamaño real del círculo interno y los externos, y que varía en intensidad proporcionalmente al número de círculos circundantes,  (</a:t>
            </a:r>
            <a:r>
              <a:rPr lang="es-MX" sz="3600" dirty="0" err="1" smtClean="0"/>
              <a:t>Massaro</a:t>
            </a:r>
            <a:r>
              <a:rPr lang="es-MX" sz="3600" dirty="0" smtClean="0"/>
              <a:t> </a:t>
            </a:r>
            <a:r>
              <a:rPr lang="es-MX" sz="3600" dirty="0"/>
              <a:t>y Anderson, 1971</a:t>
            </a:r>
            <a:r>
              <a:rPr lang="es-MX" sz="3600" dirty="0" smtClean="0"/>
              <a:t>).</a:t>
            </a:r>
          </a:p>
          <a:p>
            <a:pPr algn="just"/>
            <a:endParaRPr lang="es-MX" sz="3600" dirty="0"/>
          </a:p>
          <a:p>
            <a:pPr algn="just"/>
            <a:endParaRPr lang="es-MX" sz="3600" dirty="0" smtClean="0"/>
          </a:p>
          <a:p>
            <a:pPr algn="just"/>
            <a:endParaRPr lang="es-MX" sz="3600" dirty="0"/>
          </a:p>
          <a:p>
            <a:pPr algn="just"/>
            <a:endParaRPr lang="es-MX" sz="3600" dirty="0"/>
          </a:p>
        </p:txBody>
      </p:sp>
      <p:sp>
        <p:nvSpPr>
          <p:cNvPr id="7" name="6 CuadroTexto"/>
          <p:cNvSpPr txBox="1"/>
          <p:nvPr/>
        </p:nvSpPr>
        <p:spPr>
          <a:xfrm>
            <a:off x="340690" y="25283839"/>
            <a:ext cx="12220394" cy="4334232"/>
          </a:xfrm>
          <a:prstGeom prst="snip2DiagRect">
            <a:avLst/>
          </a:prstGeom>
          <a:ln w="7620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MX" sz="3500" b="1" dirty="0" smtClean="0"/>
              <a:t>Objetivo</a:t>
            </a:r>
          </a:p>
          <a:p>
            <a:pPr algn="ctr"/>
            <a:endParaRPr lang="es-MX" sz="3500" b="1" dirty="0" smtClean="0"/>
          </a:p>
          <a:p>
            <a:pPr algn="just"/>
            <a:r>
              <a:rPr lang="es-MX" sz="3200" dirty="0" smtClean="0"/>
              <a:t>Evaluar los cambios en la emisión de respuestas con tendencias extremas cuando las condiciones de la tarea permanecen iguales y lo único que varía es la discriminabilidad de la señal, aprovechando lo que se sabe sobre el funcionamiento de la Ilusión de </a:t>
            </a:r>
            <a:r>
              <a:rPr lang="es-MX" sz="3200" dirty="0" err="1" smtClean="0"/>
              <a:t>Ebbinghaus</a:t>
            </a:r>
            <a:r>
              <a:rPr lang="es-MX" sz="3200" dirty="0" smtClean="0"/>
              <a:t> para estructurar dos niveles distintos de discriminabilidad.</a:t>
            </a:r>
            <a:endParaRPr lang="es-MX" sz="3200" b="1" dirty="0" smtClean="0"/>
          </a:p>
        </p:txBody>
      </p:sp>
      <p:pic>
        <p:nvPicPr>
          <p:cNvPr id="10" name="Picture 2" descr="http://upload.wikimedia.org/wikipedia/commons/thumb/b/bc/Mond-vergleich.svg/2000px-Mond-vergleich.svg.png"/>
          <p:cNvPicPr>
            <a:picLocks noChangeAspect="1" noChangeArrowheads="1"/>
          </p:cNvPicPr>
          <p:nvPr/>
        </p:nvPicPr>
        <p:blipFill>
          <a:blip r:embed="rId5" cstate="print"/>
          <a:srcRect/>
          <a:stretch>
            <a:fillRect/>
          </a:stretch>
        </p:blipFill>
        <p:spPr bwMode="auto">
          <a:xfrm>
            <a:off x="3958343" y="21655798"/>
            <a:ext cx="4690368" cy="2886921"/>
          </a:xfrm>
          <a:prstGeom prst="rect">
            <a:avLst/>
          </a:prstGeom>
          <a:noFill/>
        </p:spPr>
      </p:pic>
      <p:sp>
        <p:nvSpPr>
          <p:cNvPr id="5" name="4 CuadroTexto"/>
          <p:cNvSpPr txBox="1"/>
          <p:nvPr/>
        </p:nvSpPr>
        <p:spPr>
          <a:xfrm>
            <a:off x="360489" y="30036367"/>
            <a:ext cx="12241359" cy="13188226"/>
          </a:xfrm>
          <a:prstGeom prst="rect">
            <a:avLst/>
          </a:prstGeom>
          <a:ln w="76200"/>
        </p:spPr>
        <p:style>
          <a:lnRef idx="2">
            <a:schemeClr val="accent2"/>
          </a:lnRef>
          <a:fillRef idx="1">
            <a:schemeClr val="lt1"/>
          </a:fillRef>
          <a:effectRef idx="0">
            <a:schemeClr val="accent2"/>
          </a:effectRef>
          <a:fontRef idx="minor">
            <a:schemeClr val="dk1"/>
          </a:fontRef>
        </p:style>
        <p:txBody>
          <a:bodyPr wrap="square" numCol="1" rtlCol="0">
            <a:spAutoFit/>
          </a:bodyPr>
          <a:lstStyle/>
          <a:p>
            <a:pPr algn="ctr"/>
            <a:r>
              <a:rPr lang="es-MX" sz="3700" b="1" dirty="0" smtClean="0"/>
              <a:t>Método</a:t>
            </a:r>
          </a:p>
          <a:p>
            <a:pPr algn="just"/>
            <a:r>
              <a:rPr lang="es-MX" sz="3700" dirty="0" smtClean="0"/>
              <a:t>Señal:</a:t>
            </a:r>
          </a:p>
          <a:p>
            <a:pPr algn="just"/>
            <a:r>
              <a:rPr lang="es-MX" sz="3700" dirty="0"/>
              <a:t> </a:t>
            </a:r>
            <a:r>
              <a:rPr lang="es-MX" sz="3700" dirty="0" smtClean="0"/>
              <a:t>         Ensayos en que el círculo central de una figura de   </a:t>
            </a:r>
            <a:r>
              <a:rPr lang="es-MX" sz="3700" dirty="0" err="1" smtClean="0"/>
              <a:t>Ebbinghaus</a:t>
            </a:r>
            <a:r>
              <a:rPr lang="es-MX" sz="3700" dirty="0" smtClean="0"/>
              <a:t> sea del mismo tamaño que un círculo de referencia, aislado.</a:t>
            </a:r>
          </a:p>
          <a:p>
            <a:pPr algn="just"/>
            <a:endParaRPr lang="es-MX" sz="3700" dirty="0"/>
          </a:p>
          <a:p>
            <a:pPr algn="just"/>
            <a:r>
              <a:rPr lang="es-MX" sz="3700" dirty="0" smtClean="0"/>
              <a:t>Estímulos y Ensayos</a:t>
            </a:r>
          </a:p>
          <a:p>
            <a:pPr algn="just"/>
            <a:r>
              <a:rPr lang="es-MX" sz="3700" dirty="0" smtClean="0"/>
              <a:t>        &gt;  30 estímulos diferentes             (6 con señal)</a:t>
            </a:r>
          </a:p>
          <a:p>
            <a:pPr algn="just"/>
            <a:r>
              <a:rPr lang="es-MX" sz="3700" dirty="0"/>
              <a:t> </a:t>
            </a:r>
            <a:r>
              <a:rPr lang="es-MX" sz="3700" dirty="0" smtClean="0"/>
              <a:t>             &gt; 5 tamaños distintos de círculo central</a:t>
            </a:r>
          </a:p>
          <a:p>
            <a:pPr algn="just"/>
            <a:r>
              <a:rPr lang="es-MX" sz="3700" dirty="0"/>
              <a:t> </a:t>
            </a:r>
            <a:r>
              <a:rPr lang="es-MX" sz="3700" dirty="0" smtClean="0"/>
              <a:t>             &gt; 3 niveles de la dimensión ‘número de círculos externos’ </a:t>
            </a:r>
          </a:p>
          <a:p>
            <a:pPr algn="just"/>
            <a:r>
              <a:rPr lang="es-MX" sz="3700" dirty="0"/>
              <a:t> </a:t>
            </a:r>
            <a:r>
              <a:rPr lang="es-MX" sz="3700" dirty="0" smtClean="0"/>
              <a:t>             &gt; 2 niveles del tamaño de círculo externo</a:t>
            </a:r>
          </a:p>
          <a:p>
            <a:pPr algn="just"/>
            <a:r>
              <a:rPr lang="es-MX" sz="3700" dirty="0"/>
              <a:t> </a:t>
            </a:r>
            <a:r>
              <a:rPr lang="es-MX" sz="3700" dirty="0" smtClean="0"/>
              <a:t>       &gt; 7 repeticiones</a:t>
            </a:r>
          </a:p>
          <a:p>
            <a:pPr algn="just"/>
            <a:r>
              <a:rPr lang="es-MX" sz="3700" dirty="0"/>
              <a:t> </a:t>
            </a:r>
            <a:r>
              <a:rPr lang="es-MX" sz="3700" dirty="0" smtClean="0"/>
              <a:t>             &gt; 336 ensayos</a:t>
            </a:r>
          </a:p>
          <a:p>
            <a:pPr algn="just"/>
            <a:r>
              <a:rPr lang="es-MX" sz="3700" dirty="0" smtClean="0"/>
              <a:t>Controles:</a:t>
            </a:r>
          </a:p>
          <a:p>
            <a:pPr algn="just"/>
            <a:r>
              <a:rPr lang="es-MX" sz="3700" dirty="0"/>
              <a:t> </a:t>
            </a:r>
            <a:r>
              <a:rPr lang="es-MX" sz="3700" dirty="0" smtClean="0"/>
              <a:t>         Contrabalanceo en el orden de presentación.</a:t>
            </a:r>
          </a:p>
          <a:p>
            <a:pPr algn="just"/>
            <a:r>
              <a:rPr lang="es-MX" sz="3700" dirty="0" smtClean="0"/>
              <a:t>          </a:t>
            </a:r>
            <a:r>
              <a:rPr lang="es-MX" sz="3700" dirty="0" err="1" smtClean="0"/>
              <a:t>Equiprobabilidad</a:t>
            </a:r>
            <a:r>
              <a:rPr lang="es-MX" sz="3700" dirty="0" smtClean="0"/>
              <a:t> de presentación.</a:t>
            </a:r>
          </a:p>
          <a:p>
            <a:pPr algn="just"/>
            <a:r>
              <a:rPr lang="es-MX" sz="3700" dirty="0" smtClean="0"/>
              <a:t>Fases:</a:t>
            </a:r>
          </a:p>
          <a:p>
            <a:pPr algn="just"/>
            <a:r>
              <a:rPr lang="es-MX" sz="3700" dirty="0" smtClean="0"/>
              <a:t>          Entrenamiento &gt;   336 ensayos libres </a:t>
            </a:r>
          </a:p>
          <a:p>
            <a:pPr algn="just"/>
            <a:r>
              <a:rPr lang="es-MX" sz="3700" dirty="0" smtClean="0"/>
              <a:t>          Prueba - - - - -  -&gt; 336 ensayos + Castigo a F.A</a:t>
            </a:r>
          </a:p>
          <a:p>
            <a:pPr algn="just"/>
            <a:r>
              <a:rPr lang="es-MX" sz="3700" dirty="0" smtClean="0"/>
              <a:t>Condiciones</a:t>
            </a:r>
          </a:p>
          <a:p>
            <a:pPr algn="just"/>
            <a:r>
              <a:rPr lang="es-MX" sz="3700" dirty="0" smtClean="0"/>
              <a:t>           Muchos círculos externos (6, 7 y 8) </a:t>
            </a:r>
          </a:p>
          <a:p>
            <a:pPr algn="just"/>
            <a:r>
              <a:rPr lang="es-MX" sz="3700" dirty="0" smtClean="0"/>
              <a:t>           Pocos círculos externos  (2, 3 y 4)</a:t>
            </a:r>
            <a:endParaRPr lang="es-MX" sz="3700" dirty="0"/>
          </a:p>
        </p:txBody>
      </p:sp>
      <p:sp>
        <p:nvSpPr>
          <p:cNvPr id="15" name="14 CuadroTexto"/>
          <p:cNvSpPr txBox="1"/>
          <p:nvPr/>
        </p:nvSpPr>
        <p:spPr>
          <a:xfrm>
            <a:off x="12860088" y="34284839"/>
            <a:ext cx="12241359" cy="8633133"/>
          </a:xfrm>
          <a:prstGeom prst="rect">
            <a:avLst/>
          </a:prstGeom>
          <a:ln w="76200"/>
        </p:spPr>
        <p:style>
          <a:lnRef idx="2">
            <a:schemeClr val="accent2"/>
          </a:lnRef>
          <a:fillRef idx="1">
            <a:schemeClr val="lt1"/>
          </a:fillRef>
          <a:effectRef idx="0">
            <a:schemeClr val="accent2"/>
          </a:effectRef>
          <a:fontRef idx="minor">
            <a:schemeClr val="dk1"/>
          </a:fontRef>
        </p:style>
        <p:txBody>
          <a:bodyPr wrap="square" numCol="1" rtlCol="0">
            <a:spAutoFit/>
          </a:bodyPr>
          <a:lstStyle/>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endParaRPr lang="es-MX" sz="3700" dirty="0" smtClean="0"/>
          </a:p>
          <a:p>
            <a:pPr algn="just"/>
            <a:endParaRPr lang="es-MX" sz="3700" dirty="0"/>
          </a:p>
          <a:p>
            <a:pPr algn="just"/>
            <a:r>
              <a:rPr lang="es-MX" sz="3700" dirty="0" smtClean="0"/>
              <a:t>.</a:t>
            </a:r>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37487" y="34506148"/>
            <a:ext cx="11836897" cy="840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25779312" y="34284839"/>
            <a:ext cx="6441765" cy="851002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s-MX" sz="3500" b="1" dirty="0" smtClean="0"/>
          </a:p>
          <a:p>
            <a:pPr algn="ctr"/>
            <a:r>
              <a:rPr lang="es-MX" sz="3500" b="1" dirty="0" smtClean="0"/>
              <a:t>Referencias</a:t>
            </a:r>
          </a:p>
          <a:p>
            <a:endParaRPr lang="es-MX" sz="3500" dirty="0"/>
          </a:p>
          <a:p>
            <a:pPr marL="457200" lvl="0" indent="-457200">
              <a:buFont typeface="Arial" pitchFamily="34" charset="0"/>
              <a:buChar char="•"/>
            </a:pPr>
            <a:r>
              <a:rPr lang="en-US" sz="3400" dirty="0" smtClean="0"/>
              <a:t>Lynn</a:t>
            </a:r>
            <a:r>
              <a:rPr lang="en-US" sz="3400" dirty="0"/>
              <a:t>, S. &amp; Feldman, L. (2014). Utilizing Signal Detection Theory.</a:t>
            </a:r>
            <a:endParaRPr lang="es-MX" sz="3400" dirty="0"/>
          </a:p>
          <a:p>
            <a:pPr marL="457200" lvl="0" indent="-457200">
              <a:buFont typeface="Arial" pitchFamily="34" charset="0"/>
              <a:buChar char="•"/>
            </a:pPr>
            <a:r>
              <a:rPr lang="en-US" sz="3400" dirty="0"/>
              <a:t>Ma, W., </a:t>
            </a:r>
            <a:r>
              <a:rPr lang="en-US" sz="3400" dirty="0" err="1"/>
              <a:t>Kording</a:t>
            </a:r>
            <a:r>
              <a:rPr lang="en-US" sz="3400" dirty="0"/>
              <a:t>, K., </a:t>
            </a:r>
            <a:r>
              <a:rPr lang="en-US" sz="3400" dirty="0" err="1"/>
              <a:t>Goldreich</a:t>
            </a:r>
            <a:r>
              <a:rPr lang="en-US" sz="3400" dirty="0"/>
              <a:t>, D.(2012) Bayesian Modeling of Perception</a:t>
            </a:r>
            <a:endParaRPr lang="es-MX" sz="3400" dirty="0"/>
          </a:p>
          <a:p>
            <a:pPr marL="457200" lvl="0" indent="-457200">
              <a:buFont typeface="Arial" pitchFamily="34" charset="0"/>
              <a:buChar char="•"/>
            </a:pPr>
            <a:r>
              <a:rPr lang="en-US" sz="3400" dirty="0" smtClean="0"/>
              <a:t>Ma, W. (2012). Organizing probabilistic models of perception. Cell press.</a:t>
            </a:r>
            <a:endParaRPr lang="es-MX" sz="3400" dirty="0" smtClean="0"/>
          </a:p>
          <a:p>
            <a:pPr marL="457200" lvl="0" indent="-457200">
              <a:buFont typeface="Arial" pitchFamily="34" charset="0"/>
              <a:buChar char="•"/>
            </a:pPr>
            <a:r>
              <a:rPr lang="en-US" sz="3400" dirty="0" err="1" smtClean="0"/>
              <a:t>Masssaro</a:t>
            </a:r>
            <a:r>
              <a:rPr lang="en-US" sz="3400" dirty="0"/>
              <a:t>, D., Anderson, N., (1971) </a:t>
            </a:r>
            <a:r>
              <a:rPr lang="en-US" sz="3400" dirty="0" err="1"/>
              <a:t>Judmental</a:t>
            </a:r>
            <a:r>
              <a:rPr lang="en-US" sz="3400" dirty="0"/>
              <a:t> model on the </a:t>
            </a:r>
            <a:r>
              <a:rPr lang="en-US" sz="3400" dirty="0" err="1"/>
              <a:t>Ebbinghaus</a:t>
            </a:r>
            <a:r>
              <a:rPr lang="en-US" sz="3400" dirty="0"/>
              <a:t> Illusion.  </a:t>
            </a:r>
            <a:endParaRPr lang="es-MX" sz="3400" dirty="0"/>
          </a:p>
          <a:p>
            <a:pPr marL="457200" lvl="0" indent="-457200">
              <a:buFont typeface="Arial" pitchFamily="34" charset="0"/>
              <a:buChar char="•"/>
            </a:pPr>
            <a:r>
              <a:rPr lang="en-US" sz="3400" dirty="0" err="1" smtClean="0"/>
              <a:t>Wickens</a:t>
            </a:r>
            <a:r>
              <a:rPr lang="en-US" sz="3400" dirty="0"/>
              <a:t>, T. (2002) Elementary Signal Detection Theory. </a:t>
            </a:r>
            <a:endParaRPr lang="es-MX" sz="3400" dirty="0"/>
          </a:p>
        </p:txBody>
      </p:sp>
      <p:sp>
        <p:nvSpPr>
          <p:cNvPr id="11" name="10 CuadroTexto"/>
          <p:cNvSpPr txBox="1"/>
          <p:nvPr/>
        </p:nvSpPr>
        <p:spPr>
          <a:xfrm>
            <a:off x="13159642" y="5546256"/>
            <a:ext cx="19061434" cy="28607831"/>
          </a:xfrm>
          <a:prstGeom prst="rect">
            <a:avLst/>
          </a:prstGeom>
          <a:ln w="762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MX" sz="3600" b="1" dirty="0" smtClean="0"/>
              <a:t>            </a:t>
            </a:r>
            <a:endParaRPr lang="es-MX" sz="3600" b="1" dirty="0"/>
          </a:p>
          <a:p>
            <a:pPr algn="ctr"/>
            <a:endParaRPr lang="es-MX" sz="3600" b="1" dirty="0" smtClean="0"/>
          </a:p>
          <a:p>
            <a:pPr algn="ctr"/>
            <a:endParaRPr lang="es-MX" sz="3600" b="1" dirty="0" smtClean="0"/>
          </a:p>
          <a:p>
            <a:pPr algn="ctr"/>
            <a:endParaRPr lang="es-MX" sz="3600" b="1" dirty="0"/>
          </a:p>
          <a:p>
            <a:pPr algn="ctr"/>
            <a:endParaRPr lang="es-MX" sz="3600" b="1" dirty="0" smtClean="0"/>
          </a:p>
          <a:p>
            <a:pPr algn="ctr"/>
            <a:endParaRPr lang="es-MX" sz="3600" b="1" dirty="0"/>
          </a:p>
          <a:p>
            <a:pPr algn="ctr"/>
            <a:endParaRPr lang="es-MX" sz="3600" b="1" dirty="0" smtClean="0"/>
          </a:p>
          <a:p>
            <a:pPr algn="ctr"/>
            <a:endParaRPr lang="es-MX" sz="3600" b="1" dirty="0"/>
          </a:p>
          <a:p>
            <a:pPr algn="ctr"/>
            <a:endParaRPr lang="es-MX" sz="500" dirty="0" smtClean="0"/>
          </a:p>
          <a:p>
            <a:pPr algn="ctr"/>
            <a:endParaRPr lang="es-MX" sz="500" dirty="0"/>
          </a:p>
          <a:p>
            <a:pPr algn="ctr"/>
            <a:endParaRPr lang="es-MX" sz="500" dirty="0" smtClean="0"/>
          </a:p>
          <a:p>
            <a:pPr algn="ctr"/>
            <a:endParaRPr lang="es-MX" sz="500" dirty="0"/>
          </a:p>
          <a:p>
            <a:pPr algn="ctr"/>
            <a:endParaRPr lang="es-MX" sz="500" dirty="0" smtClean="0"/>
          </a:p>
          <a:p>
            <a:pPr algn="ctr"/>
            <a:endParaRPr lang="es-MX" sz="500" dirty="0"/>
          </a:p>
          <a:p>
            <a:pPr algn="ctr"/>
            <a:endParaRPr lang="es-MX" sz="500" dirty="0" smtClean="0"/>
          </a:p>
          <a:p>
            <a:pPr algn="ctr"/>
            <a:endParaRPr lang="es-MX" sz="500" dirty="0"/>
          </a:p>
          <a:p>
            <a:pPr algn="ctr"/>
            <a:endParaRPr lang="es-MX" sz="500" dirty="0" smtClean="0"/>
          </a:p>
          <a:p>
            <a:pPr algn="ctr"/>
            <a:endParaRPr lang="es-MX" sz="500" dirty="0"/>
          </a:p>
          <a:p>
            <a:pPr algn="ctr"/>
            <a:endParaRPr lang="es-MX" sz="500" dirty="0" smtClean="0"/>
          </a:p>
          <a:p>
            <a:pPr algn="ctr"/>
            <a:endParaRPr lang="es-MX" sz="500" dirty="0"/>
          </a:p>
          <a:p>
            <a:pPr algn="ctr"/>
            <a:endParaRPr lang="es-MX" sz="500" dirty="0" smtClean="0"/>
          </a:p>
          <a:p>
            <a:pPr algn="ctr"/>
            <a:r>
              <a:rPr lang="es-MX" sz="500" dirty="0" smtClean="0"/>
              <a:t>j</a:t>
            </a:r>
            <a:r>
              <a:rPr lang="es-MX" sz="3000" dirty="0" smtClean="0"/>
              <a:t/>
            </a:r>
            <a:br>
              <a:rPr lang="es-MX" sz="3000" dirty="0" smtClean="0"/>
            </a:br>
            <a:endParaRPr lang="es-MX" sz="3000" dirty="0" smtClean="0"/>
          </a:p>
          <a:p>
            <a:pPr algn="ctr"/>
            <a:endParaRPr lang="es-MX" sz="3000" dirty="0"/>
          </a:p>
          <a:p>
            <a:pPr algn="just"/>
            <a:r>
              <a:rPr lang="es-MX" sz="3500" dirty="0" smtClean="0"/>
              <a:t>Lo primero que enfatizan los datos es que, consistentemente, los valores de d’ coinciden con los dos niveles de discriminabilidad propuestos por la literatura, encontrándose valores de d’ mayores para la condición con Pocos círculos externos que para la condición con Muchos círculos. </a:t>
            </a:r>
            <a:r>
              <a:rPr lang="es-MX" sz="3500" dirty="0" smtClean="0"/>
              <a:t>No obstante, no se encuentra una diferencia clara entre la tendencia (sesgo) de ejecución entre ambos niveles de discriminabilidad.</a:t>
            </a:r>
          </a:p>
          <a:p>
            <a:pPr algn="just"/>
            <a:endParaRPr lang="es-MX" sz="3500" dirty="0" smtClean="0"/>
          </a:p>
          <a:p>
            <a:pPr algn="just"/>
            <a:endParaRPr lang="es-MX" sz="3500" dirty="0"/>
          </a:p>
          <a:p>
            <a:pPr algn="just"/>
            <a:endParaRPr lang="es-MX" sz="3500" dirty="0" smtClean="0"/>
          </a:p>
          <a:p>
            <a:pPr algn="just"/>
            <a:endParaRPr lang="es-MX" sz="3500" dirty="0"/>
          </a:p>
          <a:p>
            <a:pPr algn="just"/>
            <a:endParaRPr lang="es-MX" sz="3500" dirty="0" smtClean="0"/>
          </a:p>
          <a:p>
            <a:pPr algn="just"/>
            <a:endParaRPr lang="es-MX" sz="3500" dirty="0" smtClean="0"/>
          </a:p>
          <a:p>
            <a:pPr algn="just"/>
            <a:endParaRPr lang="es-MX" sz="3500" dirty="0" smtClean="0"/>
          </a:p>
          <a:p>
            <a:pPr algn="just"/>
            <a:endParaRPr lang="es-MX" sz="3500" dirty="0"/>
          </a:p>
          <a:p>
            <a:pPr algn="just"/>
            <a:endParaRPr lang="es-MX" sz="3500" dirty="0" smtClean="0"/>
          </a:p>
          <a:p>
            <a:pPr algn="just"/>
            <a:endParaRPr lang="es-MX" sz="3500" dirty="0"/>
          </a:p>
          <a:p>
            <a:pPr algn="just"/>
            <a:endParaRPr lang="es-MX" sz="3500" dirty="0" smtClean="0"/>
          </a:p>
          <a:p>
            <a:pPr algn="just"/>
            <a:endParaRPr lang="es-MX" sz="3500" dirty="0" smtClean="0"/>
          </a:p>
          <a:p>
            <a:pPr algn="just"/>
            <a:endParaRPr lang="es-MX" sz="3500" dirty="0"/>
          </a:p>
          <a:p>
            <a:pPr algn="just"/>
            <a:endParaRPr lang="es-MX" sz="3500" dirty="0" smtClean="0"/>
          </a:p>
          <a:p>
            <a:pPr algn="just"/>
            <a:endParaRPr lang="es-MX" sz="3500" dirty="0" smtClean="0"/>
          </a:p>
          <a:p>
            <a:pPr algn="just"/>
            <a:endParaRPr lang="es-MX" sz="3500" dirty="0"/>
          </a:p>
          <a:p>
            <a:pPr algn="just"/>
            <a:endParaRPr lang="es-MX" sz="3500" dirty="0" smtClean="0"/>
          </a:p>
          <a:p>
            <a:pPr algn="just"/>
            <a:endParaRPr lang="es-MX" sz="3500" dirty="0"/>
          </a:p>
          <a:p>
            <a:pPr algn="just"/>
            <a:endParaRPr lang="es-MX" sz="3500" dirty="0"/>
          </a:p>
          <a:p>
            <a:pPr algn="just"/>
            <a:endParaRPr lang="es-MX" sz="3500" dirty="0" smtClean="0"/>
          </a:p>
          <a:p>
            <a:pPr algn="just"/>
            <a:endParaRPr lang="es-MX" sz="3500" dirty="0" smtClean="0"/>
          </a:p>
          <a:p>
            <a:pPr algn="just"/>
            <a:endParaRPr lang="es-MX" sz="3500" dirty="0"/>
          </a:p>
          <a:p>
            <a:pPr algn="just"/>
            <a:endParaRPr lang="es-MX" sz="3500" dirty="0" smtClean="0"/>
          </a:p>
          <a:p>
            <a:pPr algn="just"/>
            <a:endParaRPr lang="es-MX" sz="3500" dirty="0"/>
          </a:p>
          <a:p>
            <a:pPr algn="just"/>
            <a:endParaRPr lang="es-MX" sz="3500" dirty="0" smtClean="0"/>
          </a:p>
          <a:p>
            <a:pPr algn="just"/>
            <a:endParaRPr lang="es-MX" sz="3500" dirty="0"/>
          </a:p>
          <a:p>
            <a:pPr algn="just"/>
            <a:endParaRPr lang="es-MX" sz="3500" dirty="0" smtClean="0"/>
          </a:p>
          <a:p>
            <a:pPr algn="just"/>
            <a:endParaRPr lang="es-MX" sz="3500" dirty="0"/>
          </a:p>
          <a:p>
            <a:pPr algn="just"/>
            <a:endParaRPr lang="es-MX" sz="3500" dirty="0" smtClean="0"/>
          </a:p>
          <a:p>
            <a:pPr algn="just"/>
            <a:endParaRPr lang="es-MX" sz="3500" dirty="0"/>
          </a:p>
          <a:p>
            <a:pPr algn="just"/>
            <a:endParaRPr lang="es-MX" sz="3500" dirty="0" smtClean="0"/>
          </a:p>
          <a:p>
            <a:pPr algn="just"/>
            <a:endParaRPr lang="es-MX" sz="3500" dirty="0"/>
          </a:p>
          <a:p>
            <a:pPr algn="just"/>
            <a:endParaRPr lang="es-MX" sz="3500" dirty="0" smtClean="0"/>
          </a:p>
          <a:p>
            <a:pPr algn="just"/>
            <a:endParaRPr lang="es-MX" sz="3500" dirty="0" smtClean="0"/>
          </a:p>
          <a:p>
            <a:pPr algn="just"/>
            <a:endParaRPr lang="es-MX" sz="3500" dirty="0"/>
          </a:p>
          <a:p>
            <a:pPr algn="just"/>
            <a:endParaRPr lang="es-MX" sz="3500" dirty="0" smtClean="0"/>
          </a:p>
        </p:txBody>
      </p:sp>
      <p:sp>
        <p:nvSpPr>
          <p:cNvPr id="32" name="1 Título"/>
          <p:cNvSpPr txBox="1">
            <a:spLocks/>
          </p:cNvSpPr>
          <p:nvPr/>
        </p:nvSpPr>
        <p:spPr>
          <a:xfrm>
            <a:off x="6097679" y="200338"/>
            <a:ext cx="21193801" cy="4849253"/>
          </a:xfrm>
          <a:prstGeom prst="snip2SameRect">
            <a:avLst/>
          </a:prstGeom>
        </p:spPr>
        <p:style>
          <a:lnRef idx="1">
            <a:schemeClr val="accent1"/>
          </a:lnRef>
          <a:fillRef idx="2">
            <a:schemeClr val="accent1"/>
          </a:fillRef>
          <a:effectRef idx="1">
            <a:schemeClr val="accent1"/>
          </a:effectRef>
          <a:fontRef idx="minor">
            <a:schemeClr val="dk1"/>
          </a:fontRef>
        </p:style>
        <p:txBody>
          <a:bodyPr vert="horz" lIns="432978" tIns="216489" rIns="432978" bIns="216489" rtlCol="0" anchor="ctr">
            <a:noAutofit/>
          </a:bodyPr>
          <a:lstStyle>
            <a:lvl1pPr algn="ctr" defTabSz="4329775" rtl="0" eaLnBrk="1" latinLnBrk="0" hangingPunct="1">
              <a:spcBef>
                <a:spcPct val="0"/>
              </a:spcBef>
              <a:buNone/>
              <a:defRPr sz="20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MX" sz="7000" b="1" dirty="0" smtClean="0"/>
              <a:t>La Sensibilidad como fuente de Sesgo en una tarea de Detección de Señales usando la Ilusión de </a:t>
            </a:r>
            <a:r>
              <a:rPr lang="es-MX" sz="7000" b="1" dirty="0" err="1" smtClean="0"/>
              <a:t>Ebbinghaus</a:t>
            </a:r>
            <a:r>
              <a:rPr lang="es-MX" sz="7000" b="1" dirty="0" smtClean="0"/>
              <a:t/>
            </a:r>
            <a:br>
              <a:rPr lang="es-MX" sz="7000" b="1" dirty="0" smtClean="0"/>
            </a:br>
            <a:r>
              <a:rPr lang="es-MX" sz="2000" b="1" dirty="0" smtClean="0"/>
              <a:t>-</a:t>
            </a:r>
            <a:r>
              <a:rPr lang="es-MX" sz="7000" b="1" dirty="0" smtClean="0"/>
              <a:t/>
            </a:r>
            <a:br>
              <a:rPr lang="es-MX" sz="7000" b="1" dirty="0" smtClean="0"/>
            </a:br>
            <a:r>
              <a:rPr lang="es-MX" sz="4000" dirty="0" smtClean="0"/>
              <a:t>Chávez De la Peña Adriana Felisa, </a:t>
            </a:r>
            <a:r>
              <a:rPr lang="es-MX" sz="4000" dirty="0" err="1" smtClean="0"/>
              <a:t>Bouzas</a:t>
            </a:r>
            <a:r>
              <a:rPr lang="es-MX" sz="4000" dirty="0" smtClean="0"/>
              <a:t> Riaño Arturo</a:t>
            </a:r>
            <a:br>
              <a:rPr lang="es-MX" sz="4000" dirty="0" smtClean="0"/>
            </a:br>
            <a:r>
              <a:rPr lang="es-MX" sz="4000" dirty="0" smtClean="0"/>
              <a:t>Facultad de Psicología, UNAM</a:t>
            </a:r>
            <a:br>
              <a:rPr lang="es-MX" sz="4000" dirty="0" smtClean="0"/>
            </a:br>
            <a:endParaRPr lang="es-MX" sz="4000" dirty="0"/>
          </a:p>
        </p:txBody>
      </p:sp>
      <p:sp>
        <p:nvSpPr>
          <p:cNvPr id="16" name="15 Título"/>
          <p:cNvSpPr>
            <a:spLocks noGrp="1"/>
          </p:cNvSpPr>
          <p:nvPr>
            <p:ph type="ctrTitle"/>
          </p:nvPr>
        </p:nvSpPr>
        <p:spPr>
          <a:xfrm>
            <a:off x="2227242" y="12581876"/>
            <a:ext cx="27666236" cy="9264901"/>
          </a:xfrm>
        </p:spPr>
        <p:txBody>
          <a:bodyPr>
            <a:normAutofit fontScale="90000"/>
          </a:bodyPr>
          <a:lstStyle/>
          <a:p>
            <a:r>
              <a:rPr lang="es-MX" dirty="0" smtClean="0"/>
              <a:t/>
            </a:r>
            <a:br>
              <a:rPr lang="es-MX" dirty="0" smtClean="0"/>
            </a:br>
            <a:r>
              <a:rPr lang="es-MX" dirty="0" smtClean="0"/>
              <a:t/>
            </a:r>
            <a:br>
              <a:rPr lang="es-MX" dirty="0" smtClean="0"/>
            </a:br>
            <a:endParaRPr lang="es-MX" dirty="0"/>
          </a:p>
        </p:txBody>
      </p:sp>
      <p:pic>
        <p:nvPicPr>
          <p:cNvPr id="2050" name="Picture 2" descr="http://www.daviddarling.info/images/Titchener_illusio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038697">
            <a:off x="25293518" y="2681401"/>
            <a:ext cx="183832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www.daviddarling.info/images/Titchener_illusio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4178732">
            <a:off x="6418581" y="2979432"/>
            <a:ext cx="1838325" cy="2114550"/>
          </a:xfrm>
          <a:prstGeom prst="rect">
            <a:avLst/>
          </a:prstGeom>
          <a:noFill/>
          <a:extLst>
            <a:ext uri="{909E8E84-426E-40DD-AFC4-6F175D3DCCD1}">
              <a14:hiddenFill xmlns:a14="http://schemas.microsoft.com/office/drawing/2010/main">
                <a:solidFill>
                  <a:srgbClr val="FFFFFF"/>
                </a:solidFill>
              </a14:hiddenFill>
            </a:ext>
          </a:extLst>
        </p:spPr>
      </p:pic>
      <p:sp>
        <p:nvSpPr>
          <p:cNvPr id="17" name="16 CuadroTexto"/>
          <p:cNvSpPr txBox="1"/>
          <p:nvPr/>
        </p:nvSpPr>
        <p:spPr>
          <a:xfrm>
            <a:off x="18020703" y="5716442"/>
            <a:ext cx="9339310" cy="707886"/>
          </a:xfrm>
          <a:prstGeom prst="rect">
            <a:avLst/>
          </a:prstGeom>
          <a:noFill/>
        </p:spPr>
        <p:txBody>
          <a:bodyPr wrap="square" rtlCol="0">
            <a:spAutoFit/>
          </a:bodyPr>
          <a:lstStyle/>
          <a:p>
            <a:pPr algn="ctr"/>
            <a:r>
              <a:rPr lang="es-MX" sz="4000" b="1" dirty="0" smtClean="0"/>
              <a:t>Resultados</a:t>
            </a:r>
            <a:endParaRPr lang="es-MX" sz="4000" b="1" dirty="0"/>
          </a:p>
        </p:txBody>
      </p:sp>
      <p:sp>
        <p:nvSpPr>
          <p:cNvPr id="18" name="17 CuadroTexto"/>
          <p:cNvSpPr txBox="1"/>
          <p:nvPr/>
        </p:nvSpPr>
        <p:spPr>
          <a:xfrm>
            <a:off x="14360172" y="10538786"/>
            <a:ext cx="16059456" cy="1015663"/>
          </a:xfrm>
          <a:prstGeom prst="rect">
            <a:avLst/>
          </a:prstGeom>
          <a:noFill/>
        </p:spPr>
        <p:txBody>
          <a:bodyPr wrap="square" rtlCol="0">
            <a:spAutoFit/>
          </a:bodyPr>
          <a:lstStyle/>
          <a:p>
            <a:pPr algn="ctr"/>
            <a:r>
              <a:rPr lang="es-MX" sz="3000" dirty="0" smtClean="0"/>
              <a:t>Gráficas 1 y 2. Comparación de los valores de D’ entre los niveles propuestos de discriminabilidad para cada uno de los grupos experimentales en la fase de entrenamiento (izquierda) y de prueba (derecha)</a:t>
            </a:r>
            <a:endParaRPr lang="es-MX" sz="3000" dirty="0"/>
          </a:p>
        </p:txBody>
      </p:sp>
      <p:sp>
        <p:nvSpPr>
          <p:cNvPr id="35" name="34 CuadroTexto"/>
          <p:cNvSpPr txBox="1"/>
          <p:nvPr/>
        </p:nvSpPr>
        <p:spPr>
          <a:xfrm>
            <a:off x="14989287" y="19283022"/>
            <a:ext cx="15947430" cy="1015663"/>
          </a:xfrm>
          <a:prstGeom prst="rect">
            <a:avLst/>
          </a:prstGeom>
          <a:noFill/>
        </p:spPr>
        <p:txBody>
          <a:bodyPr wrap="square" rtlCol="0">
            <a:spAutoFit/>
          </a:bodyPr>
          <a:lstStyle/>
          <a:p>
            <a:pPr algn="ctr"/>
            <a:r>
              <a:rPr lang="es-MX" sz="3000" dirty="0" smtClean="0"/>
              <a:t>Gráficas 3 y 4. Comparación de los valores de C entre los niveles propuestos de discriminabilidad para cada uno de los grupos experimentales en la fase de entrenamiento (izquierda) y de prueba (derecha)</a:t>
            </a:r>
            <a:endParaRPr lang="es-MX" sz="3000" dirty="0"/>
          </a:p>
        </p:txBody>
      </p:sp>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91852" y="6415649"/>
            <a:ext cx="8084319" cy="407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07190" y="6415650"/>
            <a:ext cx="8085761" cy="412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14015" y="14817245"/>
            <a:ext cx="8508743" cy="4465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48219" y="14805388"/>
            <a:ext cx="8816457" cy="447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47429" y="23834562"/>
            <a:ext cx="6981823" cy="3501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85766" y="20747335"/>
            <a:ext cx="5675838" cy="2823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728638" y="20771536"/>
            <a:ext cx="5889513" cy="299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512205" y="20771536"/>
            <a:ext cx="5643324" cy="2859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24 Conector recto"/>
          <p:cNvCxnSpPr/>
          <p:nvPr/>
        </p:nvCxnSpPr>
        <p:spPr>
          <a:xfrm>
            <a:off x="13137487" y="20669585"/>
            <a:ext cx="19083589" cy="0"/>
          </a:xfrm>
          <a:prstGeom prst="line">
            <a:avLst/>
          </a:prstGeom>
        </p:spPr>
        <p:style>
          <a:lnRef idx="3">
            <a:schemeClr val="accent2"/>
          </a:lnRef>
          <a:fillRef idx="0">
            <a:schemeClr val="accent2"/>
          </a:fillRef>
          <a:effectRef idx="2">
            <a:schemeClr val="accent2"/>
          </a:effectRef>
          <a:fontRef idx="minor">
            <a:schemeClr val="tx1"/>
          </a:fontRef>
        </p:style>
      </p:cxnSp>
      <p:pic>
        <p:nvPicPr>
          <p:cNvPr id="6155"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09107" y="27336304"/>
            <a:ext cx="7035818" cy="359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6"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09107" y="30824311"/>
            <a:ext cx="6309887" cy="3223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7"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976311" y="30824311"/>
            <a:ext cx="6244766" cy="322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8"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618993" y="30930769"/>
            <a:ext cx="6423589" cy="3188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57 CuadroTexto"/>
          <p:cNvSpPr txBox="1"/>
          <p:nvPr/>
        </p:nvSpPr>
        <p:spPr>
          <a:xfrm>
            <a:off x="14472198" y="23989040"/>
            <a:ext cx="9034992" cy="3323987"/>
          </a:xfrm>
          <a:prstGeom prst="rect">
            <a:avLst/>
          </a:prstGeom>
          <a:noFill/>
        </p:spPr>
        <p:txBody>
          <a:bodyPr wrap="square" rtlCol="0">
            <a:spAutoFit/>
          </a:bodyPr>
          <a:lstStyle/>
          <a:p>
            <a:pPr algn="ctr"/>
            <a:r>
              <a:rPr lang="es-MX" sz="3000" dirty="0" smtClean="0"/>
              <a:t>Gráficas 5, 6, 7  y 8. Contraste de los cambios en d’ entre la fase de entrenamiento y prueba, entre los niveles de discriminabilidad propuestos. Se muestra la ejecución de todos los participantes  en conjunto (8), y por grupo experimental: los que iniciaron con la tarea fácil (5); con la difícil (6) y los que se enfrentaron simultáneamente a ambos niveles (7).</a:t>
            </a:r>
            <a:endParaRPr lang="es-MX" sz="3000" dirty="0"/>
          </a:p>
        </p:txBody>
      </p:sp>
      <p:sp>
        <p:nvSpPr>
          <p:cNvPr id="31" name="30 CuadroTexto"/>
          <p:cNvSpPr txBox="1"/>
          <p:nvPr/>
        </p:nvSpPr>
        <p:spPr>
          <a:xfrm>
            <a:off x="24133857" y="21004133"/>
            <a:ext cx="1024682" cy="553998"/>
          </a:xfrm>
          <a:prstGeom prst="rect">
            <a:avLst/>
          </a:prstGeom>
          <a:noFill/>
        </p:spPr>
        <p:txBody>
          <a:bodyPr wrap="square" rtlCol="0">
            <a:spAutoFit/>
          </a:bodyPr>
          <a:lstStyle/>
          <a:p>
            <a:r>
              <a:rPr lang="es-MX" sz="3000" dirty="0" smtClean="0"/>
              <a:t>6</a:t>
            </a:r>
            <a:endParaRPr lang="es-MX" sz="3000" dirty="0"/>
          </a:p>
        </p:txBody>
      </p:sp>
      <p:sp>
        <p:nvSpPr>
          <p:cNvPr id="60" name="59 CuadroTexto"/>
          <p:cNvSpPr txBox="1"/>
          <p:nvPr/>
        </p:nvSpPr>
        <p:spPr>
          <a:xfrm>
            <a:off x="30419628" y="21101800"/>
            <a:ext cx="1024682" cy="553998"/>
          </a:xfrm>
          <a:prstGeom prst="rect">
            <a:avLst/>
          </a:prstGeom>
          <a:noFill/>
        </p:spPr>
        <p:txBody>
          <a:bodyPr wrap="square" rtlCol="0">
            <a:spAutoFit/>
          </a:bodyPr>
          <a:lstStyle/>
          <a:p>
            <a:r>
              <a:rPr lang="es-MX" sz="3000" dirty="0"/>
              <a:t>7</a:t>
            </a:r>
            <a:endParaRPr lang="es-MX" sz="3000" dirty="0"/>
          </a:p>
        </p:txBody>
      </p:sp>
      <p:sp>
        <p:nvSpPr>
          <p:cNvPr id="61" name="60 CuadroTexto"/>
          <p:cNvSpPr txBox="1"/>
          <p:nvPr/>
        </p:nvSpPr>
        <p:spPr>
          <a:xfrm>
            <a:off x="18487523" y="21004133"/>
            <a:ext cx="1024682" cy="553998"/>
          </a:xfrm>
          <a:prstGeom prst="rect">
            <a:avLst/>
          </a:prstGeom>
          <a:noFill/>
        </p:spPr>
        <p:txBody>
          <a:bodyPr wrap="square" rtlCol="0">
            <a:spAutoFit/>
          </a:bodyPr>
          <a:lstStyle/>
          <a:p>
            <a:r>
              <a:rPr lang="es-MX" sz="3000" dirty="0"/>
              <a:t>5</a:t>
            </a:r>
          </a:p>
        </p:txBody>
      </p:sp>
      <p:sp>
        <p:nvSpPr>
          <p:cNvPr id="62" name="61 CuadroTexto"/>
          <p:cNvSpPr txBox="1"/>
          <p:nvPr/>
        </p:nvSpPr>
        <p:spPr>
          <a:xfrm>
            <a:off x="30904570" y="24027331"/>
            <a:ext cx="1024682" cy="553998"/>
          </a:xfrm>
          <a:prstGeom prst="rect">
            <a:avLst/>
          </a:prstGeom>
          <a:noFill/>
        </p:spPr>
        <p:txBody>
          <a:bodyPr wrap="square" rtlCol="0">
            <a:spAutoFit/>
          </a:bodyPr>
          <a:lstStyle/>
          <a:p>
            <a:r>
              <a:rPr lang="es-MX" sz="3000" dirty="0" smtClean="0"/>
              <a:t>8</a:t>
            </a:r>
            <a:endParaRPr lang="es-MX" sz="3000" dirty="0"/>
          </a:p>
        </p:txBody>
      </p:sp>
      <p:sp>
        <p:nvSpPr>
          <p:cNvPr id="63" name="62 CuadroTexto"/>
          <p:cNvSpPr txBox="1"/>
          <p:nvPr/>
        </p:nvSpPr>
        <p:spPr>
          <a:xfrm>
            <a:off x="21695184" y="27386790"/>
            <a:ext cx="9034992" cy="3323987"/>
          </a:xfrm>
          <a:prstGeom prst="rect">
            <a:avLst/>
          </a:prstGeom>
          <a:noFill/>
        </p:spPr>
        <p:txBody>
          <a:bodyPr wrap="square" rtlCol="0">
            <a:spAutoFit/>
          </a:bodyPr>
          <a:lstStyle/>
          <a:p>
            <a:pPr algn="ctr"/>
            <a:r>
              <a:rPr lang="es-MX" sz="3000" dirty="0" smtClean="0"/>
              <a:t>Gráficas 9, 10, 11 y 12. Contraste de los cambios en d’ entre la fase de entrenamiento y prueba, entre los niveles de discriminabilidad propuestos. Se muestra la ejecución de todos los participantes  en conjunto (8), y por grupo experimental: los que iniciaron con la tarea fácil (5); con la difícil (6) y los que se enfrentaron simultáneamente a ambos niveles (7).</a:t>
            </a:r>
            <a:endParaRPr lang="es-MX" sz="3000" dirty="0"/>
          </a:p>
        </p:txBody>
      </p:sp>
      <p:sp>
        <p:nvSpPr>
          <p:cNvPr id="64" name="63 CuadroTexto"/>
          <p:cNvSpPr txBox="1"/>
          <p:nvPr/>
        </p:nvSpPr>
        <p:spPr>
          <a:xfrm>
            <a:off x="13964605" y="27504747"/>
            <a:ext cx="1024682" cy="553998"/>
          </a:xfrm>
          <a:prstGeom prst="rect">
            <a:avLst/>
          </a:prstGeom>
          <a:noFill/>
        </p:spPr>
        <p:txBody>
          <a:bodyPr wrap="square" rtlCol="0">
            <a:spAutoFit/>
          </a:bodyPr>
          <a:lstStyle/>
          <a:p>
            <a:r>
              <a:rPr lang="es-MX" sz="3000" dirty="0"/>
              <a:t>9</a:t>
            </a:r>
            <a:endParaRPr lang="es-MX" sz="3000" dirty="0"/>
          </a:p>
        </p:txBody>
      </p:sp>
      <p:sp>
        <p:nvSpPr>
          <p:cNvPr id="65" name="64 CuadroTexto"/>
          <p:cNvSpPr txBox="1"/>
          <p:nvPr/>
        </p:nvSpPr>
        <p:spPr>
          <a:xfrm>
            <a:off x="13847831" y="31188495"/>
            <a:ext cx="1024682" cy="553998"/>
          </a:xfrm>
          <a:prstGeom prst="rect">
            <a:avLst/>
          </a:prstGeom>
          <a:noFill/>
        </p:spPr>
        <p:txBody>
          <a:bodyPr wrap="square" rtlCol="0">
            <a:spAutoFit/>
          </a:bodyPr>
          <a:lstStyle/>
          <a:p>
            <a:r>
              <a:rPr lang="es-MX" sz="3000" dirty="0" smtClean="0"/>
              <a:t>10</a:t>
            </a:r>
            <a:endParaRPr lang="es-MX" sz="3000" dirty="0"/>
          </a:p>
        </p:txBody>
      </p:sp>
      <p:sp>
        <p:nvSpPr>
          <p:cNvPr id="66" name="65 CuadroTexto"/>
          <p:cNvSpPr txBox="1"/>
          <p:nvPr/>
        </p:nvSpPr>
        <p:spPr>
          <a:xfrm>
            <a:off x="20131616" y="31188495"/>
            <a:ext cx="1024682" cy="553998"/>
          </a:xfrm>
          <a:prstGeom prst="rect">
            <a:avLst/>
          </a:prstGeom>
          <a:noFill/>
        </p:spPr>
        <p:txBody>
          <a:bodyPr wrap="square" rtlCol="0">
            <a:spAutoFit/>
          </a:bodyPr>
          <a:lstStyle/>
          <a:p>
            <a:r>
              <a:rPr lang="es-MX" sz="3000" dirty="0" smtClean="0"/>
              <a:t>11</a:t>
            </a:r>
            <a:endParaRPr lang="es-MX" sz="3000" dirty="0"/>
          </a:p>
        </p:txBody>
      </p:sp>
      <p:sp>
        <p:nvSpPr>
          <p:cNvPr id="67" name="66 CuadroTexto"/>
          <p:cNvSpPr txBox="1"/>
          <p:nvPr/>
        </p:nvSpPr>
        <p:spPr>
          <a:xfrm>
            <a:off x="26525388" y="31179364"/>
            <a:ext cx="1024682" cy="553998"/>
          </a:xfrm>
          <a:prstGeom prst="rect">
            <a:avLst/>
          </a:prstGeom>
          <a:noFill/>
        </p:spPr>
        <p:txBody>
          <a:bodyPr wrap="square" rtlCol="0">
            <a:spAutoFit/>
          </a:bodyPr>
          <a:lstStyle/>
          <a:p>
            <a:r>
              <a:rPr lang="es-MX" sz="3000" dirty="0" smtClean="0"/>
              <a:t>12</a:t>
            </a:r>
            <a:endParaRPr lang="es-MX" sz="3000" dirty="0"/>
          </a:p>
        </p:txBody>
      </p:sp>
    </p:spTree>
    <p:extLst>
      <p:ext uri="{BB962C8B-B14F-4D97-AF65-F5344CB8AC3E}">
        <p14:creationId xmlns:p14="http://schemas.microsoft.com/office/powerpoint/2010/main" val="4092881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2012</TotalTime>
  <Words>1735</Words>
  <Application>Microsoft Office PowerPoint</Application>
  <PresentationFormat>Personalizado</PresentationFormat>
  <Paragraphs>325</Paragraphs>
  <Slides>3</Slides>
  <Notes>3</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Tema de Office</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Sensibilidad como fuente de Sesgo en una tarea de detección usando la Ilusión de Ebbinghaus</dc:title>
  <dc:creator>Adrifelcha</dc:creator>
  <cp:lastModifiedBy>Adrifelcha</cp:lastModifiedBy>
  <cp:revision>96</cp:revision>
  <dcterms:created xsi:type="dcterms:W3CDTF">2015-11-09T20:22:53Z</dcterms:created>
  <dcterms:modified xsi:type="dcterms:W3CDTF">2015-11-11T05:55:36Z</dcterms:modified>
</cp:coreProperties>
</file>