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2" r:id="rId3"/>
    <p:sldId id="307" r:id="rId4"/>
    <p:sldId id="308" r:id="rId5"/>
    <p:sldId id="318" r:id="rId6"/>
    <p:sldId id="303" r:id="rId7"/>
    <p:sldId id="314" r:id="rId8"/>
    <p:sldId id="304" r:id="rId9"/>
    <p:sldId id="313" r:id="rId10"/>
    <p:sldId id="305" r:id="rId11"/>
    <p:sldId id="306" r:id="rId12"/>
    <p:sldId id="315" r:id="rId13"/>
    <p:sldId id="316" r:id="rId14"/>
    <p:sldId id="317" r:id="rId15"/>
    <p:sldId id="277" r:id="rId16"/>
    <p:sldId id="276" r:id="rId17"/>
    <p:sldId id="259" r:id="rId18"/>
    <p:sldId id="260" r:id="rId19"/>
    <p:sldId id="287" r:id="rId20"/>
    <p:sldId id="289" r:id="rId21"/>
    <p:sldId id="290" r:id="rId22"/>
    <p:sldId id="319" r:id="rId23"/>
    <p:sldId id="291" r:id="rId24"/>
    <p:sldId id="292" r:id="rId25"/>
    <p:sldId id="293" r:id="rId26"/>
    <p:sldId id="294" r:id="rId27"/>
    <p:sldId id="261" r:id="rId28"/>
    <p:sldId id="270" r:id="rId29"/>
    <p:sldId id="271" r:id="rId30"/>
    <p:sldId id="278" r:id="rId31"/>
    <p:sldId id="295" r:id="rId32"/>
    <p:sldId id="286" r:id="rId33"/>
    <p:sldId id="272" r:id="rId34"/>
    <p:sldId id="273" r:id="rId35"/>
    <p:sldId id="279" r:id="rId36"/>
    <p:sldId id="283" r:id="rId37"/>
    <p:sldId id="284" r:id="rId38"/>
    <p:sldId id="285" r:id="rId39"/>
    <p:sldId id="296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61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Inferencia Probabilística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49" y="2957872"/>
            <a:ext cx="4410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Definición subjetiva </a:t>
            </a:r>
            <a:r>
              <a:rPr lang="es-MX" dirty="0" smtClean="0"/>
              <a:t>de probabilidad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Un número del 0 al 1 que representa la certidumbre que se tiene respecto de la ocurrencia de un evento.</a:t>
            </a:r>
          </a:p>
          <a:p>
            <a:pPr lvl="2"/>
            <a:endParaRPr lang="es-MX" dirty="0" smtClean="0"/>
          </a:p>
          <a:p>
            <a:pPr lvl="2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5254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Definición axiomática </a:t>
            </a:r>
            <a:r>
              <a:rPr lang="es-MX" dirty="0" smtClean="0"/>
              <a:t>de probabilidad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9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30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03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</a:t>
            </a:r>
            <a:r>
              <a:rPr lang="es-MX" b="1" u="sng" dirty="0" smtClean="0">
                <a:solidFill>
                  <a:srgbClr val="FF0000"/>
                </a:solidFill>
              </a:rPr>
              <a:t>probable</a:t>
            </a:r>
            <a:r>
              <a:rPr lang="es-MX" b="1" u="sng" dirty="0" smtClean="0"/>
              <a:t>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0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 smtClean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es…?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 smtClean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p(A|B)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 smtClean="0"/>
              <a:t>Hoy es miércoles</a:t>
            </a:r>
            <a:endParaRPr lang="es-MX" sz="1600" dirty="0"/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A: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La probabilidad de que va a llover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Está nublado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A: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La probabilidad de que va a llover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r>
              <a:rPr lang="es-MX" dirty="0" smtClean="0"/>
              <a:t>p(A|B)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 miércoles</a:t>
            </a:r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/>
              <a:t>Introducción a Teoría de la Probabilidad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Fenómenos deterministas</a:t>
            </a:r>
            <a:endParaRPr lang="es-MX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Fenómenos aleatorios</a:t>
            </a:r>
          </a:p>
          <a:p>
            <a:pPr marL="0" indent="0" algn="just">
              <a:buNone/>
            </a:pPr>
            <a:r>
              <a:rPr lang="es-MX" sz="2000" dirty="0" smtClean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31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just">
              <a:buNone/>
            </a:pPr>
            <a:endParaRPr lang="es-MX" b="0" dirty="0" smtClean="0">
              <a:ea typeface="Cambria Math"/>
            </a:endParaRPr>
          </a:p>
          <a:p>
            <a:pPr marL="0" indent="0" algn="just">
              <a:buNone/>
            </a:pPr>
            <a:endParaRPr lang="es-MX" dirty="0">
              <a:ea typeface="Cambria Math"/>
            </a:endParaRPr>
          </a:p>
          <a:p>
            <a:pPr marL="0" indent="0" algn="just">
              <a:buNone/>
            </a:pPr>
            <a:endParaRPr lang="es-MX" b="0" dirty="0" smtClean="0">
              <a:ea typeface="Cambria Math"/>
            </a:endParaRPr>
          </a:p>
          <a:p>
            <a:pPr marL="0" indent="0" algn="just">
              <a:buNone/>
            </a:pPr>
            <a:endParaRPr lang="es-MX" dirty="0">
              <a:ea typeface="Cambria Math"/>
            </a:endParaRPr>
          </a:p>
          <a:p>
            <a:pPr marL="0" indent="0" algn="just">
              <a:buNone/>
            </a:pPr>
            <a:endParaRPr lang="es-MX" b="0" dirty="0" smtClean="0">
              <a:ea typeface="Cambria Math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6 Título"/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1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 smtClean="0">
              <a:solidFill>
                <a:srgbClr val="00B05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 smtClean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5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endParaRPr lang="es-MX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9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pPr lvl="1"/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 smtClean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 smtClean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b="1" u="sng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91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/>
              <a:t>Introducción a Teoría de la Probabilidad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Fenómenos deterministas</a:t>
            </a:r>
            <a:endParaRPr lang="es-MX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Fenómenos aleatorios</a:t>
            </a:r>
          </a:p>
          <a:p>
            <a:pPr marL="0" indent="0" algn="just">
              <a:buNone/>
            </a:pPr>
            <a:r>
              <a:rPr lang="es-MX" sz="2000" dirty="0" smtClean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4" y="-38360"/>
            <a:ext cx="8947453" cy="67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1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" y="0"/>
            <a:ext cx="10029978" cy="759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86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b="1" u="sng" dirty="0" smtClean="0"/>
              <a:t>Resolver el problema de la Asignación de Crédito</a:t>
            </a: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37174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Asignación de crédito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Formación de relaciones causales.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¿A qué de mi entorno le atribuyo la ocurrencia de cierto evento?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		Ejemplos: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Mi novio está enojado  ------ &gt; </a:t>
            </a:r>
            <a:r>
              <a:rPr lang="es-MX" b="1" dirty="0" smtClean="0"/>
              <a:t>¿Qué hice?</a:t>
            </a:r>
          </a:p>
          <a:p>
            <a:pPr marL="457200" lvl="1" indent="0">
              <a:buNone/>
            </a:pPr>
            <a:r>
              <a:rPr lang="es-MX" dirty="0" smtClean="0"/>
              <a:t>			</a:t>
            </a:r>
            <a:endParaRPr lang="es-MX" dirty="0"/>
          </a:p>
          <a:p>
            <a:pPr marL="457200" lvl="1" indent="0">
              <a:buNone/>
            </a:pPr>
            <a:r>
              <a:rPr lang="es-MX" dirty="0" smtClean="0"/>
              <a:t>			 Me duele el estómago -------</a:t>
            </a:r>
            <a:r>
              <a:rPr lang="es-MX" dirty="0" smtClean="0">
                <a:sym typeface="Wingdings" panose="05000000000000000000" pitchFamily="2" charset="2"/>
              </a:rPr>
              <a:t>- </a:t>
            </a:r>
            <a:r>
              <a:rPr lang="es-MX" b="1" dirty="0" smtClean="0">
                <a:sym typeface="Wingdings" panose="05000000000000000000" pitchFamily="2" charset="2"/>
              </a:rPr>
              <a:t>&gt;  </a:t>
            </a:r>
            <a:r>
              <a:rPr lang="es-MX" b="1" dirty="0" smtClean="0"/>
              <a:t>¿Qué me hizo daño?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990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asignación de crédito como un cómputo de probabilidades condicionales.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¿De qué manera observar ciertos elementos en el ambiente alteran la probabilidad de observar ciertos eventos?</a:t>
            </a:r>
          </a:p>
          <a:p>
            <a:endParaRPr lang="es-MX" dirty="0"/>
          </a:p>
          <a:p>
            <a:r>
              <a:rPr lang="es-MX" dirty="0" smtClean="0"/>
              <a:t>Sesgos (Prior)</a:t>
            </a:r>
          </a:p>
          <a:p>
            <a:pPr lvl="1"/>
            <a:r>
              <a:rPr lang="es-MX" dirty="0" smtClean="0"/>
              <a:t>Si me duele el estómago 	Estímulo  Auditivo      vs       Alimento ingerido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Si me dan un choque eléctrico 		Estímulo auditivo vs Alimento ingerido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6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42526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/>
                <a:gridCol w="2535904"/>
              </a:tblGrid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No Shock                      </a:t>
            </a:r>
            <a:r>
              <a:rPr lang="es-MX" sz="2500" b="1" dirty="0" err="1" smtClean="0"/>
              <a:t>Shock</a:t>
            </a:r>
            <a:r>
              <a:rPr lang="es-MX" sz="2500" b="1" dirty="0" smtClean="0"/>
              <a:t>             </a:t>
            </a:r>
            <a:endParaRPr lang="es-MX" sz="2500" b="1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Tono  A        Tono B             </a:t>
            </a:r>
            <a:endParaRPr lang="es-MX" sz="2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3744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/>
              <a:t>Presentaciones:</a:t>
            </a:r>
          </a:p>
          <a:p>
            <a:endParaRPr lang="es-MX" b="1" dirty="0"/>
          </a:p>
          <a:p>
            <a:endParaRPr lang="es-MX" sz="2500" b="1" dirty="0"/>
          </a:p>
          <a:p>
            <a:r>
              <a:rPr lang="es-MX" sz="2500" b="1" dirty="0" smtClean="0"/>
              <a:t>20</a:t>
            </a:r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/>
            </a:r>
            <a:br>
              <a:rPr lang="es-MX" sz="2500" b="1" dirty="0" smtClean="0"/>
            </a:br>
            <a:r>
              <a:rPr lang="es-MX" sz="2500" b="1" dirty="0" smtClean="0"/>
              <a:t>20</a:t>
            </a:r>
            <a:endParaRPr lang="es-MX" sz="25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8790039" y="3237317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90039" y="4692489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9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85714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/>
                <a:gridCol w="2535904"/>
              </a:tblGrid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No Shock                      </a:t>
            </a:r>
            <a:r>
              <a:rPr lang="es-MX" sz="2500" b="1" dirty="0" err="1" smtClean="0"/>
              <a:t>Shock</a:t>
            </a:r>
            <a:r>
              <a:rPr lang="es-MX" sz="2500" b="1" dirty="0" smtClean="0"/>
              <a:t>             </a:t>
            </a:r>
            <a:endParaRPr lang="es-MX" sz="2500" b="1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Tono  A        Tono B             </a:t>
            </a:r>
            <a:endParaRPr lang="es-MX" sz="2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787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500" b="1" dirty="0" smtClean="0"/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>p(Shock | Tono B)</a:t>
            </a:r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/>
            </a:r>
            <a:br>
              <a:rPr lang="es-MX" sz="2500" b="1" dirty="0" smtClean="0"/>
            </a:br>
            <a:r>
              <a:rPr lang="es-MX" sz="2500" b="1" dirty="0" smtClean="0"/>
              <a:t>p(Shock |Tono A)</a:t>
            </a:r>
            <a:endParaRPr lang="es-MX" sz="25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8790039" y="3425753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82665" y="4908796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 redondeado"/>
          <p:cNvSpPr/>
          <p:nvPr/>
        </p:nvSpPr>
        <p:spPr>
          <a:xfrm rot="18019219">
            <a:off x="531971" y="965746"/>
            <a:ext cx="2358882" cy="16659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Probabilidades condicionales</a:t>
            </a:r>
            <a:endParaRPr lang="es-MX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6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/>
              <a:t>Introducción a Teoría de la Probabilidad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Fenómenos deterministas</a:t>
            </a:r>
            <a:endParaRPr lang="es-MX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Fenómenos aleatorios</a:t>
            </a:r>
          </a:p>
          <a:p>
            <a:pPr marL="0" indent="0" algn="just">
              <a:buNone/>
            </a:pPr>
            <a:r>
              <a:rPr lang="es-MX" sz="2000" dirty="0" smtClean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1. Definición clásica </a:t>
            </a:r>
            <a:r>
              <a:rPr lang="es-MX" dirty="0" smtClean="0"/>
              <a:t>de probabilidad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Asume </a:t>
            </a:r>
            <a:r>
              <a:rPr lang="es-MX" dirty="0" err="1" smtClean="0"/>
              <a:t>equiprobabilidad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20195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1. Definición clásica </a:t>
            </a:r>
            <a:r>
              <a:rPr lang="es-MX" dirty="0" smtClean="0"/>
              <a:t>de probabilidad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 smtClean="0"/>
              <a:t>Asume </a:t>
            </a:r>
            <a:r>
              <a:rPr lang="es-MX" dirty="0" err="1" smtClean="0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17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1. Definición clásica </a:t>
            </a:r>
            <a:r>
              <a:rPr lang="es-MX" dirty="0" smtClean="0"/>
              <a:t>de probabilidad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 smtClean="0"/>
              <a:t>Asume </a:t>
            </a:r>
            <a:r>
              <a:rPr lang="es-MX" dirty="0" err="1" smtClean="0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99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2. Definición </a:t>
            </a:r>
            <a:r>
              <a:rPr lang="es-MX" b="1" dirty="0" err="1" smtClean="0"/>
              <a:t>frecuentista</a:t>
            </a:r>
            <a:r>
              <a:rPr lang="es-MX" b="1" dirty="0" smtClean="0"/>
              <a:t> </a:t>
            </a:r>
            <a:r>
              <a:rPr lang="es-MX" dirty="0" smtClean="0"/>
              <a:t>de probabilidad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9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2. Definición </a:t>
            </a:r>
            <a:r>
              <a:rPr lang="es-MX" b="1" dirty="0" err="1" smtClean="0"/>
              <a:t>frecuentista</a:t>
            </a:r>
            <a:r>
              <a:rPr lang="es-MX" b="1" dirty="0" smtClean="0"/>
              <a:t> </a:t>
            </a:r>
            <a:r>
              <a:rPr lang="es-MX" dirty="0" smtClean="0"/>
              <a:t>de probabilidad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268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864</Words>
  <Application>Microsoft Office PowerPoint</Application>
  <PresentationFormat>Personalizado</PresentationFormat>
  <Paragraphs>360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Tema de Office</vt:lpstr>
      <vt:lpstr>Bayes: Inferencia Probabilística</vt:lpstr>
      <vt:lpstr>Introducción a Teoría de la Probabilidad</vt:lpstr>
      <vt:lpstr>Introducción a Teoría de la Probabilidad</vt:lpstr>
      <vt:lpstr>Introducción a Teoría de la Probabilidad</vt:lpstr>
      <vt:lpstr>1. Definición clásica de probabilidad</vt:lpstr>
      <vt:lpstr>1. Definición clásica de probabilidad</vt:lpstr>
      <vt:lpstr>1. Definición clásica de probabilidad</vt:lpstr>
      <vt:lpstr>2. Definición frecuentista de probabilidad</vt:lpstr>
      <vt:lpstr>2. Definición frecuentista de probabilidad</vt:lpstr>
      <vt:lpstr>Definición subjetiva de probabilidad</vt:lpstr>
      <vt:lpstr>Definición axiomática de probabilidad</vt:lpstr>
      <vt:lpstr>Inferencia Probabilística</vt:lpstr>
      <vt:lpstr>Inferencia Probabilística</vt:lpstr>
      <vt:lpstr>Inferencia Probabilística</vt:lpstr>
      <vt:lpstr>¿Qué tan probable es…</vt:lpstr>
      <vt:lpstr>¿Qué tan probable es…?</vt:lpstr>
      <vt:lpstr>Probabilidad Condicional</vt:lpstr>
      <vt:lpstr>Probabilidad Condicional</vt:lpstr>
      <vt:lpstr>Probabilidad Condicional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Inferencia Probabilística</vt:lpstr>
      <vt:lpstr>Inferencia Probabilística</vt:lpstr>
      <vt:lpstr>Presentación de PowerPoint</vt:lpstr>
      <vt:lpstr> </vt:lpstr>
      <vt:lpstr>Presentación de PowerPoint</vt:lpstr>
      <vt:lpstr>Inferencia Probabilística</vt:lpstr>
      <vt:lpstr>Inferencia Probabilística</vt:lpstr>
      <vt:lpstr>Asignación de crédito</vt:lpstr>
      <vt:lpstr>La asignación de crédito como un cómputo de probabilidades condicionales.</vt:lpstr>
      <vt:lpstr>Espacio de Contingencia</vt:lpstr>
      <vt:lpstr>Espacio de Contingencia</vt:lpstr>
      <vt:lpstr>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sandra de la peña</cp:lastModifiedBy>
  <cp:revision>62</cp:revision>
  <dcterms:created xsi:type="dcterms:W3CDTF">2017-03-28T22:38:11Z</dcterms:created>
  <dcterms:modified xsi:type="dcterms:W3CDTF">2018-04-12T05:57:53Z</dcterms:modified>
</cp:coreProperties>
</file>