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02" r:id="rId3"/>
    <p:sldId id="307" r:id="rId4"/>
    <p:sldId id="308" r:id="rId5"/>
    <p:sldId id="318" r:id="rId6"/>
    <p:sldId id="303" r:id="rId7"/>
    <p:sldId id="314" r:id="rId8"/>
    <p:sldId id="304" r:id="rId9"/>
    <p:sldId id="313" r:id="rId10"/>
    <p:sldId id="305" r:id="rId11"/>
    <p:sldId id="306" r:id="rId12"/>
    <p:sldId id="315" r:id="rId13"/>
    <p:sldId id="316" r:id="rId14"/>
    <p:sldId id="317" r:id="rId15"/>
    <p:sldId id="277" r:id="rId16"/>
    <p:sldId id="276" r:id="rId17"/>
    <p:sldId id="259" r:id="rId18"/>
    <p:sldId id="260" r:id="rId19"/>
    <p:sldId id="287" r:id="rId20"/>
    <p:sldId id="289" r:id="rId21"/>
    <p:sldId id="319" r:id="rId22"/>
    <p:sldId id="299" r:id="rId23"/>
    <p:sldId id="290" r:id="rId24"/>
    <p:sldId id="291" r:id="rId25"/>
    <p:sldId id="292" r:id="rId26"/>
    <p:sldId id="293" r:id="rId27"/>
    <p:sldId id="294" r:id="rId28"/>
    <p:sldId id="320" r:id="rId29"/>
    <p:sldId id="321" r:id="rId30"/>
    <p:sldId id="322" r:id="rId31"/>
    <p:sldId id="323" r:id="rId32"/>
    <p:sldId id="261" r:id="rId33"/>
    <p:sldId id="270" r:id="rId34"/>
    <p:sldId id="271" r:id="rId35"/>
    <p:sldId id="278" r:id="rId36"/>
    <p:sldId id="295" r:id="rId37"/>
    <p:sldId id="286" r:id="rId38"/>
    <p:sldId id="272" r:id="rId39"/>
    <p:sldId id="273" r:id="rId40"/>
    <p:sldId id="279" r:id="rId41"/>
    <p:sldId id="283" r:id="rId42"/>
    <p:sldId id="284" r:id="rId43"/>
    <p:sldId id="285" r:id="rId44"/>
    <p:sldId id="296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49" y="2957872"/>
            <a:ext cx="4410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549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79" y="2383971"/>
            <a:ext cx="8267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9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Resolver el problema de la Asignación de Crédito</a:t>
            </a:r>
          </a:p>
        </p:txBody>
      </p:sp>
    </p:spTree>
    <p:extLst>
      <p:ext uri="{BB962C8B-B14F-4D97-AF65-F5344CB8AC3E}">
        <p14:creationId xmlns:p14="http://schemas.microsoft.com/office/powerpoint/2010/main" val="257304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Resolver el problema de la Asignación de Crédito</a:t>
            </a:r>
          </a:p>
        </p:txBody>
      </p:sp>
    </p:spTree>
    <p:extLst>
      <p:ext uri="{BB962C8B-B14F-4D97-AF65-F5344CB8AC3E}">
        <p14:creationId xmlns:p14="http://schemas.microsoft.com/office/powerpoint/2010/main" val="360034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  <a:p>
            <a:pPr lvl="1"/>
            <a:r>
              <a:rPr lang="es-MX" dirty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Resolver el problema de la Asignación de Crédito</a:t>
            </a:r>
          </a:p>
        </p:txBody>
      </p:sp>
    </p:spTree>
    <p:extLst>
      <p:ext uri="{BB962C8B-B14F-4D97-AF65-F5344CB8AC3E}">
        <p14:creationId xmlns:p14="http://schemas.microsoft.com/office/powerpoint/2010/main" val="9107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 que “alguien” sea zurdo?</a:t>
            </a:r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Escribe con mano derecha)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35BB-254A-48A2-B1EE-051CBC7FF38C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2C7342-3713-46F2-8140-91CFDE678AB1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3456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2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250426" y="2589299"/>
            <a:ext cx="4675238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¡Esto tiene sentido!</a:t>
            </a:r>
            <a:br>
              <a:rPr lang="es-MX" dirty="0">
                <a:solidFill>
                  <a:srgbClr val="FF0000"/>
                </a:solidFill>
              </a:rPr>
            </a:b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Si quieres saber p(A|B) (o sea: la probabilidad de que llueva (A) dado que está nublado (B)),  tiene sentido preguntarte cuál es el área que ocupa la intersección de ambos eventos (</a:t>
            </a:r>
            <a:r>
              <a:rPr lang="es-MX" dirty="0" err="1">
                <a:solidFill>
                  <a:srgbClr val="FF0000"/>
                </a:solidFill>
              </a:rPr>
              <a:t>AnB</a:t>
            </a:r>
            <a:r>
              <a:rPr lang="es-MX" dirty="0">
                <a:solidFill>
                  <a:srgbClr val="FF0000"/>
                </a:solidFill>
              </a:rPr>
              <a:t>) relativo a las veces en que la evidencia (B) no correlaciona con nuestro evento de </a:t>
            </a:r>
            <a:r>
              <a:rPr lang="es-MX" dirty="0" err="1">
                <a:solidFill>
                  <a:srgbClr val="FF0000"/>
                </a:solidFill>
              </a:rPr>
              <a:t>interes</a:t>
            </a:r>
            <a:r>
              <a:rPr lang="es-MX" dirty="0">
                <a:solidFill>
                  <a:srgbClr val="FF0000"/>
                </a:solidFill>
              </a:rPr>
              <a:t> (A) (p(B)).</a:t>
            </a:r>
            <a:br>
              <a:rPr lang="es-MX" dirty="0">
                <a:solidFill>
                  <a:srgbClr val="FF0000"/>
                </a:solidFill>
              </a:rPr>
            </a:b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F0000"/>
                </a:solidFill>
              </a:rPr>
              <a:t>Es decir: Interesa conocer la razón entre la intersección de ambos eventos (el círculo azul) y la probabilidad de hallar la evidencia en el mundo (El círculo amarillo)</a:t>
            </a:r>
          </a:p>
        </p:txBody>
      </p:sp>
    </p:spTree>
    <p:extLst>
      <p:ext uri="{BB962C8B-B14F-4D97-AF65-F5344CB8AC3E}">
        <p14:creationId xmlns:p14="http://schemas.microsoft.com/office/powerpoint/2010/main" val="33637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8155858" y="2543769"/>
            <a:ext cx="403614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Esto es sólo un despeje de la fórmula de arriba para saber de dónde sale este término.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8008375" y="3776247"/>
            <a:ext cx="418362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De la ecuación de arriba, se saca esta por default.</a:t>
            </a:r>
          </a:p>
          <a:p>
            <a:pPr algn="ctr"/>
            <a:endParaRPr lang="es-MX" dirty="0">
              <a:solidFill>
                <a:srgbClr val="FF0000"/>
              </a:solidFill>
            </a:endParaRPr>
          </a:p>
          <a:p>
            <a:pPr algn="ctr"/>
            <a:r>
              <a:rPr lang="es-MX" dirty="0">
                <a:solidFill>
                  <a:srgbClr val="FF0000"/>
                </a:solidFill>
              </a:rPr>
              <a:t>¿Por qué? Porque </a:t>
            </a:r>
            <a:r>
              <a:rPr lang="es-MX" dirty="0" err="1">
                <a:solidFill>
                  <a:srgbClr val="FF0000"/>
                </a:solidFill>
              </a:rPr>
              <a:t>decír</a:t>
            </a:r>
            <a:r>
              <a:rPr lang="es-MX" dirty="0">
                <a:solidFill>
                  <a:srgbClr val="FF0000"/>
                </a:solidFill>
              </a:rPr>
              <a:t> A y B, es lo mismo que B y A ( p(</a:t>
            </a:r>
            <a:r>
              <a:rPr lang="es-MX" dirty="0" err="1">
                <a:solidFill>
                  <a:srgbClr val="FF0000"/>
                </a:solidFill>
              </a:rPr>
              <a:t>AnB</a:t>
            </a:r>
            <a:r>
              <a:rPr lang="es-MX" dirty="0">
                <a:solidFill>
                  <a:srgbClr val="FF0000"/>
                </a:solidFill>
              </a:rPr>
              <a:t>) = p(</a:t>
            </a:r>
            <a:r>
              <a:rPr lang="es-MX" dirty="0" err="1">
                <a:solidFill>
                  <a:srgbClr val="FF0000"/>
                </a:solidFill>
              </a:rPr>
              <a:t>BnA</a:t>
            </a:r>
            <a:r>
              <a:rPr lang="es-MX" dirty="0">
                <a:solidFill>
                  <a:srgbClr val="FF0000"/>
                </a:solidFill>
              </a:rPr>
              <a:t>)). Luego entonces, las probabilidades marginales del evento que desee tomarse como ‘evidencia’ del otro (p(B) o p(A)) pueden multiplicarse por la probabilidad condicional resultante (p(A|B) y p(B|A))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972234" y="3314582"/>
            <a:ext cx="4036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“La probabilidad de que llueva Y esté nublado es igual a la probabilidad total de que esté nublado * la probabilidad de que llueva tomando como evidencia el que está nublado”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972234" y="4721823"/>
            <a:ext cx="4036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“La probabilidad de que llueva Y esté nublado es igual a la probabilidad total de que llueva * la probabilidad de que esté nublado dado que está lloviendo”</a:t>
            </a:r>
          </a:p>
        </p:txBody>
      </p:sp>
    </p:spTree>
    <p:extLst>
      <p:ext uri="{BB962C8B-B14F-4D97-AF65-F5344CB8AC3E}">
        <p14:creationId xmlns:p14="http://schemas.microsoft.com/office/powerpoint/2010/main" val="3413575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1192161" y="2453148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1504335" y="3623187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6 Título"/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250426" y="2589299"/>
            <a:ext cx="347218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´Sustituimos el numerador de la ecuación inicial para probabilidades condicionales (arriba), por aquella que incluye la probabilidad condicional que conocemos y….</a:t>
            </a:r>
          </a:p>
        </p:txBody>
      </p:sp>
    </p:spTree>
    <p:extLst>
      <p:ext uri="{BB962C8B-B14F-4D97-AF65-F5344CB8AC3E}">
        <p14:creationId xmlns:p14="http://schemas.microsoft.com/office/powerpoint/2010/main" val="15331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>
              <a:solidFill>
                <a:srgbClr val="00B05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49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5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9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pPr lvl="1"/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 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 dado que está nublado.</a:t>
            </a:r>
            <a:endParaRPr lang="es-MX" dirty="0">
              <a:solidFill>
                <a:srgbClr val="00B05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830962" y="2404633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Lo que interesa estimar a la luz de la evidencia</a:t>
            </a:r>
          </a:p>
        </p:txBody>
      </p:sp>
    </p:spTree>
    <p:extLst>
      <p:ext uri="{BB962C8B-B14F-4D97-AF65-F5344CB8AC3E}">
        <p14:creationId xmlns:p14="http://schemas.microsoft.com/office/powerpoint/2010/main" val="15600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que llueva</a:t>
            </a:r>
            <a:endParaRPr lang="es-MX" dirty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12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5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7248833" y="3620418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Estimado inicial (Sin ver información) 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830962" y="2404633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Lo que interesa estimar a la luz de la evidencia</a:t>
            </a:r>
          </a:p>
        </p:txBody>
      </p:sp>
    </p:spTree>
    <p:extLst>
      <p:ext uri="{BB962C8B-B14F-4D97-AF65-F5344CB8AC3E}">
        <p14:creationId xmlns:p14="http://schemas.microsoft.com/office/powerpoint/2010/main" val="38415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pPr lvl="1"/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La probabilidad de que el cielo esté nublado, dado que está lloviendo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7248833" y="3620418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Estimado inicial (Sin ver información) 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830962" y="2404633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Lo que interesa estimar a la luz de la evidencia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046840" y="4754543"/>
            <a:ext cx="58772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¿Qué tantas veces el evento A aparece cuando pasa B?</a:t>
            </a:r>
          </a:p>
        </p:txBody>
      </p:sp>
    </p:spTree>
    <p:extLst>
      <p:ext uri="{BB962C8B-B14F-4D97-AF65-F5344CB8AC3E}">
        <p14:creationId xmlns:p14="http://schemas.microsoft.com/office/powerpoint/2010/main" val="32306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pPr lvl="1"/>
            <a:r>
              <a:rPr lang="es-MX" dirty="0">
                <a:solidFill>
                  <a:schemeClr val="accent4">
                    <a:lumMod val="50000"/>
                  </a:schemeClr>
                </a:solidFill>
              </a:rPr>
              <a:t>La probabilidad de que esté nublado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0" name="9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7248833" y="3620418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Estimado inicial (Sin ver información) 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830962" y="2404633"/>
            <a:ext cx="467523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Lo que interesa estimar a la luz de la evidencia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046840" y="4754543"/>
            <a:ext cx="58772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¿Qué tantas veces el evento A aparece cuando pasa B?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199240" y="6116310"/>
            <a:ext cx="58772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¿Qué tan común es B en el mundo?</a:t>
            </a:r>
          </a:p>
        </p:txBody>
      </p:sp>
    </p:spTree>
    <p:extLst>
      <p:ext uri="{BB962C8B-B14F-4D97-AF65-F5344CB8AC3E}">
        <p14:creationId xmlns:p14="http://schemas.microsoft.com/office/powerpoint/2010/main" val="23883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Resolver el problema de la Asignación de Crédito</a:t>
            </a:r>
          </a:p>
        </p:txBody>
      </p:sp>
    </p:spTree>
    <p:extLst>
      <p:ext uri="{BB962C8B-B14F-4D97-AF65-F5344CB8AC3E}">
        <p14:creationId xmlns:p14="http://schemas.microsoft.com/office/powerpoint/2010/main" val="2333357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b="1" u="sng" dirty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Resolver el problema de la Asignación de Crédito</a:t>
            </a:r>
          </a:p>
        </p:txBody>
      </p:sp>
    </p:spTree>
    <p:extLst>
      <p:ext uri="{BB962C8B-B14F-4D97-AF65-F5344CB8AC3E}">
        <p14:creationId xmlns:p14="http://schemas.microsoft.com/office/powerpoint/2010/main" val="3019117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84" y="-38360"/>
            <a:ext cx="8947453" cy="67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958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126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" y="0"/>
            <a:ext cx="10029978" cy="759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5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Resolver el problema de la Asignación de Crédito</a:t>
            </a:r>
          </a:p>
        </p:txBody>
      </p:sp>
    </p:spTree>
    <p:extLst>
      <p:ext uri="{BB962C8B-B14F-4D97-AF65-F5344CB8AC3E}">
        <p14:creationId xmlns:p14="http://schemas.microsoft.com/office/powerpoint/2010/main" val="3578656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b="1" u="sng" dirty="0"/>
              <a:t>Resolver el problema de la Asignación de Crédito</a:t>
            </a:r>
          </a:p>
        </p:txBody>
      </p:sp>
    </p:spTree>
    <p:extLst>
      <p:ext uri="{BB962C8B-B14F-4D97-AF65-F5344CB8AC3E}">
        <p14:creationId xmlns:p14="http://schemas.microsoft.com/office/powerpoint/2010/main" val="371743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747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Asignación de crédito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Formación de relaciones causales.</a:t>
            </a:r>
          </a:p>
          <a:p>
            <a:endParaRPr lang="es-MX" dirty="0"/>
          </a:p>
          <a:p>
            <a:pPr lvl="1"/>
            <a:r>
              <a:rPr lang="es-MX" dirty="0"/>
              <a:t>¿A qué de mi entorno le atribuyo la ocurrencia de cierto evento?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marL="457200" lvl="1" indent="0">
              <a:buNone/>
            </a:pPr>
            <a:r>
              <a:rPr lang="es-MX" dirty="0"/>
              <a:t>		Ejemplos:</a:t>
            </a:r>
          </a:p>
          <a:p>
            <a:pPr marL="457200" lvl="1" indent="0">
              <a:buNone/>
            </a:pPr>
            <a:r>
              <a:rPr lang="es-MX" dirty="0"/>
              <a:t>			Mi novio está enojado  ------ &gt; </a:t>
            </a:r>
            <a:r>
              <a:rPr lang="es-MX" b="1" dirty="0"/>
              <a:t>¿Qué hice?</a:t>
            </a:r>
          </a:p>
          <a:p>
            <a:pPr marL="457200" lvl="1" indent="0">
              <a:buNone/>
            </a:pPr>
            <a:r>
              <a:rPr lang="es-MX" dirty="0"/>
              <a:t>			</a:t>
            </a:r>
          </a:p>
          <a:p>
            <a:pPr marL="457200" lvl="1" indent="0">
              <a:buNone/>
            </a:pPr>
            <a:r>
              <a:rPr lang="es-MX" dirty="0"/>
              <a:t>			 Me duele el estómago -------</a:t>
            </a:r>
            <a:r>
              <a:rPr lang="es-MX" dirty="0">
                <a:sym typeface="Wingdings" panose="05000000000000000000" pitchFamily="2" charset="2"/>
              </a:rPr>
              <a:t>- </a:t>
            </a:r>
            <a:r>
              <a:rPr lang="es-MX" b="1" dirty="0">
                <a:sym typeface="Wingdings" panose="05000000000000000000" pitchFamily="2" charset="2"/>
              </a:rPr>
              <a:t>&gt;  </a:t>
            </a:r>
            <a:r>
              <a:rPr lang="es-MX" b="1" dirty="0"/>
              <a:t>¿Qué me hizo daño?</a:t>
            </a:r>
          </a:p>
          <a:p>
            <a:pPr marL="457200" lvl="1" indent="0">
              <a:buNone/>
            </a:pPr>
            <a:r>
              <a:rPr lang="es-MX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099045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asignación de crédito como un cómputo de probabilidades condicionales.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¿De qué manera observar ciertos elementos en el ambiente alteran la probabilidad de observar ciertos eventos?</a:t>
            </a:r>
          </a:p>
          <a:p>
            <a:endParaRPr lang="es-MX" dirty="0"/>
          </a:p>
          <a:p>
            <a:r>
              <a:rPr lang="es-MX" dirty="0"/>
              <a:t>Sesgos (Prior)</a:t>
            </a:r>
          </a:p>
          <a:p>
            <a:pPr lvl="1"/>
            <a:r>
              <a:rPr lang="es-MX" dirty="0"/>
              <a:t>Si me duele el estómago 	Estímulo  Auditivo      vs       Alimento ingerido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Si me dan un choque eléctrico 		Estímulo auditivo vs Alimento ingerido</a:t>
            </a:r>
          </a:p>
        </p:txBody>
      </p:sp>
    </p:spTree>
    <p:extLst>
      <p:ext uri="{BB962C8B-B14F-4D97-AF65-F5344CB8AC3E}">
        <p14:creationId xmlns:p14="http://schemas.microsoft.com/office/powerpoint/2010/main" val="6196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42526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/>
              <a:t>No Shock                      </a:t>
            </a:r>
            <a:r>
              <a:rPr lang="es-MX" sz="2500" b="1" dirty="0" err="1"/>
              <a:t>Shock</a:t>
            </a:r>
            <a:r>
              <a:rPr lang="es-MX" sz="2500" b="1" dirty="0"/>
              <a:t>             </a:t>
            </a:r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/>
              <a:t>Tono  A        Tono B            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3744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/>
              <a:t>Presentaciones:</a:t>
            </a:r>
          </a:p>
          <a:p>
            <a:endParaRPr lang="es-MX" b="1" dirty="0"/>
          </a:p>
          <a:p>
            <a:endParaRPr lang="es-MX" sz="2500" b="1" dirty="0"/>
          </a:p>
          <a:p>
            <a:r>
              <a:rPr lang="es-MX" sz="2500" b="1" dirty="0"/>
              <a:t>20</a:t>
            </a:r>
          </a:p>
          <a:p>
            <a:endParaRPr lang="es-MX" sz="2500" b="1" dirty="0"/>
          </a:p>
          <a:p>
            <a:endParaRPr lang="es-MX" sz="2500" b="1" dirty="0"/>
          </a:p>
          <a:p>
            <a:br>
              <a:rPr lang="es-MX" sz="2500" b="1" dirty="0"/>
            </a:br>
            <a:r>
              <a:rPr lang="es-MX" sz="2500" b="1" dirty="0"/>
              <a:t>20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8790039" y="3237317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90039" y="4692489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943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de Contingencia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85714"/>
              </p:ext>
            </p:extLst>
          </p:nvPr>
        </p:nvGraphicFramePr>
        <p:xfrm>
          <a:off x="3583857" y="2533717"/>
          <a:ext cx="507180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4173794" y="2005781"/>
            <a:ext cx="48522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/>
              <a:t>No Shock                      </a:t>
            </a:r>
            <a:r>
              <a:rPr lang="es-MX" sz="2500" b="1" dirty="0" err="1"/>
              <a:t>Shock</a:t>
            </a:r>
            <a:r>
              <a:rPr lang="es-MX" sz="2500" b="1" dirty="0"/>
              <a:t>             </a:t>
            </a:r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1128300" y="2998791"/>
            <a:ext cx="42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/>
              <a:t>Tono  A        Tono B            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9276735" y="2113503"/>
            <a:ext cx="2787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500" b="1" dirty="0"/>
          </a:p>
          <a:p>
            <a:endParaRPr lang="es-MX" sz="2500" b="1" dirty="0"/>
          </a:p>
          <a:p>
            <a:endParaRPr lang="es-MX" sz="2500" b="1" dirty="0"/>
          </a:p>
          <a:p>
            <a:r>
              <a:rPr lang="es-MX" sz="2500" b="1" dirty="0"/>
              <a:t>p(Shock | Tono B)</a:t>
            </a:r>
          </a:p>
          <a:p>
            <a:endParaRPr lang="es-MX" sz="2500" b="1" dirty="0"/>
          </a:p>
          <a:p>
            <a:endParaRPr lang="es-MX" sz="2500" b="1" dirty="0"/>
          </a:p>
          <a:p>
            <a:br>
              <a:rPr lang="es-MX" sz="2500" b="1" dirty="0"/>
            </a:br>
            <a:r>
              <a:rPr lang="es-MX" sz="2500" b="1" dirty="0"/>
              <a:t>p(Shock |Tono A)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8790039" y="3425753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erecha"/>
          <p:cNvSpPr/>
          <p:nvPr/>
        </p:nvSpPr>
        <p:spPr>
          <a:xfrm>
            <a:off x="8782665" y="4908796"/>
            <a:ext cx="486696" cy="272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 redondeado"/>
          <p:cNvSpPr/>
          <p:nvPr/>
        </p:nvSpPr>
        <p:spPr>
          <a:xfrm rot="18019219">
            <a:off x="531971" y="965746"/>
            <a:ext cx="2358882" cy="16659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Probabilidades condicionales</a:t>
            </a:r>
          </a:p>
        </p:txBody>
      </p:sp>
    </p:spTree>
    <p:extLst>
      <p:ext uri="{BB962C8B-B14F-4D97-AF65-F5344CB8AC3E}">
        <p14:creationId xmlns:p14="http://schemas.microsoft.com/office/powerpoint/2010/main" val="38416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</a:t>
            </a:r>
          </a:p>
          <a:p>
            <a:endParaRPr lang="es-MX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endParaRPr lang="es-MX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evidencia.</a:t>
            </a: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3264617" y="2671454"/>
            <a:ext cx="864931" cy="6911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Elipse"/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82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20195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17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9" y="2101623"/>
            <a:ext cx="863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602238" y="462574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99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9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0" y="1719942"/>
            <a:ext cx="9681165" cy="217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268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1645</Words>
  <Application>Microsoft Office PowerPoint</Application>
  <PresentationFormat>Panorámica</PresentationFormat>
  <Paragraphs>488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Tema de Office</vt:lpstr>
      <vt:lpstr>Bayes: Inferencia Probabilística</vt:lpstr>
      <vt:lpstr>Introducción a Teoría de la Probabilidad</vt:lpstr>
      <vt:lpstr>Introducción a Teoría de la Probabilidad</vt:lpstr>
      <vt:lpstr>Introducción a Teoría de la Probabilidad</vt:lpstr>
      <vt:lpstr>1. Definición clásica de probabilidad</vt:lpstr>
      <vt:lpstr>1. Definición clásica de probabilidad</vt:lpstr>
      <vt:lpstr>1. Definición clásica de probabilidad</vt:lpstr>
      <vt:lpstr>2. Definición frecuentista de probabilidad</vt:lpstr>
      <vt:lpstr>2. Definición frecuentista de probabilidad</vt:lpstr>
      <vt:lpstr>Definición subjetiva de probabilidad</vt:lpstr>
      <vt:lpstr>Definición axiomática de probabilidad</vt:lpstr>
      <vt:lpstr>Inferencia Probabilística</vt:lpstr>
      <vt:lpstr>Inferencia Probabilística</vt:lpstr>
      <vt:lpstr>Inferencia Probabilística</vt:lpstr>
      <vt:lpstr>¿Qué tan probable es…</vt:lpstr>
      <vt:lpstr>¿Qué tan probable es… que “alguien” sea zurdo?</vt:lpstr>
      <vt:lpstr>Probabilidad Condicional</vt:lpstr>
      <vt:lpstr>Probabilidad Condicional</vt:lpstr>
      <vt:lpstr>Probabilidad Condicional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Inferencia Probabilística</vt:lpstr>
      <vt:lpstr>Inferencia Probabilística</vt:lpstr>
      <vt:lpstr>Presentación de PowerPoint</vt:lpstr>
      <vt:lpstr> </vt:lpstr>
      <vt:lpstr>Presentación de PowerPoint</vt:lpstr>
      <vt:lpstr>Inferencia Probabilística</vt:lpstr>
      <vt:lpstr>Inferencia Probabilística</vt:lpstr>
      <vt:lpstr>Asignación de crédito</vt:lpstr>
      <vt:lpstr>La asignación de crédito como un cómputo de probabilidades condicionales.</vt:lpstr>
      <vt:lpstr>Espacio de Contingencia</vt:lpstr>
      <vt:lpstr>Espacio de Contingencia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asus</cp:lastModifiedBy>
  <cp:revision>63</cp:revision>
  <dcterms:created xsi:type="dcterms:W3CDTF">2017-03-28T22:38:11Z</dcterms:created>
  <dcterms:modified xsi:type="dcterms:W3CDTF">2020-02-26T08:19:45Z</dcterms:modified>
</cp:coreProperties>
</file>