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257" r:id="rId4"/>
    <p:sldId id="258" r:id="rId5"/>
    <p:sldId id="261" r:id="rId6"/>
    <p:sldId id="262" r:id="rId7"/>
    <p:sldId id="263" r:id="rId8"/>
    <p:sldId id="268" r:id="rId9"/>
    <p:sldId id="378" r:id="rId10"/>
    <p:sldId id="264" r:id="rId11"/>
    <p:sldId id="269" r:id="rId12"/>
    <p:sldId id="265" r:id="rId13"/>
    <p:sldId id="275" r:id="rId14"/>
    <p:sldId id="277" r:id="rId15"/>
    <p:sldId id="279" r:id="rId16"/>
    <p:sldId id="281" r:id="rId17"/>
    <p:sldId id="330" r:id="rId18"/>
    <p:sldId id="338" r:id="rId19"/>
    <p:sldId id="329" r:id="rId20"/>
    <p:sldId id="284" r:id="rId21"/>
    <p:sldId id="339" r:id="rId22"/>
    <p:sldId id="340" r:id="rId23"/>
    <p:sldId id="362" r:id="rId24"/>
    <p:sldId id="308" r:id="rId25"/>
    <p:sldId id="368" r:id="rId26"/>
    <p:sldId id="369" r:id="rId27"/>
    <p:sldId id="286" r:id="rId28"/>
    <p:sldId id="313" r:id="rId29"/>
    <p:sldId id="359" r:id="rId30"/>
    <p:sldId id="360" r:id="rId31"/>
    <p:sldId id="287" r:id="rId32"/>
    <p:sldId id="314" r:id="rId33"/>
    <p:sldId id="305" r:id="rId34"/>
    <p:sldId id="288" r:id="rId35"/>
    <p:sldId id="289" r:id="rId36"/>
    <p:sldId id="290" r:id="rId37"/>
    <p:sldId id="332" r:id="rId38"/>
    <p:sldId id="333" r:id="rId39"/>
    <p:sldId id="335" r:id="rId40"/>
    <p:sldId id="331" r:id="rId41"/>
    <p:sldId id="291" r:id="rId42"/>
    <p:sldId id="292" r:id="rId43"/>
    <p:sldId id="306" r:id="rId44"/>
    <p:sldId id="336" r:id="rId45"/>
    <p:sldId id="337" r:id="rId46"/>
    <p:sldId id="293" r:id="rId47"/>
    <p:sldId id="343" r:id="rId48"/>
    <p:sldId id="349" r:id="rId49"/>
    <p:sldId id="294" r:id="rId50"/>
    <p:sldId id="295" r:id="rId51"/>
    <p:sldId id="296" r:id="rId52"/>
    <p:sldId id="350" r:id="rId53"/>
    <p:sldId id="297" r:id="rId54"/>
    <p:sldId id="298" r:id="rId55"/>
    <p:sldId id="299" r:id="rId56"/>
    <p:sldId id="300" r:id="rId57"/>
    <p:sldId id="351" r:id="rId58"/>
    <p:sldId id="353" r:id="rId59"/>
    <p:sldId id="355" r:id="rId60"/>
    <p:sldId id="309" r:id="rId61"/>
    <p:sldId id="320" r:id="rId62"/>
    <p:sldId id="322" r:id="rId63"/>
    <p:sldId id="323" r:id="rId64"/>
    <p:sldId id="372" r:id="rId65"/>
    <p:sldId id="373" r:id="rId66"/>
    <p:sldId id="374" r:id="rId67"/>
    <p:sldId id="375" r:id="rId68"/>
    <p:sldId id="376" r:id="rId69"/>
    <p:sldId id="377" r:id="rId70"/>
    <p:sldId id="310" r:id="rId71"/>
    <p:sldId id="302" r:id="rId72"/>
    <p:sldId id="318" r:id="rId73"/>
    <p:sldId id="303" r:id="rId74"/>
    <p:sldId id="347" r:id="rId75"/>
    <p:sldId id="348" r:id="rId76"/>
    <p:sldId id="358" r:id="rId77"/>
    <p:sldId id="361" r:id="rId7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2" d="100"/>
          <a:sy n="92" d="100"/>
        </p:scale>
        <p:origin x="-49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13/03/2018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24327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13/03/2018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03303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13/03/2018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9394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13/03/2018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4042469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FA7C8EE-915B-494D-892E-1894E2A93FCC}" type="datetimeFigureOut">
              <a:rPr lang="es-MX" smtClean="0"/>
              <a:t>13/03/2018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06765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CFA7C8EE-915B-494D-892E-1894E2A93FCC}" type="datetimeFigureOut">
              <a:rPr lang="es-MX" smtClean="0"/>
              <a:t>13/03/2018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2101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CFA7C8EE-915B-494D-892E-1894E2A93FCC}" type="datetimeFigureOut">
              <a:rPr lang="es-MX" smtClean="0"/>
              <a:t>13/03/2018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95245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CFA7C8EE-915B-494D-892E-1894E2A93FCC}" type="datetimeFigureOut">
              <a:rPr lang="es-MX" smtClean="0"/>
              <a:t>13/03/2018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1066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FA7C8EE-915B-494D-892E-1894E2A93FCC}" type="datetimeFigureOut">
              <a:rPr lang="es-MX" smtClean="0"/>
              <a:t>13/03/2018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179691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A7C8EE-915B-494D-892E-1894E2A93FCC}" type="datetimeFigureOut">
              <a:rPr lang="es-MX" smtClean="0"/>
              <a:t>13/03/2018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805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A7C8EE-915B-494D-892E-1894E2A93FCC}" type="datetimeFigureOut">
              <a:rPr lang="es-MX" smtClean="0"/>
              <a:t>13/03/2018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51165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7C8EE-915B-494D-892E-1894E2A93FCC}" type="datetimeFigureOut">
              <a:rPr lang="es-MX" smtClean="0"/>
              <a:t>13/03/2018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41209-3B97-4AF6-8A73-88DECEFBFAEE}" type="slidenum">
              <a:rPr lang="es-MX" smtClean="0"/>
              <a:t>‹Nº›</a:t>
            </a:fld>
            <a:endParaRPr lang="es-MX"/>
          </a:p>
        </p:txBody>
      </p:sp>
    </p:spTree>
    <p:extLst>
      <p:ext uri="{BB962C8B-B14F-4D97-AF65-F5344CB8AC3E}">
        <p14:creationId xmlns:p14="http://schemas.microsoft.com/office/powerpoint/2010/main" val="1136434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adrifelcha@gmail.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3999" y="3979571"/>
            <a:ext cx="9144000" cy="1682911"/>
          </a:xfrm>
        </p:spPr>
        <p:txBody>
          <a:bodyPr>
            <a:normAutofit fontScale="90000"/>
          </a:bodyPr>
          <a:lstStyle/>
          <a:p>
            <a:r>
              <a:rPr lang="es-MX" b="1" dirty="0" smtClean="0"/>
              <a:t>Estudios con Detección de Señales</a:t>
            </a:r>
            <a:endParaRPr lang="es-MX" b="1" dirty="0"/>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0160" y="162247"/>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4466822" y="951899"/>
            <a:ext cx="3258355" cy="2604101"/>
          </a:xfrm>
          <a:prstGeom prst="rect">
            <a:avLst/>
          </a:prstGeom>
        </p:spPr>
      </p:pic>
    </p:spTree>
    <p:extLst>
      <p:ext uri="{BB962C8B-B14F-4D97-AF65-F5344CB8AC3E}">
        <p14:creationId xmlns:p14="http://schemas.microsoft.com/office/powerpoint/2010/main" val="143225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796249" y="1284047"/>
            <a:ext cx="8271255" cy="5239023"/>
          </a:xfrm>
          <a:prstGeom prst="rect">
            <a:avLst/>
          </a:prstGeom>
        </p:spPr>
      </p:pic>
      <p:sp>
        <p:nvSpPr>
          <p:cNvPr id="2" name="Título 1"/>
          <p:cNvSpPr>
            <a:spLocks noGrp="1"/>
          </p:cNvSpPr>
          <p:nvPr>
            <p:ph type="title"/>
          </p:nvPr>
        </p:nvSpPr>
        <p:spPr>
          <a:xfrm>
            <a:off x="387439" y="296068"/>
            <a:ext cx="10515600" cy="1325563"/>
          </a:xfrm>
        </p:spPr>
        <p:txBody>
          <a:bodyPr/>
          <a:lstStyle/>
          <a:p>
            <a:r>
              <a:rPr lang="es-MX" dirty="0" smtClean="0"/>
              <a:t>Los aciertos pagan y los errores cuestan….</a:t>
            </a:r>
            <a:br>
              <a:rPr lang="es-MX" dirty="0" smtClean="0"/>
            </a:br>
            <a:endParaRPr lang="es-MX" sz="2500" i="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30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7439" y="296068"/>
            <a:ext cx="10515600" cy="1325563"/>
          </a:xfrm>
        </p:spPr>
        <p:txBody>
          <a:bodyPr/>
          <a:lstStyle/>
          <a:p>
            <a:r>
              <a:rPr lang="es-MX" dirty="0" smtClean="0"/>
              <a:t>Los aciertos pagan y los errores cuestan….</a:t>
            </a:r>
            <a:br>
              <a:rPr lang="es-MX" dirty="0" smtClean="0"/>
            </a:br>
            <a:endParaRPr lang="es-MX" sz="2500" i="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4883172" y="1054669"/>
            <a:ext cx="6315075" cy="5495925"/>
          </a:xfrm>
          <a:prstGeom prst="rect">
            <a:avLst/>
          </a:prstGeom>
        </p:spPr>
      </p:pic>
    </p:spTree>
    <p:extLst>
      <p:ext uri="{BB962C8B-B14F-4D97-AF65-F5344CB8AC3E}">
        <p14:creationId xmlns:p14="http://schemas.microsoft.com/office/powerpoint/2010/main" val="1162528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93501" y="133305"/>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7" name="Marcador de contenido 6"/>
          <p:cNvSpPr>
            <a:spLocks noGrp="1"/>
          </p:cNvSpPr>
          <p:nvPr>
            <p:ph sz="half" idx="1"/>
          </p:nvPr>
        </p:nvSpPr>
        <p:spPr/>
        <p:txBody>
          <a:bodyPr/>
          <a:lstStyle/>
          <a:p>
            <a:endParaRPr lang="es-MX" dirty="0" smtClean="0"/>
          </a:p>
          <a:p>
            <a:endParaRPr lang="es-MX" dirty="0"/>
          </a:p>
        </p:txBody>
      </p:sp>
      <p:sp>
        <p:nvSpPr>
          <p:cNvPr id="8" name="Marcador de contenido 7"/>
          <p:cNvSpPr>
            <a:spLocks noGrp="1"/>
          </p:cNvSpPr>
          <p:nvPr>
            <p:ph sz="half" idx="2"/>
          </p:nvPr>
        </p:nvSpPr>
        <p:spPr/>
        <p:txBody>
          <a:bodyPr/>
          <a:lstStyle/>
          <a:p>
            <a:endParaRPr lang="es-MX" dirty="0" smtClean="0"/>
          </a:p>
          <a:p>
            <a:endParaRPr lang="es-MX" dirty="0"/>
          </a:p>
        </p:txBody>
      </p:sp>
      <p:pic>
        <p:nvPicPr>
          <p:cNvPr id="9" name="Imagen 8"/>
          <p:cNvPicPr>
            <a:picLocks noChangeAspect="1"/>
          </p:cNvPicPr>
          <p:nvPr/>
        </p:nvPicPr>
        <p:blipFill>
          <a:blip r:embed="rId2"/>
          <a:stretch>
            <a:fillRect/>
          </a:stretch>
        </p:blipFill>
        <p:spPr>
          <a:xfrm>
            <a:off x="2693764" y="1362075"/>
            <a:ext cx="6315075" cy="5495925"/>
          </a:xfrm>
          <a:prstGeom prst="rect">
            <a:avLst/>
          </a:prstGeom>
        </p:spPr>
      </p:pic>
    </p:spTree>
    <p:extLst>
      <p:ext uri="{BB962C8B-B14F-4D97-AF65-F5344CB8AC3E}">
        <p14:creationId xmlns:p14="http://schemas.microsoft.com/office/powerpoint/2010/main" val="2560057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2"/>
          <a:stretch>
            <a:fillRect/>
          </a:stretch>
        </p:blipFill>
        <p:spPr>
          <a:xfrm>
            <a:off x="567444" y="2055813"/>
            <a:ext cx="5133975" cy="3248025"/>
          </a:xfrm>
          <a:prstGeom prst="rect">
            <a:avLst/>
          </a:prstGeom>
        </p:spPr>
      </p:pic>
    </p:spTree>
    <p:extLst>
      <p:ext uri="{BB962C8B-B14F-4D97-AF65-F5344CB8AC3E}">
        <p14:creationId xmlns:p14="http://schemas.microsoft.com/office/powerpoint/2010/main" val="341467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2"/>
          <a:stretch>
            <a:fillRect/>
          </a:stretch>
        </p:blipFill>
        <p:spPr>
          <a:xfrm>
            <a:off x="567444" y="2055813"/>
            <a:ext cx="5133975" cy="3248025"/>
          </a:xfrm>
          <a:prstGeom prst="rect">
            <a:avLst/>
          </a:prstGeom>
        </p:spPr>
      </p:pic>
      <p:pic>
        <p:nvPicPr>
          <p:cNvPr id="8" name="Imagen 7"/>
          <p:cNvPicPr>
            <a:picLocks noChangeAspect="1"/>
          </p:cNvPicPr>
          <p:nvPr/>
        </p:nvPicPr>
        <p:blipFill>
          <a:blip r:embed="rId3"/>
          <a:stretch>
            <a:fillRect/>
          </a:stretch>
        </p:blipFill>
        <p:spPr>
          <a:xfrm>
            <a:off x="5859887" y="2125014"/>
            <a:ext cx="5996490" cy="3662721"/>
          </a:xfrm>
          <a:prstGeom prst="rect">
            <a:avLst/>
          </a:prstGeom>
        </p:spPr>
      </p:pic>
    </p:spTree>
    <p:extLst>
      <p:ext uri="{BB962C8B-B14F-4D97-AF65-F5344CB8AC3E}">
        <p14:creationId xmlns:p14="http://schemas.microsoft.com/office/powerpoint/2010/main" val="2959071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TDS en Memoria de Reconocimiento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pic>
        <p:nvPicPr>
          <p:cNvPr id="6" name="Imagen 5"/>
          <p:cNvPicPr>
            <a:picLocks noChangeAspect="1"/>
          </p:cNvPicPr>
          <p:nvPr/>
        </p:nvPicPr>
        <p:blipFill>
          <a:blip r:embed="rId2"/>
          <a:stretch>
            <a:fillRect/>
          </a:stretch>
        </p:blipFill>
        <p:spPr>
          <a:xfrm>
            <a:off x="2687952" y="1690688"/>
            <a:ext cx="7291647" cy="4486275"/>
          </a:xfrm>
          <a:prstGeom prst="rect">
            <a:avLst/>
          </a:prstGeom>
        </p:spPr>
      </p:pic>
    </p:spTree>
    <p:extLst>
      <p:ext uri="{BB962C8B-B14F-4D97-AF65-F5344CB8AC3E}">
        <p14:creationId xmlns:p14="http://schemas.microsoft.com/office/powerpoint/2010/main" val="1169416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r>
              <a:rPr lang="es-MX" sz="4000" dirty="0" smtClean="0">
                <a:solidFill>
                  <a:schemeClr val="tx1"/>
                </a:solidFill>
              </a:rPr>
              <a:t>Hace referencia a un </a:t>
            </a:r>
            <a:r>
              <a:rPr lang="es-MX" sz="4000" b="1" dirty="0" smtClean="0">
                <a:solidFill>
                  <a:schemeClr val="tx1"/>
                </a:solidFill>
                <a:effectLst>
                  <a:outerShdw blurRad="38100" dist="38100" dir="2700000" algn="tl">
                    <a:srgbClr val="000000">
                      <a:alpha val="43137"/>
                    </a:srgbClr>
                  </a:outerShdw>
                </a:effectLst>
              </a:rPr>
              <a:t>patrón de respuestas </a:t>
            </a:r>
            <a:r>
              <a:rPr lang="es-MX" sz="4000" dirty="0" smtClean="0">
                <a:solidFill>
                  <a:schemeClr val="tx1"/>
                </a:solidFill>
              </a:rPr>
              <a:t>consistentemente reportado en estudios de memoria de reconocimiento donde </a:t>
            </a:r>
            <a:r>
              <a:rPr lang="es-MX" sz="4000" b="1" dirty="0" smtClean="0">
                <a:solidFill>
                  <a:schemeClr val="tx1"/>
                </a:solidFill>
                <a:effectLst>
                  <a:outerShdw blurRad="38100" dist="38100" dir="2700000" algn="tl">
                    <a:srgbClr val="000000">
                      <a:alpha val="43137"/>
                    </a:srgbClr>
                  </a:outerShdw>
                </a:effectLst>
              </a:rPr>
              <a:t>la Teoría de Detección de Señales </a:t>
            </a:r>
            <a:r>
              <a:rPr lang="es-MX" sz="4000" dirty="0" smtClean="0">
                <a:solidFill>
                  <a:schemeClr val="tx1"/>
                </a:solidFill>
                <a:effectLst>
                  <a:outerShdw blurRad="38100" dist="38100" dir="2700000" algn="tl">
                    <a:srgbClr val="000000">
                      <a:alpha val="43137"/>
                    </a:srgbClr>
                  </a:outerShdw>
                </a:effectLst>
              </a:rPr>
              <a:t>es aplicada para analizar los datos obtenidos experimentalmente</a:t>
            </a:r>
          </a:p>
        </p:txBody>
      </p:sp>
    </p:spTree>
    <p:extLst>
      <p:ext uri="{BB962C8B-B14F-4D97-AF65-F5344CB8AC3E}">
        <p14:creationId xmlns:p14="http://schemas.microsoft.com/office/powerpoint/2010/main" val="878132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endParaRPr lang="es-MX" sz="4000" dirty="0" smtClean="0">
              <a:solidFill>
                <a:schemeClr val="tx1"/>
              </a:solidFill>
              <a:effectLst>
                <a:outerShdw blurRad="38100" dist="38100" dir="2700000" algn="tl">
                  <a:srgbClr val="000000">
                    <a:alpha val="43137"/>
                  </a:srgbClr>
                </a:outerShdw>
              </a:effectLst>
            </a:endParaRPr>
          </a:p>
          <a:p>
            <a:pPr algn="just"/>
            <a:endParaRPr lang="es-MX" sz="4000" dirty="0" smtClean="0">
              <a:solidFill>
                <a:schemeClr val="tx1"/>
              </a:solidFill>
              <a:effectLst>
                <a:outerShdw blurRad="38100" dist="38100" dir="2700000" algn="tl">
                  <a:srgbClr val="000000">
                    <a:alpha val="43137"/>
                  </a:srgbClr>
                </a:outerShdw>
              </a:effectLst>
            </a:endParaRPr>
          </a:p>
        </p:txBody>
      </p:sp>
      <p:sp>
        <p:nvSpPr>
          <p:cNvPr id="2" name="1 Rectángulo redondeado"/>
          <p:cNvSpPr/>
          <p:nvPr/>
        </p:nvSpPr>
        <p:spPr>
          <a:xfrm>
            <a:off x="607868" y="1818409"/>
            <a:ext cx="363681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Fase de Estudio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3" name="2 Rectángulo redondeado"/>
          <p:cNvSpPr/>
          <p:nvPr/>
        </p:nvSpPr>
        <p:spPr>
          <a:xfrm>
            <a:off x="768927" y="2774373"/>
            <a:ext cx="3314700"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Clase A</a:t>
            </a:r>
          </a:p>
          <a:p>
            <a:pPr algn="ctr"/>
            <a:r>
              <a:rPr lang="es-MX" dirty="0" smtClean="0"/>
              <a:t>&lt;&lt;palabras poco comunes&gt;&gt;</a:t>
            </a:r>
            <a:endParaRPr lang="es-MX" dirty="0"/>
          </a:p>
        </p:txBody>
      </p:sp>
      <p:sp>
        <p:nvSpPr>
          <p:cNvPr id="9" name="8 Rectángulo redondeado"/>
          <p:cNvSpPr/>
          <p:nvPr/>
        </p:nvSpPr>
        <p:spPr>
          <a:xfrm>
            <a:off x="768927" y="3825585"/>
            <a:ext cx="3314700"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Clase B</a:t>
            </a:r>
          </a:p>
          <a:p>
            <a:pPr algn="ctr"/>
            <a:r>
              <a:rPr lang="es-MX" dirty="0" smtClean="0"/>
              <a:t>&lt;&lt;palabras muy comunes&gt;&gt;</a:t>
            </a:r>
            <a:endParaRPr lang="es-MX" dirty="0"/>
          </a:p>
        </p:txBody>
      </p:sp>
    </p:spTree>
    <p:extLst>
      <p:ext uri="{BB962C8B-B14F-4D97-AF65-F5344CB8AC3E}">
        <p14:creationId xmlns:p14="http://schemas.microsoft.com/office/powerpoint/2010/main" val="2456602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endParaRPr lang="es-MX" sz="4000" dirty="0" smtClean="0">
              <a:solidFill>
                <a:schemeClr val="tx1"/>
              </a:solidFill>
              <a:effectLst>
                <a:outerShdw blurRad="38100" dist="38100" dir="2700000" algn="tl">
                  <a:srgbClr val="000000">
                    <a:alpha val="43137"/>
                  </a:srgbClr>
                </a:outerShdw>
              </a:effectLst>
            </a:endParaRPr>
          </a:p>
          <a:p>
            <a:pPr algn="just"/>
            <a:endParaRPr lang="es-MX" sz="4000" dirty="0" smtClean="0">
              <a:solidFill>
                <a:schemeClr val="tx1"/>
              </a:solidFill>
              <a:effectLst>
                <a:outerShdw blurRad="38100" dist="38100" dir="2700000" algn="tl">
                  <a:srgbClr val="000000">
                    <a:alpha val="43137"/>
                  </a:srgbClr>
                </a:outerShdw>
              </a:effectLst>
            </a:endParaRPr>
          </a:p>
        </p:txBody>
      </p:sp>
      <p:sp>
        <p:nvSpPr>
          <p:cNvPr id="2" name="1 Rectángulo redondeado"/>
          <p:cNvSpPr/>
          <p:nvPr/>
        </p:nvSpPr>
        <p:spPr>
          <a:xfrm>
            <a:off x="607868" y="1818409"/>
            <a:ext cx="363681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Fase de Estudio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3" name="2 Rectángulo redondeado"/>
          <p:cNvSpPr/>
          <p:nvPr/>
        </p:nvSpPr>
        <p:spPr>
          <a:xfrm>
            <a:off x="768927" y="2774373"/>
            <a:ext cx="3314700"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Clase A</a:t>
            </a:r>
          </a:p>
          <a:p>
            <a:pPr algn="ctr"/>
            <a:r>
              <a:rPr lang="es-MX" dirty="0" smtClean="0"/>
              <a:t>&lt;&lt;palabras poco comunes&gt;&gt;</a:t>
            </a:r>
            <a:endParaRPr lang="es-MX" dirty="0"/>
          </a:p>
        </p:txBody>
      </p:sp>
      <p:sp>
        <p:nvSpPr>
          <p:cNvPr id="9" name="8 Rectángulo redondeado"/>
          <p:cNvSpPr/>
          <p:nvPr/>
        </p:nvSpPr>
        <p:spPr>
          <a:xfrm>
            <a:off x="768927" y="3825585"/>
            <a:ext cx="3314700"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Clase B</a:t>
            </a:r>
          </a:p>
          <a:p>
            <a:pPr algn="ctr"/>
            <a:r>
              <a:rPr lang="es-MX" dirty="0" smtClean="0"/>
              <a:t>&lt;&lt;palabras muy comunes&gt;&gt;</a:t>
            </a:r>
            <a:endParaRPr lang="es-MX" dirty="0"/>
          </a:p>
        </p:txBody>
      </p:sp>
      <p:sp>
        <p:nvSpPr>
          <p:cNvPr id="4" name="3 Flecha derecha"/>
          <p:cNvSpPr/>
          <p:nvPr/>
        </p:nvSpPr>
        <p:spPr>
          <a:xfrm>
            <a:off x="4707082" y="3205595"/>
            <a:ext cx="924791" cy="6199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6153150" y="1970808"/>
            <a:ext cx="479886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Tarea de Reconocimiento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r>
              <a:rPr lang="es-MX" sz="3000" b="1" dirty="0" smtClean="0">
                <a:solidFill>
                  <a:schemeClr val="tx1"/>
                </a:solidFill>
                <a:effectLst>
                  <a:outerShdw blurRad="38100" dist="38100" dir="2700000" algn="tl">
                    <a:srgbClr val="000000">
                      <a:alpha val="43137"/>
                    </a:srgbClr>
                  </a:outerShdw>
                </a:effectLst>
              </a:rPr>
              <a:t>¿Este estímulo es Viejo?</a:t>
            </a:r>
            <a:endParaRPr lang="es-MX" sz="3000" b="1" dirty="0">
              <a:solidFill>
                <a:schemeClr val="tx1"/>
              </a:solidFill>
              <a:effectLst>
                <a:outerShdw blurRad="38100" dist="38100" dir="2700000" algn="tl">
                  <a:srgbClr val="000000">
                    <a:alpha val="43137"/>
                  </a:srgbClr>
                </a:outerShdw>
              </a:effectLst>
            </a:endParaRPr>
          </a:p>
        </p:txBody>
      </p:sp>
      <p:sp>
        <p:nvSpPr>
          <p:cNvPr id="10" name="9 Rectángulo redondeado"/>
          <p:cNvSpPr/>
          <p:nvPr/>
        </p:nvSpPr>
        <p:spPr>
          <a:xfrm>
            <a:off x="6735041" y="2774373"/>
            <a:ext cx="1442605"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Clase A</a:t>
            </a:r>
          </a:p>
        </p:txBody>
      </p:sp>
      <p:sp>
        <p:nvSpPr>
          <p:cNvPr id="11" name="10 Rectángulo redondeado"/>
          <p:cNvSpPr/>
          <p:nvPr/>
        </p:nvSpPr>
        <p:spPr>
          <a:xfrm>
            <a:off x="6735041" y="3825585"/>
            <a:ext cx="1442605"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Clase B</a:t>
            </a:r>
          </a:p>
        </p:txBody>
      </p:sp>
      <p:sp>
        <p:nvSpPr>
          <p:cNvPr id="12" name="11 Rectángulo redondeado"/>
          <p:cNvSpPr/>
          <p:nvPr/>
        </p:nvSpPr>
        <p:spPr>
          <a:xfrm>
            <a:off x="9038360" y="2774372"/>
            <a:ext cx="1442605" cy="862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Clase A</a:t>
            </a:r>
          </a:p>
        </p:txBody>
      </p:sp>
      <p:sp>
        <p:nvSpPr>
          <p:cNvPr id="13" name="12 Rectángulo redondeado"/>
          <p:cNvSpPr/>
          <p:nvPr/>
        </p:nvSpPr>
        <p:spPr>
          <a:xfrm>
            <a:off x="9038360" y="3825584"/>
            <a:ext cx="1442605" cy="862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Clase B</a:t>
            </a:r>
          </a:p>
        </p:txBody>
      </p:sp>
    </p:spTree>
    <p:extLst>
      <p:ext uri="{BB962C8B-B14F-4D97-AF65-F5344CB8AC3E}">
        <p14:creationId xmlns:p14="http://schemas.microsoft.com/office/powerpoint/2010/main" val="161757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r>
              <a:rPr lang="es-MX" sz="4000" b="1" dirty="0" smtClean="0">
                <a:solidFill>
                  <a:schemeClr val="tx1"/>
                </a:solidFill>
                <a:effectLst>
                  <a:outerShdw blurRad="38100" dist="38100" dir="2700000" algn="tl">
                    <a:srgbClr val="000000">
                      <a:alpha val="43137"/>
                    </a:srgbClr>
                  </a:outerShdw>
                </a:effectLst>
              </a:rPr>
              <a:t>Patrón de respuestas </a:t>
            </a:r>
            <a:r>
              <a:rPr lang="es-MX" sz="4000" dirty="0" smtClean="0">
                <a:solidFill>
                  <a:schemeClr val="tx1"/>
                </a:solidFill>
              </a:rPr>
              <a:t>que consistentemente señala que, al comparar el desempeño de los participantes entre una clase A y B, </a:t>
            </a:r>
            <a:r>
              <a:rPr lang="es-MX" sz="4000" b="1" dirty="0" smtClean="0">
                <a:solidFill>
                  <a:schemeClr val="tx1"/>
                </a:solidFill>
                <a:effectLst>
                  <a:outerShdw blurRad="38100" dist="38100" dir="2700000" algn="tl">
                    <a:srgbClr val="000000">
                      <a:alpha val="43137"/>
                    </a:srgbClr>
                  </a:outerShdw>
                </a:effectLst>
              </a:rPr>
              <a:t>no sólo aciertan más en la clase con mayor </a:t>
            </a:r>
            <a:r>
              <a:rPr lang="es-MX" sz="4000" b="1" dirty="0" err="1" smtClean="0">
                <a:solidFill>
                  <a:schemeClr val="tx1"/>
                </a:solidFill>
                <a:effectLst>
                  <a:outerShdw blurRad="38100" dist="38100" dir="2700000" algn="tl">
                    <a:srgbClr val="000000">
                      <a:alpha val="43137"/>
                    </a:srgbClr>
                  </a:outerShdw>
                </a:effectLst>
              </a:rPr>
              <a:t>discriminabilidad</a:t>
            </a:r>
            <a:r>
              <a:rPr lang="es-MX" sz="4000" b="1" dirty="0" smtClean="0">
                <a:solidFill>
                  <a:schemeClr val="tx1"/>
                </a:solidFill>
                <a:effectLst>
                  <a:outerShdw blurRad="38100" dist="38100" dir="2700000" algn="tl">
                    <a:srgbClr val="000000">
                      <a:alpha val="43137"/>
                    </a:srgbClr>
                  </a:outerShdw>
                </a:effectLst>
              </a:rPr>
              <a:t>, sino que también se equivocan menos.</a:t>
            </a:r>
          </a:p>
        </p:txBody>
      </p:sp>
    </p:spTree>
    <p:extLst>
      <p:ext uri="{BB962C8B-B14F-4D97-AF65-F5344CB8AC3E}">
        <p14:creationId xmlns:p14="http://schemas.microsoft.com/office/powerpoint/2010/main" val="3897278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Introducción</a:t>
            </a:r>
            <a:endParaRPr lang="es-MX" b="1" dirty="0">
              <a:solidFill>
                <a:schemeClr val="bg1"/>
              </a:solidFill>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
        <p:nvSpPr>
          <p:cNvPr id="7" name="Subtítulo 6"/>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1394583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7"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spTree>
    <p:extLst>
      <p:ext uri="{BB962C8B-B14F-4D97-AF65-F5344CB8AC3E}">
        <p14:creationId xmlns:p14="http://schemas.microsoft.com/office/powerpoint/2010/main" val="3079453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5"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spTree>
    <p:extLst>
      <p:ext uri="{BB962C8B-B14F-4D97-AF65-F5344CB8AC3E}">
        <p14:creationId xmlns:p14="http://schemas.microsoft.com/office/powerpoint/2010/main" val="3725257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5"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pic>
        <p:nvPicPr>
          <p:cNvPr id="7" name="Imagen 9"/>
          <p:cNvPicPr>
            <a:picLocks noChangeAspect="1"/>
          </p:cNvPicPr>
          <p:nvPr/>
        </p:nvPicPr>
        <p:blipFill>
          <a:blip r:embed="rId3"/>
          <a:stretch>
            <a:fillRect/>
          </a:stretch>
        </p:blipFill>
        <p:spPr>
          <a:xfrm>
            <a:off x="5119469" y="2858051"/>
            <a:ext cx="4781348" cy="3577652"/>
          </a:xfrm>
          <a:prstGeom prst="rect">
            <a:avLst/>
          </a:prstGeom>
        </p:spPr>
      </p:pic>
    </p:spTree>
    <p:extLst>
      <p:ext uri="{BB962C8B-B14F-4D97-AF65-F5344CB8AC3E}">
        <p14:creationId xmlns:p14="http://schemas.microsoft.com/office/powerpoint/2010/main" val="985585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5"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pic>
        <p:nvPicPr>
          <p:cNvPr id="7" name="Imagen 9"/>
          <p:cNvPicPr>
            <a:picLocks noChangeAspect="1"/>
          </p:cNvPicPr>
          <p:nvPr/>
        </p:nvPicPr>
        <p:blipFill>
          <a:blip r:embed="rId3"/>
          <a:stretch>
            <a:fillRect/>
          </a:stretch>
        </p:blipFill>
        <p:spPr>
          <a:xfrm>
            <a:off x="5119469" y="2858051"/>
            <a:ext cx="4781348" cy="3577652"/>
          </a:xfrm>
          <a:prstGeom prst="rect">
            <a:avLst/>
          </a:prstGeom>
        </p:spPr>
      </p:pic>
      <p:cxnSp>
        <p:nvCxnSpPr>
          <p:cNvPr id="3" name="2 Conector recto de flecha"/>
          <p:cNvCxnSpPr/>
          <p:nvPr/>
        </p:nvCxnSpPr>
        <p:spPr>
          <a:xfrm>
            <a:off x="6099464" y="1652155"/>
            <a:ext cx="1745672" cy="386541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7124700" y="1673488"/>
            <a:ext cx="813955" cy="347001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flipH="1">
            <a:off x="8123959" y="1673488"/>
            <a:ext cx="126423" cy="2973389"/>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H="1">
            <a:off x="8499764" y="1652155"/>
            <a:ext cx="810492" cy="2805545"/>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57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smtClean="0"/>
              <a:t>Tareas con Escala de confianza</a:t>
            </a:r>
            <a:endParaRPr lang="es-MX" b="1" dirty="0"/>
          </a:p>
        </p:txBody>
      </p:sp>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2965261" y="2942887"/>
            <a:ext cx="5395090" cy="3915113"/>
          </a:xfrm>
          <a:prstGeom prst="rect">
            <a:avLst/>
          </a:prstGeom>
        </p:spPr>
      </p:pic>
    </p:spTree>
    <p:extLst>
      <p:ext uri="{BB962C8B-B14F-4D97-AF65-F5344CB8AC3E}">
        <p14:creationId xmlns:p14="http://schemas.microsoft.com/office/powerpoint/2010/main" val="2946309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smtClean="0"/>
              <a:t>Tareas con Escala de confianza</a:t>
            </a:r>
            <a:endParaRPr lang="es-MX" b="1" dirty="0"/>
          </a:p>
        </p:txBody>
      </p:sp>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2965261" y="2942887"/>
            <a:ext cx="5395090" cy="3915113"/>
          </a:xfrm>
          <a:prstGeom prst="rect">
            <a:avLst/>
          </a:prstGeom>
        </p:spPr>
      </p:pic>
      <p:pic>
        <p:nvPicPr>
          <p:cNvPr id="5" name="Imagen 4"/>
          <p:cNvPicPr>
            <a:picLocks noChangeAspect="1"/>
          </p:cNvPicPr>
          <p:nvPr/>
        </p:nvPicPr>
        <p:blipFill>
          <a:blip r:embed="rId3"/>
          <a:stretch>
            <a:fillRect/>
          </a:stretch>
        </p:blipFill>
        <p:spPr>
          <a:xfrm>
            <a:off x="2677208" y="2565556"/>
            <a:ext cx="5683143" cy="4292444"/>
          </a:xfrm>
          <a:prstGeom prst="rect">
            <a:avLst/>
          </a:prstGeom>
        </p:spPr>
      </p:pic>
    </p:spTree>
    <p:extLst>
      <p:ext uri="{BB962C8B-B14F-4D97-AF65-F5344CB8AC3E}">
        <p14:creationId xmlns:p14="http://schemas.microsoft.com/office/powerpoint/2010/main" val="3011350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smtClean="0"/>
              <a:t>Tareas con Escala de confianza</a:t>
            </a:r>
            <a:endParaRPr lang="es-MX" b="1" dirty="0"/>
          </a:p>
        </p:txBody>
      </p:sp>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2965261" y="2942887"/>
            <a:ext cx="5395090" cy="3915113"/>
          </a:xfrm>
          <a:prstGeom prst="rect">
            <a:avLst/>
          </a:prstGeom>
        </p:spPr>
      </p:pic>
      <p:pic>
        <p:nvPicPr>
          <p:cNvPr id="5" name="Imagen 4"/>
          <p:cNvPicPr>
            <a:picLocks noChangeAspect="1"/>
          </p:cNvPicPr>
          <p:nvPr/>
        </p:nvPicPr>
        <p:blipFill>
          <a:blip r:embed="rId3"/>
          <a:stretch>
            <a:fillRect/>
          </a:stretch>
        </p:blipFill>
        <p:spPr>
          <a:xfrm>
            <a:off x="2677208" y="2565556"/>
            <a:ext cx="5683143" cy="4292444"/>
          </a:xfrm>
          <a:prstGeom prst="rect">
            <a:avLst/>
          </a:prstGeom>
        </p:spPr>
      </p:pic>
      <p:pic>
        <p:nvPicPr>
          <p:cNvPr id="6" name="Imagen 5"/>
          <p:cNvPicPr>
            <a:picLocks noChangeAspect="1"/>
          </p:cNvPicPr>
          <p:nvPr/>
        </p:nvPicPr>
        <p:blipFill>
          <a:blip r:embed="rId4"/>
          <a:stretch>
            <a:fillRect/>
          </a:stretch>
        </p:blipFill>
        <p:spPr>
          <a:xfrm>
            <a:off x="2862262" y="1154202"/>
            <a:ext cx="6467475" cy="1819275"/>
          </a:xfrm>
          <a:prstGeom prst="rect">
            <a:avLst/>
          </a:prstGeom>
        </p:spPr>
      </p:pic>
    </p:spTree>
    <p:extLst>
      <p:ext uri="{BB962C8B-B14F-4D97-AF65-F5344CB8AC3E}">
        <p14:creationId xmlns:p14="http://schemas.microsoft.com/office/powerpoint/2010/main" val="2076658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Relevancia del Efecto Espejo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604091"/>
            <a:ext cx="10515600" cy="4351338"/>
          </a:xfrm>
        </p:spPr>
        <p:txBody>
          <a:bodyPr/>
          <a:lstStyle/>
          <a:p>
            <a:r>
              <a:rPr lang="es-MX" dirty="0" smtClean="0"/>
              <a:t>¿Por qué tendría que haber más de una distribución representando al ruido?</a:t>
            </a:r>
            <a:endParaRPr lang="es-MX" dirty="0"/>
          </a:p>
        </p:txBody>
      </p:sp>
      <p:pic>
        <p:nvPicPr>
          <p:cNvPr id="4" name="Imagen 3"/>
          <p:cNvPicPr>
            <a:picLocks noChangeAspect="1"/>
          </p:cNvPicPr>
          <p:nvPr/>
        </p:nvPicPr>
        <p:blipFill>
          <a:blip r:embed="rId2"/>
          <a:stretch>
            <a:fillRect/>
          </a:stretch>
        </p:blipFill>
        <p:spPr>
          <a:xfrm>
            <a:off x="339614" y="2337746"/>
            <a:ext cx="6202855" cy="4624829"/>
          </a:xfrm>
          <a:prstGeom prst="rect">
            <a:avLst/>
          </a:prstGeom>
        </p:spPr>
      </p:pic>
    </p:spTree>
    <p:extLst>
      <p:ext uri="{BB962C8B-B14F-4D97-AF65-F5344CB8AC3E}">
        <p14:creationId xmlns:p14="http://schemas.microsoft.com/office/powerpoint/2010/main" val="3526320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Relevancia del Efecto Espejo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604091"/>
            <a:ext cx="10515600" cy="4351338"/>
          </a:xfrm>
        </p:spPr>
        <p:txBody>
          <a:bodyPr/>
          <a:lstStyle/>
          <a:p>
            <a:r>
              <a:rPr lang="es-MX" dirty="0" smtClean="0"/>
              <a:t>¿Por qué tendría que haber más de una distribución representando al ruido?</a:t>
            </a:r>
            <a:endParaRPr lang="es-MX" dirty="0"/>
          </a:p>
        </p:txBody>
      </p:sp>
      <p:pic>
        <p:nvPicPr>
          <p:cNvPr id="4" name="Imagen 3"/>
          <p:cNvPicPr>
            <a:picLocks noChangeAspect="1"/>
          </p:cNvPicPr>
          <p:nvPr/>
        </p:nvPicPr>
        <p:blipFill>
          <a:blip r:embed="rId2"/>
          <a:stretch>
            <a:fillRect/>
          </a:stretch>
        </p:blipFill>
        <p:spPr>
          <a:xfrm>
            <a:off x="339614" y="2337746"/>
            <a:ext cx="6202855" cy="4624829"/>
          </a:xfrm>
          <a:prstGeom prst="rect">
            <a:avLst/>
          </a:prstGeom>
        </p:spPr>
      </p:pic>
      <p:sp>
        <p:nvSpPr>
          <p:cNvPr id="5" name="Marcador de contenido 2"/>
          <p:cNvSpPr txBox="1">
            <a:spLocks/>
          </p:cNvSpPr>
          <p:nvPr/>
        </p:nvSpPr>
        <p:spPr>
          <a:xfrm>
            <a:off x="7041055" y="2251149"/>
            <a:ext cx="45902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dirty="0" smtClean="0"/>
          </a:p>
          <a:p>
            <a:r>
              <a:rPr lang="es-MX" dirty="0" smtClean="0"/>
              <a:t>¿La TDS es apropiada para estudiar memoria?</a:t>
            </a:r>
          </a:p>
          <a:p>
            <a:pPr marL="0" indent="0">
              <a:buNone/>
            </a:pPr>
            <a:endParaRPr lang="es-MX" dirty="0" smtClean="0"/>
          </a:p>
          <a:p>
            <a:r>
              <a:rPr lang="es-MX" dirty="0" smtClean="0"/>
              <a:t>¿Qué sugiere el Efecto Espejo sobre las tareas de reconocimiento?</a:t>
            </a:r>
            <a:endParaRPr lang="es-MX" dirty="0"/>
          </a:p>
        </p:txBody>
      </p:sp>
    </p:spTree>
    <p:extLst>
      <p:ext uri="{BB962C8B-B14F-4D97-AF65-F5344CB8AC3E}">
        <p14:creationId xmlns:p14="http://schemas.microsoft.com/office/powerpoint/2010/main" val="3798604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7876309" y="1539071"/>
            <a:ext cx="3656038" cy="4351338"/>
          </a:xfrm>
        </p:spPr>
        <p:txBody>
          <a:bodyPr/>
          <a:lstStyle/>
          <a:p>
            <a:pPr marL="0" indent="0" algn="ctr">
              <a:buNone/>
            </a:pPr>
            <a:r>
              <a:rPr lang="es-MX" b="1" dirty="0" smtClean="0"/>
              <a:t>Efecto de la Frecuencia de uso en las palabras</a:t>
            </a:r>
            <a:endParaRPr lang="es-MX" b="1" dirty="0"/>
          </a:p>
        </p:txBody>
      </p:sp>
      <p:pic>
        <p:nvPicPr>
          <p:cNvPr id="4" name="Imagen 3"/>
          <p:cNvPicPr>
            <a:picLocks noChangeAspect="1"/>
          </p:cNvPicPr>
          <p:nvPr/>
        </p:nvPicPr>
        <p:blipFill>
          <a:blip r:embed="rId2"/>
          <a:stretch>
            <a:fillRect/>
          </a:stretch>
        </p:blipFill>
        <p:spPr>
          <a:xfrm>
            <a:off x="334851" y="847601"/>
            <a:ext cx="7431110" cy="5540612"/>
          </a:xfrm>
          <a:prstGeom prst="rect">
            <a:avLst/>
          </a:prstGeom>
        </p:spPr>
      </p:pic>
    </p:spTree>
    <p:extLst>
      <p:ext uri="{BB962C8B-B14F-4D97-AF65-F5344CB8AC3E}">
        <p14:creationId xmlns:p14="http://schemas.microsoft.com/office/powerpoint/2010/main" val="1047482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pPr marL="0" indent="0">
              <a:buNone/>
            </a:pPr>
            <a:endParaRPr lang="es-MX" dirty="0" smtClean="0"/>
          </a:p>
          <a:p>
            <a:pPr marL="0" indent="0">
              <a:buNone/>
            </a:pPr>
            <a:endParaRPr lang="es-MX" dirty="0"/>
          </a:p>
          <a:p>
            <a:pPr marL="0" indent="0" algn="r">
              <a:buNone/>
            </a:pPr>
            <a:r>
              <a:rPr lang="es-MX" dirty="0" smtClean="0"/>
              <a:t>Uno de los problemas más frecuentes a los que se enfrentan los organismos es la detección de estados o eventos específicos (</a:t>
            </a:r>
            <a:r>
              <a:rPr lang="es-MX" b="1" dirty="0" smtClean="0"/>
              <a:t>señales</a:t>
            </a:r>
            <a:r>
              <a:rPr lang="es-MX" dirty="0" smtClean="0"/>
              <a:t>) que les proporcionen información relevante sobre el estado del mundo (</a:t>
            </a:r>
            <a:r>
              <a:rPr lang="es-MX" dirty="0" err="1" smtClean="0"/>
              <a:t>McNicol</a:t>
            </a:r>
            <a:r>
              <a:rPr lang="es-MX" dirty="0" smtClean="0"/>
              <a:t>, 2005).</a:t>
            </a:r>
          </a:p>
          <a:p>
            <a:pPr marL="0" indent="0">
              <a:buNone/>
            </a:pPr>
            <a:endParaRPr lang="es-MX" dirty="0" smtClean="0"/>
          </a:p>
        </p:txBody>
      </p:sp>
    </p:spTree>
    <p:extLst>
      <p:ext uri="{BB962C8B-B14F-4D97-AF65-F5344CB8AC3E}">
        <p14:creationId xmlns:p14="http://schemas.microsoft.com/office/powerpoint/2010/main" val="139790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6800044" y="2370343"/>
            <a:ext cx="4940121" cy="4351338"/>
          </a:xfrm>
        </p:spPr>
        <p:txBody>
          <a:bodyPr/>
          <a:lstStyle/>
          <a:p>
            <a:pPr marL="0" indent="0" algn="ctr">
              <a:buNone/>
            </a:pPr>
            <a:r>
              <a:rPr lang="es-MX" b="1" dirty="0" smtClean="0"/>
              <a:t>Teoría de Atención / Verosimilitud</a:t>
            </a:r>
            <a:endParaRPr lang="es-MX" b="1" dirty="0"/>
          </a:p>
        </p:txBody>
      </p:sp>
      <p:pic>
        <p:nvPicPr>
          <p:cNvPr id="4" name="Imagen 3"/>
          <p:cNvPicPr>
            <a:picLocks noChangeAspect="1"/>
          </p:cNvPicPr>
          <p:nvPr/>
        </p:nvPicPr>
        <p:blipFill>
          <a:blip r:embed="rId2"/>
          <a:stretch>
            <a:fillRect/>
          </a:stretch>
        </p:blipFill>
        <p:spPr>
          <a:xfrm>
            <a:off x="334851" y="847601"/>
            <a:ext cx="7431110" cy="5540612"/>
          </a:xfrm>
          <a:prstGeom prst="rect">
            <a:avLst/>
          </a:prstGeom>
        </p:spPr>
      </p:pic>
    </p:spTree>
    <p:extLst>
      <p:ext uri="{BB962C8B-B14F-4D97-AF65-F5344CB8AC3E}">
        <p14:creationId xmlns:p14="http://schemas.microsoft.com/office/powerpoint/2010/main" val="828682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effectLst>
                  <a:outerShdw blurRad="38100" dist="38100" dir="2700000" algn="tl">
                    <a:srgbClr val="000000">
                      <a:alpha val="43137"/>
                    </a:srgbClr>
                  </a:outerShdw>
                </a:effectLst>
              </a:rPr>
              <a:t>Planteamiento del Problema</a:t>
            </a:r>
            <a:endParaRPr lang="es-MX"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561574"/>
            <a:ext cx="10515600" cy="4351338"/>
          </a:xfrm>
        </p:spPr>
        <p:txBody>
          <a:bodyPr/>
          <a:lstStyle/>
          <a:p>
            <a:pPr marL="0" indent="0">
              <a:buNone/>
            </a:pPr>
            <a:r>
              <a:rPr lang="es-MX" b="1" dirty="0" smtClean="0"/>
              <a:t>El Efecto Espejo sólo ha sido reportado en estudios de Memoria de Reconocimiento </a:t>
            </a:r>
            <a:r>
              <a:rPr lang="es-MX" dirty="0" smtClean="0"/>
              <a:t>que aplican la TDS para comparar el desempeño de los participantes entre las clases A y B.</a:t>
            </a:r>
          </a:p>
          <a:p>
            <a:pPr marL="0" indent="0">
              <a:buNone/>
            </a:pPr>
            <a:endParaRPr lang="es-MX" dirty="0"/>
          </a:p>
          <a:p>
            <a:pPr marL="0" indent="0">
              <a:buNone/>
            </a:pPr>
            <a:endParaRPr lang="es-MX" dirty="0" smtClean="0"/>
          </a:p>
        </p:txBody>
      </p:sp>
    </p:spTree>
    <p:extLst>
      <p:ext uri="{BB962C8B-B14F-4D97-AF65-F5344CB8AC3E}">
        <p14:creationId xmlns:p14="http://schemas.microsoft.com/office/powerpoint/2010/main" val="41794224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effectLst>
                  <a:outerShdw blurRad="38100" dist="38100" dir="2700000" algn="tl">
                    <a:srgbClr val="000000">
                      <a:alpha val="43137"/>
                    </a:srgbClr>
                  </a:outerShdw>
                </a:effectLst>
              </a:rPr>
              <a:t>Planteamiento del Problema</a:t>
            </a:r>
            <a:endParaRPr lang="es-MX"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561574"/>
            <a:ext cx="10515600" cy="4351338"/>
          </a:xfrm>
        </p:spPr>
        <p:txBody>
          <a:bodyPr/>
          <a:lstStyle/>
          <a:p>
            <a:pPr marL="0" indent="0">
              <a:buNone/>
            </a:pPr>
            <a:r>
              <a:rPr lang="es-MX" b="1" dirty="0" smtClean="0"/>
              <a:t>El Efecto Espejo sólo ha sido reportado en estudios de Memoria de Reconocimiento </a:t>
            </a:r>
            <a:r>
              <a:rPr lang="es-MX" dirty="0" smtClean="0"/>
              <a:t>que aplican la TDS para comparar el desempeño de los participantes entre las clases A y B.</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Explorar la </a:t>
            </a:r>
            <a:r>
              <a:rPr lang="es-MX" dirty="0" err="1" smtClean="0"/>
              <a:t>generalizabilidad</a:t>
            </a:r>
            <a:r>
              <a:rPr lang="es-MX" dirty="0" smtClean="0"/>
              <a:t> del Efecto Espejo a otras áreas donde se haya aplicado la TDS.</a:t>
            </a:r>
            <a:endParaRPr lang="es-MX" dirty="0"/>
          </a:p>
        </p:txBody>
      </p:sp>
      <p:sp>
        <p:nvSpPr>
          <p:cNvPr id="4" name="Título 1"/>
          <p:cNvSpPr txBox="1">
            <a:spLocks/>
          </p:cNvSpPr>
          <p:nvPr/>
        </p:nvSpPr>
        <p:spPr>
          <a:xfrm>
            <a:off x="838200" y="37372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smtClean="0"/>
              <a:t>Objetivo</a:t>
            </a:r>
            <a:endParaRPr lang="es-MX" b="1" dirty="0"/>
          </a:p>
        </p:txBody>
      </p:sp>
    </p:spTree>
    <p:extLst>
      <p:ext uri="{BB962C8B-B14F-4D97-AF65-F5344CB8AC3E}">
        <p14:creationId xmlns:p14="http://schemas.microsoft.com/office/powerpoint/2010/main" val="3297511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Método</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346496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1682" y="1902899"/>
            <a:ext cx="6180786" cy="4351338"/>
          </a:xfrm>
        </p:spPr>
        <p:txBody>
          <a:bodyPr>
            <a:normAutofit lnSpcReduction="10000"/>
          </a:bodyPr>
          <a:lstStyle/>
          <a:p>
            <a:r>
              <a:rPr lang="es-MX" sz="4800" b="1" dirty="0" smtClean="0"/>
              <a:t>OBJETIVO: </a:t>
            </a:r>
            <a:r>
              <a:rPr lang="es-MX" sz="4800" dirty="0" smtClean="0"/>
              <a:t>Buscar </a:t>
            </a:r>
            <a:r>
              <a:rPr lang="es-MX" sz="4800" dirty="0"/>
              <a:t>evidencia del Efecto Espejo fuera del área de Memoria de </a:t>
            </a:r>
            <a:r>
              <a:rPr lang="es-MX" sz="4800" dirty="0" smtClean="0"/>
              <a:t>Reconocimiento, en una </a:t>
            </a:r>
            <a:r>
              <a:rPr lang="es-MX" sz="4800" b="1" dirty="0" smtClean="0"/>
              <a:t>tarea de detección perceptual</a:t>
            </a:r>
            <a:r>
              <a:rPr lang="es-MX" sz="4800" dirty="0" smtClean="0"/>
              <a:t>.</a:t>
            </a:r>
          </a:p>
          <a:p>
            <a:endParaRPr lang="es-MX" sz="4800" dirty="0" smtClean="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Planteamiento general</a:t>
            </a:r>
            <a:endParaRPr lang="es-MX" dirty="0"/>
          </a:p>
        </p:txBody>
      </p:sp>
      <p:pic>
        <p:nvPicPr>
          <p:cNvPr id="5" name="Picture 2" descr="C:\Users\Adrifelcha\Desktop\Felisa\Tesis\Tesis Template\Figures\Ebbingha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3888" y="2266682"/>
            <a:ext cx="4981057" cy="3046612"/>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527740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15913" y="1825625"/>
            <a:ext cx="5815913" cy="4351338"/>
          </a:xfrm>
        </p:spPr>
        <p:txBody>
          <a:bodyPr/>
          <a:lstStyle/>
          <a:p>
            <a:r>
              <a:rPr lang="es-MX" dirty="0" smtClean="0"/>
              <a:t>Las clases A y B se construyeron de acuerdo a la literatura (</a:t>
            </a:r>
            <a:r>
              <a:rPr lang="es-MX" dirty="0" err="1" smtClean="0"/>
              <a:t>Massaro</a:t>
            </a:r>
            <a:r>
              <a:rPr lang="es-MX" dirty="0" smtClean="0"/>
              <a:t> &amp; Anderson, 1971)</a:t>
            </a:r>
          </a:p>
          <a:p>
            <a:endParaRPr lang="es-MX" dirty="0"/>
          </a:p>
          <a:p>
            <a:r>
              <a:rPr lang="es-MX" dirty="0" smtClean="0"/>
              <a:t>Clase A: “Pocos” círculos externos</a:t>
            </a:r>
          </a:p>
          <a:p>
            <a:pPr lvl="1"/>
            <a:r>
              <a:rPr lang="es-MX" dirty="0" smtClean="0"/>
              <a:t>Dos Niveles : 2 y 3 círculos externos</a:t>
            </a:r>
          </a:p>
          <a:p>
            <a:endParaRPr lang="es-MX" dirty="0"/>
          </a:p>
          <a:p>
            <a:r>
              <a:rPr lang="es-MX" dirty="0" smtClean="0"/>
              <a:t>Clase B: “Muchos” círculos externos</a:t>
            </a:r>
          </a:p>
          <a:p>
            <a:pPr lvl="1"/>
            <a:r>
              <a:rPr lang="es-MX" dirty="0" smtClean="0"/>
              <a:t>Dos Niveles: 7 y 8 círculos externos</a:t>
            </a:r>
            <a:endParaRPr lang="es-MX" dirty="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Diseño Experimental</a:t>
            </a:r>
            <a:endParaRPr lang="es-MX" dirty="0"/>
          </a:p>
        </p:txBody>
      </p:sp>
      <p:pic>
        <p:nvPicPr>
          <p:cNvPr id="5" name="Imagen 4"/>
          <p:cNvPicPr>
            <a:picLocks noChangeAspect="1"/>
          </p:cNvPicPr>
          <p:nvPr/>
        </p:nvPicPr>
        <p:blipFill>
          <a:blip r:embed="rId2"/>
          <a:stretch>
            <a:fillRect/>
          </a:stretch>
        </p:blipFill>
        <p:spPr>
          <a:xfrm>
            <a:off x="201569" y="1712194"/>
            <a:ext cx="4938842" cy="4464770"/>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25472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8982" y="651452"/>
            <a:ext cx="10515600" cy="4351338"/>
          </a:xfrm>
        </p:spPr>
        <p:txBody>
          <a:bodyPr>
            <a:normAutofit/>
          </a:bodyPr>
          <a:lstStyle/>
          <a:p>
            <a:pPr marL="0" indent="0" algn="ctr">
              <a:buNone/>
            </a:pPr>
            <a:r>
              <a:rPr lang="es-MX" sz="3200" b="1" dirty="0" smtClean="0"/>
              <a:t>TAREA:</a:t>
            </a:r>
          </a:p>
          <a:p>
            <a:pPr marL="0" indent="0" algn="ctr">
              <a:buNone/>
            </a:pPr>
            <a:r>
              <a:rPr lang="es-MX" sz="3200" dirty="0" smtClean="0"/>
              <a:t> ¿Los círculos centrales son del mismo tamaño?</a:t>
            </a:r>
          </a:p>
          <a:p>
            <a:pPr marL="0" indent="0" algn="ctr">
              <a:buNone/>
            </a:pPr>
            <a:r>
              <a:rPr lang="es-MX" sz="3200" b="1" dirty="0" smtClean="0"/>
              <a:t>Sí (señal)    No (Ruido)</a:t>
            </a:r>
          </a:p>
        </p:txBody>
      </p:sp>
      <p:sp>
        <p:nvSpPr>
          <p:cNvPr id="6" name="CuadroTexto 5"/>
          <p:cNvSpPr txBox="1"/>
          <p:nvPr/>
        </p:nvSpPr>
        <p:spPr>
          <a:xfrm>
            <a:off x="914398" y="3284322"/>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1</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7" name="CuadroTexto 6"/>
          <p:cNvSpPr txBox="1"/>
          <p:nvPr/>
        </p:nvSpPr>
        <p:spPr>
          <a:xfrm>
            <a:off x="7047467" y="3217995"/>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2</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8" name="Elipse 7"/>
          <p:cNvSpPr/>
          <p:nvPr/>
        </p:nvSpPr>
        <p:spPr>
          <a:xfrm>
            <a:off x="980300" y="3904455"/>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9" name="Elipse 8"/>
          <p:cNvSpPr/>
          <p:nvPr/>
        </p:nvSpPr>
        <p:spPr>
          <a:xfrm>
            <a:off x="7129846" y="3904455"/>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0" name="Elipse 9"/>
          <p:cNvSpPr/>
          <p:nvPr/>
        </p:nvSpPr>
        <p:spPr>
          <a:xfrm>
            <a:off x="9378775" y="3891249"/>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1" name="Elipse 10"/>
          <p:cNvSpPr/>
          <p:nvPr/>
        </p:nvSpPr>
        <p:spPr>
          <a:xfrm>
            <a:off x="3476367" y="4019785"/>
            <a:ext cx="1070917" cy="102973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smtClean="0">
                <a:solidFill>
                  <a:schemeClr val="tx1"/>
                </a:solidFill>
              </a:rPr>
              <a:t>Circulo Aislado</a:t>
            </a:r>
            <a:endParaRPr lang="es-MX" sz="1500" dirty="0">
              <a:solidFill>
                <a:schemeClr val="tx1"/>
              </a:solidFill>
            </a:endParaRPr>
          </a:p>
        </p:txBody>
      </p:sp>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907768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1</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Diseño Factorial 5x2x2</a:t>
            </a:r>
          </a:p>
          <a:p>
            <a:pPr lvl="1"/>
            <a:r>
              <a:rPr lang="es-MX" dirty="0" smtClean="0"/>
              <a:t>5 tamaños de Círculo Central</a:t>
            </a:r>
          </a:p>
          <a:p>
            <a:pPr lvl="1"/>
            <a:r>
              <a:rPr lang="es-MX" dirty="0" smtClean="0"/>
              <a:t>2 tamaños de Círculo Externo</a:t>
            </a:r>
          </a:p>
          <a:p>
            <a:pPr lvl="2"/>
            <a:r>
              <a:rPr lang="es-MX" dirty="0" smtClean="0"/>
              <a:t>Sobrestimación</a:t>
            </a:r>
          </a:p>
          <a:p>
            <a:pPr lvl="2"/>
            <a:r>
              <a:rPr lang="es-MX" dirty="0" smtClean="0"/>
              <a:t>Subestimación</a:t>
            </a:r>
          </a:p>
          <a:p>
            <a:pPr lvl="1"/>
            <a:r>
              <a:rPr lang="es-MX" dirty="0" smtClean="0"/>
              <a:t>2 niveles de Círculos Externos por clase</a:t>
            </a:r>
          </a:p>
          <a:p>
            <a:pPr lvl="2"/>
            <a:r>
              <a:rPr lang="es-MX" dirty="0" smtClean="0"/>
              <a:t>Clase A: 2 o 3</a:t>
            </a:r>
          </a:p>
          <a:p>
            <a:pPr lvl="2"/>
            <a:r>
              <a:rPr lang="es-MX" dirty="0" smtClean="0"/>
              <a:t>Clase B: 7 u 8</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4463"/>
            <a:ext cx="5325804" cy="724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519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1</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16 estímulos con Ruido</a:t>
            </a:r>
          </a:p>
          <a:p>
            <a:pPr lvl="1"/>
            <a:r>
              <a:rPr lang="es-MX" dirty="0" smtClean="0"/>
              <a:t>Presentados 10 veces</a:t>
            </a:r>
          </a:p>
          <a:p>
            <a:pPr marL="457200" lvl="1" indent="0" algn="r">
              <a:buNone/>
            </a:pPr>
            <a:r>
              <a:rPr lang="es-MX" dirty="0" smtClean="0"/>
              <a:t>(160 en total)</a:t>
            </a:r>
          </a:p>
          <a:p>
            <a:r>
              <a:rPr lang="es-MX" dirty="0" smtClean="0"/>
              <a:t>4 estímulos con Señal</a:t>
            </a:r>
          </a:p>
          <a:p>
            <a:pPr lvl="1"/>
            <a:r>
              <a:rPr lang="es-MX" dirty="0" smtClean="0"/>
              <a:t>Presentados 40 veces cada uno</a:t>
            </a:r>
          </a:p>
          <a:p>
            <a:pPr marL="457200" lvl="1" indent="0" algn="r">
              <a:buNone/>
            </a:pPr>
            <a:r>
              <a:rPr lang="es-MX" dirty="0" smtClean="0"/>
              <a:t>(160 en total)</a:t>
            </a:r>
          </a:p>
          <a:p>
            <a:pPr marL="457200" lvl="1" indent="0" algn="r">
              <a:buNone/>
            </a:pPr>
            <a:endParaRPr lang="es-MX" dirty="0"/>
          </a:p>
          <a:p>
            <a:pPr marL="457200" lvl="1" indent="0">
              <a:buNone/>
            </a:pPr>
            <a:r>
              <a:rPr lang="es-MX" dirty="0" smtClean="0"/>
              <a:t>320 estímulos por Clase</a:t>
            </a:r>
          </a:p>
          <a:p>
            <a:pPr marL="457200" lvl="1" indent="0">
              <a:buNone/>
            </a:pPr>
            <a:endParaRPr lang="es-MX" dirty="0"/>
          </a:p>
          <a:p>
            <a:pPr marL="457200" lvl="1" indent="0">
              <a:buNone/>
            </a:pPr>
            <a:r>
              <a:rPr lang="es-MX" dirty="0" smtClean="0"/>
              <a:t>640 estímulos en total</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4463"/>
            <a:ext cx="5325804" cy="724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187036" y="2712027"/>
            <a:ext cx="4966855" cy="1392382"/>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8572016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2</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10 parejas de círculos centrales</a:t>
            </a:r>
          </a:p>
          <a:p>
            <a:pPr lvl="1"/>
            <a:r>
              <a:rPr lang="es-MX" dirty="0" smtClean="0"/>
              <a:t>5 parejas-Señal</a:t>
            </a:r>
          </a:p>
          <a:p>
            <a:pPr lvl="1"/>
            <a:r>
              <a:rPr lang="es-MX" dirty="0" smtClean="0"/>
              <a:t>5 parejas-Ruido arbitrarias</a:t>
            </a:r>
          </a:p>
          <a:p>
            <a:r>
              <a:rPr lang="es-MX" dirty="0"/>
              <a:t>4</a:t>
            </a:r>
            <a:r>
              <a:rPr lang="es-MX" dirty="0" smtClean="0"/>
              <a:t> combinaciones posibles de Niveles de Círculos Externo por pareja.</a:t>
            </a:r>
          </a:p>
          <a:p>
            <a:endParaRPr lang="es-MX" dirty="0"/>
          </a:p>
          <a:p>
            <a:r>
              <a:rPr lang="es-MX" dirty="0" smtClean="0"/>
              <a:t>En cada pareja se incluye una figura con Sobrestimación y Subestimación.</a:t>
            </a:r>
          </a:p>
          <a:p>
            <a:endParaRPr lang="es-MX"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63" y="512185"/>
            <a:ext cx="5278582" cy="601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89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980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r>
              <a:rPr lang="es-MX" dirty="0" smtClean="0"/>
              <a:t>41 estudiantes de la Facultad de Psicología</a:t>
            </a:r>
          </a:p>
          <a:p>
            <a:pPr lvl="1"/>
            <a:r>
              <a:rPr lang="es-MX" dirty="0" smtClean="0"/>
              <a:t>(20 y 21 en los Experimentos 1 y 2, respectivamente)</a:t>
            </a:r>
          </a:p>
          <a:p>
            <a:pPr lvl="1"/>
            <a:endParaRPr lang="es-MX" dirty="0"/>
          </a:p>
          <a:p>
            <a:r>
              <a:rPr lang="es-MX" dirty="0" smtClean="0"/>
              <a:t>Tarea programada en </a:t>
            </a:r>
            <a:r>
              <a:rPr lang="es-MX" dirty="0" err="1" smtClean="0"/>
              <a:t>Psychopy</a:t>
            </a:r>
            <a:r>
              <a:rPr lang="es-MX" dirty="0" smtClean="0"/>
              <a:t> v.12</a:t>
            </a:r>
          </a:p>
          <a:p>
            <a:endParaRPr lang="es-MX" dirty="0"/>
          </a:p>
          <a:p>
            <a:r>
              <a:rPr lang="es-MX" dirty="0" smtClean="0"/>
              <a:t>Cubículo dentro del Laboratorio 25</a:t>
            </a:r>
          </a:p>
          <a:p>
            <a:endParaRPr lang="es-MX" dirty="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Materiales y Participantes</a:t>
            </a:r>
            <a:endParaRPr lang="es-MX" dirty="0"/>
          </a:p>
        </p:txBody>
      </p:sp>
    </p:spTree>
    <p:extLst>
      <p:ext uri="{BB962C8B-B14F-4D97-AF65-F5344CB8AC3E}">
        <p14:creationId xmlns:p14="http://schemas.microsoft.com/office/powerpoint/2010/main" val="240038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Procedimiento</a:t>
            </a:r>
            <a:endParaRPr lang="es-MX" dirty="0"/>
          </a:p>
        </p:txBody>
      </p:sp>
      <p:sp>
        <p:nvSpPr>
          <p:cNvPr id="5" name="Marcador de contenido 4"/>
          <p:cNvSpPr>
            <a:spLocks noGrp="1"/>
          </p:cNvSpPr>
          <p:nvPr>
            <p:ph idx="1"/>
          </p:nvPr>
        </p:nvSpPr>
        <p:spPr>
          <a:xfrm>
            <a:off x="747584" y="1619679"/>
            <a:ext cx="10515600" cy="4351338"/>
          </a:xfrm>
        </p:spPr>
        <p:txBody>
          <a:bodyPr/>
          <a:lstStyle/>
          <a:p>
            <a:pPr marL="0" indent="0">
              <a:buNone/>
            </a:pPr>
            <a:r>
              <a:rPr lang="es-MX" dirty="0" smtClean="0"/>
              <a:t>1.- Tarea de detección binaria</a:t>
            </a:r>
            <a:endParaRPr lang="es-MX" dirty="0"/>
          </a:p>
        </p:txBody>
      </p:sp>
      <p:pic>
        <p:nvPicPr>
          <p:cNvPr id="6" name="Imagen 5"/>
          <p:cNvPicPr>
            <a:picLocks noChangeAspect="1"/>
          </p:cNvPicPr>
          <p:nvPr/>
        </p:nvPicPr>
        <p:blipFill>
          <a:blip r:embed="rId2"/>
          <a:stretch>
            <a:fillRect/>
          </a:stretch>
        </p:blipFill>
        <p:spPr>
          <a:xfrm>
            <a:off x="98081" y="2339932"/>
            <a:ext cx="5248275" cy="3743325"/>
          </a:xfrm>
          <a:prstGeom prst="rect">
            <a:avLst/>
          </a:prstGeom>
        </p:spPr>
      </p:pic>
      <p:pic>
        <p:nvPicPr>
          <p:cNvPr id="7" name="Imagen 6"/>
          <p:cNvPicPr>
            <a:picLocks noChangeAspect="1"/>
          </p:cNvPicPr>
          <p:nvPr/>
        </p:nvPicPr>
        <p:blipFill>
          <a:blip r:embed="rId3"/>
          <a:stretch>
            <a:fillRect/>
          </a:stretch>
        </p:blipFill>
        <p:spPr>
          <a:xfrm>
            <a:off x="6511624" y="2339932"/>
            <a:ext cx="4638675" cy="3762375"/>
          </a:xfrm>
          <a:prstGeom prst="rect">
            <a:avLst/>
          </a:prstGeom>
        </p:spPr>
      </p:pic>
      <p:sp>
        <p:nvSpPr>
          <p:cNvPr id="3" name="Título 2"/>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61239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46809"/>
            <a:ext cx="10515600" cy="5730154"/>
          </a:xfrm>
        </p:spPr>
        <p:txBody>
          <a:bodyPr/>
          <a:lstStyle/>
          <a:p>
            <a:pPr marL="0" indent="0">
              <a:buNone/>
            </a:pPr>
            <a:r>
              <a:rPr lang="es-MX" dirty="0" smtClean="0"/>
              <a:t>2. Tarea con Escala de Confianza</a:t>
            </a:r>
            <a:endParaRPr lang="es-MX" dirty="0"/>
          </a:p>
        </p:txBody>
      </p:sp>
      <p:pic>
        <p:nvPicPr>
          <p:cNvPr id="4" name="Imagen 3"/>
          <p:cNvPicPr>
            <a:picLocks noChangeAspect="1"/>
          </p:cNvPicPr>
          <p:nvPr/>
        </p:nvPicPr>
        <p:blipFill>
          <a:blip r:embed="rId2"/>
          <a:stretch>
            <a:fillRect/>
          </a:stretch>
        </p:blipFill>
        <p:spPr>
          <a:xfrm>
            <a:off x="3358146" y="1946213"/>
            <a:ext cx="5267325" cy="3095625"/>
          </a:xfrm>
          <a:prstGeom prst="rect">
            <a:avLst/>
          </a:prstGeom>
        </p:spPr>
      </p:pic>
    </p:spTree>
    <p:extLst>
      <p:ext uri="{BB962C8B-B14F-4D97-AF65-F5344CB8AC3E}">
        <p14:creationId xmlns:p14="http://schemas.microsoft.com/office/powerpoint/2010/main" val="5200103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Resultados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32518961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pPr algn="ctr"/>
            <a:r>
              <a:rPr lang="es-MX" sz="5000" b="1" dirty="0" smtClean="0"/>
              <a:t>¡Datos!</a:t>
            </a:r>
            <a:endParaRPr lang="es-MX" sz="5000" b="1"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1080"/>
            <a:ext cx="5439255" cy="282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8905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pPr algn="ctr"/>
            <a:r>
              <a:rPr lang="es-MX" sz="5000" b="1" dirty="0" smtClean="0"/>
              <a:t>¡Datos!</a:t>
            </a:r>
            <a:endParaRPr lang="es-MX" sz="5000" b="1"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1080"/>
            <a:ext cx="5439255" cy="282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092" y="2100790"/>
            <a:ext cx="6440691" cy="339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9921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482565" y="1518968"/>
            <a:ext cx="11420599" cy="4657995"/>
          </a:xfrm>
          <a:prstGeom prst="rect">
            <a:avLst/>
          </a:prstGeom>
        </p:spPr>
      </p:pic>
      <p:sp>
        <p:nvSpPr>
          <p:cNvPr id="4" name="Título 3"/>
          <p:cNvSpPr>
            <a:spLocks noGrp="1"/>
          </p:cNvSpPr>
          <p:nvPr>
            <p:ph type="title"/>
          </p:nvPr>
        </p:nvSpPr>
        <p:spPr/>
        <p:txBody>
          <a:bodyPr/>
          <a:lstStyle/>
          <a:p>
            <a:r>
              <a:rPr lang="es-MX" b="1" dirty="0" smtClean="0">
                <a:effectLst>
                  <a:outerShdw blurRad="38100" dist="38100" dir="2700000" algn="tl">
                    <a:srgbClr val="000000">
                      <a:alpha val="43137"/>
                    </a:srgbClr>
                  </a:outerShdw>
                </a:effectLst>
              </a:rPr>
              <a:t>Casos encontrados</a:t>
            </a:r>
            <a:endParaRPr lang="es-MX"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79135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9064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smtClean="0">
                <a:effectLst>
                  <a:outerShdw blurRad="38100" dist="38100" dir="2700000" algn="tl">
                    <a:srgbClr val="000000">
                      <a:alpha val="43137"/>
                    </a:srgbClr>
                  </a:outerShdw>
                </a:effectLst>
              </a:rPr>
              <a:t>1.- Verificar que nuestro experimento sea comparable con las tareas de reconocimiento reportadas en la literatura.</a:t>
            </a:r>
          </a:p>
          <a:p>
            <a:pPr marL="0" indent="0">
              <a:buNone/>
            </a:pPr>
            <a:r>
              <a:rPr lang="es-MX" b="1" dirty="0">
                <a:effectLst>
                  <a:outerShdw blurRad="38100" dist="38100" dir="2700000" algn="tl">
                    <a:srgbClr val="000000">
                      <a:alpha val="43137"/>
                    </a:srgbClr>
                  </a:outerShdw>
                </a:effectLst>
              </a:rPr>
              <a:t>	</a:t>
            </a:r>
            <a:r>
              <a:rPr lang="es-MX" b="1" dirty="0" smtClean="0">
                <a:effectLst>
                  <a:outerShdw blurRad="38100" dist="38100" dir="2700000" algn="tl">
                    <a:srgbClr val="000000">
                      <a:alpha val="43137"/>
                    </a:srgbClr>
                  </a:outerShdw>
                </a:effectLst>
              </a:rPr>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1313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a:bodyPr>
          <a:lstStyle/>
          <a:p>
            <a:pPr marL="0" indent="0">
              <a:buNone/>
            </a:pPr>
            <a:r>
              <a:rPr lang="es-MX" dirty="0"/>
              <a:t>	</a:t>
            </a: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smtClean="0"/>
          </a:p>
          <a:p>
            <a:pPr marL="0" indent="0">
              <a:buNone/>
            </a:pPr>
            <a:r>
              <a:rPr lang="es-MX" dirty="0"/>
              <a:t>.</a:t>
            </a:r>
          </a:p>
        </p:txBody>
      </p:sp>
      <p:pic>
        <p:nvPicPr>
          <p:cNvPr id="6" name="Imagen 5"/>
          <p:cNvPicPr>
            <a:picLocks noChangeAspect="1"/>
          </p:cNvPicPr>
          <p:nvPr/>
        </p:nvPicPr>
        <p:blipFill>
          <a:blip r:embed="rId2"/>
          <a:stretch>
            <a:fillRect/>
          </a:stretch>
        </p:blipFill>
        <p:spPr>
          <a:xfrm>
            <a:off x="1097107" y="363272"/>
            <a:ext cx="9636702" cy="6230960"/>
          </a:xfrm>
          <a:prstGeom prst="rect">
            <a:avLst/>
          </a:prstGeom>
        </p:spPr>
      </p:pic>
      <p:sp>
        <p:nvSpPr>
          <p:cNvPr id="4" name="Título 3"/>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1487045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4787856" y="1476375"/>
            <a:ext cx="6334125" cy="5381625"/>
          </a:xfrm>
          <a:prstGeom prst="rect">
            <a:avLst/>
          </a:prstGeom>
        </p:spPr>
      </p:pic>
    </p:spTree>
    <p:extLst>
      <p:ext uri="{BB962C8B-B14F-4D97-AF65-F5344CB8AC3E}">
        <p14:creationId xmlns:p14="http://schemas.microsoft.com/office/powerpoint/2010/main" val="27609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568414"/>
            <a:ext cx="10515600" cy="4351338"/>
          </a:xfrm>
        </p:spPr>
        <p:txBody>
          <a:bodyPr/>
          <a:lstStyle/>
          <a:p>
            <a:pPr marL="0" indent="0">
              <a:buNone/>
            </a:pPr>
            <a:endParaRPr lang="es-MX" dirty="0" smtClean="0"/>
          </a:p>
          <a:p>
            <a:pPr marL="0" indent="0">
              <a:buNone/>
            </a:pPr>
            <a:endParaRPr lang="es-MX" dirty="0"/>
          </a:p>
        </p:txBody>
      </p:sp>
      <p:pic>
        <p:nvPicPr>
          <p:cNvPr id="5" name="Imagen 4"/>
          <p:cNvPicPr>
            <a:picLocks noChangeAspect="1"/>
          </p:cNvPicPr>
          <p:nvPr/>
        </p:nvPicPr>
        <p:blipFill>
          <a:blip r:embed="rId2"/>
          <a:stretch>
            <a:fillRect/>
          </a:stretch>
        </p:blipFill>
        <p:spPr>
          <a:xfrm>
            <a:off x="1495853" y="0"/>
            <a:ext cx="8549173" cy="6697014"/>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3570847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0" y="0"/>
            <a:ext cx="6352354" cy="4154308"/>
          </a:xfrm>
          <a:prstGeom prst="rect">
            <a:avLst/>
          </a:prstGeom>
        </p:spPr>
      </p:pic>
      <p:pic>
        <p:nvPicPr>
          <p:cNvPr id="7" name="Imagen 6"/>
          <p:cNvPicPr>
            <a:picLocks noChangeAspect="1"/>
          </p:cNvPicPr>
          <p:nvPr/>
        </p:nvPicPr>
        <p:blipFill>
          <a:blip r:embed="rId3"/>
          <a:stretch>
            <a:fillRect/>
          </a:stretch>
        </p:blipFill>
        <p:spPr>
          <a:xfrm>
            <a:off x="5955627" y="2588654"/>
            <a:ext cx="6236373" cy="4269346"/>
          </a:xfrm>
          <a:prstGeom prst="rect">
            <a:avLst/>
          </a:prstGeom>
        </p:spPr>
      </p:pic>
    </p:spTree>
    <p:extLst>
      <p:ext uri="{BB962C8B-B14F-4D97-AF65-F5344CB8AC3E}">
        <p14:creationId xmlns:p14="http://schemas.microsoft.com/office/powerpoint/2010/main" val="10903496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b="1" dirty="0" smtClean="0">
                <a:effectLst>
                  <a:outerShdw blurRad="38100" dist="38100" dir="2700000" algn="tl">
                    <a:srgbClr val="000000">
                      <a:alpha val="43137"/>
                    </a:srgbClr>
                  </a:outerShdw>
                </a:effectLst>
              </a:rPr>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8012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a:bodyPr>
          <a:lstStyle/>
          <a:p>
            <a:pPr marL="0" indent="0">
              <a:buNone/>
            </a:pPr>
            <a:endParaRPr lang="es-MX" b="1" dirty="0" smtClean="0"/>
          </a:p>
          <a:p>
            <a:pPr marL="0" indent="0">
              <a:buNone/>
            </a:pPr>
            <a:endParaRPr lang="es-MX" b="1" dirty="0"/>
          </a:p>
        </p:txBody>
      </p:sp>
      <p:sp>
        <p:nvSpPr>
          <p:cNvPr id="11" name="Título 10"/>
          <p:cNvSpPr>
            <a:spLocks noGrp="1"/>
          </p:cNvSpPr>
          <p:nvPr>
            <p:ph type="title"/>
          </p:nvPr>
        </p:nvSpPr>
        <p:spPr/>
        <p:txBody>
          <a:bodyPr/>
          <a:lstStyle/>
          <a:p>
            <a:r>
              <a:rPr lang="es-MX" dirty="0" smtClean="0"/>
              <a:t/>
            </a:r>
            <a:br>
              <a:rPr lang="es-MX" dirty="0" smtClean="0"/>
            </a:br>
            <a:endParaRPr lang="es-MX"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27" y="352859"/>
            <a:ext cx="5307832" cy="256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77" y="3536471"/>
            <a:ext cx="4991533" cy="268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13" y="145689"/>
            <a:ext cx="55149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13" y="3393931"/>
            <a:ext cx="55340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7962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222" y="1568414"/>
            <a:ext cx="10515600" cy="4351338"/>
          </a:xfrm>
        </p:spPr>
        <p:txBody>
          <a:bodyPr/>
          <a:lstStyle/>
          <a:p>
            <a:pPr marL="0" indent="0">
              <a:buNone/>
            </a:pPr>
            <a:endParaRPr lang="es-MX" dirty="0" smtClean="0"/>
          </a:p>
          <a:p>
            <a:pPr marL="0" indent="0">
              <a:buNone/>
            </a:pPr>
            <a:endParaRPr lang="es-MX" dirty="0"/>
          </a:p>
        </p:txBody>
      </p:sp>
      <p:pic>
        <p:nvPicPr>
          <p:cNvPr id="6" name="Imagen 5"/>
          <p:cNvPicPr>
            <a:picLocks noChangeAspect="1"/>
          </p:cNvPicPr>
          <p:nvPr/>
        </p:nvPicPr>
        <p:blipFill>
          <a:blip r:embed="rId2"/>
          <a:stretch>
            <a:fillRect/>
          </a:stretch>
        </p:blipFill>
        <p:spPr>
          <a:xfrm>
            <a:off x="1869179" y="365125"/>
            <a:ext cx="8938865" cy="6149431"/>
          </a:xfrm>
          <a:prstGeom prst="rect">
            <a:avLst/>
          </a:prstGeom>
        </p:spPr>
      </p:pic>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0569436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6433623" y="47625"/>
            <a:ext cx="4695825" cy="6810375"/>
          </a:xfrm>
          <a:prstGeom prst="rect">
            <a:avLst/>
          </a:prstGeom>
        </p:spPr>
      </p:pic>
      <p:pic>
        <p:nvPicPr>
          <p:cNvPr id="7" name="Imagen 6"/>
          <p:cNvPicPr>
            <a:picLocks noChangeAspect="1"/>
          </p:cNvPicPr>
          <p:nvPr/>
        </p:nvPicPr>
        <p:blipFill>
          <a:blip r:embed="rId3"/>
          <a:stretch>
            <a:fillRect/>
          </a:stretch>
        </p:blipFill>
        <p:spPr>
          <a:xfrm>
            <a:off x="676275" y="47625"/>
            <a:ext cx="5419725" cy="6962775"/>
          </a:xfrm>
          <a:prstGeom prst="rect">
            <a:avLst/>
          </a:prstGeom>
        </p:spPr>
      </p:pic>
    </p:spTree>
    <p:extLst>
      <p:ext uri="{BB962C8B-B14F-4D97-AF65-F5344CB8AC3E}">
        <p14:creationId xmlns:p14="http://schemas.microsoft.com/office/powerpoint/2010/main" val="33598623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240406" y="904322"/>
            <a:ext cx="5947467" cy="4778211"/>
          </a:xfrm>
          <a:prstGeom prst="rect">
            <a:avLst/>
          </a:prstGeom>
        </p:spPr>
      </p:pic>
      <p:pic>
        <p:nvPicPr>
          <p:cNvPr id="5" name="Imagen 4"/>
          <p:cNvPicPr>
            <a:picLocks noChangeAspect="1"/>
          </p:cNvPicPr>
          <p:nvPr/>
        </p:nvPicPr>
        <p:blipFill>
          <a:blip r:embed="rId3"/>
          <a:stretch>
            <a:fillRect/>
          </a:stretch>
        </p:blipFill>
        <p:spPr>
          <a:xfrm>
            <a:off x="6195461" y="1007352"/>
            <a:ext cx="5756133" cy="5071475"/>
          </a:xfrm>
          <a:prstGeom prst="rect">
            <a:avLst/>
          </a:prstGeom>
        </p:spPr>
      </p:pic>
    </p:spTree>
    <p:extLst>
      <p:ext uri="{BB962C8B-B14F-4D97-AF65-F5344CB8AC3E}">
        <p14:creationId xmlns:p14="http://schemas.microsoft.com/office/powerpoint/2010/main" val="30801479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b="1" dirty="0" smtClean="0"/>
              <a:t>3.- Comprobar que el promedio de los puntajes de confianza registrados sean consistentes con el Efecto Espejo.</a:t>
            </a:r>
            <a:endParaRPr lang="es-MX"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810" y="5741100"/>
            <a:ext cx="9655180" cy="84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3576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681" y="571068"/>
            <a:ext cx="5857875" cy="581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6736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endParaRPr lang="es-MX" dirty="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466" y="80962"/>
            <a:ext cx="3642184" cy="677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7493" y="669780"/>
            <a:ext cx="521760" cy="628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4618" y="80962"/>
            <a:ext cx="3952875" cy="675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391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95875" y="1243806"/>
            <a:ext cx="6257925" cy="5514975"/>
          </a:xfrm>
          <a:prstGeom prst="rect">
            <a:avLst/>
          </a:prstGeom>
        </p:spPr>
      </p:pic>
    </p:spTree>
    <p:extLst>
      <p:ext uri="{BB962C8B-B14F-4D97-AF65-F5344CB8AC3E}">
        <p14:creationId xmlns:p14="http://schemas.microsoft.com/office/powerpoint/2010/main" val="27317328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Discusión</a:t>
            </a:r>
            <a:endParaRPr lang="es-MX" b="1" dirty="0">
              <a:solidFill>
                <a:schemeClr val="bg1"/>
              </a:solidFill>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
        <p:nvSpPr>
          <p:cNvPr id="7" name="Subtítulo 6"/>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2471376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63639"/>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583385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Aciertos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Aciertos (B)</a:t>
            </a:r>
            <a:endParaRPr lang="es-MX" sz="4000" dirty="0"/>
          </a:p>
        </p:txBody>
      </p:sp>
      <p:sp>
        <p:nvSpPr>
          <p:cNvPr id="11" name="CuadroTexto 10"/>
          <p:cNvSpPr txBox="1"/>
          <p:nvPr/>
        </p:nvSpPr>
        <p:spPr>
          <a:xfrm>
            <a:off x="1339402" y="5138252"/>
            <a:ext cx="3721996" cy="707886"/>
          </a:xfrm>
          <a:prstGeom prst="rect">
            <a:avLst/>
          </a:prstGeom>
          <a:noFill/>
        </p:spPr>
        <p:txBody>
          <a:bodyPr wrap="square" rtlCol="0">
            <a:spAutoFit/>
          </a:bodyPr>
          <a:lstStyle/>
          <a:p>
            <a:pPr algn="r"/>
            <a:r>
              <a:rPr lang="es-MX" sz="4000" dirty="0" smtClean="0"/>
              <a:t>Errores (A)</a:t>
            </a:r>
            <a:endParaRPr lang="es-MX" sz="4000" dirty="0"/>
          </a:p>
        </p:txBody>
      </p:sp>
      <p:sp>
        <p:nvSpPr>
          <p:cNvPr id="12" name="CuadroTexto 11"/>
          <p:cNvSpPr txBox="1"/>
          <p:nvPr/>
        </p:nvSpPr>
        <p:spPr>
          <a:xfrm>
            <a:off x="5061398" y="5138252"/>
            <a:ext cx="3721996" cy="707886"/>
          </a:xfrm>
          <a:prstGeom prst="rect">
            <a:avLst/>
          </a:prstGeom>
          <a:noFill/>
        </p:spPr>
        <p:txBody>
          <a:bodyPr wrap="square" rtlCol="0">
            <a:spAutoFit/>
          </a:bodyPr>
          <a:lstStyle/>
          <a:p>
            <a:pPr algn="r"/>
            <a:r>
              <a:rPr lang="es-MX" sz="4000" dirty="0" smtClean="0"/>
              <a:t>Errores (B)</a:t>
            </a:r>
            <a:endParaRPr lang="es-MX" sz="4000" dirty="0"/>
          </a:p>
        </p:txBody>
      </p:sp>
    </p:spTree>
    <p:extLst>
      <p:ext uri="{BB962C8B-B14F-4D97-AF65-F5344CB8AC3E}">
        <p14:creationId xmlns:p14="http://schemas.microsoft.com/office/powerpoint/2010/main" val="13520850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a:t>
            </a:r>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Hits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Hits (B)</a:t>
            </a:r>
            <a:endParaRPr lang="es-MX" sz="4000" dirty="0"/>
          </a:p>
        </p:txBody>
      </p:sp>
      <p:sp>
        <p:nvSpPr>
          <p:cNvPr id="11" name="CuadroTexto 10"/>
          <p:cNvSpPr txBox="1"/>
          <p:nvPr/>
        </p:nvSpPr>
        <p:spPr>
          <a:xfrm>
            <a:off x="1017037" y="5138252"/>
            <a:ext cx="4044361" cy="707886"/>
          </a:xfrm>
          <a:prstGeom prst="rect">
            <a:avLst/>
          </a:prstGeom>
          <a:noFill/>
        </p:spPr>
        <p:txBody>
          <a:bodyPr wrap="square" rtlCol="0">
            <a:spAutoFit/>
          </a:bodyPr>
          <a:lstStyle/>
          <a:p>
            <a:pPr algn="r"/>
            <a:r>
              <a:rPr lang="es-MX" sz="4000" dirty="0" smtClean="0"/>
              <a:t>Falsas Alarmas (A)</a:t>
            </a:r>
            <a:endParaRPr lang="es-MX" sz="4000" dirty="0"/>
          </a:p>
        </p:txBody>
      </p:sp>
      <p:sp>
        <p:nvSpPr>
          <p:cNvPr id="12" name="CuadroTexto 11"/>
          <p:cNvSpPr txBox="1"/>
          <p:nvPr/>
        </p:nvSpPr>
        <p:spPr>
          <a:xfrm>
            <a:off x="5061398" y="5138252"/>
            <a:ext cx="4931688" cy="707886"/>
          </a:xfrm>
          <a:prstGeom prst="rect">
            <a:avLst/>
          </a:prstGeom>
          <a:noFill/>
        </p:spPr>
        <p:txBody>
          <a:bodyPr wrap="square" rtlCol="0">
            <a:spAutoFit/>
          </a:bodyPr>
          <a:lstStyle/>
          <a:p>
            <a:pPr algn="r"/>
            <a:r>
              <a:rPr lang="es-MX" sz="4000" dirty="0" smtClean="0"/>
              <a:t>Falsas Alarmas (B)</a:t>
            </a:r>
            <a:endParaRPr lang="es-MX" sz="4000" dirty="0"/>
          </a:p>
        </p:txBody>
      </p:sp>
    </p:spTree>
    <p:extLst>
      <p:ext uri="{BB962C8B-B14F-4D97-AF65-F5344CB8AC3E}">
        <p14:creationId xmlns:p14="http://schemas.microsoft.com/office/powerpoint/2010/main" val="34438019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a:t>
            </a:r>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Hits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Hits (B)</a:t>
            </a:r>
            <a:endParaRPr lang="es-MX" sz="4000" dirty="0"/>
          </a:p>
        </p:txBody>
      </p:sp>
      <p:sp>
        <p:nvSpPr>
          <p:cNvPr id="11" name="CuadroTexto 10"/>
          <p:cNvSpPr txBox="1"/>
          <p:nvPr/>
        </p:nvSpPr>
        <p:spPr>
          <a:xfrm>
            <a:off x="1017037" y="5138252"/>
            <a:ext cx="4044361" cy="707886"/>
          </a:xfrm>
          <a:prstGeom prst="rect">
            <a:avLst/>
          </a:prstGeom>
          <a:noFill/>
        </p:spPr>
        <p:txBody>
          <a:bodyPr wrap="square" rtlCol="0">
            <a:spAutoFit/>
          </a:bodyPr>
          <a:lstStyle/>
          <a:p>
            <a:pPr algn="r"/>
            <a:r>
              <a:rPr lang="es-MX" sz="4000" dirty="0" smtClean="0"/>
              <a:t>Falsas Alarmas (A)</a:t>
            </a:r>
            <a:endParaRPr lang="es-MX" sz="4000" dirty="0"/>
          </a:p>
        </p:txBody>
      </p:sp>
      <p:sp>
        <p:nvSpPr>
          <p:cNvPr id="12" name="CuadroTexto 11"/>
          <p:cNvSpPr txBox="1"/>
          <p:nvPr/>
        </p:nvSpPr>
        <p:spPr>
          <a:xfrm>
            <a:off x="5061398" y="5138252"/>
            <a:ext cx="4931688" cy="707886"/>
          </a:xfrm>
          <a:prstGeom prst="rect">
            <a:avLst/>
          </a:prstGeom>
          <a:noFill/>
        </p:spPr>
        <p:txBody>
          <a:bodyPr wrap="square" rtlCol="0">
            <a:spAutoFit/>
          </a:bodyPr>
          <a:lstStyle/>
          <a:p>
            <a:pPr algn="r"/>
            <a:r>
              <a:rPr lang="es-MX" sz="4000" dirty="0" smtClean="0"/>
              <a:t>Falsas Alarmas (B)</a:t>
            </a:r>
            <a:endParaRPr lang="es-MX" sz="4000" dirty="0"/>
          </a:p>
        </p:txBody>
      </p:sp>
      <p:pic>
        <p:nvPicPr>
          <p:cNvPr id="13" name="Imagen 9"/>
          <p:cNvPicPr>
            <a:picLocks noChangeAspect="1"/>
          </p:cNvPicPr>
          <p:nvPr/>
        </p:nvPicPr>
        <p:blipFill>
          <a:blip r:embed="rId2"/>
          <a:stretch>
            <a:fillRect/>
          </a:stretch>
        </p:blipFill>
        <p:spPr>
          <a:xfrm>
            <a:off x="3200400" y="146024"/>
            <a:ext cx="4781348" cy="3577652"/>
          </a:xfrm>
          <a:prstGeom prst="rect">
            <a:avLst/>
          </a:prstGeom>
        </p:spPr>
      </p:pic>
    </p:spTree>
    <p:extLst>
      <p:ext uri="{BB962C8B-B14F-4D97-AF65-F5344CB8AC3E}">
        <p14:creationId xmlns:p14="http://schemas.microsoft.com/office/powerpoint/2010/main" val="27917664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1558254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741090" cy="5811837"/>
          </a:xfrm>
        </p:spPr>
        <p:txBody>
          <a:bodyPr>
            <a:normAutofit/>
          </a:bodyPr>
          <a:lstStyle/>
          <a:p>
            <a:r>
              <a:rPr lang="es-MX" b="1" dirty="0" smtClean="0"/>
              <a:t>Explicaciones como la propuesta por la TA/V dependen de la interacción que tiene el sujeto con los estímulos en la fase de estudio</a:t>
            </a:r>
            <a:r>
              <a:rPr lang="es-MX" dirty="0" smtClean="0"/>
              <a:t>.</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2904333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a:bodyPr>
          <a:lstStyle/>
          <a:p>
            <a:r>
              <a:rPr lang="es-MX" dirty="0" smtClean="0"/>
              <a:t>Explicaciones como la propuesta por la TA/V dependen de la interacción que tiene el sujeto con los estímulos en la fase de estudio.</a:t>
            </a:r>
          </a:p>
          <a:p>
            <a:endParaRPr lang="es-MX" dirty="0"/>
          </a:p>
          <a:p>
            <a:r>
              <a:rPr lang="es-MX" b="1"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25992531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b="1" dirty="0" smtClean="0"/>
              <a:t>¿Es el Efecto Espejo un reflejo de los procesos involucrados en memoria o un artefacto de la aplicación de la SDT clásica?</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31012725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b="1" dirty="0" smtClean="0"/>
              <a:t>¿Qué distingue los modelos bayesianos de SDT de la teoría clásica?</a:t>
            </a:r>
          </a:p>
        </p:txBody>
      </p:sp>
    </p:spTree>
    <p:extLst>
      <p:ext uri="{BB962C8B-B14F-4D97-AF65-F5344CB8AC3E}">
        <p14:creationId xmlns:p14="http://schemas.microsoft.com/office/powerpoint/2010/main" val="3640640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19675" y="1027906"/>
            <a:ext cx="6334125" cy="5629275"/>
          </a:xfrm>
          <a:prstGeom prst="rect">
            <a:avLst/>
          </a:prstGeom>
        </p:spPr>
      </p:pic>
    </p:spTree>
    <p:extLst>
      <p:ext uri="{BB962C8B-B14F-4D97-AF65-F5344CB8AC3E}">
        <p14:creationId xmlns:p14="http://schemas.microsoft.com/office/powerpoint/2010/main" val="38140105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Conclusiones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7693841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solidFill>
                  <a:schemeClr val="accent6">
                    <a:lumMod val="75000"/>
                  </a:schemeClr>
                </a:solidFill>
                <a:effectLst>
                  <a:outerShdw blurRad="38100" dist="38100" dir="2700000" algn="tl">
                    <a:srgbClr val="000000">
                      <a:alpha val="43137"/>
                    </a:srgbClr>
                  </a:outerShdw>
                </a:effectLst>
              </a:rPr>
              <a:t>Primero</a:t>
            </a:r>
            <a:r>
              <a:rPr lang="es-MX" sz="3200" dirty="0" smtClean="0"/>
              <a:t>, como evidencia de que </a:t>
            </a:r>
            <a:r>
              <a:rPr lang="es-MX" sz="3200" b="1" dirty="0" smtClean="0">
                <a:effectLst>
                  <a:outerShdw blurRad="38100" dist="38100" dir="2700000" algn="tl">
                    <a:srgbClr val="000000">
                      <a:alpha val="43137"/>
                    </a:srgbClr>
                  </a:outerShdw>
                </a:effectLst>
              </a:rPr>
              <a:t>el Efecto Espejo no es un fenómeno exclusivo de la Memoria de Reconocimiento sino de la aplicación de la Teoría de Detección de Señales</a:t>
            </a:r>
            <a:r>
              <a:rPr lang="es-MX" sz="3200" dirty="0" smtClean="0"/>
              <a:t> al estudio de tareas con más de un nivel de d’. </a:t>
            </a:r>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6728063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solidFill>
                  <a:schemeClr val="accent1">
                    <a:lumMod val="75000"/>
                  </a:schemeClr>
                </a:solidFill>
                <a:effectLst>
                  <a:outerShdw blurRad="38100" dist="38100" dir="2700000" algn="tl">
                    <a:srgbClr val="000000">
                      <a:alpha val="43137"/>
                    </a:srgbClr>
                  </a:outerShdw>
                </a:effectLst>
              </a:rPr>
              <a:t>Segundo</a:t>
            </a:r>
            <a:r>
              <a:rPr lang="es-MX" sz="3200" dirty="0" smtClean="0"/>
              <a:t>, como un precedente empírico de las ventajas que tiene la aplicación de </a:t>
            </a:r>
            <a:r>
              <a:rPr lang="es-MX" sz="3200" b="1" dirty="0" smtClean="0">
                <a:effectLst>
                  <a:outerShdw blurRad="38100" dist="38100" dir="2700000" algn="tl">
                    <a:srgbClr val="000000">
                      <a:alpha val="43137"/>
                    </a:srgbClr>
                  </a:outerShdw>
                </a:effectLst>
              </a:rPr>
              <a:t>métodos bayesianos en el estudio de fenómenos donde se asuma una estructura probabilística</a:t>
            </a:r>
            <a:r>
              <a:rPr lang="es-MX" sz="3200" dirty="0" smtClean="0"/>
              <a:t>.</a:t>
            </a:r>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7845554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25769" y="1871253"/>
            <a:ext cx="9144000" cy="2387600"/>
          </a:xfrm>
        </p:spPr>
        <p:txBody>
          <a:bodyPr>
            <a:normAutofit/>
          </a:bodyPr>
          <a:lstStyle/>
          <a:p>
            <a:r>
              <a:rPr lang="es-MX" sz="5500" b="1" u="sng" dirty="0" smtClean="0"/>
              <a:t>¡Muchas gracias por su atención!</a:t>
            </a:r>
            <a:endParaRPr lang="es-MX" sz="4500" dirty="0"/>
          </a:p>
        </p:txBody>
      </p:sp>
      <p:sp>
        <p:nvSpPr>
          <p:cNvPr id="3" name="Subtítulo 2"/>
          <p:cNvSpPr>
            <a:spLocks noGrp="1"/>
          </p:cNvSpPr>
          <p:nvPr>
            <p:ph type="subTitle" idx="1"/>
          </p:nvPr>
        </p:nvSpPr>
        <p:spPr>
          <a:xfrm>
            <a:off x="540913" y="4366351"/>
            <a:ext cx="11513711" cy="2356421"/>
          </a:xfrm>
        </p:spPr>
        <p:txBody>
          <a:bodyPr>
            <a:normAutofit/>
          </a:bodyPr>
          <a:lstStyle/>
          <a:p>
            <a:r>
              <a:rPr lang="es-MX" sz="3600" dirty="0" smtClean="0"/>
              <a:t>Adriana </a:t>
            </a:r>
            <a:r>
              <a:rPr lang="es-MX" sz="3600" b="1" dirty="0" smtClean="0"/>
              <a:t>Felisa Chávez </a:t>
            </a:r>
            <a:r>
              <a:rPr lang="es-MX" sz="3600" dirty="0" smtClean="0"/>
              <a:t>De la Peña</a:t>
            </a:r>
          </a:p>
          <a:p>
            <a:r>
              <a:rPr lang="es-MX" sz="3600" u="sng" dirty="0" smtClean="0">
                <a:solidFill>
                  <a:schemeClr val="accent1">
                    <a:lumMod val="50000"/>
                  </a:schemeClr>
                </a:solidFill>
                <a:hlinkClick r:id="rId2"/>
              </a:rPr>
              <a:t>adrifelcha@gmail.com</a:t>
            </a:r>
            <a:endParaRPr lang="es-MX" sz="3600" u="sng" dirty="0" smtClean="0">
              <a:solidFill>
                <a:schemeClr val="accent1">
                  <a:lumMod val="50000"/>
                </a:schemeClr>
              </a:solidFill>
            </a:endParaRPr>
          </a:p>
          <a:p>
            <a:pPr algn="r"/>
            <a:endParaRPr lang="es-MX" dirty="0" smtClean="0"/>
          </a:p>
          <a:p>
            <a:r>
              <a:rPr lang="es-MX" dirty="0" smtClean="0"/>
              <a:t>Con apoyo de los proyectos PAPIIT IN307214 y PAPIME IE310016</a:t>
            </a:r>
          </a:p>
          <a:p>
            <a:pPr algn="r"/>
            <a:endParaRPr lang="es-MX" dirty="0"/>
          </a:p>
        </p:txBody>
      </p:sp>
      <p:pic>
        <p:nvPicPr>
          <p:cNvPr id="4" name="Imagen 3"/>
          <p:cNvPicPr>
            <a:picLocks noChangeAspect="1"/>
          </p:cNvPicPr>
          <p:nvPr/>
        </p:nvPicPr>
        <p:blipFill>
          <a:blip r:embed="rId3"/>
          <a:stretch>
            <a:fillRect/>
          </a:stretch>
        </p:blipFill>
        <p:spPr>
          <a:xfrm>
            <a:off x="4816700" y="92837"/>
            <a:ext cx="2665927" cy="2130628"/>
          </a:xfrm>
          <a:prstGeom prst="rect">
            <a:avLst/>
          </a:prstGeom>
        </p:spPr>
      </p:pic>
      <p:pic>
        <p:nvPicPr>
          <p:cNvPr id="1028" name="Picture 4" descr="Resultado de imagen para UNAM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1" y="1332690"/>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n relacio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34827" y="897081"/>
            <a:ext cx="1485675" cy="140978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9"/>
          <p:cNvCxnSpPr/>
          <p:nvPr/>
        </p:nvCxnSpPr>
        <p:spPr>
          <a:xfrm>
            <a:off x="2992943" y="2474606"/>
            <a:ext cx="6609652"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47599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Material Extra</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14824871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a:xfrm>
            <a:off x="838200" y="467591"/>
            <a:ext cx="5760027" cy="5709372"/>
          </a:xfrm>
        </p:spPr>
        <p:txBody>
          <a:bodyPr>
            <a:normAutofit/>
          </a:bodyPr>
          <a:lstStyle/>
          <a:p>
            <a:pPr marL="0" indent="0">
              <a:buNone/>
            </a:pPr>
            <a:r>
              <a:rPr lang="es-MX" b="1" dirty="0" smtClean="0"/>
              <a:t>Teoría de Atención Verosimilitud</a:t>
            </a:r>
          </a:p>
          <a:p>
            <a:pPr marL="0" indent="0">
              <a:buNone/>
            </a:pPr>
            <a:endParaRPr lang="es-MX" dirty="0"/>
          </a:p>
          <a:p>
            <a:r>
              <a:rPr lang="es-MX" dirty="0" smtClean="0"/>
              <a:t>N rasgos</a:t>
            </a:r>
          </a:p>
          <a:p>
            <a:r>
              <a:rPr lang="es-MX" dirty="0" smtClean="0"/>
              <a:t>p(new) marcados</a:t>
            </a:r>
          </a:p>
          <a:p>
            <a:r>
              <a:rPr lang="es-MX" dirty="0" smtClean="0"/>
              <a:t>n(i) elementos muestreados</a:t>
            </a:r>
          </a:p>
          <a:p>
            <a:r>
              <a:rPr lang="es-MX" dirty="0" err="1"/>
              <a:t>a</a:t>
            </a:r>
            <a:r>
              <a:rPr lang="es-MX" dirty="0" err="1" smtClean="0"/>
              <a:t>lpha</a:t>
            </a:r>
            <a:r>
              <a:rPr lang="es-MX" dirty="0" smtClean="0"/>
              <a:t>(i) tasa de muestreo </a:t>
            </a:r>
          </a:p>
          <a:p>
            <a:r>
              <a:rPr lang="es-MX" dirty="0" smtClean="0"/>
              <a:t>Tasa de marcaje:</a:t>
            </a:r>
          </a:p>
          <a:p>
            <a:endParaRPr lang="es-MX" dirty="0"/>
          </a:p>
          <a:p>
            <a:r>
              <a:rPr lang="es-MX" dirty="0" smtClean="0"/>
              <a:t>El número de </a:t>
            </a:r>
            <a:r>
              <a:rPr lang="es-MX" dirty="0" err="1" smtClean="0"/>
              <a:t>items</a:t>
            </a:r>
            <a:r>
              <a:rPr lang="es-MX" dirty="0" smtClean="0"/>
              <a:t> marcados es el resultado de un proceso binomial donde</a:t>
            </a:r>
          </a:p>
          <a:p>
            <a:endParaRPr lang="es-MX"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903" y="-176645"/>
            <a:ext cx="4974215" cy="682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4027777"/>
            <a:ext cx="52673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360" y="5787737"/>
            <a:ext cx="187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7577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903" y="0"/>
            <a:ext cx="4974215" cy="682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29" y="1011266"/>
            <a:ext cx="6052271" cy="508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5466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5845" y="996804"/>
            <a:ext cx="10515600" cy="1325563"/>
          </a:xfrm>
        </p:spPr>
        <p:txBody>
          <a:bodyPr>
            <a:normAutofit fontScale="90000"/>
          </a:bodyPr>
          <a:lstStyle/>
          <a:p>
            <a:r>
              <a:rPr lang="es-MX" dirty="0" smtClean="0"/>
              <a:t/>
            </a:r>
            <a:br>
              <a:rPr lang="es-MX" dirty="0" smtClean="0"/>
            </a:br>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3 Rectángulo"/>
          <p:cNvSpPr/>
          <p:nvPr/>
        </p:nvSpPr>
        <p:spPr>
          <a:xfrm>
            <a:off x="2665389" y="245998"/>
            <a:ext cx="6702136" cy="550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smtClean="0">
                <a:effectLst>
                  <a:outerShdw blurRad="38100" dist="38100" dir="2700000" algn="tl">
                    <a:srgbClr val="000000">
                      <a:alpha val="43137"/>
                    </a:srgbClr>
                  </a:outerShdw>
                </a:effectLst>
              </a:rPr>
              <a:t>¿Los círculos centrales son del mismo tamaño?</a:t>
            </a:r>
            <a:endParaRPr lang="es-MX" sz="2400" b="1" dirty="0">
              <a:effectLst>
                <a:outerShdw blurRad="38100" dist="38100" dir="2700000" algn="tl">
                  <a:srgbClr val="000000">
                    <a:alpha val="43137"/>
                  </a:srgbClr>
                </a:outerShdw>
              </a:effectLst>
            </a:endParaRPr>
          </a:p>
        </p:txBody>
      </p:sp>
      <p:sp>
        <p:nvSpPr>
          <p:cNvPr id="6" name="5 Elipse"/>
          <p:cNvSpPr/>
          <p:nvPr/>
        </p:nvSpPr>
        <p:spPr>
          <a:xfrm>
            <a:off x="9671278" y="1098295"/>
            <a:ext cx="1620499" cy="889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Sí</a:t>
            </a:r>
            <a:endParaRPr lang="es-MX" dirty="0"/>
          </a:p>
        </p:txBody>
      </p:sp>
      <p:sp>
        <p:nvSpPr>
          <p:cNvPr id="7" name="6 Elipse"/>
          <p:cNvSpPr/>
          <p:nvPr/>
        </p:nvSpPr>
        <p:spPr>
          <a:xfrm>
            <a:off x="967000" y="1098295"/>
            <a:ext cx="1698389" cy="889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No</a:t>
            </a: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700" y="3840690"/>
            <a:ext cx="3518622" cy="284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8 Conector recto de flecha"/>
          <p:cNvCxnSpPr/>
          <p:nvPr/>
        </p:nvCxnSpPr>
        <p:spPr>
          <a:xfrm flipH="1">
            <a:off x="2286000" y="796717"/>
            <a:ext cx="379390" cy="3015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9367526" y="796717"/>
            <a:ext cx="452608" cy="3015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 name="Imagen 3"/>
          <p:cNvPicPr>
            <a:picLocks noChangeAspect="1"/>
          </p:cNvPicPr>
          <p:nvPr/>
        </p:nvPicPr>
        <p:blipFill>
          <a:blip r:embed="rId3"/>
          <a:stretch>
            <a:fillRect/>
          </a:stretch>
        </p:blipFill>
        <p:spPr>
          <a:xfrm>
            <a:off x="370449" y="2466753"/>
            <a:ext cx="2608619" cy="1533094"/>
          </a:xfrm>
          <a:prstGeom prst="rect">
            <a:avLst/>
          </a:prstGeom>
        </p:spPr>
      </p:pic>
      <p:pic>
        <p:nvPicPr>
          <p:cNvPr id="18" name="Imagen 3"/>
          <p:cNvPicPr>
            <a:picLocks noChangeAspect="1"/>
          </p:cNvPicPr>
          <p:nvPr/>
        </p:nvPicPr>
        <p:blipFill>
          <a:blip r:embed="rId3"/>
          <a:stretch>
            <a:fillRect/>
          </a:stretch>
        </p:blipFill>
        <p:spPr>
          <a:xfrm>
            <a:off x="9177217" y="2466753"/>
            <a:ext cx="2608619" cy="1533094"/>
          </a:xfrm>
          <a:prstGeom prst="rect">
            <a:avLst/>
          </a:prstGeom>
        </p:spPr>
      </p:pic>
      <p:sp>
        <p:nvSpPr>
          <p:cNvPr id="14" name="13 Flecha abajo"/>
          <p:cNvSpPr/>
          <p:nvPr/>
        </p:nvSpPr>
        <p:spPr>
          <a:xfrm>
            <a:off x="1536535" y="2115879"/>
            <a:ext cx="425302" cy="340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19 Flecha abajo"/>
          <p:cNvSpPr/>
          <p:nvPr/>
        </p:nvSpPr>
        <p:spPr>
          <a:xfrm>
            <a:off x="10268875" y="2126512"/>
            <a:ext cx="425302" cy="340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20 Conector recto de flecha"/>
          <p:cNvCxnSpPr/>
          <p:nvPr/>
        </p:nvCxnSpPr>
        <p:spPr>
          <a:xfrm>
            <a:off x="648586" y="3840690"/>
            <a:ext cx="5367871" cy="48676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1961837" y="3732028"/>
            <a:ext cx="3630889" cy="10738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2551814" y="3732028"/>
            <a:ext cx="2647507" cy="173310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6496494" y="3636335"/>
            <a:ext cx="2680723" cy="6911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H="1">
            <a:off x="6985592" y="3840690"/>
            <a:ext cx="3125971" cy="7100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flipH="1">
            <a:off x="7506586" y="3840690"/>
            <a:ext cx="3476847" cy="1252305"/>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35 Rectángulo"/>
          <p:cNvSpPr/>
          <p:nvPr/>
        </p:nvSpPr>
        <p:spPr>
          <a:xfrm>
            <a:off x="7251405" y="3981893"/>
            <a:ext cx="585450" cy="2291316"/>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Rectángulo"/>
          <p:cNvSpPr/>
          <p:nvPr/>
        </p:nvSpPr>
        <p:spPr>
          <a:xfrm>
            <a:off x="4795284" y="3981893"/>
            <a:ext cx="563525" cy="229131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343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4860231" y="1258429"/>
            <a:ext cx="6493569" cy="5505202"/>
          </a:xfrm>
          <a:prstGeom prst="rect">
            <a:avLst/>
          </a:prstGeom>
        </p:spPr>
      </p:pic>
    </p:spTree>
    <p:extLst>
      <p:ext uri="{BB962C8B-B14F-4D97-AF65-F5344CB8AC3E}">
        <p14:creationId xmlns:p14="http://schemas.microsoft.com/office/powerpoint/2010/main" val="4037800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9496" y="1346914"/>
            <a:ext cx="64293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contenido"/>
          <p:cNvSpPr>
            <a:spLocks noGrp="1"/>
          </p:cNvSpPr>
          <p:nvPr>
            <p:ph idx="1"/>
          </p:nvPr>
        </p:nvSpPr>
        <p:spPr/>
        <p:txBody>
          <a:bodyPr/>
          <a:lstStyle/>
          <a:p>
            <a:endParaRPr lang="es-MX" dirty="0"/>
          </a:p>
        </p:txBody>
      </p:sp>
    </p:spTree>
    <p:extLst>
      <p:ext uri="{BB962C8B-B14F-4D97-AF65-F5344CB8AC3E}">
        <p14:creationId xmlns:p14="http://schemas.microsoft.com/office/powerpoint/2010/main" val="3221941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2760</TotalTime>
  <Words>1675</Words>
  <Application>Microsoft Office PowerPoint</Application>
  <PresentationFormat>Personalizado</PresentationFormat>
  <Paragraphs>347</Paragraphs>
  <Slides>77</Slides>
  <Notes>0</Notes>
  <HiddenSlides>0</HiddenSlides>
  <MMClips>0</MMClips>
  <ScaleCrop>false</ScaleCrop>
  <HeadingPairs>
    <vt:vector size="4" baseType="variant">
      <vt:variant>
        <vt:lpstr>Tema</vt:lpstr>
      </vt:variant>
      <vt:variant>
        <vt:i4>1</vt:i4>
      </vt:variant>
      <vt:variant>
        <vt:lpstr>Títulos de diapositiva</vt:lpstr>
      </vt:variant>
      <vt:variant>
        <vt:i4>77</vt:i4>
      </vt:variant>
    </vt:vector>
  </HeadingPairs>
  <TitlesOfParts>
    <vt:vector size="78" baseType="lpstr">
      <vt:lpstr>Tema de Office</vt:lpstr>
      <vt:lpstr>Estudios con Detección de Señales</vt:lpstr>
      <vt:lpstr>Introducción</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Los aciertos pagan y los errores cuestan…. </vt:lpstr>
      <vt:lpstr>Los aciertos pagan y los errores cuestan…. </vt:lpstr>
      <vt:lpstr>Teoría de Detección de Señales</vt:lpstr>
      <vt:lpstr> </vt:lpstr>
      <vt:lpstr> </vt:lpstr>
      <vt:lpstr>TDS en Memoria de Reconocimiento</vt:lpstr>
      <vt:lpstr>El Efecto Espejo</vt:lpstr>
      <vt:lpstr>El Efecto Espejo</vt:lpstr>
      <vt:lpstr>El Efecto Espejo</vt:lpstr>
      <vt:lpstr>El Efecto Espejo</vt:lpstr>
      <vt:lpstr>Tareas binarias (Sí/No)</vt:lpstr>
      <vt:lpstr>Tareas binarias (Sí/No)</vt:lpstr>
      <vt:lpstr>Tareas binarias (Sí/No)</vt:lpstr>
      <vt:lpstr>Tareas binarias (Sí/No)</vt:lpstr>
      <vt:lpstr>Tareas con Escala de confianza</vt:lpstr>
      <vt:lpstr>Tareas con Escala de confianza</vt:lpstr>
      <vt:lpstr>Tareas con Escala de confianza</vt:lpstr>
      <vt:lpstr>Relevancia del Efecto Espejo</vt:lpstr>
      <vt:lpstr>Relevancia del Efecto Espejo</vt:lpstr>
      <vt:lpstr> </vt:lpstr>
      <vt:lpstr> </vt:lpstr>
      <vt:lpstr>Planteamiento del Problema</vt:lpstr>
      <vt:lpstr>Planteamiento del Problema</vt:lpstr>
      <vt:lpstr>Método</vt:lpstr>
      <vt:lpstr> </vt:lpstr>
      <vt:lpstr> </vt:lpstr>
      <vt:lpstr> </vt:lpstr>
      <vt:lpstr>Diseño de Estímulos en el Experimento 1</vt:lpstr>
      <vt:lpstr>Diseño de Estímulos en el Experimento 1</vt:lpstr>
      <vt:lpstr>Diseño de Estímulos en el Experimento 2</vt:lpstr>
      <vt:lpstr> </vt:lpstr>
      <vt:lpstr> </vt:lpstr>
      <vt:lpstr> </vt:lpstr>
      <vt:lpstr>Resultados</vt:lpstr>
      <vt:lpstr>¡Datos!</vt:lpstr>
      <vt:lpstr>¡Datos!</vt:lpstr>
      <vt:lpstr>Casos encontrados</vt:lpstr>
      <vt:lpstr> </vt:lpstr>
      <vt:lpstr> </vt:lpstr>
      <vt:lpstr> </vt:lpstr>
      <vt:lpstr> </vt:lpstr>
      <vt:lpstr>Presentación de PowerPoint</vt:lpstr>
      <vt:lpstr> </vt:lpstr>
      <vt:lpstr> </vt:lpstr>
      <vt:lpstr> </vt:lpstr>
      <vt:lpstr>Presentación de PowerPoint</vt:lpstr>
      <vt:lpstr> </vt:lpstr>
      <vt:lpstr> </vt:lpstr>
      <vt:lpstr>Presentación de PowerPoint</vt:lpstr>
      <vt:lpstr>Presentación de PowerPoint</vt:lpstr>
      <vt:lpstr>Discusión</vt:lpstr>
      <vt:lpstr> </vt:lpstr>
      <vt:lpstr> </vt:lpstr>
      <vt:lpstr> </vt:lpstr>
      <vt:lpstr> </vt:lpstr>
      <vt:lpstr> </vt:lpstr>
      <vt:lpstr> </vt:lpstr>
      <vt:lpstr> </vt:lpstr>
      <vt:lpstr> </vt:lpstr>
      <vt:lpstr> </vt:lpstr>
      <vt:lpstr>Conclusiones</vt:lpstr>
      <vt:lpstr> </vt:lpstr>
      <vt:lpstr> </vt:lpstr>
      <vt:lpstr>¡Muchas gracias por su atención!</vt:lpstr>
      <vt:lpstr>Material Extra</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Estudios con Detección de Señales</dc:title>
  <dc:creator>Adriana</dc:creator>
  <cp:lastModifiedBy>sandra de la peña</cp:lastModifiedBy>
  <cp:revision>61</cp:revision>
  <dcterms:created xsi:type="dcterms:W3CDTF">2018-02-23T04:41:13Z</dcterms:created>
  <dcterms:modified xsi:type="dcterms:W3CDTF">2018-03-13T15:24:05Z</dcterms:modified>
</cp:coreProperties>
</file>