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57" r:id="rId4"/>
    <p:sldId id="268" r:id="rId5"/>
    <p:sldId id="264" r:id="rId6"/>
    <p:sldId id="269" r:id="rId7"/>
    <p:sldId id="265" r:id="rId8"/>
    <p:sldId id="271" r:id="rId9"/>
    <p:sldId id="273" r:id="rId10"/>
    <p:sldId id="274" r:id="rId11"/>
    <p:sldId id="275" r:id="rId12"/>
    <p:sldId id="277" r:id="rId13"/>
    <p:sldId id="278" r:id="rId14"/>
    <p:sldId id="279" r:id="rId15"/>
    <p:sldId id="281" r:id="rId16"/>
    <p:sldId id="284" r:id="rId17"/>
    <p:sldId id="311" r:id="rId18"/>
    <p:sldId id="282" r:id="rId19"/>
    <p:sldId id="308" r:id="rId20"/>
    <p:sldId id="312" r:id="rId21"/>
    <p:sldId id="286" r:id="rId22"/>
    <p:sldId id="313" r:id="rId23"/>
    <p:sldId id="287" r:id="rId24"/>
    <p:sldId id="314" r:id="rId25"/>
    <p:sldId id="305" r:id="rId26"/>
    <p:sldId id="288" r:id="rId27"/>
    <p:sldId id="289" r:id="rId28"/>
    <p:sldId id="290" r:id="rId29"/>
    <p:sldId id="291" r:id="rId30"/>
    <p:sldId id="292" r:id="rId31"/>
    <p:sldId id="306" r:id="rId32"/>
    <p:sldId id="293" r:id="rId33"/>
    <p:sldId id="294" r:id="rId34"/>
    <p:sldId id="295" r:id="rId35"/>
    <p:sldId id="296" r:id="rId36"/>
    <p:sldId id="324" r:id="rId37"/>
    <p:sldId id="297" r:id="rId38"/>
    <p:sldId id="298" r:id="rId39"/>
    <p:sldId id="299" r:id="rId40"/>
    <p:sldId id="300" r:id="rId41"/>
    <p:sldId id="301" r:id="rId42"/>
    <p:sldId id="309" r:id="rId43"/>
    <p:sldId id="323" r:id="rId44"/>
    <p:sldId id="316" r:id="rId45"/>
    <p:sldId id="325" r:id="rId46"/>
    <p:sldId id="310" r:id="rId47"/>
    <p:sldId id="302" r:id="rId48"/>
    <p:sldId id="318" r:id="rId49"/>
    <p:sldId id="303" r:id="rId5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27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0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4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46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65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1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45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6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91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65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C8EE-915B-494D-892E-1894E2A93FCC}" type="datetimeFigureOut">
              <a:rPr lang="es-MX" smtClean="0"/>
              <a:t>01/03/2018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1209-3B97-4AF6-8A73-88DECEFBF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43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3979571"/>
            <a:ext cx="9144000" cy="1682911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Estudios con Detección de Señales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763622"/>
            <a:ext cx="9144000" cy="792349"/>
          </a:xfrm>
        </p:spPr>
        <p:txBody>
          <a:bodyPr/>
          <a:lstStyle/>
          <a:p>
            <a:r>
              <a:rPr lang="es-MX" dirty="0" smtClean="0"/>
              <a:t>por Adriana Felisa Chávez De la Peña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22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284409" y="1220318"/>
            <a:ext cx="5575478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Hay variabilidad (incertidumbre)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172199" y="1220318"/>
            <a:ext cx="6019801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2.- Las consecuencias importan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1" y="1772708"/>
            <a:ext cx="4274713" cy="492911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87" y="2125014"/>
            <a:ext cx="5996490" cy="3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70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4" y="2055813"/>
            <a:ext cx="51339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70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4" y="2055813"/>
            <a:ext cx="5133975" cy="3248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87" y="2125014"/>
            <a:ext cx="5996490" cy="3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284409" y="1220318"/>
            <a:ext cx="5575478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b="1" dirty="0" err="1" smtClean="0"/>
              <a:t>Discriminabilidad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es-MX" b="1" dirty="0" smtClean="0"/>
              <a:t>d’)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172199" y="1220318"/>
            <a:ext cx="6019801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b="1" dirty="0" smtClean="0"/>
              <a:t>Criterio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(K)</a:t>
            </a:r>
            <a:r>
              <a:rPr lang="es-MX" b="1" dirty="0" smtClean="0"/>
              <a:t> y sesgo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(Beta y C)</a:t>
            </a:r>
            <a:endParaRPr lang="es-MX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81" y="1720469"/>
            <a:ext cx="3000375" cy="4962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11" y="1848900"/>
            <a:ext cx="3932149" cy="46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TDS en Memoria de Reconocimiento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52" y="1690688"/>
            <a:ext cx="729164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447609"/>
            <a:ext cx="10515600" cy="1110735"/>
          </a:xfrm>
        </p:spPr>
        <p:txBody>
          <a:bodyPr/>
          <a:lstStyle/>
          <a:p>
            <a:pPr algn="r"/>
            <a:r>
              <a:rPr lang="es-MX" b="1" dirty="0" smtClean="0"/>
              <a:t>El Efecto Espejo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r>
              <a:rPr lang="es-MX" sz="4000" dirty="0" smtClean="0">
                <a:solidFill>
                  <a:schemeClr val="tx1"/>
                </a:solidFill>
              </a:rPr>
              <a:t>Hace referencia a un 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patrón de respuestas </a:t>
            </a:r>
            <a:r>
              <a:rPr lang="es-MX" sz="4000" dirty="0" smtClean="0">
                <a:solidFill>
                  <a:schemeClr val="tx1"/>
                </a:solidFill>
              </a:rPr>
              <a:t>consistentemente reportado en estudios de memoria de reconocimiento donde 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desempeño de los participantes se compara entre dos clases de estímulos A y B</a:t>
            </a:r>
            <a:r>
              <a:rPr lang="es-MX" sz="4000" dirty="0" smtClean="0">
                <a:solidFill>
                  <a:schemeClr val="tx1"/>
                </a:solidFill>
              </a:rPr>
              <a:t>, mostrando que 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sólo aciertan más en la clase con mayor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discriminabilidad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sino que también se equivocan menos.</a:t>
            </a:r>
          </a:p>
        </p:txBody>
      </p:sp>
    </p:spTree>
    <p:extLst>
      <p:ext uri="{BB962C8B-B14F-4D97-AF65-F5344CB8AC3E}">
        <p14:creationId xmlns:p14="http://schemas.microsoft.com/office/powerpoint/2010/main" val="8781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Tareas binarias (Sí/No)</a:t>
            </a:r>
            <a:endParaRPr lang="es-MX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902593" y="2328115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Tarea: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¿Este estímulo ya se te había presentado antes?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Sí / No</a:t>
            </a:r>
            <a:endParaRPr lang="es-MX" sz="2000" b="1" dirty="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758" y="1361743"/>
            <a:ext cx="6173551" cy="39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13" y="1037623"/>
            <a:ext cx="9762639" cy="1555504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Tareas binarias (Sí/No)</a:t>
            </a:r>
            <a:endParaRPr lang="es-MX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16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2" y="2593127"/>
            <a:ext cx="5953998" cy="44550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13" y="1037623"/>
            <a:ext cx="9762639" cy="1555504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Tareas binarias (Sí/No)</a:t>
            </a:r>
            <a:endParaRPr lang="es-MX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80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87" y="111113"/>
            <a:ext cx="10515600" cy="1325563"/>
          </a:xfrm>
        </p:spPr>
        <p:txBody>
          <a:bodyPr/>
          <a:lstStyle/>
          <a:p>
            <a:r>
              <a:rPr lang="es-MX" b="1" dirty="0" smtClean="0"/>
              <a:t>Tareas con Escala de confianza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9" y="3084033"/>
            <a:ext cx="5873521" cy="14707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92" y="2059009"/>
            <a:ext cx="5395090" cy="39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smtClean="0">
                <a:solidFill>
                  <a:schemeClr val="bg1"/>
                </a:solidFill>
              </a:rPr>
              <a:t>Introducción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45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154202"/>
            <a:ext cx="6467475" cy="1819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053" y="2842282"/>
            <a:ext cx="5316761" cy="401571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97287" y="111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Tareas con Escala de confianza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2729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Relevancia del Efecto Espejo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r>
              <a:rPr lang="es-MX" dirty="0" smtClean="0"/>
              <a:t>¿Por qué tendría que haber más de una distribución representando al ruido?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4" y="2337746"/>
            <a:ext cx="6202855" cy="46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Relevancia del Efecto Espejo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r>
              <a:rPr lang="es-MX" dirty="0" smtClean="0"/>
              <a:t>¿Por qué tendría que haber más de una distribución representando al ruido?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4" y="2337746"/>
            <a:ext cx="6202855" cy="4624829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7041055" y="2251149"/>
            <a:ext cx="4590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 smtClean="0"/>
          </a:p>
          <a:p>
            <a:r>
              <a:rPr lang="es-MX" dirty="0" smtClean="0"/>
              <a:t>¿La TDS es apropiada para estudiar memoria?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¿Qué sugiere le Efecto Espejo sobre las tareas de reconocimiento?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86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Planteamiento del Problema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615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El Efecto Espejo sólo ha sido reportado en estudios de Memoria de Reconocimiento </a:t>
            </a:r>
            <a:r>
              <a:rPr lang="es-MX" dirty="0" smtClean="0"/>
              <a:t>que aplican la TDS para comparar el desempeño de los participantes entre las clases A y B.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1794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Planteamiento del Problema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615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El Efecto Espejo sólo ha sido reportado en estudios de Memoria de Reconocimiento </a:t>
            </a:r>
            <a:r>
              <a:rPr lang="es-MX" dirty="0" smtClean="0"/>
              <a:t>que aplican la TDS para comparar el desempeño de los participantes entre las clases A y B.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Explorar la </a:t>
            </a:r>
            <a:r>
              <a:rPr lang="es-MX" dirty="0" err="1" smtClean="0"/>
              <a:t>generalizabilidad</a:t>
            </a:r>
            <a:r>
              <a:rPr lang="es-MX" dirty="0" smtClean="0"/>
              <a:t> del Efecto Espejo a otras áreas donde se haya aplicado la TDS.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7372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Objetivo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2975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smtClean="0">
                <a:solidFill>
                  <a:schemeClr val="bg1"/>
                </a:solidFill>
              </a:rPr>
              <a:t>Método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1682" y="1902899"/>
            <a:ext cx="6180786" cy="4351338"/>
          </a:xfrm>
        </p:spPr>
        <p:txBody>
          <a:bodyPr>
            <a:normAutofit lnSpcReduction="10000"/>
          </a:bodyPr>
          <a:lstStyle/>
          <a:p>
            <a:r>
              <a:rPr lang="es-MX" sz="4800" b="1" dirty="0" smtClean="0"/>
              <a:t>OBJETIVO: </a:t>
            </a:r>
            <a:r>
              <a:rPr lang="es-MX" sz="4800" dirty="0" smtClean="0"/>
              <a:t>Buscar </a:t>
            </a:r>
            <a:r>
              <a:rPr lang="es-MX" sz="4800" dirty="0"/>
              <a:t>evidencia del Efecto Espejo fuera del área de Memoria de </a:t>
            </a:r>
            <a:r>
              <a:rPr lang="es-MX" sz="4800" dirty="0" smtClean="0"/>
              <a:t>Reconocimiento, en una tarea de detección perceptual.</a:t>
            </a:r>
          </a:p>
          <a:p>
            <a:endParaRPr lang="es-MX" sz="4800" dirty="0" smtClean="0"/>
          </a:p>
        </p:txBody>
      </p:sp>
      <p:pic>
        <p:nvPicPr>
          <p:cNvPr id="5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8" y="2266682"/>
            <a:ext cx="4981057" cy="30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7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/>
          <a:lstStyle/>
          <a:p>
            <a:r>
              <a:rPr lang="es-MX" dirty="0" smtClean="0"/>
              <a:t>Las clases A y B se construyeron de acuerdo a la literatura (</a:t>
            </a:r>
            <a:r>
              <a:rPr lang="es-MX" dirty="0" err="1" smtClean="0"/>
              <a:t>Massaro</a:t>
            </a:r>
            <a:r>
              <a:rPr lang="es-MX" dirty="0" smtClean="0"/>
              <a:t> &amp; Anderson, 1971)</a:t>
            </a:r>
          </a:p>
          <a:p>
            <a:endParaRPr lang="es-MX" dirty="0"/>
          </a:p>
          <a:p>
            <a:r>
              <a:rPr lang="es-MX" dirty="0" smtClean="0"/>
              <a:t>Clase A: “Pocos” círculos externos</a:t>
            </a:r>
          </a:p>
          <a:p>
            <a:pPr lvl="1"/>
            <a:r>
              <a:rPr lang="es-MX" dirty="0" smtClean="0"/>
              <a:t>Dos Niveles : 2 y 3 círculos externos</a:t>
            </a:r>
          </a:p>
          <a:p>
            <a:endParaRPr lang="es-MX" dirty="0"/>
          </a:p>
          <a:p>
            <a:r>
              <a:rPr lang="es-MX" dirty="0" smtClean="0"/>
              <a:t>Clase B: “Muchos” círculos externos</a:t>
            </a:r>
          </a:p>
          <a:p>
            <a:pPr lvl="1"/>
            <a:r>
              <a:rPr lang="es-MX" dirty="0" smtClean="0"/>
              <a:t>Dos Niveles: 7 y 8 círculos externos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Diseño Experimental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4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TAREA: Los </a:t>
            </a:r>
            <a:r>
              <a:rPr lang="es-MX" sz="3200" dirty="0"/>
              <a:t>participantes tenían </a:t>
            </a:r>
            <a:r>
              <a:rPr lang="es-MX" sz="3200" dirty="0" smtClean="0"/>
              <a:t>que comparar el </a:t>
            </a:r>
            <a:r>
              <a:rPr lang="es-MX" sz="3200" dirty="0"/>
              <a:t>tamaño de dos círculos mostrados en pantalla y </a:t>
            </a:r>
            <a:r>
              <a:rPr lang="es-MX" sz="3200" b="1" dirty="0" smtClean="0"/>
              <a:t>señalar cuando estos fueran del </a:t>
            </a:r>
            <a:r>
              <a:rPr lang="es-MX" sz="3200" b="1" dirty="0"/>
              <a:t>mismo diámetro (</a:t>
            </a:r>
            <a:r>
              <a:rPr lang="es-MX" sz="3200" b="1" dirty="0" smtClean="0"/>
              <a:t>señal).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9599" y="4001294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Experimento 1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6742668" y="3934967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Experimento 2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8" name="Elipse 7"/>
          <p:cNvSpPr/>
          <p:nvPr/>
        </p:nvSpPr>
        <p:spPr>
          <a:xfrm>
            <a:off x="675501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9" name="Elipse 8"/>
          <p:cNvSpPr/>
          <p:nvPr/>
        </p:nvSpPr>
        <p:spPr>
          <a:xfrm>
            <a:off x="6825047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0" name="Elipse 9"/>
          <p:cNvSpPr/>
          <p:nvPr/>
        </p:nvSpPr>
        <p:spPr>
          <a:xfrm>
            <a:off x="9073976" y="4608221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1" name="Elipse 10"/>
          <p:cNvSpPr/>
          <p:nvPr/>
        </p:nvSpPr>
        <p:spPr>
          <a:xfrm>
            <a:off x="3171568" y="4736757"/>
            <a:ext cx="1070917" cy="10297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>
                <a:solidFill>
                  <a:schemeClr val="tx1"/>
                </a:solidFill>
              </a:rPr>
              <a:t>Circulo Aislado</a:t>
            </a:r>
            <a:endParaRPr lang="es-MX" sz="1500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77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Procedimiento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7584" y="16196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Tarea de detección binaria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" y="2339932"/>
            <a:ext cx="5248275" cy="3743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24" y="2339932"/>
            <a:ext cx="4638675" cy="376237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12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 smtClean="0"/>
              <a:t>Uno de los problemas más frecuentes a los que se enfrentan los organismos es la detección de estados o eventos específicos (</a:t>
            </a:r>
            <a:r>
              <a:rPr lang="es-MX" b="1" dirty="0" smtClean="0"/>
              <a:t>señales</a:t>
            </a:r>
            <a:r>
              <a:rPr lang="es-MX" dirty="0" smtClean="0"/>
              <a:t>) que les proporcionen información relevante sobre el estado del mundo (</a:t>
            </a:r>
            <a:r>
              <a:rPr lang="es-MX" dirty="0" err="1" smtClean="0"/>
              <a:t>McNicol</a:t>
            </a:r>
            <a:r>
              <a:rPr lang="es-MX" dirty="0" smtClean="0"/>
              <a:t>, 2005).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397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2. Tarea con Escala de Confianza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29" y="2548453"/>
            <a:ext cx="5267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smtClean="0">
                <a:solidFill>
                  <a:schemeClr val="bg1"/>
                </a:solidFill>
              </a:rPr>
              <a:t>Resultados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8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5" y="1518968"/>
            <a:ext cx="11420599" cy="4657995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encontrados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79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Réplica de los análisis reportados en Memoria de Reconocimiento.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b="1" dirty="0" smtClean="0"/>
              <a:t>1. Verificar que las clases 	A 	y B sean diferentes</a:t>
            </a:r>
          </a:p>
          <a:p>
            <a:pPr marL="0" indent="0">
              <a:buNone/>
            </a:pPr>
            <a:r>
              <a:rPr lang="es-MX" dirty="0"/>
              <a:t>	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6" y="1402363"/>
            <a:ext cx="7115175" cy="4600575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70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53" y="0"/>
            <a:ext cx="8549173" cy="6697014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70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52354" cy="41543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627" y="2588654"/>
            <a:ext cx="6236373" cy="42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10035" cy="427578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553" y="2743200"/>
            <a:ext cx="60424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Réplica de los análisis reportados en Memoria de Reconocimiento.</a:t>
            </a:r>
          </a:p>
          <a:p>
            <a:pPr marL="0" indent="0">
              <a:buNone/>
            </a:pPr>
            <a:r>
              <a:rPr lang="es-MX" dirty="0" smtClean="0"/>
              <a:t>	1. Verificar que las clases 	A 	y B sean diferentes.</a:t>
            </a:r>
          </a:p>
          <a:p>
            <a:pPr marL="0" indent="0">
              <a:buNone/>
            </a:pPr>
            <a:r>
              <a:rPr lang="es-MX" b="1" dirty="0" smtClean="0"/>
              <a:t>	2</a:t>
            </a:r>
            <a:r>
              <a:rPr lang="es-MX" b="1" dirty="0"/>
              <a:t>. Evaluar las diferencias </a:t>
            </a:r>
            <a:r>
              <a:rPr lang="es-MX" b="1" dirty="0" smtClean="0"/>
              <a:t>	entre  Hits y Falsas 	Alarmas.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.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461" y="1690688"/>
            <a:ext cx="5866666" cy="3358778"/>
          </a:xfrm>
          <a:prstGeom prst="rect">
            <a:avLst/>
          </a:prstGeom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37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222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79" y="365125"/>
            <a:ext cx="8938865" cy="6149431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69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23" y="47625"/>
            <a:ext cx="4695825" cy="6810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7625"/>
            <a:ext cx="54197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31" y="1258429"/>
            <a:ext cx="6493569" cy="55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6" y="904322"/>
            <a:ext cx="5947467" cy="47782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61" y="1007352"/>
            <a:ext cx="5756133" cy="50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Réplica de los análisis reportados en Memoria de Reconocimiento.</a:t>
            </a:r>
          </a:p>
          <a:p>
            <a:pPr marL="0" indent="0">
              <a:buNone/>
            </a:pPr>
            <a:r>
              <a:rPr lang="es-MX" dirty="0" smtClean="0"/>
              <a:t>	1. Verificar que las clases 	A 	y B sean diferentes.</a:t>
            </a:r>
          </a:p>
          <a:p>
            <a:pPr marL="0" indent="0">
              <a:buNone/>
            </a:pPr>
            <a:r>
              <a:rPr lang="es-MX" dirty="0" smtClean="0"/>
              <a:t>	2</a:t>
            </a:r>
            <a:r>
              <a:rPr lang="es-MX" dirty="0"/>
              <a:t>. Evaluar las diferencias </a:t>
            </a:r>
            <a:r>
              <a:rPr lang="es-MX" dirty="0" smtClean="0"/>
              <a:t>	entre  Hits y Falsas 	Alarmas.</a:t>
            </a:r>
          </a:p>
          <a:p>
            <a:pPr marL="0" indent="0">
              <a:buNone/>
            </a:pPr>
            <a:r>
              <a:rPr lang="es-MX" b="1" dirty="0" smtClean="0"/>
              <a:t>	3</a:t>
            </a:r>
            <a:r>
              <a:rPr lang="es-MX" b="1" dirty="0"/>
              <a:t>. Comparar el promedio </a:t>
            </a:r>
            <a:r>
              <a:rPr lang="es-MX" b="1" dirty="0" smtClean="0"/>
              <a:t>	de los Puntajes </a:t>
            </a:r>
            <a:r>
              <a:rPr lang="es-MX" b="1" dirty="0"/>
              <a:t>de </a:t>
            </a:r>
            <a:r>
              <a:rPr lang="es-MX" b="1" dirty="0" smtClean="0"/>
              <a:t>	Confianza </a:t>
            </a:r>
            <a:r>
              <a:rPr lang="es-MX" b="1" dirty="0"/>
              <a:t>asignados a 	cada clase.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84" y="155480"/>
            <a:ext cx="5122088" cy="36285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70" y="4013130"/>
            <a:ext cx="5305425" cy="2790825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51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smtClean="0">
                <a:solidFill>
                  <a:schemeClr val="bg1"/>
                </a:solidFill>
              </a:rPr>
              <a:t>Discusión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57808"/>
            <a:ext cx="10515600" cy="5713324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:</a:t>
            </a:r>
          </a:p>
        </p:txBody>
      </p:sp>
      <p:sp>
        <p:nvSpPr>
          <p:cNvPr id="7" name="Forma en L 6"/>
          <p:cNvSpPr/>
          <p:nvPr/>
        </p:nvSpPr>
        <p:spPr>
          <a:xfrm rot="18579465" flipH="1">
            <a:off x="5307778" y="4145821"/>
            <a:ext cx="375696" cy="377851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orma en L 7"/>
          <p:cNvSpPr/>
          <p:nvPr/>
        </p:nvSpPr>
        <p:spPr>
          <a:xfrm rot="8206129" flipH="1">
            <a:off x="5307779" y="5382193"/>
            <a:ext cx="375696" cy="377851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1339402" y="3892052"/>
            <a:ext cx="3721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4000" dirty="0" smtClean="0"/>
              <a:t>Aciertos (A)</a:t>
            </a:r>
            <a:endParaRPr lang="es-MX" sz="4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061398" y="3883349"/>
            <a:ext cx="3721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4000" dirty="0" smtClean="0"/>
              <a:t>Aciertos (B)</a:t>
            </a:r>
            <a:endParaRPr lang="es-MX" sz="4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39402" y="5138252"/>
            <a:ext cx="3721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4000" dirty="0" smtClean="0"/>
              <a:t>Errores (A)</a:t>
            </a:r>
            <a:endParaRPr lang="es-MX" sz="4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061398" y="5138252"/>
            <a:ext cx="3721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4000" dirty="0" smtClean="0"/>
              <a:t>Errores (B)</a:t>
            </a:r>
            <a:endParaRPr lang="es-MX" sz="40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2" y="1125433"/>
            <a:ext cx="9762639" cy="15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0044" y="2370343"/>
            <a:ext cx="494012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Teoría de Atención / Verosimilitud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847601"/>
            <a:ext cx="7431110" cy="55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Explicaciones como la propuesta por la TA/V dependen de la interacción que tiene el sujeto con los estímulos en la fase de estudio.</a:t>
            </a:r>
          </a:p>
          <a:p>
            <a:endParaRPr lang="es-MX" dirty="0"/>
          </a:p>
          <a:p>
            <a:r>
              <a:rPr lang="es-MX" dirty="0" smtClean="0"/>
              <a:t>Nuestra tarea, no tenía fase de estudio ni ningún proceso mnémico y encontramos las mismas diferencias en las respuestas de los participantes.</a:t>
            </a:r>
          </a:p>
          <a:p>
            <a:endParaRPr lang="es-MX" dirty="0"/>
          </a:p>
          <a:p>
            <a:r>
              <a:rPr lang="es-MX" dirty="0" smtClean="0"/>
              <a:t>¿Es el Efecto Espejo un reflejo de los procesos involucrados en memoria o un artefacto de la aplicación de la SDT clásica?</a:t>
            </a:r>
          </a:p>
          <a:p>
            <a:endParaRPr lang="es-MX" dirty="0"/>
          </a:p>
          <a:p>
            <a:r>
              <a:rPr lang="es-MX" dirty="0" smtClean="0"/>
              <a:t>El análisis bayesiano arroja conclusiones en la misma dirección, pero menos concluyentes.</a:t>
            </a:r>
          </a:p>
          <a:p>
            <a:endParaRPr lang="es-MX" dirty="0"/>
          </a:p>
          <a:p>
            <a:r>
              <a:rPr lang="es-MX" dirty="0" smtClean="0"/>
              <a:t>¿Qué distingue los modelos bayesianos de SDT de la teoría clásica?</a:t>
            </a:r>
          </a:p>
        </p:txBody>
      </p:sp>
    </p:spTree>
    <p:extLst>
      <p:ext uri="{BB962C8B-B14F-4D97-AF65-F5344CB8AC3E}">
        <p14:creationId xmlns:p14="http://schemas.microsoft.com/office/powerpoint/2010/main" val="15418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smtClean="0">
                <a:solidFill>
                  <a:schemeClr val="bg1"/>
                </a:solidFill>
              </a:rPr>
              <a:t>Conclusiones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1" y="1825625"/>
            <a:ext cx="11719775" cy="4351338"/>
          </a:xfrm>
        </p:spPr>
        <p:txBody>
          <a:bodyPr>
            <a:noAutofit/>
          </a:bodyPr>
          <a:lstStyle/>
          <a:p>
            <a:r>
              <a:rPr lang="es-MX" sz="3200" dirty="0" smtClean="0"/>
              <a:t>Los resultados encontrados pueden ser interpretados en dos direcciones: </a:t>
            </a:r>
          </a:p>
          <a:p>
            <a:endParaRPr lang="es-MX" sz="3200" dirty="0" smtClean="0"/>
          </a:p>
          <a:p>
            <a:pPr lvl="1"/>
            <a:r>
              <a:rPr lang="es-MX" sz="3200" dirty="0" smtClean="0"/>
              <a:t>Primero, como evidencia de que el Efecto Espejo no es un fenómeno exclusivo de la Memoria de Reconocimiento. 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28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1" y="1825625"/>
            <a:ext cx="11719775" cy="4351338"/>
          </a:xfrm>
        </p:spPr>
        <p:txBody>
          <a:bodyPr>
            <a:noAutofit/>
          </a:bodyPr>
          <a:lstStyle/>
          <a:p>
            <a:r>
              <a:rPr lang="es-MX" sz="3200" dirty="0" smtClean="0"/>
              <a:t>Los resultados encontrados pueden ser interpretados en dos direcciones: </a:t>
            </a:r>
          </a:p>
          <a:p>
            <a:endParaRPr lang="es-MX" sz="3200" dirty="0" smtClean="0"/>
          </a:p>
          <a:p>
            <a:pPr lvl="1"/>
            <a:r>
              <a:rPr lang="es-MX" sz="3200" dirty="0" smtClean="0"/>
              <a:t>Segundo, como un precedente empírico de las ventajas que tiene la aplicación de métodos bayesianos en el estudio de fenómenos donde se asuma una estructura probabilística.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45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5769" y="1871253"/>
            <a:ext cx="9144000" cy="2387600"/>
          </a:xfrm>
        </p:spPr>
        <p:txBody>
          <a:bodyPr>
            <a:normAutofit/>
          </a:bodyPr>
          <a:lstStyle/>
          <a:p>
            <a:r>
              <a:rPr lang="es-MX" sz="5500" b="1" u="sng" dirty="0" smtClean="0"/>
              <a:t>¡Muchas gracias por su atención!</a:t>
            </a:r>
            <a:endParaRPr lang="es-MX" sz="45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47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439" y="296068"/>
            <a:ext cx="10515600" cy="1325563"/>
          </a:xfrm>
        </p:spPr>
        <p:txBody>
          <a:bodyPr/>
          <a:lstStyle/>
          <a:p>
            <a:r>
              <a:rPr lang="es-MX" dirty="0" smtClean="0"/>
              <a:t>Los aciertos pagan y los errores cuestan….</a:t>
            </a:r>
            <a:br>
              <a:rPr lang="es-MX" dirty="0" smtClean="0"/>
            </a:br>
            <a:endParaRPr lang="es-MX" sz="25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439" y="296068"/>
            <a:ext cx="10515600" cy="1325563"/>
          </a:xfrm>
        </p:spPr>
        <p:txBody>
          <a:bodyPr/>
          <a:lstStyle/>
          <a:p>
            <a:r>
              <a:rPr lang="es-MX" dirty="0" smtClean="0"/>
              <a:t>Los aciertos pagan y los errores cuestan….</a:t>
            </a:r>
            <a:br>
              <a:rPr lang="es-MX" dirty="0" smtClean="0"/>
            </a:br>
            <a:endParaRPr lang="es-MX" sz="25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72" y="1054669"/>
            <a:ext cx="63150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93501" y="133305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64" y="1362075"/>
            <a:ext cx="63150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284409" y="1220318"/>
            <a:ext cx="5575478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Hay variabilidad (incertidumbre)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172199" y="1220318"/>
            <a:ext cx="6019801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2.- Las consecuencias importan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71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284409" y="1220318"/>
            <a:ext cx="5575478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Hay variabilidad (incertidumbre)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172199" y="1220318"/>
            <a:ext cx="6019801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2.- Las consecuencias importan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1" y="1772708"/>
            <a:ext cx="4274713" cy="49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774</Words>
  <Application>Microsoft Office PowerPoint</Application>
  <PresentationFormat>Panorámica</PresentationFormat>
  <Paragraphs>146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Tema de Office</vt:lpstr>
      <vt:lpstr>Estudios con Detección de Señales</vt:lpstr>
      <vt:lpstr>Introducción</vt:lpstr>
      <vt:lpstr>El mundo está cargado de ruido e incertidumbre….</vt:lpstr>
      <vt:lpstr>El mundo está cargado de ruido e incertidumbre….</vt:lpstr>
      <vt:lpstr>Los aciertos pagan y los errores cuestan…. </vt:lpstr>
      <vt:lpstr>Los aciertos pagan y los errores cuestan…. </vt:lpstr>
      <vt:lpstr>Teoría de Detección de Señales</vt:lpstr>
      <vt:lpstr>Teoría de Detección de Señales</vt:lpstr>
      <vt:lpstr>Teoría de Detección de Señales</vt:lpstr>
      <vt:lpstr>Teoría de Detección de Señales</vt:lpstr>
      <vt:lpstr> </vt:lpstr>
      <vt:lpstr> </vt:lpstr>
      <vt:lpstr>Teoría de Detección de Señales</vt:lpstr>
      <vt:lpstr>TDS en Memoria de Reconocimiento</vt:lpstr>
      <vt:lpstr>El Efecto Espejo</vt:lpstr>
      <vt:lpstr>Tareas binarias (Sí/No)</vt:lpstr>
      <vt:lpstr>Tareas binarias (Sí/No)</vt:lpstr>
      <vt:lpstr>Tareas binarias (Sí/No)</vt:lpstr>
      <vt:lpstr>Tareas con Escala de confianza</vt:lpstr>
      <vt:lpstr> </vt:lpstr>
      <vt:lpstr>Relevancia del Efecto Espejo</vt:lpstr>
      <vt:lpstr>Relevancia del Efecto Espejo</vt:lpstr>
      <vt:lpstr>Planteamiento del Problema</vt:lpstr>
      <vt:lpstr>Planteamiento del Problema</vt:lpstr>
      <vt:lpstr>Método</vt:lpstr>
      <vt:lpstr>Presentación de PowerPoint</vt:lpstr>
      <vt:lpstr>Presentación de PowerPoint</vt:lpstr>
      <vt:lpstr> </vt:lpstr>
      <vt:lpstr> </vt:lpstr>
      <vt:lpstr> </vt:lpstr>
      <vt:lpstr>Resultados</vt:lpstr>
      <vt:lpstr>Casos encontrados</vt:lpstr>
      <vt:lpstr>Presentación de PowerPoint</vt:lpstr>
      <vt:lpstr> </vt:lpstr>
      <vt:lpstr>Presentación de PowerPoint</vt:lpstr>
      <vt:lpstr>Presentación de PowerPoint</vt:lpstr>
      <vt:lpstr> </vt:lpstr>
      <vt:lpstr> </vt:lpstr>
      <vt:lpstr>Presentación de PowerPoint</vt:lpstr>
      <vt:lpstr> </vt:lpstr>
      <vt:lpstr> </vt:lpstr>
      <vt:lpstr>Discusión</vt:lpstr>
      <vt:lpstr> </vt:lpstr>
      <vt:lpstr> </vt:lpstr>
      <vt:lpstr> </vt:lpstr>
      <vt:lpstr>Conclusiones</vt:lpstr>
      <vt:lpstr> </vt:lpstr>
      <vt:lpstr> </vt:lpstr>
      <vt:lpstr>¡Muchas gracias por su atención!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Estudios con Detección de Señales</dc:title>
  <dc:creator>Adriana</dc:creator>
  <cp:lastModifiedBy>Adriana</cp:lastModifiedBy>
  <cp:revision>31</cp:revision>
  <dcterms:created xsi:type="dcterms:W3CDTF">2018-02-23T04:41:13Z</dcterms:created>
  <dcterms:modified xsi:type="dcterms:W3CDTF">2018-03-02T05:31:16Z</dcterms:modified>
</cp:coreProperties>
</file>