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80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84C181-2475-4701-A055-1DFE7E68137E}" type="datetimeFigureOut">
              <a:rPr lang="es-MX" smtClean="0"/>
              <a:t>05/05/2014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A6B347-B58E-4ADA-AB5C-EEA0F3102A0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Percepción de la acción por información auditiva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Discriminación e identificación del agente con sonidos de movimiento complejo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558924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Kennela, Ch., Hohmannb, T. </a:t>
            </a:r>
            <a:r>
              <a:rPr lang="fi-FI" dirty="0">
                <a:solidFill>
                  <a:schemeClr val="bg1"/>
                </a:solidFill>
              </a:rPr>
              <a:t>&amp; </a:t>
            </a:r>
            <a:r>
              <a:rPr lang="fi-FI" dirty="0" smtClean="0">
                <a:solidFill>
                  <a:schemeClr val="bg1"/>
                </a:solidFill>
              </a:rPr>
              <a:t>Raaba, M. (2014). Action perception via auditory information: Agent identification and discrimination with complex movement sounds. Journal of Cognitive Psychology.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0" y="0"/>
            <a:ext cx="8998987" cy="68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¿En qué te fijaste?</a:t>
            </a:r>
          </a:p>
          <a:p>
            <a:pPr lvl="1"/>
            <a:r>
              <a:rPr lang="es-MX" dirty="0" smtClean="0"/>
              <a:t>Sonido de los pasos  (71.4%)</a:t>
            </a:r>
          </a:p>
          <a:p>
            <a:pPr lvl="1"/>
            <a:r>
              <a:rPr lang="es-MX" dirty="0" smtClean="0"/>
              <a:t>Ritmo de los pasos   (58.3%)</a:t>
            </a:r>
          </a:p>
          <a:p>
            <a:pPr lvl="1"/>
            <a:r>
              <a:rPr lang="es-MX" dirty="0" smtClean="0"/>
              <a:t>Volumen (33.3%)</a:t>
            </a:r>
          </a:p>
          <a:p>
            <a:pPr lvl="1"/>
            <a:r>
              <a:rPr lang="es-MX" dirty="0" smtClean="0"/>
              <a:t>Sonido de respiración (16.7%)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Encuesta Post-Experimento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263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616624"/>
          </a:xfrm>
        </p:spPr>
        <p:txBody>
          <a:bodyPr>
            <a:normAutofit/>
          </a:bodyPr>
          <a:lstStyle/>
          <a:p>
            <a:r>
              <a:rPr lang="es-MX" sz="1800" dirty="0" smtClean="0"/>
              <a:t>El desempeño en la identificación en relación a la experiencia motora y perceptual.</a:t>
            </a:r>
          </a:p>
          <a:p>
            <a:r>
              <a:rPr lang="es-MX" sz="1800" dirty="0" smtClean="0"/>
              <a:t>Importancia del factor rítmico en la audición</a:t>
            </a:r>
          </a:p>
          <a:p>
            <a:pPr lvl="1"/>
            <a:r>
              <a:rPr lang="es-MX" sz="1800" dirty="0" smtClean="0"/>
              <a:t>Actividades complejas (Deportivas)</a:t>
            </a:r>
          </a:p>
          <a:p>
            <a:r>
              <a:rPr lang="es-MX" sz="1800" dirty="0" smtClean="0"/>
              <a:t>Uso de sonidos naturales del movimiento</a:t>
            </a:r>
          </a:p>
          <a:p>
            <a:r>
              <a:rPr lang="es-MX" sz="1800" dirty="0" smtClean="0"/>
              <a:t>Experiencia auditiva + </a:t>
            </a:r>
            <a:r>
              <a:rPr lang="es-MX" sz="1800" b="1" dirty="0" smtClean="0"/>
              <a:t>Experiencia Motora </a:t>
            </a:r>
            <a:r>
              <a:rPr lang="es-MX" sz="1800" dirty="0" smtClean="0"/>
              <a:t>= Desempeño más alto.</a:t>
            </a:r>
          </a:p>
          <a:p>
            <a:r>
              <a:rPr lang="es-MX" sz="1800" dirty="0" smtClean="0"/>
              <a:t>Gran sensibilidad auditiva</a:t>
            </a:r>
          </a:p>
          <a:p>
            <a:r>
              <a:rPr lang="es-MX" sz="1800" dirty="0"/>
              <a:t>Percepción de movimiento complejo no recae en una sola modalidad sensorial</a:t>
            </a:r>
          </a:p>
          <a:p>
            <a:pPr lvl="1"/>
            <a:r>
              <a:rPr lang="es-MX" sz="1400" dirty="0"/>
              <a:t>Estudios sobre relación </a:t>
            </a:r>
            <a:r>
              <a:rPr lang="es-MX" sz="1400" dirty="0" err="1"/>
              <a:t>Vision</a:t>
            </a:r>
            <a:r>
              <a:rPr lang="es-MX" sz="1400" dirty="0"/>
              <a:t> - Audición</a:t>
            </a:r>
          </a:p>
          <a:p>
            <a:r>
              <a:rPr lang="es-MX" sz="1800" dirty="0" smtClean="0"/>
              <a:t>Retroalimentación Auditiva potencia el entrenamiento</a:t>
            </a:r>
          </a:p>
          <a:p>
            <a:pPr lvl="1"/>
            <a:r>
              <a:rPr lang="es-MX" sz="1400" dirty="0" smtClean="0"/>
              <a:t>Bloques salientes de información</a:t>
            </a:r>
          </a:p>
          <a:p>
            <a:pPr lvl="1"/>
            <a:endParaRPr lang="es-MX" sz="1400" dirty="0"/>
          </a:p>
          <a:p>
            <a:r>
              <a:rPr lang="es-MX" sz="1800" dirty="0" smtClean="0"/>
              <a:t>Investigación futura</a:t>
            </a:r>
          </a:p>
          <a:p>
            <a:pPr lvl="1"/>
            <a:r>
              <a:rPr lang="es-MX" sz="1400" dirty="0" smtClean="0"/>
              <a:t>Qué componentes de la información sonora proporcionan las claves más importantes</a:t>
            </a:r>
          </a:p>
          <a:p>
            <a:pPr lvl="2"/>
            <a:r>
              <a:rPr lang="es-MX" sz="1200" dirty="0" smtClean="0"/>
              <a:t>Frecuencia</a:t>
            </a:r>
          </a:p>
          <a:p>
            <a:pPr lvl="2"/>
            <a:r>
              <a:rPr lang="es-MX" sz="1200" dirty="0" smtClean="0"/>
              <a:t>Amplitud</a:t>
            </a:r>
          </a:p>
          <a:p>
            <a:pPr lvl="1"/>
            <a:r>
              <a:rPr lang="es-MX" sz="1400" dirty="0" smtClean="0"/>
              <a:t>Uso de técnicas de </a:t>
            </a:r>
            <a:r>
              <a:rPr lang="es-MX" sz="1400" dirty="0" err="1" smtClean="0"/>
              <a:t>imagenología</a:t>
            </a:r>
            <a:r>
              <a:rPr lang="es-MX" sz="1400" dirty="0" smtClean="0"/>
              <a:t> para evaluar las áreas activadas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MX" dirty="0" smtClean="0"/>
              <a:t>Discusión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37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688632"/>
          </a:xfrm>
        </p:spPr>
        <p:txBody>
          <a:bodyPr>
            <a:normAutofit/>
          </a:bodyPr>
          <a:lstStyle/>
          <a:p>
            <a:pPr algn="just"/>
            <a:r>
              <a:rPr lang="es-MX" sz="1800" dirty="0" smtClean="0"/>
              <a:t>La información auditiva es especialmente atendida por </a:t>
            </a:r>
            <a:r>
              <a:rPr lang="es-MX" sz="1800" b="1" dirty="0" smtClean="0"/>
              <a:t>atletas experimentados.</a:t>
            </a:r>
          </a:p>
          <a:p>
            <a:pPr algn="just"/>
            <a:r>
              <a:rPr lang="es-MX" sz="1800" b="1" dirty="0" smtClean="0"/>
              <a:t>Mecanismo común para el mapeo </a:t>
            </a:r>
            <a:r>
              <a:rPr lang="es-MX" sz="1800" dirty="0" smtClean="0"/>
              <a:t>de los movimientos percibidos en la propia corteza motora.</a:t>
            </a:r>
          </a:p>
          <a:p>
            <a:pPr algn="just">
              <a:buNone/>
            </a:pPr>
            <a:endParaRPr lang="es-MX" sz="1800" dirty="0" smtClean="0"/>
          </a:p>
          <a:p>
            <a:pPr algn="just"/>
            <a:r>
              <a:rPr lang="es-MX" sz="1800" b="1" dirty="0" smtClean="0"/>
              <a:t>Teoría de la Simulación</a:t>
            </a:r>
          </a:p>
          <a:p>
            <a:pPr lvl="1" algn="just"/>
            <a:r>
              <a:rPr lang="es-MX" sz="1800" dirty="0" smtClean="0"/>
              <a:t>Predicciones guiadas por </a:t>
            </a:r>
            <a:r>
              <a:rPr lang="es-MX" sz="1800" b="1" dirty="0" smtClean="0"/>
              <a:t>experiencia (</a:t>
            </a:r>
            <a:r>
              <a:rPr lang="es-MX" sz="1800" b="1" i="1" dirty="0" smtClean="0"/>
              <a:t>Emulador</a:t>
            </a:r>
            <a:r>
              <a:rPr lang="es-MX" sz="1800" b="1" dirty="0" smtClean="0"/>
              <a:t>)</a:t>
            </a:r>
          </a:p>
          <a:p>
            <a:pPr lvl="1" algn="just"/>
            <a:r>
              <a:rPr lang="es-MX" sz="1800" b="1" dirty="0" smtClean="0"/>
              <a:t>Comparación </a:t>
            </a:r>
            <a:r>
              <a:rPr lang="es-MX" sz="1800" dirty="0" smtClean="0"/>
              <a:t>entre el Estímulo percibido y la representación almacenada (retroalimentación esperada)</a:t>
            </a:r>
          </a:p>
          <a:p>
            <a:pPr lvl="2" algn="just"/>
            <a:r>
              <a:rPr lang="es-MX" sz="1800" dirty="0" smtClean="0"/>
              <a:t>Se permite la identificación del agente.</a:t>
            </a:r>
          </a:p>
          <a:p>
            <a:pPr lvl="3" algn="just"/>
            <a:r>
              <a:rPr lang="es-MX" sz="1800" dirty="0" smtClean="0"/>
              <a:t>A mayor discrepancia, se asume que se trata de un agente externo.</a:t>
            </a:r>
          </a:p>
          <a:p>
            <a:pPr lvl="3" algn="just"/>
            <a:r>
              <a:rPr lang="es-MX" sz="1800" dirty="0" smtClean="0"/>
              <a:t>A menor discrepancia, se atribuye a uno mismo el movimiento.</a:t>
            </a:r>
          </a:p>
          <a:p>
            <a:pPr lvl="1" algn="just"/>
            <a:r>
              <a:rPr lang="es-MX" sz="2400" dirty="0"/>
              <a:t>A mayor experiencia, mayor correlación </a:t>
            </a:r>
          </a:p>
          <a:p>
            <a:pPr lvl="1" algn="just"/>
            <a:endParaRPr lang="es-MX" sz="2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r>
              <a:rPr lang="es-MX" sz="1800" dirty="0" smtClean="0"/>
              <a:t>Evidencia Conductual</a:t>
            </a:r>
          </a:p>
          <a:p>
            <a:endParaRPr lang="es-MX" sz="1800" dirty="0" smtClean="0"/>
          </a:p>
          <a:p>
            <a:r>
              <a:rPr lang="es-MX" sz="1800" dirty="0" smtClean="0"/>
              <a:t>La influencia de la </a:t>
            </a:r>
            <a:r>
              <a:rPr lang="es-MX" sz="1800" b="1" dirty="0" smtClean="0"/>
              <a:t>experiencia motora </a:t>
            </a:r>
            <a:r>
              <a:rPr lang="es-MX" sz="1800" dirty="0" smtClean="0"/>
              <a:t>se evalúa presentando </a:t>
            </a:r>
            <a:r>
              <a:rPr lang="es-MX" sz="1800" b="1" dirty="0" smtClean="0"/>
              <a:t>movimientos propios </a:t>
            </a:r>
            <a:r>
              <a:rPr lang="es-MX" sz="1800" dirty="0" smtClean="0"/>
              <a:t>o ajenos.</a:t>
            </a:r>
            <a:br>
              <a:rPr lang="es-MX" sz="1800" dirty="0" smtClean="0"/>
            </a:br>
            <a:endParaRPr lang="es-MX" sz="1800" dirty="0" smtClean="0"/>
          </a:p>
          <a:p>
            <a:r>
              <a:rPr lang="es-MX" sz="1800" dirty="0" smtClean="0"/>
              <a:t>Estudios de Dominio Visual.</a:t>
            </a:r>
          </a:p>
          <a:p>
            <a:pPr lvl="2"/>
            <a:r>
              <a:rPr lang="es-MX" sz="1600" dirty="0" smtClean="0"/>
              <a:t>Videos previos</a:t>
            </a:r>
          </a:p>
          <a:p>
            <a:pPr lvl="2"/>
            <a:r>
              <a:rPr lang="es-MX" sz="1600" dirty="0" smtClean="0"/>
              <a:t>Point-light </a:t>
            </a:r>
            <a:r>
              <a:rPr lang="es-MX" sz="1600" dirty="0" err="1" smtClean="0"/>
              <a:t>Displays</a:t>
            </a:r>
            <a:endParaRPr lang="es-MX" sz="1600" dirty="0" smtClean="0"/>
          </a:p>
          <a:p>
            <a:pPr lvl="1"/>
            <a:endParaRPr lang="es-MX" sz="1800" dirty="0" smtClean="0"/>
          </a:p>
          <a:p>
            <a:r>
              <a:rPr lang="es-MX" sz="1800" dirty="0" smtClean="0"/>
              <a:t>Dominio Auditivo </a:t>
            </a:r>
          </a:p>
          <a:p>
            <a:pPr lvl="1"/>
            <a:r>
              <a:rPr lang="es-MX" sz="1400" dirty="0" smtClean="0"/>
              <a:t>Reconocimiento del patrón temporal propio al aplaudir.</a:t>
            </a:r>
          </a:p>
          <a:p>
            <a:pPr lvl="1"/>
            <a:r>
              <a:rPr lang="es-MX" sz="1800" dirty="0" smtClean="0"/>
              <a:t>Mayor reconocimiento y sincronización musical con uno mismo.</a:t>
            </a:r>
          </a:p>
          <a:p>
            <a:pPr lvl="1"/>
            <a:endParaRPr lang="es-MX" sz="1800" dirty="0" smtClean="0"/>
          </a:p>
          <a:p>
            <a:pPr lvl="1"/>
            <a:r>
              <a:rPr lang="es-MX" sz="1800" dirty="0" smtClean="0"/>
              <a:t>Relación con el deporte.</a:t>
            </a:r>
          </a:p>
          <a:p>
            <a:pPr lvl="1"/>
            <a:r>
              <a:rPr lang="es-MX" sz="1800" dirty="0" smtClean="0"/>
              <a:t>Entrenamiento optimizado mediante retroalimentación auditiva.</a:t>
            </a:r>
          </a:p>
          <a:p>
            <a:pPr lvl="1"/>
            <a:r>
              <a:rPr lang="es-MX" sz="1800" dirty="0" smtClean="0"/>
              <a:t>Reconocimiento del sonido ocasionado por el propio desempeño. (Factor temporal)</a:t>
            </a:r>
            <a:endParaRPr lang="es-MX" sz="1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4619" y="6286500"/>
            <a:ext cx="8229600" cy="1143000"/>
          </a:xfrm>
        </p:spPr>
        <p:txBody>
          <a:bodyPr/>
          <a:lstStyle/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332656"/>
            <a:ext cx="8424936" cy="6192688"/>
          </a:xfrm>
        </p:spPr>
        <p:txBody>
          <a:bodyPr/>
          <a:lstStyle/>
          <a:p>
            <a:r>
              <a:rPr lang="es-MX" sz="1800" dirty="0" smtClean="0"/>
              <a:t>Evidencia Neuropsicológica</a:t>
            </a:r>
            <a:br>
              <a:rPr lang="es-MX" sz="1800" dirty="0" smtClean="0"/>
            </a:br>
            <a:endParaRPr lang="es-MX" sz="1800" dirty="0" smtClean="0"/>
          </a:p>
          <a:p>
            <a:r>
              <a:rPr lang="es-MX" sz="1800" dirty="0" smtClean="0"/>
              <a:t>Resonancia Magnética Funcional (</a:t>
            </a:r>
            <a:r>
              <a:rPr lang="es-MX" sz="1800" dirty="0" err="1" smtClean="0"/>
              <a:t>fMRI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Grado de Experticia = Percepción visual de las acciones</a:t>
            </a:r>
          </a:p>
          <a:p>
            <a:pPr lvl="2"/>
            <a:r>
              <a:rPr lang="es-MX" sz="1800" dirty="0" smtClean="0"/>
              <a:t>Bailarinas y Tenistas con </a:t>
            </a:r>
            <a:r>
              <a:rPr lang="es-MX" sz="1800" u="sng" dirty="0" smtClean="0"/>
              <a:t>mayor activación </a:t>
            </a:r>
            <a:r>
              <a:rPr lang="es-MX" sz="1800" dirty="0" smtClean="0"/>
              <a:t>en </a:t>
            </a:r>
            <a:r>
              <a:rPr lang="es-MX" sz="1800" b="1" dirty="0" smtClean="0"/>
              <a:t>Corteza </a:t>
            </a:r>
            <a:r>
              <a:rPr lang="es-MX" sz="1800" b="1" dirty="0" err="1" smtClean="0"/>
              <a:t>Premotora</a:t>
            </a:r>
            <a:r>
              <a:rPr lang="es-MX" sz="1800" b="1" dirty="0" smtClean="0"/>
              <a:t> </a:t>
            </a:r>
            <a:r>
              <a:rPr lang="es-MX" sz="1800" dirty="0" smtClean="0"/>
              <a:t>ante su </a:t>
            </a:r>
            <a:r>
              <a:rPr lang="es-MX" sz="1800" u="sng" dirty="0" smtClean="0"/>
              <a:t>propio desempeño</a:t>
            </a:r>
            <a:r>
              <a:rPr lang="es-MX" sz="1800" dirty="0" smtClean="0"/>
              <a:t>.</a:t>
            </a:r>
          </a:p>
          <a:p>
            <a:pPr lvl="1"/>
            <a:r>
              <a:rPr lang="es-MX" sz="1800" b="1" dirty="0" smtClean="0"/>
              <a:t>Surco Superior Temporal Posterior</a:t>
            </a:r>
          </a:p>
          <a:p>
            <a:pPr lvl="2"/>
            <a:r>
              <a:rPr lang="es-MX" sz="1800" dirty="0" smtClean="0"/>
              <a:t>Asociado con movimientos biológicos</a:t>
            </a:r>
          </a:p>
          <a:p>
            <a:pPr lvl="2"/>
            <a:r>
              <a:rPr lang="es-MX" sz="1800" dirty="0" smtClean="0"/>
              <a:t>Activado al escuchar el sonido de alguien caminando</a:t>
            </a:r>
          </a:p>
          <a:p>
            <a:pPr lvl="1"/>
            <a:r>
              <a:rPr lang="es-MX" sz="1800" dirty="0" smtClean="0"/>
              <a:t>La percepción del sonido de una acción y la ejecución de la misma activan áreas similares.</a:t>
            </a:r>
          </a:p>
          <a:p>
            <a:pPr lvl="2"/>
            <a:r>
              <a:rPr lang="es-MX" sz="1800" dirty="0" smtClean="0"/>
              <a:t>Representaciones de componentes de la acción</a:t>
            </a:r>
          </a:p>
          <a:p>
            <a:pPr lvl="3"/>
            <a:r>
              <a:rPr lang="es-MX" sz="1800" dirty="0" smtClean="0"/>
              <a:t>Meta (Dirigida o no)</a:t>
            </a:r>
          </a:p>
          <a:p>
            <a:pPr lvl="3"/>
            <a:r>
              <a:rPr lang="es-MX" sz="1800" dirty="0" smtClean="0"/>
              <a:t>Contexto (Asociado o no)</a:t>
            </a:r>
          </a:p>
          <a:p>
            <a:pPr lvl="3"/>
            <a:r>
              <a:rPr lang="es-MX" sz="1800" dirty="0" smtClean="0"/>
              <a:t>Tipo (humano o no)</a:t>
            </a:r>
          </a:p>
          <a:p>
            <a:pPr lvl="3"/>
            <a:r>
              <a:rPr lang="es-MX" sz="1800" dirty="0" smtClean="0"/>
              <a:t>Acción </a:t>
            </a:r>
            <a:endParaRPr lang="es-MX" sz="300" dirty="0" smtClean="0"/>
          </a:p>
          <a:p>
            <a:pPr lvl="3"/>
            <a:endParaRPr lang="es-MX" sz="300" dirty="0" smtClean="0"/>
          </a:p>
          <a:p>
            <a:pPr algn="just"/>
            <a:r>
              <a:rPr lang="es-MX" sz="1800" dirty="0" smtClean="0"/>
              <a:t>Considerando la complejidad del sonido de acciones deportivas, (muchas pistas), se espera una mayor precisión en el rendimiento.</a:t>
            </a:r>
          </a:p>
          <a:p>
            <a:pPr lvl="1"/>
            <a:endParaRPr lang="es-MX" dirty="0" smtClean="0"/>
          </a:p>
          <a:p>
            <a:pPr lvl="2"/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336704"/>
          </a:xfrm>
        </p:spPr>
        <p:txBody>
          <a:bodyPr/>
          <a:lstStyle/>
          <a:p>
            <a:r>
              <a:rPr lang="es-MX" dirty="0" smtClean="0"/>
              <a:t>Modalidad Auditiva</a:t>
            </a:r>
          </a:p>
          <a:p>
            <a:pPr lvl="1"/>
            <a:r>
              <a:rPr lang="es-MX" dirty="0" smtClean="0"/>
              <a:t>Escucha = Detección de ondas sonoras producidas por el movimiento.</a:t>
            </a:r>
          </a:p>
          <a:p>
            <a:pPr lvl="1"/>
            <a:r>
              <a:rPr lang="es-MX" dirty="0" smtClean="0"/>
              <a:t>El oído como el detector original del movimiento.</a:t>
            </a:r>
          </a:p>
          <a:p>
            <a:pPr lvl="1"/>
            <a:r>
              <a:rPr lang="es-MX" dirty="0" smtClean="0"/>
              <a:t>Mayor velocidad de procesamiento.</a:t>
            </a:r>
          </a:p>
          <a:p>
            <a:pPr lvl="1"/>
            <a:r>
              <a:rPr lang="es-MX" dirty="0" smtClean="0"/>
              <a:t>Detección del Ritmo y de Estructura Temporal</a:t>
            </a:r>
          </a:p>
          <a:p>
            <a:pPr lvl="1"/>
            <a:r>
              <a:rPr lang="es-MX" dirty="0" smtClean="0"/>
              <a:t>Independencia del punto de observación (perspectiva).</a:t>
            </a:r>
          </a:p>
          <a:p>
            <a:pPr lvl="1"/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Evaluación de la conexión auditiva entre una situación compleja de movimiento y el sonido natural de la misma.</a:t>
            </a:r>
          </a:p>
          <a:p>
            <a:pPr lvl="2"/>
            <a:r>
              <a:rPr lang="es-MX" dirty="0" smtClean="0"/>
              <a:t>Evaluación de la capacidad discriminatoria</a:t>
            </a:r>
          </a:p>
          <a:p>
            <a:pPr lvl="2"/>
            <a:r>
              <a:rPr lang="es-MX" dirty="0" smtClean="0"/>
              <a:t>Reconocimiento propio vs compañero vs extraño.</a:t>
            </a:r>
          </a:p>
          <a:p>
            <a:pPr lvl="2"/>
            <a:r>
              <a:rPr lang="es-MX" dirty="0" smtClean="0"/>
              <a:t>Correlación entre la experiencia y la expectativa.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0" y="328498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Objetivo</a:t>
            </a:r>
            <a:endParaRPr kumimoji="0" lang="es-MX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098571"/>
          </a:xfrm>
        </p:spPr>
        <p:txBody>
          <a:bodyPr/>
          <a:lstStyle/>
          <a:p>
            <a:r>
              <a:rPr lang="es-MX" dirty="0" smtClean="0"/>
              <a:t>28 hombres  (20-33 años)</a:t>
            </a:r>
          </a:p>
          <a:p>
            <a:r>
              <a:rPr lang="es-MX" dirty="0" smtClean="0"/>
              <a:t>Experiencia en el Salto de Vallas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Grabación de sonidos (</a:t>
            </a:r>
            <a:r>
              <a:rPr lang="es-MX" dirty="0" err="1" smtClean="0"/>
              <a:t>Reaferencia</a:t>
            </a:r>
            <a:r>
              <a:rPr lang="es-MX" dirty="0" smtClean="0"/>
              <a:t> auditiva)</a:t>
            </a:r>
          </a:p>
          <a:p>
            <a:pPr lvl="1"/>
            <a:r>
              <a:rPr lang="es-MX" dirty="0" smtClean="0"/>
              <a:t>Micrófonos en audífonos </a:t>
            </a:r>
            <a:r>
              <a:rPr lang="es-MX" dirty="0" err="1" smtClean="0"/>
              <a:t>binaurales</a:t>
            </a:r>
            <a:r>
              <a:rPr lang="es-MX" dirty="0" smtClean="0"/>
              <a:t>.</a:t>
            </a:r>
          </a:p>
          <a:p>
            <a:pPr lvl="1"/>
            <a:endParaRPr lang="es-MX" dirty="0" smtClean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MX" dirty="0" smtClean="0"/>
              <a:t>Participantes</a:t>
            </a:r>
            <a:endParaRPr lang="es-MX" dirty="0"/>
          </a:p>
        </p:txBody>
      </p:sp>
      <p:pic>
        <p:nvPicPr>
          <p:cNvPr id="1026" name="Picture 2" descr="http://media.ourstory.com/15/06/91/3761a2a5e5c7c9c914fcfa9ad888d72cf23635b4/b3154bbd98f735caae7e8fb0f78e46290e8f84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60648"/>
            <a:ext cx="2727576" cy="2160240"/>
          </a:xfrm>
          <a:prstGeom prst="rect">
            <a:avLst/>
          </a:prstGeom>
          <a:noFill/>
        </p:spPr>
      </p:pic>
      <p:sp>
        <p:nvSpPr>
          <p:cNvPr id="5" name="2 Título"/>
          <p:cNvSpPr txBox="1">
            <a:spLocks/>
          </p:cNvSpPr>
          <p:nvPr/>
        </p:nvSpPr>
        <p:spPr>
          <a:xfrm>
            <a:off x="0" y="177281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Preparación</a:t>
            </a:r>
            <a:endParaRPr kumimoji="0" lang="es-MX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717032"/>
            <a:ext cx="4038387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836712"/>
            <a:ext cx="8363272" cy="5746643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Piloteo</a:t>
            </a:r>
          </a:p>
          <a:p>
            <a:r>
              <a:rPr lang="es-MX" dirty="0" smtClean="0"/>
              <a:t>Recolección de datos </a:t>
            </a:r>
            <a:r>
              <a:rPr lang="es-MX" dirty="0" err="1" smtClean="0"/>
              <a:t>kinéticos</a:t>
            </a:r>
            <a:r>
              <a:rPr lang="es-MX" dirty="0" smtClean="0"/>
              <a:t> y </a:t>
            </a:r>
            <a:r>
              <a:rPr lang="es-MX" dirty="0" err="1" smtClean="0"/>
              <a:t>audutivos</a:t>
            </a:r>
            <a:endParaRPr lang="es-MX" dirty="0" smtClean="0"/>
          </a:p>
          <a:p>
            <a:r>
              <a:rPr lang="es-MX" dirty="0" smtClean="0"/>
              <a:t>Superficie sintética</a:t>
            </a:r>
          </a:p>
          <a:p>
            <a:pPr lvl="1"/>
            <a:r>
              <a:rPr lang="es-MX" dirty="0" smtClean="0"/>
              <a:t>4 vallas en 38.5 m</a:t>
            </a:r>
          </a:p>
          <a:p>
            <a:pPr lvl="1"/>
            <a:r>
              <a:rPr lang="es-MX" dirty="0" smtClean="0"/>
              <a:t>(8) 13m – (4) 8.5m – (4) 8.5 – (4) 8.5</a:t>
            </a:r>
          </a:p>
          <a:p>
            <a:r>
              <a:rPr lang="es-MX" dirty="0" smtClean="0"/>
              <a:t>No sonido-señal de inicio</a:t>
            </a:r>
          </a:p>
          <a:p>
            <a:endParaRPr lang="es-MX" dirty="0"/>
          </a:p>
          <a:p>
            <a:r>
              <a:rPr lang="es-MX" dirty="0" smtClean="0"/>
              <a:t>Preparación de estímulos</a:t>
            </a:r>
          </a:p>
          <a:p>
            <a:pPr lvl="1"/>
            <a:r>
              <a:rPr lang="es-MX" dirty="0" smtClean="0"/>
              <a:t>1ª paso – Salto antes de la 4ª valla  (20 pasos)</a:t>
            </a:r>
          </a:p>
          <a:p>
            <a:pPr lvl="1"/>
            <a:r>
              <a:rPr lang="es-MX" dirty="0" smtClean="0"/>
              <a:t>Grabaciones de 5.42 – 7.81 s</a:t>
            </a:r>
          </a:p>
          <a:p>
            <a:pPr lvl="1"/>
            <a:r>
              <a:rPr lang="es-MX" dirty="0" smtClean="0"/>
              <a:t>Tono 200-Hz x 2s + 1s</a:t>
            </a:r>
          </a:p>
          <a:p>
            <a:pPr lvl="1"/>
            <a:r>
              <a:rPr lang="es-MX" dirty="0" smtClean="0"/>
              <a:t>5 estímulos por participante (1 prueba)</a:t>
            </a:r>
          </a:p>
          <a:p>
            <a:r>
              <a:rPr lang="es-MX" dirty="0"/>
              <a:t>Sesiones </a:t>
            </a:r>
            <a:r>
              <a:rPr lang="es-MX" dirty="0" smtClean="0"/>
              <a:t>- ‘entre Compañeros’</a:t>
            </a:r>
            <a:endParaRPr lang="es-MX" dirty="0"/>
          </a:p>
          <a:p>
            <a:pPr lvl="1"/>
            <a:r>
              <a:rPr lang="es-MX" dirty="0"/>
              <a:t>2 participantes (1 corre VS 1 escucha-ciega</a:t>
            </a:r>
            <a:r>
              <a:rPr lang="es-MX" dirty="0" smtClean="0"/>
              <a:t>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Estimulación</a:t>
            </a:r>
            <a:endParaRPr kumimoji="0" lang="es-MX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88632"/>
          </a:xfrm>
        </p:spPr>
        <p:txBody>
          <a:bodyPr>
            <a:normAutofit/>
          </a:bodyPr>
          <a:lstStyle/>
          <a:p>
            <a:r>
              <a:rPr lang="es-MX" dirty="0" smtClean="0"/>
              <a:t>1 semana después. </a:t>
            </a:r>
          </a:p>
          <a:p>
            <a:r>
              <a:rPr lang="es-MX" dirty="0" smtClean="0"/>
              <a:t>Individualmente</a:t>
            </a:r>
          </a:p>
          <a:p>
            <a:r>
              <a:rPr lang="es-MX" dirty="0" smtClean="0"/>
              <a:t>2 experimentos consecutivos contrabalanceados</a:t>
            </a:r>
          </a:p>
          <a:p>
            <a:pPr lvl="1"/>
            <a:r>
              <a:rPr lang="es-MX" dirty="0" smtClean="0"/>
              <a:t>Tarea de Discriminación</a:t>
            </a:r>
          </a:p>
          <a:p>
            <a:pPr lvl="2"/>
            <a:r>
              <a:rPr lang="es-MX" dirty="0" smtClean="0"/>
              <a:t>Se presentan 2 estímulos auditivos </a:t>
            </a:r>
          </a:p>
          <a:p>
            <a:pPr lvl="2"/>
            <a:r>
              <a:rPr lang="es-MX" dirty="0" smtClean="0"/>
              <a:t>Elección forzada (Iguales/Discretos)</a:t>
            </a:r>
          </a:p>
          <a:p>
            <a:pPr lvl="2"/>
            <a:r>
              <a:rPr lang="es-MX" dirty="0" smtClean="0"/>
              <a:t>72 ensayos </a:t>
            </a:r>
            <a:r>
              <a:rPr lang="es-MX" dirty="0" smtClean="0"/>
              <a:t>(36-36 / 12-12-12 )</a:t>
            </a:r>
            <a:endParaRPr lang="es-MX" dirty="0" smtClean="0"/>
          </a:p>
          <a:p>
            <a:pPr lvl="1"/>
            <a:r>
              <a:rPr lang="es-MX" dirty="0" smtClean="0"/>
              <a:t> Tarea de Identificación del agente</a:t>
            </a:r>
          </a:p>
          <a:p>
            <a:pPr lvl="2"/>
            <a:r>
              <a:rPr lang="es-MX" dirty="0" smtClean="0"/>
              <a:t>Elección forzada </a:t>
            </a:r>
          </a:p>
          <a:p>
            <a:pPr lvl="2"/>
            <a:r>
              <a:rPr lang="es-MX" dirty="0" smtClean="0"/>
              <a:t>72 ensayos (24 por agente)</a:t>
            </a:r>
          </a:p>
          <a:p>
            <a:r>
              <a:rPr lang="es-MX" dirty="0" smtClean="0"/>
              <a:t>Evaluación</a:t>
            </a:r>
          </a:p>
          <a:p>
            <a:pPr lvl="2"/>
            <a:r>
              <a:rPr lang="es-MX" dirty="0" smtClean="0"/>
              <a:t>Tiempo de respuesta y Desempeño (Discriminación)</a:t>
            </a:r>
          </a:p>
          <a:p>
            <a:pPr lvl="4"/>
            <a:r>
              <a:rPr lang="es-MX" dirty="0" smtClean="0"/>
              <a:t>Escala  9 grados de certeza</a:t>
            </a: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MX" dirty="0" smtClean="0"/>
              <a:t>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71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588"/>
            <a:ext cx="9144000" cy="6356412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MX" smtClean="0"/>
              <a:t>Resultados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6809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1060</TotalTime>
  <Words>546</Words>
  <Application>Microsoft Office PowerPoint</Application>
  <PresentationFormat>Presentación en pantalla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Lucida Sans Unicode</vt:lpstr>
      <vt:lpstr>Verdana</vt:lpstr>
      <vt:lpstr>Wingdings 2</vt:lpstr>
      <vt:lpstr>Wingdings 3</vt:lpstr>
      <vt:lpstr>Concurrencia</vt:lpstr>
      <vt:lpstr>Percepción de la acción por información auditiva</vt:lpstr>
      <vt:lpstr>Introducción</vt:lpstr>
      <vt:lpstr>Presentación de PowerPoint</vt:lpstr>
      <vt:lpstr>   </vt:lpstr>
      <vt:lpstr> </vt:lpstr>
      <vt:lpstr>Participantes</vt:lpstr>
      <vt:lpstr> </vt:lpstr>
      <vt:lpstr>Procedimiento</vt:lpstr>
      <vt:lpstr> </vt:lpstr>
      <vt:lpstr> </vt:lpstr>
      <vt:lpstr>Encuesta Post-Experimento</vt:lpstr>
      <vt:lpstr>Discusión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Adriana</dc:creator>
  <cp:lastModifiedBy>Adriana Chávez</cp:lastModifiedBy>
  <cp:revision>43</cp:revision>
  <dcterms:created xsi:type="dcterms:W3CDTF">2014-04-27T16:37:38Z</dcterms:created>
  <dcterms:modified xsi:type="dcterms:W3CDTF">2014-05-05T20:14:38Z</dcterms:modified>
</cp:coreProperties>
</file>