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3.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0" marL="457200">
              <a:spcBef>
                <a:spcPts val="600"/>
              </a:spcBef>
              <a:buClr>
                <a:schemeClr val="dk1"/>
              </a:buClr>
              <a:buSzPct val="84615"/>
              <a:buFont typeface="Arial"/>
              <a:buNone/>
            </a:pPr>
            <a:r>
              <a:rPr sz="1300" lang="es-419">
                <a:solidFill>
                  <a:schemeClr val="dk2"/>
                </a:solidFill>
              </a:rPr>
              <a:t>Hembras PE: dosis más baja, aumento significativo en levantamiento.</a:t>
            </a:r>
          </a:p>
          <a:p>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s-419"/>
              <a:t>Julio el punto que empieza con “Pese a que el LSD”, no está muy clara, puedes aclararlo por favor.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0" name="Shape 12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6" name="Shape 6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50000"/>
              </a:lnSpc>
              <a:spcBef>
                <a:spcPts val="300"/>
              </a:spcBef>
              <a:spcAft>
                <a:spcPts val="100"/>
              </a:spcAft>
              <a:buNone/>
            </a:pPr>
            <a:r>
              <a:rPr b="1" lang="es-419">
                <a:solidFill>
                  <a:srgbClr val="252525"/>
                </a:solidFill>
              </a:rPr>
              <a:t>Tigmotaxia, tigmotaxis o tigmotaxismo</a:t>
            </a:r>
            <a:r>
              <a:rPr lang="es-419">
                <a:solidFill>
                  <a:srgbClr val="252525"/>
                </a:solidFill>
              </a:rPr>
              <a:t>: respuesta frente a las vibraciones, el contacto físico o la presión ejercida sobre un punto.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lnSpc>
                <a:spcPct val="150000"/>
              </a:lnSpc>
              <a:spcBef>
                <a:spcPts val="300"/>
              </a:spcBef>
              <a:spcAft>
                <a:spcPts val="100"/>
              </a:spcAft>
              <a:buNone/>
            </a:pPr>
            <a:r>
              <a:rPr lang="es-419"/>
              <a:t>MD: </a:t>
            </a:r>
            <a:r>
              <a:rPr b="1" lang="es-419">
                <a:solidFill>
                  <a:srgbClr val="252525"/>
                </a:solidFill>
              </a:rPr>
              <a:t>Metaestro:</a:t>
            </a:r>
            <a:r>
              <a:rPr lang="es-419">
                <a:solidFill>
                  <a:srgbClr val="252525"/>
                </a:solidFill>
              </a:rPr>
              <a:t> periodo de desarrollo inicial del cuerpo lúteo que comienza al final del estro. (hormonas: progesterona)</a:t>
            </a:r>
          </a:p>
          <a:p>
            <a:pPr rtl="0" lvl="0">
              <a:lnSpc>
                <a:spcPct val="150000"/>
              </a:lnSpc>
              <a:spcBef>
                <a:spcPts val="300"/>
              </a:spcBef>
              <a:spcAft>
                <a:spcPts val="100"/>
              </a:spcAft>
              <a:buNone/>
            </a:pPr>
            <a:r>
              <a:rPr b="1" lang="es-419">
                <a:solidFill>
                  <a:srgbClr val="252525"/>
                </a:solidFill>
              </a:rPr>
              <a:t>Diestro:</a:t>
            </a:r>
            <a:r>
              <a:rPr lang="es-419">
                <a:solidFill>
                  <a:srgbClr val="252525"/>
                </a:solidFill>
              </a:rPr>
              <a:t> período de actividad del cuerpo lúteo maduro que comienza cuatro días después de la ovulación y finaliza con la lúteolisis. (Hormonas: progesterona y estrógeno)</a:t>
            </a:r>
          </a:p>
          <a:p>
            <a:pPr rtl="0" lvl="0">
              <a:lnSpc>
                <a:spcPct val="150000"/>
              </a:lnSpc>
              <a:spcBef>
                <a:spcPts val="300"/>
              </a:spcBef>
              <a:spcAft>
                <a:spcPts val="100"/>
              </a:spcAft>
              <a:buNone/>
            </a:pPr>
            <a:r>
              <a:rPr lang="es-419">
                <a:solidFill>
                  <a:srgbClr val="252525"/>
                </a:solidFill>
              </a:rPr>
              <a:t>EP: </a:t>
            </a:r>
            <a:r>
              <a:rPr b="1" lang="es-419">
                <a:solidFill>
                  <a:srgbClr val="252525"/>
                </a:solidFill>
              </a:rPr>
              <a:t>Proestro</a:t>
            </a:r>
            <a:r>
              <a:rPr lang="es-419">
                <a:solidFill>
                  <a:srgbClr val="252525"/>
                </a:solidFill>
              </a:rPr>
              <a:t>: periodo de crecimiento folicular que se inicia con la regresión del cuerpo lúteo y culmina con la aparición del estro. (hormona: FSH)</a:t>
            </a:r>
          </a:p>
          <a:p>
            <a:pPr rtl="0" lvl="0">
              <a:lnSpc>
                <a:spcPct val="150000"/>
              </a:lnSpc>
              <a:spcBef>
                <a:spcPts val="300"/>
              </a:spcBef>
              <a:spcAft>
                <a:spcPts val="100"/>
              </a:spcAft>
              <a:buNone/>
            </a:pPr>
            <a:r>
              <a:rPr b="1" lang="es-419">
                <a:solidFill>
                  <a:srgbClr val="252525"/>
                </a:solidFill>
              </a:rPr>
              <a:t>Estro</a:t>
            </a:r>
            <a:r>
              <a:rPr lang="es-419">
                <a:solidFill>
                  <a:srgbClr val="252525"/>
                </a:solidFill>
              </a:rPr>
              <a:t>: periodo de receptividad sexual, al final del cual se produce la ovulación(hormona: LH)</a:t>
            </a:r>
          </a:p>
          <a:p>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p:txBody>
      </p:sp>
      <p:sp>
        <p:nvSpPr>
          <p:cNvPr id="9" name="Shape 9"/>
          <p:cNvSpPr txBox="1"/>
          <p:nvPr>
            <p:ph type="ctrTitle"/>
          </p:nvPr>
        </p:nvSpPr>
        <p:spPr>
          <a:xfrm>
            <a:off y="1300757" x="685800"/>
            <a:ext cy="1684199" cx="7772400"/>
          </a:xfrm>
          <a:prstGeom prst="rect">
            <a:avLst/>
          </a:prstGeom>
        </p:spPr>
        <p:txBody>
          <a:bodyPr bIns="91425" rIns="91425" lIns="91425" tIns="91425" anchor="b" anchorCtr="0"/>
          <a:lstStyle>
            <a:lvl1pPr indent="457200">
              <a:buClr>
                <a:schemeClr val="dk2"/>
              </a:buClr>
              <a:buSzPct val="100000"/>
              <a:defRPr sz="7200">
                <a:solidFill>
                  <a:schemeClr val="dk2"/>
                </a:solidFill>
              </a:defRPr>
            </a:lvl1pPr>
            <a:lvl2pPr indent="457200">
              <a:buClr>
                <a:schemeClr val="dk2"/>
              </a:buClr>
              <a:buSzPct val="100000"/>
              <a:defRPr sz="7200">
                <a:solidFill>
                  <a:schemeClr val="dk2"/>
                </a:solidFill>
              </a:defRPr>
            </a:lvl2pPr>
            <a:lvl3pPr indent="457200">
              <a:buClr>
                <a:schemeClr val="dk2"/>
              </a:buClr>
              <a:buSzPct val="100000"/>
              <a:defRPr sz="7200">
                <a:solidFill>
                  <a:schemeClr val="dk2"/>
                </a:solidFill>
              </a:defRPr>
            </a:lvl3pPr>
            <a:lvl4pPr indent="457200">
              <a:buClr>
                <a:schemeClr val="dk2"/>
              </a:buClr>
              <a:buSzPct val="100000"/>
              <a:defRPr sz="7200">
                <a:solidFill>
                  <a:schemeClr val="dk2"/>
                </a:solidFill>
              </a:defRPr>
            </a:lvl4pPr>
            <a:lvl5pPr indent="457200">
              <a:buClr>
                <a:schemeClr val="dk2"/>
              </a:buClr>
              <a:buSzPct val="100000"/>
              <a:defRPr sz="7200">
                <a:solidFill>
                  <a:schemeClr val="dk2"/>
                </a:solidFill>
              </a:defRPr>
            </a:lvl5pPr>
            <a:lvl6pPr indent="457200">
              <a:buClr>
                <a:schemeClr val="dk2"/>
              </a:buClr>
              <a:buSzPct val="100000"/>
              <a:defRPr sz="7200">
                <a:solidFill>
                  <a:schemeClr val="dk2"/>
                </a:solidFill>
              </a:defRPr>
            </a:lvl6pPr>
            <a:lvl7pPr indent="457200">
              <a:buClr>
                <a:schemeClr val="dk2"/>
              </a:buClr>
              <a:buSzPct val="100000"/>
              <a:defRPr sz="7200">
                <a:solidFill>
                  <a:schemeClr val="dk2"/>
                </a:solidFill>
              </a:defRPr>
            </a:lvl7pPr>
            <a:lvl8pPr indent="457200">
              <a:buClr>
                <a:schemeClr val="dk2"/>
              </a:buClr>
              <a:buSzPct val="100000"/>
              <a:defRPr sz="7200">
                <a:solidFill>
                  <a:schemeClr val="dk2"/>
                </a:solidFill>
              </a:defRPr>
            </a:lvl8pPr>
            <a:lvl9pPr indent="457200">
              <a:buClr>
                <a:schemeClr val="dk2"/>
              </a:buClr>
              <a:buSzPct val="100000"/>
              <a:defRPr sz="7200">
                <a:solidFill>
                  <a:schemeClr val="dk2"/>
                </a:solidFill>
              </a:defRPr>
            </a:lvl9pPr>
          </a:lstStyle>
          <a:p/>
        </p:txBody>
      </p:sp>
      <p:sp>
        <p:nvSpPr>
          <p:cNvPr id="10" name="Shape 10"/>
          <p:cNvSpPr txBox="1"/>
          <p:nvPr>
            <p:ph idx="1" type="subTitle"/>
          </p:nvPr>
        </p:nvSpPr>
        <p:spPr>
          <a:xfrm>
            <a:off y="3093357" x="685800"/>
            <a:ext cy="712499" cx="7772400"/>
          </a:xfrm>
          <a:prstGeom prst="rect">
            <a:avLst/>
          </a:prstGeom>
        </p:spPr>
        <p:txBody>
          <a:bodyPr bIns="91425" rIns="91425" lIns="91425" tIns="91425" anchor="ctr" anchorCtr="0"/>
          <a:lstStyle>
            <a:lvl1pPr marL="0">
              <a:spcBef>
                <a:spcPts val="0"/>
              </a:spcBef>
              <a:buClr>
                <a:schemeClr val="lt2"/>
              </a:buClr>
              <a:buNone/>
              <a:defRPr b="1">
                <a:solidFill>
                  <a:schemeClr val="lt2"/>
                </a:solidFill>
              </a:defRPr>
            </a:lvl1pPr>
            <a:lvl2pPr indent="190500" marL="0">
              <a:spcBef>
                <a:spcPts val="0"/>
              </a:spcBef>
              <a:buClr>
                <a:schemeClr val="lt2"/>
              </a:buClr>
              <a:buSzPct val="100000"/>
              <a:buNone/>
              <a:defRPr b="1" sz="3000">
                <a:solidFill>
                  <a:schemeClr val="lt2"/>
                </a:solidFill>
              </a:defRPr>
            </a:lvl2pPr>
            <a:lvl3pPr indent="190500" marL="0">
              <a:spcBef>
                <a:spcPts val="0"/>
              </a:spcBef>
              <a:buClr>
                <a:schemeClr val="lt2"/>
              </a:buClr>
              <a:buSzPct val="100000"/>
              <a:buNone/>
              <a:defRPr b="1" sz="3000">
                <a:solidFill>
                  <a:schemeClr val="lt2"/>
                </a:solidFill>
              </a:defRPr>
            </a:lvl3pPr>
            <a:lvl4pPr indent="190500" marL="0">
              <a:spcBef>
                <a:spcPts val="0"/>
              </a:spcBef>
              <a:buClr>
                <a:schemeClr val="lt2"/>
              </a:buClr>
              <a:buSzPct val="100000"/>
              <a:buNone/>
              <a:defRPr b="1" sz="3000">
                <a:solidFill>
                  <a:schemeClr val="lt2"/>
                </a:solidFill>
              </a:defRPr>
            </a:lvl4pPr>
            <a:lvl5pPr indent="190500" marL="0">
              <a:spcBef>
                <a:spcPts val="0"/>
              </a:spcBef>
              <a:buClr>
                <a:schemeClr val="lt2"/>
              </a:buClr>
              <a:buSzPct val="100000"/>
              <a:buNone/>
              <a:defRPr b="1" sz="3000">
                <a:solidFill>
                  <a:schemeClr val="lt2"/>
                </a:solidFill>
              </a:defRPr>
            </a:lvl5pPr>
            <a:lvl6pPr indent="190500" marL="0">
              <a:spcBef>
                <a:spcPts val="0"/>
              </a:spcBef>
              <a:buClr>
                <a:schemeClr val="lt2"/>
              </a:buClr>
              <a:buSzPct val="100000"/>
              <a:buNone/>
              <a:defRPr b="1" sz="3000">
                <a:solidFill>
                  <a:schemeClr val="lt2"/>
                </a:solidFill>
              </a:defRPr>
            </a:lvl6pPr>
            <a:lvl7pPr indent="190500" marL="0">
              <a:spcBef>
                <a:spcPts val="0"/>
              </a:spcBef>
              <a:buClr>
                <a:schemeClr val="lt2"/>
              </a:buClr>
              <a:buSzPct val="100000"/>
              <a:buNone/>
              <a:defRPr b="1" sz="3000">
                <a:solidFill>
                  <a:schemeClr val="lt2"/>
                </a:solidFill>
              </a:defRPr>
            </a:lvl7pPr>
            <a:lvl8pPr indent="190500" marL="0">
              <a:spcBef>
                <a:spcPts val="0"/>
              </a:spcBef>
              <a:buClr>
                <a:schemeClr val="lt2"/>
              </a:buClr>
              <a:buSzPct val="100000"/>
              <a:buNone/>
              <a:defRPr b="1" sz="3000">
                <a:solidFill>
                  <a:schemeClr val="lt2"/>
                </a:solidFill>
              </a:defRPr>
            </a:lvl8pPr>
            <a:lvl9pPr indent="190500" marL="0">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13" name="Shape 13"/>
          <p:cNvSpPr txBox="1"/>
          <p:nvPr>
            <p:ph type="title"/>
          </p:nvPr>
        </p:nvSpPr>
        <p:spPr>
          <a:xfrm>
            <a:off y="205977" x="457200"/>
            <a:ext cy="11414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4" name="Shape 14"/>
          <p:cNvSpPr txBox="1"/>
          <p:nvPr>
            <p:ph idx="1" type="body"/>
          </p:nvPr>
        </p:nvSpPr>
        <p:spPr>
          <a:xfrm>
            <a:off y="1460499" x="457200"/>
            <a:ext cy="34652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17" name="Shape 17"/>
          <p:cNvSpPr txBox="1"/>
          <p:nvPr>
            <p:ph type="title"/>
          </p:nvPr>
        </p:nvSpPr>
        <p:spPr>
          <a:xfrm>
            <a:off y="205977" x="457200"/>
            <a:ext cy="11414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8" name="Shape 18"/>
          <p:cNvSpPr txBox="1"/>
          <p:nvPr>
            <p:ph idx="1" type="body"/>
          </p:nvPr>
        </p:nvSpPr>
        <p:spPr>
          <a:xfrm>
            <a:off y="1460499" x="457200"/>
            <a:ext cy="3465299" cx="40302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9" name="Shape 19"/>
          <p:cNvSpPr txBox="1"/>
          <p:nvPr>
            <p:ph idx="2" type="body"/>
          </p:nvPr>
        </p:nvSpPr>
        <p:spPr>
          <a:xfrm>
            <a:off y="1461908" x="4656667"/>
            <a:ext cy="3465299" cx="40302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p:txBody>
      </p:sp>
      <p:sp>
        <p:nvSpPr>
          <p:cNvPr id="22" name="Shape 22"/>
          <p:cNvSpPr txBox="1"/>
          <p:nvPr>
            <p:ph type="title"/>
          </p:nvPr>
        </p:nvSpPr>
        <p:spPr>
          <a:xfrm>
            <a:off y="205977" x="457200"/>
            <a:ext cy="1141499"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p:txBody>
      </p:sp>
      <p:sp>
        <p:nvSpPr>
          <p:cNvPr id="25" name="Shape 25"/>
          <p:cNvSpPr txBox="1"/>
          <p:nvPr>
            <p:ph idx="1" type="body"/>
          </p:nvPr>
        </p:nvSpPr>
        <p:spPr>
          <a:xfrm>
            <a:off y="4406309" x="457200"/>
            <a:ext cy="519599" cx="8229600"/>
          </a:xfrm>
          <a:prstGeom prst="rect">
            <a:avLst/>
          </a:prstGeom>
        </p:spPr>
        <p:txBody>
          <a:bodyPr bIns="91425" rIns="91425" lIns="91425" tIns="91425" anchor="ctr" anchorCtr="0"/>
          <a:lstStyle>
            <a:lvl1pPr indent="152400">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p:spPr>
        <p:txBody>
          <a:bodyPr bIns="91425" rIns="91425" lIns="91425" tIns="91425" anchor="b" anchorCtr="0"/>
          <a:lstStyle>
            <a:lvl1pPr indent="304800" marL="0">
              <a:buClr>
                <a:schemeClr val="lt1"/>
              </a:buClr>
              <a:buSzPct val="100000"/>
              <a:buNone/>
              <a:defRPr b="1" sz="4800">
                <a:solidFill>
                  <a:schemeClr val="lt1"/>
                </a:solidFill>
              </a:defRPr>
            </a:lvl1pPr>
            <a:lvl2pPr indent="304800" marL="0">
              <a:buClr>
                <a:schemeClr val="lt1"/>
              </a:buClr>
              <a:buSzPct val="100000"/>
              <a:buNone/>
              <a:defRPr b="1" sz="4800">
                <a:solidFill>
                  <a:schemeClr val="lt1"/>
                </a:solidFill>
              </a:defRPr>
            </a:lvl2pPr>
            <a:lvl3pPr indent="304800" marL="0">
              <a:buClr>
                <a:schemeClr val="lt1"/>
              </a:buClr>
              <a:buSzPct val="100000"/>
              <a:buNone/>
              <a:defRPr b="1" sz="4800">
                <a:solidFill>
                  <a:schemeClr val="lt1"/>
                </a:solidFill>
              </a:defRPr>
            </a:lvl3pPr>
            <a:lvl4pPr indent="304800" marL="0">
              <a:buClr>
                <a:schemeClr val="lt1"/>
              </a:buClr>
              <a:buSzPct val="100000"/>
              <a:buNone/>
              <a:defRPr b="1" sz="4800">
                <a:solidFill>
                  <a:schemeClr val="lt1"/>
                </a:solidFill>
              </a:defRPr>
            </a:lvl4pPr>
            <a:lvl5pPr indent="304800" marL="0">
              <a:buClr>
                <a:schemeClr val="lt1"/>
              </a:buClr>
              <a:buSzPct val="100000"/>
              <a:buNone/>
              <a:defRPr b="1" sz="4800">
                <a:solidFill>
                  <a:schemeClr val="lt1"/>
                </a:solidFill>
              </a:defRPr>
            </a:lvl5pPr>
            <a:lvl6pPr indent="304800" marL="0">
              <a:buClr>
                <a:schemeClr val="lt1"/>
              </a:buClr>
              <a:buSzPct val="100000"/>
              <a:buNone/>
              <a:defRPr b="1" sz="4800">
                <a:solidFill>
                  <a:schemeClr val="lt1"/>
                </a:solidFill>
              </a:defRPr>
            </a:lvl6pPr>
            <a:lvl7pPr indent="304800" marL="0">
              <a:buClr>
                <a:schemeClr val="lt1"/>
              </a:buClr>
              <a:buSzPct val="100000"/>
              <a:buNone/>
              <a:defRPr b="1" sz="4800">
                <a:solidFill>
                  <a:schemeClr val="lt1"/>
                </a:solidFill>
              </a:defRPr>
            </a:lvl7pPr>
            <a:lvl8pPr indent="304800" marL="0">
              <a:buClr>
                <a:schemeClr val="lt1"/>
              </a:buClr>
              <a:buSzPct val="100000"/>
              <a:buNone/>
              <a:defRPr b="1" sz="4800">
                <a:solidFill>
                  <a:schemeClr val="lt1"/>
                </a:solidFill>
              </a:defRPr>
            </a:lvl8pPr>
            <a:lvl9pPr indent="304800" marL="0">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p:spPr>
        <p:txBody>
          <a:bodyPr bIns="91425" rIns="91425" lIns="91425" tIns="91425" anchor="t" anchorCtr="0"/>
          <a:lstStyle>
            <a:lvl1pPr indent="-152400" marL="342900">
              <a:spcBef>
                <a:spcPts val="600"/>
              </a:spcBef>
              <a:buClr>
                <a:schemeClr val="dk2"/>
              </a:buClr>
              <a:buSzPct val="100000"/>
              <a:defRPr sz="3000">
                <a:solidFill>
                  <a:schemeClr val="dk2"/>
                </a:solidFill>
              </a:defRPr>
            </a:lvl1pPr>
            <a:lvl2pPr indent="-133350" marL="742950">
              <a:spcBef>
                <a:spcPts val="480"/>
              </a:spcBef>
              <a:buClr>
                <a:schemeClr val="dk2"/>
              </a:buClr>
              <a:buSzPct val="100000"/>
              <a:defRPr sz="2400">
                <a:solidFill>
                  <a:schemeClr val="dk2"/>
                </a:solidFill>
              </a:defRPr>
            </a:lvl2pPr>
            <a:lvl3pPr indent="-76200" marL="1143000">
              <a:spcBef>
                <a:spcPts val="480"/>
              </a:spcBef>
              <a:buClr>
                <a:schemeClr val="dk2"/>
              </a:buClr>
              <a:buSzPct val="100000"/>
              <a:defRPr sz="2400">
                <a:solidFill>
                  <a:schemeClr val="dk2"/>
                </a:solidFill>
              </a:defRPr>
            </a:lvl3pPr>
            <a:lvl4pPr indent="-114300" marL="1600200">
              <a:spcBef>
                <a:spcPts val="360"/>
              </a:spcBef>
              <a:buClr>
                <a:schemeClr val="dk2"/>
              </a:buClr>
              <a:buSzPct val="100000"/>
              <a:defRPr sz="1800">
                <a:solidFill>
                  <a:schemeClr val="dk2"/>
                </a:solidFill>
              </a:defRPr>
            </a:lvl4pPr>
            <a:lvl5pPr indent="-114300" marL="2057400">
              <a:spcBef>
                <a:spcPts val="360"/>
              </a:spcBef>
              <a:buClr>
                <a:schemeClr val="dk2"/>
              </a:buClr>
              <a:buSzPct val="100000"/>
              <a:defRPr sz="1800">
                <a:solidFill>
                  <a:schemeClr val="dk2"/>
                </a:solidFill>
              </a:defRPr>
            </a:lvl5pPr>
            <a:lvl6pPr indent="-114300" marL="2514600">
              <a:spcBef>
                <a:spcPts val="360"/>
              </a:spcBef>
              <a:buClr>
                <a:schemeClr val="dk2"/>
              </a:buClr>
              <a:buSzPct val="100000"/>
              <a:defRPr sz="1800">
                <a:solidFill>
                  <a:schemeClr val="dk2"/>
                </a:solidFill>
              </a:defRPr>
            </a:lvl6pPr>
            <a:lvl7pPr indent="-114300" marL="2971800">
              <a:spcBef>
                <a:spcPts val="360"/>
              </a:spcBef>
              <a:buClr>
                <a:schemeClr val="dk2"/>
              </a:buClr>
              <a:buSzPct val="100000"/>
              <a:defRPr sz="1800">
                <a:solidFill>
                  <a:schemeClr val="dk2"/>
                </a:solidFill>
              </a:defRPr>
            </a:lvl7pPr>
            <a:lvl8pPr indent="-114300" marL="3429000">
              <a:spcBef>
                <a:spcPts val="360"/>
              </a:spcBef>
              <a:buClr>
                <a:schemeClr val="dk2"/>
              </a:buClr>
              <a:buSzPct val="100000"/>
              <a:defRPr sz="1800">
                <a:solidFill>
                  <a:schemeClr val="dk2"/>
                </a:solidFill>
              </a:defRPr>
            </a:lvl8pPr>
            <a:lvl9pPr indent="-114300" marL="3886200">
              <a:spcBef>
                <a:spcPts val="360"/>
              </a:spcBef>
              <a:buClr>
                <a:schemeClr val="dk2"/>
              </a:buClr>
              <a:buSzPct val="100000"/>
              <a:defRPr sz="1800">
                <a:solidFill>
                  <a:schemeClr val="dk2"/>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3.xml" Type="http://schemas.openxmlformats.org/officeDocument/2006/relationships/slideLayout" Id="rId1"/><Relationship Target="../media/image00.jpg" Type="http://schemas.openxmlformats.org/officeDocument/2006/relationships/image" Id="rId4"/><Relationship Target="../media/image01.jp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3.xml" Type="http://schemas.openxmlformats.org/officeDocument/2006/relationships/slideLayout" Id="rId1"/><Relationship Target="../media/image02.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5.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3.xml" Type="http://schemas.openxmlformats.org/officeDocument/2006/relationships/slideLayout" Id="rId1"/><Relationship Target="../media/image03.jp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239225" x="685800"/>
            <a:ext cy="3224400" cx="7772400"/>
          </a:xfrm>
          <a:prstGeom prst="rect">
            <a:avLst/>
          </a:prstGeom>
        </p:spPr>
        <p:txBody>
          <a:bodyPr bIns="91425" rIns="91425" lIns="91425" tIns="91425" anchor="b" anchorCtr="0">
            <a:noAutofit/>
          </a:bodyPr>
          <a:lstStyle/>
          <a:p>
            <a:pPr rtl="0" lvl="0">
              <a:buNone/>
            </a:pPr>
            <a:r>
              <a:rPr sz="3000" lang="es-419"/>
              <a:t>
</a:t>
            </a:r>
          </a:p>
          <a:p>
            <a:r>
              <a:t/>
            </a:r>
          </a:p>
          <a:p>
            <a:pPr rtl="0" lvl="0">
              <a:buNone/>
            </a:pPr>
            <a:r>
              <a:rPr sz="2400" lang="es-419"/>
              <a:t>Las diferencias de sexo en los efectos de la N, N-dietil lisergamida (LSD) sobre la actividad de comportamiento y la inhibición prepulso.</a:t>
            </a:r>
          </a:p>
          <a:p>
            <a:r>
              <a:t/>
            </a:r>
          </a:p>
          <a:p>
            <a:pPr>
              <a:buNone/>
            </a:pPr>
            <a:r>
              <a:rPr sz="1200" lang="es-419"/>
              <a:t>Tomáš Páleníček , Zdeněk Hliňák, Věra Bubeníková-Valešová, Tomáš Novák, Jiří Horáček</a:t>
            </a:r>
          </a:p>
        </p:txBody>
      </p:sp>
      <p:sp>
        <p:nvSpPr>
          <p:cNvPr id="29" name="Shape 29"/>
          <p:cNvSpPr txBox="1"/>
          <p:nvPr>
            <p:ph idx="1" type="subTitle"/>
          </p:nvPr>
        </p:nvSpPr>
        <p:spPr>
          <a:xfrm>
            <a:off y="3093357" x="762000"/>
            <a:ext cy="712499" cx="7772400"/>
          </a:xfrm>
          <a:prstGeom prst="rect">
            <a:avLst/>
          </a:prstGeom>
        </p:spPr>
        <p:txBody>
          <a:bodyPr bIns="91425" rIns="91425" lIns="91425" tIns="91425" anchor="ctr" anchorCtr="0">
            <a:noAutofit/>
          </a:bodyPr>
          <a:lstStyle/>
          <a:p>
            <a:pPr>
              <a:buNone/>
            </a:pPr>
            <a:r>
              <a:rPr sz="1100" lang="es-419"/>
              <a:t>EQUIPO:  SEROTONINA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05976" x="457200"/>
            <a:ext cy="446099" cx="8229600"/>
          </a:xfrm>
          <a:prstGeom prst="rect">
            <a:avLst/>
          </a:prstGeom>
        </p:spPr>
        <p:txBody>
          <a:bodyPr bIns="91425" rIns="91425" lIns="91425" tIns="91425" anchor="b" anchorCtr="0">
            <a:noAutofit/>
          </a:bodyPr>
          <a:lstStyle/>
          <a:p>
            <a:pPr>
              <a:buNone/>
            </a:pPr>
            <a:r>
              <a:rPr sz="1800" lang="es-419"/>
              <a:t>Inmovilidad e PPI de la reacción de sobresalto acústico (ASR).</a:t>
            </a:r>
          </a:p>
        </p:txBody>
      </p:sp>
      <p:sp>
        <p:nvSpPr>
          <p:cNvPr id="91" name="Shape 91"/>
          <p:cNvSpPr txBox="1"/>
          <p:nvPr>
            <p:ph idx="1" type="body"/>
          </p:nvPr>
        </p:nvSpPr>
        <p:spPr>
          <a:xfrm>
            <a:off y="1460499" x="457200"/>
            <a:ext cy="3465299" cx="4030200"/>
          </a:xfrm>
          <a:prstGeom prst="rect">
            <a:avLst/>
          </a:prstGeom>
        </p:spPr>
        <p:txBody>
          <a:bodyPr bIns="91425" rIns="91425" lIns="91425" tIns="91425" anchor="t" anchorCtr="0">
            <a:noAutofit/>
          </a:bodyPr>
          <a:lstStyle/>
          <a:p>
            <a:pPr rtl="0" lvl="0">
              <a:buNone/>
            </a:pPr>
            <a:r>
              <a:rPr sz="1400" lang="es-419"/>
              <a:t>Tiempo - Inmovilidad.</a:t>
            </a:r>
          </a:p>
          <a:p>
            <a:pPr rtl="0" lvl="0">
              <a:buNone/>
            </a:pPr>
            <a:r>
              <a:rPr sz="1400" lang="es-419"/>
              <a:t>Dosis - 200 µg/kg - Aumento de la inmovilidad de forma significativa en el grupo MD.</a:t>
            </a:r>
          </a:p>
          <a:p>
            <a:r>
              <a:t/>
            </a:r>
          </a:p>
          <a:p>
            <a:pPr rtl="0" lvl="0">
              <a:buNone/>
            </a:pPr>
            <a:r>
              <a:rPr sz="1400" lang="es-419"/>
              <a:t>Inhibición prepulso (PPI).</a:t>
            </a:r>
          </a:p>
          <a:p>
            <a:pPr rtl="0" lvl="0">
              <a:buNone/>
            </a:pPr>
            <a:r>
              <a:rPr sz="1400" lang="es-419"/>
              <a:t>LSD 50 µg/kg - PPI interrumpido en ratas macho.</a:t>
            </a:r>
          </a:p>
          <a:p>
            <a:pPr rtl="0" lvl="0">
              <a:buNone/>
            </a:pPr>
            <a:r>
              <a:rPr sz="1400" lang="es-419"/>
              <a:t>LSD 200 µg/kg - PPI interrumpido en grupo hembras MD.</a:t>
            </a:r>
          </a:p>
          <a:p>
            <a:r>
              <a:t/>
            </a:r>
          </a:p>
          <a:p>
            <a:pPr>
              <a:buNone/>
            </a:pPr>
            <a:r>
              <a:rPr sz="1400" lang="es-419"/>
              <a:t>Diferencia de sexo entre hembras y machos tratados con LSD 50 µg/kg</a:t>
            </a:r>
          </a:p>
        </p:txBody>
      </p:sp>
      <p:pic>
        <p:nvPicPr>
          <p:cNvPr id="92" name="Shape 92"/>
          <p:cNvPicPr preferRelativeResize="0"/>
          <p:nvPr/>
        </p:nvPicPr>
        <p:blipFill>
          <a:blip r:embed="rId3"/>
          <a:stretch>
            <a:fillRect/>
          </a:stretch>
        </p:blipFill>
        <p:spPr>
          <a:xfrm>
            <a:off y="1136225" x="4790700"/>
            <a:ext cy="1674225" cx="3714749"/>
          </a:xfrm>
          <a:prstGeom prst="rect">
            <a:avLst/>
          </a:prstGeom>
          <a:noFill/>
          <a:ln>
            <a:noFill/>
          </a:ln>
        </p:spPr>
      </p:pic>
      <p:pic>
        <p:nvPicPr>
          <p:cNvPr id="93" name="Shape 93"/>
          <p:cNvPicPr preferRelativeResize="0"/>
          <p:nvPr/>
        </p:nvPicPr>
        <p:blipFill>
          <a:blip r:embed="rId4"/>
          <a:stretch>
            <a:fillRect/>
          </a:stretch>
        </p:blipFill>
        <p:spPr>
          <a:xfrm>
            <a:off y="2857500" x="4869450"/>
            <a:ext cy="2286000" cx="37147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s-419"/>
              <a:t>Discusión</a:t>
            </a:r>
          </a:p>
        </p:txBody>
      </p:sp>
      <p:sp>
        <p:nvSpPr>
          <p:cNvPr id="99" name="Shape 99"/>
          <p:cNvSpPr txBox="1"/>
          <p:nvPr>
            <p:ph idx="1" type="body"/>
          </p:nvPr>
        </p:nvSpPr>
        <p:spPr>
          <a:xfrm>
            <a:off y="1271575" x="457200"/>
            <a:ext cy="3822299" cx="8229600"/>
          </a:xfrm>
          <a:prstGeom prst="rect">
            <a:avLst/>
          </a:prstGeom>
        </p:spPr>
        <p:txBody>
          <a:bodyPr bIns="91425" rIns="91425" lIns="91425" tIns="91425" anchor="t" anchorCtr="0">
            <a:noAutofit/>
          </a:bodyPr>
          <a:lstStyle/>
          <a:p>
            <a:pPr rtl="0" lvl="0">
              <a:buNone/>
            </a:pPr>
            <a:r>
              <a:rPr b="1" sz="1300" lang="es-419"/>
              <a:t>Actividad locomotora</a:t>
            </a:r>
          </a:p>
          <a:p>
            <a:pPr rtl="0" lvl="0">
              <a:buNone/>
            </a:pPr>
            <a:r>
              <a:rPr sz="1300" lang="es-419"/>
              <a:t>	Machos y hembras MD: </a:t>
            </a:r>
            <a:r>
              <a:rPr sz="1300" lang="es-419">
                <a:solidFill>
                  <a:srgbClr val="0000FF"/>
                </a:solidFill>
              </a:rPr>
              <a:t>hipolocomoción</a:t>
            </a:r>
            <a:r>
              <a:rPr sz="1300" lang="es-419"/>
              <a:t>      relacionada con la ataxia inicial, descrito en LSD y otros alucinógenos.</a:t>
            </a:r>
          </a:p>
          <a:p>
            <a:pPr rtl="0" lvl="0">
              <a:buNone/>
            </a:pPr>
            <a:r>
              <a:rPr sz="1300" lang="es-419"/>
              <a:t>Dosis bajas e intermedias:</a:t>
            </a:r>
          </a:p>
          <a:p>
            <a:pPr rtl="0" lvl="0">
              <a:buNone/>
            </a:pPr>
            <a:r>
              <a:rPr sz="1300" lang="es-419"/>
              <a:t>	Hembras EP y MD: aumento de </a:t>
            </a:r>
            <a:r>
              <a:rPr sz="1300" lang="es-419">
                <a:solidFill>
                  <a:srgbClr val="0000FF"/>
                </a:solidFill>
              </a:rPr>
              <a:t>probabilidad de aparición</a:t>
            </a:r>
            <a:r>
              <a:rPr sz="1300" lang="es-419"/>
              <a:t> en el centro de la arena      asociado con aumento de exploración. </a:t>
            </a:r>
          </a:p>
          <a:p>
            <a:r>
              <a:t/>
            </a:r>
          </a:p>
          <a:p>
            <a:pPr rtl="0" lvl="0">
              <a:buNone/>
            </a:pPr>
            <a:r>
              <a:rPr b="1" sz="1300" lang="es-419"/>
              <a:t>Repertorio conductual en la prueba de campo abierto</a:t>
            </a:r>
          </a:p>
          <a:p>
            <a:pPr rtl="0" lvl="0">
              <a:buNone/>
            </a:pPr>
            <a:r>
              <a:rPr sz="1300" lang="es-419"/>
              <a:t>	Mayor dosis      mayor deterioro del repertorio conductual espontáneo en ratas: </a:t>
            </a:r>
          </a:p>
          <a:p>
            <a:pPr rtl="0" lvl="0" indent="457200" marL="457200">
              <a:buNone/>
            </a:pPr>
            <a:r>
              <a:rPr sz="1300" lang="es-419"/>
              <a:t>Desaparece olfateo, levantamiento (patrones exploratorios), y acicalamiento. </a:t>
            </a:r>
          </a:p>
          <a:p>
            <a:pPr rtl="0" lvl="0" indent="457200" marL="457200">
              <a:buNone/>
            </a:pPr>
            <a:r>
              <a:rPr sz="1300" lang="es-419"/>
              <a:t>Aumenta inmovilidad, acompañado de </a:t>
            </a:r>
            <a:r>
              <a:rPr sz="1300" lang="es-419">
                <a:solidFill>
                  <a:srgbClr val="0000FF"/>
                </a:solidFill>
              </a:rPr>
              <a:t>posturas de cuerpo planas</a:t>
            </a:r>
            <a:r>
              <a:rPr sz="1300" lang="es-419"/>
              <a:t> y </a:t>
            </a:r>
            <a:r>
              <a:rPr sz="1300" lang="es-419">
                <a:solidFill>
                  <a:srgbClr val="0000FF"/>
                </a:solidFill>
              </a:rPr>
              <a:t>sacudidas de perro mojado</a:t>
            </a:r>
            <a:r>
              <a:rPr sz="1300" lang="es-419"/>
              <a:t>       como componentes de síndrome serotoninérgico conductual y/o como un marcador de la estereotipia.</a:t>
            </a:r>
          </a:p>
          <a:p>
            <a:r>
              <a:t/>
            </a:r>
          </a:p>
        </p:txBody>
      </p:sp>
      <p:cxnSp>
        <p:nvCxnSpPr>
          <p:cNvPr id="100" name="Shape 100"/>
          <p:cNvCxnSpPr/>
          <p:nvPr/>
        </p:nvCxnSpPr>
        <p:spPr>
          <a:xfrm>
            <a:off y="1812375" x="3815800"/>
            <a:ext cy="0" cx="224700"/>
          </a:xfrm>
          <a:prstGeom prst="straightConnector1">
            <a:avLst/>
          </a:prstGeom>
          <a:noFill/>
          <a:ln w="19050" cap="flat">
            <a:solidFill>
              <a:schemeClr val="dk2"/>
            </a:solidFill>
            <a:prstDash val="solid"/>
            <a:round/>
            <a:headEnd w="lg" len="lg" type="none"/>
            <a:tailEnd w="lg" len="lg" type="triangle"/>
          </a:ln>
        </p:spPr>
      </p:cxnSp>
      <p:cxnSp>
        <p:nvCxnSpPr>
          <p:cNvPr id="101" name="Shape 101"/>
          <p:cNvCxnSpPr/>
          <p:nvPr/>
        </p:nvCxnSpPr>
        <p:spPr>
          <a:xfrm>
            <a:off y="4139450" x="8118300"/>
            <a:ext cy="0" cx="224700"/>
          </a:xfrm>
          <a:prstGeom prst="straightConnector1">
            <a:avLst/>
          </a:prstGeom>
          <a:noFill/>
          <a:ln w="19050" cap="flat">
            <a:solidFill>
              <a:schemeClr val="dk2"/>
            </a:solidFill>
            <a:prstDash val="solid"/>
            <a:round/>
            <a:headEnd w="lg" len="lg" type="none"/>
            <a:tailEnd w="lg" len="lg" type="triangle"/>
          </a:ln>
        </p:spPr>
      </p:cxnSp>
      <p:cxnSp>
        <p:nvCxnSpPr>
          <p:cNvPr id="102" name="Shape 102"/>
          <p:cNvCxnSpPr/>
          <p:nvPr/>
        </p:nvCxnSpPr>
        <p:spPr>
          <a:xfrm>
            <a:off y="3617825" x="1891875"/>
            <a:ext cy="0" cx="224700"/>
          </a:xfrm>
          <a:prstGeom prst="straightConnector1">
            <a:avLst/>
          </a:prstGeom>
          <a:noFill/>
          <a:ln w="19050" cap="flat">
            <a:solidFill>
              <a:schemeClr val="dk2"/>
            </a:solidFill>
            <a:prstDash val="solid"/>
            <a:round/>
            <a:headEnd w="lg" len="lg" type="none"/>
            <a:tailEnd w="lg" len="lg" type="triangle"/>
          </a:ln>
        </p:spPr>
      </p:cxnSp>
      <p:cxnSp>
        <p:nvCxnSpPr>
          <p:cNvPr id="103" name="Shape 103"/>
          <p:cNvCxnSpPr/>
          <p:nvPr/>
        </p:nvCxnSpPr>
        <p:spPr>
          <a:xfrm>
            <a:off y="2571750" x="6778175"/>
            <a:ext cy="0" cx="2247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05976" x="457200"/>
            <a:ext cy="580499" cx="8229600"/>
          </a:xfrm>
          <a:prstGeom prst="rect">
            <a:avLst/>
          </a:prstGeom>
        </p:spPr>
        <p:txBody>
          <a:bodyPr bIns="91425" rIns="91425" lIns="91425" tIns="91425" anchor="b" anchorCtr="0">
            <a:noAutofit/>
          </a:bodyPr>
          <a:lstStyle/>
          <a:p>
            <a:pPr>
              <a:buNone/>
            </a:pPr>
            <a:r>
              <a:rPr sz="1400" lang="es-419"/>
              <a:t>Diferencias sexuales en los parámetros de campo abierto.</a:t>
            </a:r>
          </a:p>
        </p:txBody>
      </p:sp>
      <p:sp>
        <p:nvSpPr>
          <p:cNvPr id="109" name="Shape 109"/>
          <p:cNvSpPr txBox="1"/>
          <p:nvPr>
            <p:ph idx="1" type="body"/>
          </p:nvPr>
        </p:nvSpPr>
        <p:spPr>
          <a:xfrm>
            <a:off y="1460500" x="371400"/>
            <a:ext cy="3604200" cx="8315400"/>
          </a:xfrm>
          <a:prstGeom prst="rect">
            <a:avLst/>
          </a:prstGeom>
        </p:spPr>
        <p:txBody>
          <a:bodyPr bIns="91425" rIns="91425" lIns="91425" tIns="91425" anchor="t" anchorCtr="0">
            <a:noAutofit/>
          </a:bodyPr>
          <a:lstStyle/>
          <a:p>
            <a:pPr rtl="0" lvl="0" indent="0" marL="0">
              <a:buClr>
                <a:schemeClr val="dk1"/>
              </a:buClr>
              <a:buSzPct val="84615"/>
              <a:buFont typeface="Arial"/>
              <a:buNone/>
            </a:pPr>
            <a:r>
              <a:rPr sz="1300" lang="es-419"/>
              <a:t>Un efecto protector de estradiol y progesterona en la hipolocomoción de las hembras (especialmente EP) fueron importantes       Hormonas esteroides femeninas protegen del movimiento anormal e involuntario inducido por LSD.</a:t>
            </a:r>
          </a:p>
          <a:p>
            <a:r>
              <a:t/>
            </a:r>
          </a:p>
          <a:p>
            <a:pPr rtl="0" lvl="0">
              <a:buClr>
                <a:schemeClr val="dk1"/>
              </a:buClr>
              <a:buSzPct val="84615"/>
              <a:buFont typeface="Arial"/>
              <a:buNone/>
            </a:pPr>
            <a:r>
              <a:rPr b="1" sz="1300" lang="es-419"/>
              <a:t>Inhibición prepulso (PPI) de la reacción de sobresalto acústico (ASR)</a:t>
            </a:r>
          </a:p>
          <a:p>
            <a:pPr rtl="0" lvl="0" indent="457200">
              <a:buClr>
                <a:schemeClr val="dk1"/>
              </a:buClr>
              <a:buSzPct val="84615"/>
              <a:buFont typeface="Arial"/>
              <a:buNone/>
            </a:pPr>
            <a:r>
              <a:rPr sz="1300" lang="es-419"/>
              <a:t>LSD interrumpe la inhibición prepulso (PPI) en machos y hembras MD.</a:t>
            </a:r>
          </a:p>
          <a:p>
            <a:pPr rtl="0" lvl="0">
              <a:buClr>
                <a:schemeClr val="dk1"/>
              </a:buClr>
              <a:buSzPct val="84615"/>
              <a:buFont typeface="Arial"/>
              <a:buNone/>
            </a:pPr>
            <a:r>
              <a:rPr sz="1300" lang="es-419"/>
              <a:t>En hembras EP su efecto no alcanzó significancia estadística, a pesar de que la PPI se redujo notablemente en la dosis de 200 μg/kg.</a:t>
            </a:r>
          </a:p>
          <a:p>
            <a:pPr rtl="0" lvl="0">
              <a:buClr>
                <a:schemeClr val="dk1"/>
              </a:buClr>
              <a:buSzPct val="84615"/>
              <a:buFont typeface="Arial"/>
              <a:buNone/>
            </a:pPr>
            <a:r>
              <a:rPr sz="1300" lang="es-419"/>
              <a:t>El LSD es un potente psicodélico con dosis extremadamente bajas en humanos, sin embargo no se alteró la PPI en las dosis más bajas del estudio       Se podría explicar por la duración relativamente larga de los efectos del LSD.</a:t>
            </a:r>
          </a:p>
          <a:p>
            <a:pPr rtl="0" lvl="0">
              <a:buClr>
                <a:schemeClr val="dk1"/>
              </a:buClr>
              <a:buSzPct val="84615"/>
              <a:buFont typeface="Arial"/>
              <a:buNone/>
            </a:pPr>
            <a:r>
              <a:rPr b="1" sz="1300" lang="es-419"/>
              <a:t>Diferencias de sexo en PPI</a:t>
            </a:r>
          </a:p>
          <a:p>
            <a:pPr rtl="0" lvl="0" indent="457200">
              <a:buClr>
                <a:schemeClr val="dk1"/>
              </a:buClr>
              <a:buSzPct val="84615"/>
              <a:buFont typeface="Arial"/>
              <a:buNone/>
            </a:pPr>
            <a:r>
              <a:rPr sz="1300" lang="es-419"/>
              <a:t>Efectos con dosis intermedia en machos se comparan con dosis alta en hembras MD, sin embargo las hembras EP no se muestran significativamente afectadas.</a:t>
            </a:r>
          </a:p>
        </p:txBody>
      </p:sp>
      <p:cxnSp>
        <p:nvCxnSpPr>
          <p:cNvPr id="110" name="Shape 110"/>
          <p:cNvCxnSpPr/>
          <p:nvPr/>
        </p:nvCxnSpPr>
        <p:spPr>
          <a:xfrm>
            <a:off y="3719700" x="2627450"/>
            <a:ext cy="0" cx="224700"/>
          </a:xfrm>
          <a:prstGeom prst="straightConnector1">
            <a:avLst/>
          </a:prstGeom>
          <a:noFill/>
          <a:ln w="19050" cap="flat">
            <a:solidFill>
              <a:schemeClr val="dk2"/>
            </a:solidFill>
            <a:prstDash val="solid"/>
            <a:round/>
            <a:headEnd w="lg" len="lg" type="none"/>
            <a:tailEnd w="lg" len="lg" type="triangle"/>
          </a:ln>
        </p:spPr>
      </p:cxnSp>
      <p:cxnSp>
        <p:nvCxnSpPr>
          <p:cNvPr id="111" name="Shape 111"/>
          <p:cNvCxnSpPr/>
          <p:nvPr/>
        </p:nvCxnSpPr>
        <p:spPr>
          <a:xfrm rot="10800000" flipH="1">
            <a:off y="1903675" x="1272625"/>
            <a:ext cy="14099" cx="2751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05977" x="174450"/>
            <a:ext cy="1141499" cx="8229600"/>
          </a:xfrm>
          <a:prstGeom prst="rect">
            <a:avLst/>
          </a:prstGeom>
        </p:spPr>
        <p:txBody>
          <a:bodyPr bIns="91425" rIns="91425" lIns="91425" tIns="91425" anchor="b" anchorCtr="0">
            <a:noAutofit/>
          </a:bodyPr>
          <a:lstStyle/>
          <a:p>
            <a:pPr>
              <a:buNone/>
            </a:pPr>
            <a:r>
              <a:rPr sz="3600" lang="es-419"/>
              <a:t>Conclusión</a:t>
            </a:r>
          </a:p>
        </p:txBody>
      </p:sp>
      <p:sp>
        <p:nvSpPr>
          <p:cNvPr id="117" name="Shape 117"/>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228600" marL="457200">
              <a:buSzPct val="77777"/>
              <a:buNone/>
            </a:pPr>
            <a:r>
              <a:rPr sz="1800" lang="es-419"/>
              <a:t>Las ratas hembra EP fueron protegidas de los efectos del LSD, se determinó que en estas fases del ciclo estral existen niveles más altos de estradiol y progesterona.</a:t>
            </a:r>
          </a:p>
          <a:p>
            <a:r>
              <a:t/>
            </a:r>
          </a:p>
          <a:p>
            <a:pPr rtl="0" lvl="0" indent="-228600" marL="457200">
              <a:buSzPct val="77777"/>
              <a:buNone/>
            </a:pPr>
            <a:r>
              <a:rPr sz="1800" lang="es-419"/>
              <a:t>Estudios indican que los estrógenos y la progesterona incrementan la densidad/expresión y/o sensibilidad de receptores 5HT 2A/C y 5HT1A, por lo tanto las hormonas sexuales juegan un rol importante en la sensibilidad del sistema serotoninérgico ante los efectos conductuales del LSD.</a:t>
            </a:r>
          </a:p>
          <a:p>
            <a:r>
              <a:t/>
            </a:r>
          </a:p>
          <a:p>
            <a:r>
              <a:t/>
            </a:r>
          </a:p>
          <a:p>
            <a:r>
              <a:t/>
            </a:r>
          </a:p>
          <a:p>
            <a:pPr algn="just" rtl="0" lvl="0">
              <a:lnSpc>
                <a:spcPct val="115000"/>
              </a:lnSpc>
              <a:spcBef>
                <a:spcPts val="0"/>
              </a:spcBef>
              <a:buNone/>
            </a:pPr>
            <a:r>
              <a:rPr sz="1400" lang="es-419"/>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s-419"/>
              <a:t>Introducción</a:t>
            </a:r>
          </a:p>
        </p:txBody>
      </p:sp>
      <p:sp>
        <p:nvSpPr>
          <p:cNvPr id="35" name="Shape 35"/>
          <p:cNvSpPr txBox="1"/>
          <p:nvPr>
            <p:ph idx="1" type="body"/>
          </p:nvPr>
        </p:nvSpPr>
        <p:spPr>
          <a:xfrm>
            <a:off y="1460500" x="457200"/>
            <a:ext cy="3465299" cx="4925400"/>
          </a:xfrm>
          <a:prstGeom prst="rect">
            <a:avLst/>
          </a:prstGeom>
        </p:spPr>
        <p:txBody>
          <a:bodyPr bIns="91425" rIns="91425" lIns="91425" tIns="91425" anchor="t" anchorCtr="0">
            <a:noAutofit/>
          </a:bodyPr>
          <a:lstStyle/>
          <a:p>
            <a:pPr rtl="0" lvl="0">
              <a:buNone/>
            </a:pPr>
            <a:r>
              <a:rPr b="1" sz="1200" lang="es-419"/>
              <a:t>LSD</a:t>
            </a:r>
          </a:p>
          <a:p>
            <a:pPr algn="just" rtl="0" lvl="0" indent="-304800" marL="457200">
              <a:buClr>
                <a:schemeClr val="dk2"/>
              </a:buClr>
              <a:buSzPct val="100000"/>
              <a:buFont typeface="Arial"/>
              <a:buChar char="●"/>
            </a:pPr>
            <a:r>
              <a:rPr sz="1200" lang="es-419"/>
              <a:t>Es  un compuesto alucinógeno muy potente.</a:t>
            </a:r>
          </a:p>
          <a:p>
            <a:r>
              <a:t/>
            </a:r>
          </a:p>
          <a:p>
            <a:pPr algn="just" rtl="0" lvl="0" indent="-304800" marL="457200">
              <a:buClr>
                <a:schemeClr val="dk2"/>
              </a:buClr>
              <a:buSzPct val="100000"/>
              <a:buFont typeface="Arial"/>
              <a:buChar char="●"/>
            </a:pPr>
            <a:r>
              <a:rPr sz="1200" lang="es-419">
                <a:solidFill>
                  <a:schemeClr val="dk1"/>
                </a:solidFill>
              </a:rPr>
              <a:t>Es un agonista de serotonina en los receptores   5-HT</a:t>
            </a:r>
            <a:r>
              <a:rPr baseline="-25000" sz="1200" lang="es-419">
                <a:solidFill>
                  <a:schemeClr val="dk1"/>
                </a:solidFill>
              </a:rPr>
              <a:t>2A/C  ,  </a:t>
            </a:r>
            <a:r>
              <a:rPr sz="1200" lang="es-419">
                <a:solidFill>
                  <a:schemeClr val="dk1"/>
                </a:solidFill>
              </a:rPr>
              <a:t>5-HT</a:t>
            </a:r>
            <a:r>
              <a:rPr baseline="-25000" sz="1200" lang="es-419">
                <a:solidFill>
                  <a:schemeClr val="dk1"/>
                </a:solidFill>
              </a:rPr>
              <a:t>1A    </a:t>
            </a:r>
            <a:r>
              <a:rPr sz="1200" lang="es-419"/>
              <a:t>y   </a:t>
            </a:r>
            <a:r>
              <a:rPr sz="1200" lang="es-419">
                <a:solidFill>
                  <a:schemeClr val="dk1"/>
                </a:solidFill>
              </a:rPr>
              <a:t>5-HT</a:t>
            </a:r>
            <a:r>
              <a:rPr baseline="-25000" sz="1200" lang="es-419">
                <a:solidFill>
                  <a:schemeClr val="dk1"/>
                </a:solidFill>
              </a:rPr>
              <a:t>5A  </a:t>
            </a:r>
            <a:r>
              <a:rPr sz="1200" lang="es-419"/>
              <a:t>afecta los  receptores dopaminérgicos  </a:t>
            </a:r>
            <a:r>
              <a:rPr sz="1200" lang="es-419">
                <a:solidFill>
                  <a:schemeClr val="dk1"/>
                </a:solidFill>
              </a:rPr>
              <a:t>D</a:t>
            </a:r>
            <a:r>
              <a:rPr baseline="-25000" sz="1200" lang="es-419">
                <a:solidFill>
                  <a:schemeClr val="dk1"/>
                </a:solidFill>
              </a:rPr>
              <a:t>1</a:t>
            </a:r>
            <a:r>
              <a:rPr sz="1200" lang="es-419"/>
              <a:t> y   </a:t>
            </a:r>
            <a:r>
              <a:rPr sz="1200" lang="es-419">
                <a:solidFill>
                  <a:schemeClr val="dk1"/>
                </a:solidFill>
              </a:rPr>
              <a:t>D</a:t>
            </a:r>
            <a:r>
              <a:rPr baseline="-25000" sz="1200" lang="es-419">
                <a:solidFill>
                  <a:schemeClr val="dk1"/>
                </a:solidFill>
              </a:rPr>
              <a:t>2.</a:t>
            </a:r>
          </a:p>
          <a:p>
            <a:r>
              <a:t/>
            </a:r>
          </a:p>
          <a:p>
            <a:pPr algn="just" rtl="0" lvl="0" indent="-304800" marL="457200">
              <a:buClr>
                <a:schemeClr val="dk2"/>
              </a:buClr>
              <a:buSzPct val="100000"/>
              <a:buFont typeface="Arial"/>
              <a:buChar char="●"/>
            </a:pPr>
            <a:r>
              <a:rPr sz="1200" lang="es-419"/>
              <a:t>Altera la actividad  locomotora, sensoriomotora, el comportamiento exploratorio  y  la ansiedad en roedores.</a:t>
            </a:r>
          </a:p>
          <a:p>
            <a:r>
              <a:t/>
            </a:r>
          </a:p>
          <a:p>
            <a:pPr algn="just" rtl="0" lvl="0" indent="-304800" marL="457200">
              <a:buClr>
                <a:schemeClr val="dk2"/>
              </a:buClr>
              <a:buSzPct val="100000"/>
              <a:buFont typeface="Arial"/>
              <a:buChar char="●"/>
            </a:pPr>
            <a:r>
              <a:rPr sz="1200" lang="es-419"/>
              <a:t>La mayoría de los estudios que se han realizado sobre LSD se han hecho en ratas  y ratones macho. No hay una muestra  en hembras  representativa para observar si hay alguna diferencia entre los efectos dependiendo el sexo. </a:t>
            </a:r>
          </a:p>
          <a:p>
            <a:r>
              <a:t/>
            </a:r>
          </a:p>
        </p:txBody>
      </p:sp>
      <p:pic>
        <p:nvPicPr>
          <p:cNvPr id="36" name="Shape 36"/>
          <p:cNvPicPr preferRelativeResize="0"/>
          <p:nvPr/>
        </p:nvPicPr>
        <p:blipFill>
          <a:blip r:embed="rId3"/>
          <a:stretch>
            <a:fillRect/>
          </a:stretch>
        </p:blipFill>
        <p:spPr>
          <a:xfrm>
            <a:off y="1460500" x="5589500"/>
            <a:ext cy="3360699" cx="2897150"/>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idx="1" type="body"/>
          </p:nvPr>
        </p:nvSpPr>
        <p:spPr>
          <a:xfrm>
            <a:off y="1460500" x="3305750"/>
            <a:ext cy="3465299" cx="5708999"/>
          </a:xfrm>
          <a:prstGeom prst="rect">
            <a:avLst/>
          </a:prstGeom>
        </p:spPr>
        <p:txBody>
          <a:bodyPr bIns="91425" rIns="91425" lIns="91425" tIns="91425" anchor="t" anchorCtr="0">
            <a:noAutofit/>
          </a:bodyPr>
          <a:lstStyle/>
          <a:p>
            <a:pPr algn="just" rtl="0" lvl="0" indent="-304800" marL="457200">
              <a:buClr>
                <a:schemeClr val="dk2"/>
              </a:buClr>
              <a:buSzPct val="166666"/>
              <a:buFont typeface="Arial"/>
              <a:buChar char="•"/>
            </a:pPr>
            <a:r>
              <a:rPr sz="1200" lang="es-419"/>
              <a:t>
</a:t>
            </a:r>
            <a:r>
              <a:rPr sz="1200" lang="es-419"/>
              <a:t>Dado que las hormonas sexuales influyen en la funcionalidad del sistema serotoninérgico, es relevante tanto para los efectos clínicos del LSD y su mecanismo de acción.</a:t>
            </a:r>
          </a:p>
          <a:p>
            <a:r>
              <a:t/>
            </a:r>
          </a:p>
          <a:p>
            <a:pPr algn="just" rtl="0" lvl="0" indent="-304800" marL="457200">
              <a:buClr>
                <a:schemeClr val="dk2"/>
              </a:buClr>
              <a:buSzPct val="166666"/>
              <a:buFont typeface="Arial"/>
              <a:buChar char="•"/>
            </a:pPr>
            <a:r>
              <a:rPr sz="1200" lang="es-419"/>
              <a:t>La actividad locomotora, la conducta de olfateo  y acicalarse en la prueba de campo abierto describen la capacidad del animal para coordinar las funciones motoras , para explorar y habituarse a un nuevo entorno.</a:t>
            </a:r>
          </a:p>
          <a:p>
            <a:r>
              <a:t/>
            </a:r>
          </a:p>
          <a:p>
            <a:r>
              <a:t/>
            </a:r>
          </a:p>
          <a:p>
            <a:pPr algn="just" rtl="0" lvl="0" indent="-304800" marL="457200">
              <a:lnSpc>
                <a:spcPct val="115000"/>
              </a:lnSpc>
              <a:spcBef>
                <a:spcPts val="0"/>
              </a:spcBef>
              <a:buClr>
                <a:schemeClr val="dk2"/>
              </a:buClr>
              <a:buSzPct val="166666"/>
              <a:buFont typeface="Arial"/>
              <a:buChar char="•"/>
            </a:pPr>
            <a:r>
              <a:rPr sz="1200" lang="es-419"/>
              <a:t>La mayoría de las drogas alucinógenas desorganizan el comportamiento típico de las ratas en un campo abierto.</a:t>
            </a:r>
          </a:p>
        </p:txBody>
      </p:sp>
      <p:pic>
        <p:nvPicPr>
          <p:cNvPr id="42" name="Shape 42"/>
          <p:cNvPicPr preferRelativeResize="0"/>
          <p:nvPr/>
        </p:nvPicPr>
        <p:blipFill>
          <a:blip r:embed="rId3"/>
          <a:stretch>
            <a:fillRect/>
          </a:stretch>
        </p:blipFill>
        <p:spPr>
          <a:xfrm>
            <a:off y="1885125" x="108900"/>
            <a:ext cy="2616049" cx="3370849"/>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7" x="457200"/>
            <a:ext cy="1141499" cx="8229600"/>
          </a:xfrm>
          <a:prstGeom prst="rect">
            <a:avLst/>
          </a:prstGeom>
        </p:spPr>
        <p:txBody>
          <a:bodyPr bIns="91425" rIns="91425" lIns="91425" tIns="91425" anchor="b" anchorCtr="0">
            <a:noAutofit/>
          </a:bodyPr>
          <a:lstStyle/>
          <a:p>
            <a:pPr>
              <a:buNone/>
            </a:pPr>
            <a:r>
              <a:rPr lang="es-419"/>
              <a:t>Objetivo</a:t>
            </a:r>
          </a:p>
        </p:txBody>
      </p:sp>
      <p:sp>
        <p:nvSpPr>
          <p:cNvPr id="48" name="Shape 48"/>
          <p:cNvSpPr txBox="1"/>
          <p:nvPr>
            <p:ph idx="1" type="body"/>
          </p:nvPr>
        </p:nvSpPr>
        <p:spPr>
          <a:xfrm>
            <a:off y="1347474" x="511575"/>
            <a:ext cy="3465299" cx="8229600"/>
          </a:xfrm>
          <a:prstGeom prst="rect">
            <a:avLst/>
          </a:prstGeom>
        </p:spPr>
        <p:txBody>
          <a:bodyPr bIns="91425" rIns="91425" lIns="91425" tIns="91425" anchor="t" anchorCtr="0">
            <a:noAutofit/>
          </a:bodyPr>
          <a:lstStyle/>
          <a:p>
            <a:pPr algn="just" rtl="0" lvl="0">
              <a:buNone/>
            </a:pPr>
            <a:r>
              <a:rPr sz="1800" lang="es-419"/>
              <a:t>
</a:t>
            </a:r>
            <a:r>
              <a:rPr sz="1800" lang="es-419"/>
              <a:t>Describir las diferencias de sexo y el ciclo estral femenino en los efectos de la N, N-dietil lisergamida (LSD) sobre la actividad  locomotora  </a:t>
            </a:r>
            <a:r>
              <a:rPr sz="1800" lang="es-419">
                <a:solidFill>
                  <a:srgbClr val="141823"/>
                </a:solidFill>
              </a:rPr>
              <a:t>y  en un  repertorio de conductas en campo abierto, y sus  efectos sobre la supresión sensoriomotora en ratas (inhibición prepulso (PPI).</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317397" x="317925"/>
            <a:ext cy="1141499" cx="8229600"/>
          </a:xfrm>
          <a:prstGeom prst="rect">
            <a:avLst/>
          </a:prstGeom>
        </p:spPr>
        <p:txBody>
          <a:bodyPr bIns="91425" rIns="91425" lIns="91425" tIns="91425" anchor="b" anchorCtr="0">
            <a:noAutofit/>
          </a:bodyPr>
          <a:lstStyle/>
          <a:p>
            <a:pPr>
              <a:buNone/>
            </a:pPr>
            <a:r>
              <a:rPr sz="3000" lang="es-419"/>
              <a:t>Materiales y método</a:t>
            </a:r>
          </a:p>
        </p:txBody>
      </p:sp>
      <p:sp>
        <p:nvSpPr>
          <p:cNvPr id="54" name="Shape 54"/>
          <p:cNvSpPr/>
          <p:nvPr/>
        </p:nvSpPr>
        <p:spPr>
          <a:xfrm>
            <a:off y="670250" x="99125"/>
            <a:ext cy="4451699" cx="2865299"/>
          </a:xfrm>
          <a:prstGeom prst="roundRect">
            <a:avLst>
              <a:gd fmla="val 16667" name="adj"/>
            </a:avLst>
          </a:prstGeom>
          <a:solidFill>
            <a:srgbClr val="FFFFFF"/>
          </a:solidFill>
          <a:ln w="19050" cap="flat">
            <a:solidFill>
              <a:srgbClr val="000000"/>
            </a:solidFill>
            <a:prstDash val="solid"/>
            <a:round/>
            <a:headEnd w="med" len="med" type="none"/>
            <a:tailEnd w="med" len="med" type="none"/>
          </a:ln>
        </p:spPr>
        <p:txBody>
          <a:bodyPr bIns="91425" rIns="91425" lIns="91425" tIns="91425" anchor="ctr" anchorCtr="0">
            <a:noAutofit/>
          </a:bodyPr>
          <a:lstStyle/>
          <a:p>
            <a:pPr algn="ctr" rtl="0" lvl="0">
              <a:spcBef>
                <a:spcPts val="600"/>
              </a:spcBef>
              <a:buNone/>
            </a:pPr>
            <a:r>
              <a:rPr b="1" sz="600" lang="es-419">
                <a:solidFill>
                  <a:schemeClr val="dk2"/>
                </a:solidFill>
              </a:rPr>
              <a:t>
</a:t>
            </a:r>
          </a:p>
          <a:p>
            <a:r>
              <a:t/>
            </a:r>
          </a:p>
          <a:p>
            <a:pPr algn="ctr" rtl="0" lvl="0">
              <a:spcBef>
                <a:spcPts val="600"/>
              </a:spcBef>
              <a:buNone/>
            </a:pPr>
            <a:r>
              <a:rPr b="1" sz="900" lang="es-419">
                <a:solidFill>
                  <a:schemeClr val="dk2"/>
                </a:solidFill>
              </a:rPr>
              <a:t>Animales y procedimiento</a:t>
            </a:r>
          </a:p>
          <a:p>
            <a:pPr algn="just" rtl="0" lvl="0">
              <a:lnSpc>
                <a:spcPct val="150000"/>
              </a:lnSpc>
              <a:spcBef>
                <a:spcPts val="600"/>
              </a:spcBef>
              <a:buNone/>
            </a:pPr>
            <a:r>
              <a:rPr sz="900" lang="es-419">
                <a:solidFill>
                  <a:schemeClr val="dk2"/>
                </a:solidFill>
              </a:rPr>
              <a:t>Ratas Wistar: Machos (200-250  g) y  hembras ( 150-180 g), de 8 a 9 semanas de edad.</a:t>
            </a:r>
          </a:p>
          <a:p>
            <a:r>
              <a:t/>
            </a:r>
          </a:p>
          <a:p>
            <a:pPr algn="just" rtl="0" lvl="0">
              <a:spcBef>
                <a:spcPts val="600"/>
              </a:spcBef>
              <a:buClr>
                <a:schemeClr val="dk1"/>
              </a:buClr>
              <a:buSzPct val="122222"/>
              <a:buFont typeface="Arial"/>
              <a:buNone/>
            </a:pPr>
            <a:r>
              <a:rPr sz="900" lang="es-419">
                <a:solidFill>
                  <a:schemeClr val="dk2"/>
                </a:solidFill>
              </a:rPr>
              <a:t>3 Grupos (8-12 ratas)</a:t>
            </a:r>
          </a:p>
          <a:p>
            <a:pPr algn="just" rtl="0" lvl="0" indent="-285750" marL="457200">
              <a:lnSpc>
                <a:spcPct val="150000"/>
              </a:lnSpc>
              <a:spcBef>
                <a:spcPts val="600"/>
              </a:spcBef>
              <a:buClr>
                <a:schemeClr val="dk2"/>
              </a:buClr>
              <a:buSzPct val="166666"/>
              <a:buFont typeface="Arial"/>
              <a:buChar char="•"/>
            </a:pPr>
            <a:r>
              <a:rPr sz="900" lang="es-419">
                <a:solidFill>
                  <a:schemeClr val="dk2"/>
                </a:solidFill>
              </a:rPr>
              <a:t>Machos</a:t>
            </a:r>
          </a:p>
          <a:p>
            <a:pPr algn="just" rtl="0" lvl="0" indent="-285750" marL="457200">
              <a:lnSpc>
                <a:spcPct val="150000"/>
              </a:lnSpc>
              <a:spcBef>
                <a:spcPts val="600"/>
              </a:spcBef>
              <a:buClr>
                <a:schemeClr val="dk2"/>
              </a:buClr>
              <a:buSzPct val="166666"/>
              <a:buFont typeface="Arial"/>
              <a:buChar char="•"/>
            </a:pPr>
            <a:r>
              <a:rPr sz="900" lang="es-419">
                <a:solidFill>
                  <a:schemeClr val="dk2"/>
                </a:solidFill>
              </a:rPr>
              <a:t>Hembras EP (Fase proestral y estral)</a:t>
            </a:r>
          </a:p>
          <a:p>
            <a:pPr algn="just" rtl="0" lvl="0" indent="-285750" marL="457200">
              <a:lnSpc>
                <a:spcPct val="150000"/>
              </a:lnSpc>
              <a:spcBef>
                <a:spcPts val="600"/>
              </a:spcBef>
              <a:buClr>
                <a:schemeClr val="dk2"/>
              </a:buClr>
              <a:buSzPct val="166666"/>
              <a:buFont typeface="Arial"/>
              <a:buChar char="•"/>
            </a:pPr>
            <a:r>
              <a:rPr sz="900" lang="es-419">
                <a:solidFill>
                  <a:schemeClr val="dk2"/>
                </a:solidFill>
              </a:rPr>
              <a:t>Hembras MD (Fase metaestral y diestral)</a:t>
            </a:r>
          </a:p>
          <a:p>
            <a:pPr algn="just" rtl="0" lvl="0">
              <a:lnSpc>
                <a:spcPct val="150000"/>
              </a:lnSpc>
              <a:spcBef>
                <a:spcPts val="600"/>
              </a:spcBef>
              <a:buNone/>
            </a:pPr>
            <a:r>
              <a:rPr sz="900" lang="es-419">
                <a:solidFill>
                  <a:schemeClr val="dk2"/>
                </a:solidFill>
              </a:rPr>
              <a:t>Frotis vaginales: Preliminares y posteriores.</a:t>
            </a:r>
          </a:p>
          <a:p>
            <a:pPr algn="ctr" rtl="0" lvl="0">
              <a:spcBef>
                <a:spcPts val="600"/>
              </a:spcBef>
              <a:buClr>
                <a:schemeClr val="dk1"/>
              </a:buClr>
              <a:buSzPct val="122222"/>
              <a:buFont typeface="Arial"/>
              <a:buNone/>
            </a:pPr>
            <a:r>
              <a:rPr b="1" sz="900" lang="es-419">
                <a:solidFill>
                  <a:schemeClr val="dk2"/>
                </a:solidFill>
              </a:rPr>
              <a:t>Tratamiento con medicamentos</a:t>
            </a:r>
          </a:p>
          <a:p>
            <a:r>
              <a:t/>
            </a:r>
          </a:p>
          <a:p>
            <a:pPr algn="just" rtl="0" lvl="0">
              <a:buNone/>
            </a:pPr>
            <a:r>
              <a:rPr sz="900" lang="es-419">
                <a:solidFill>
                  <a:schemeClr val="dk2"/>
                </a:solidFill>
              </a:rPr>
              <a:t>Adm. Subcutánea:</a:t>
            </a:r>
          </a:p>
          <a:p>
            <a:r>
              <a:t/>
            </a:r>
          </a:p>
          <a:p>
            <a:pPr algn="just" rtl="0" lvl="0" indent="-285750" marL="457200">
              <a:lnSpc>
                <a:spcPct val="150000"/>
              </a:lnSpc>
              <a:buClr>
                <a:schemeClr val="dk1"/>
              </a:buClr>
              <a:buSzPct val="100000"/>
              <a:buFont typeface="Arial"/>
              <a:buChar char="●"/>
            </a:pPr>
            <a:r>
              <a:rPr sz="900" lang="es-419">
                <a:solidFill>
                  <a:schemeClr val="dk2"/>
                </a:solidFill>
              </a:rPr>
              <a:t>N,N-dietil lisergamida (5, 50 y 200 µg/kg en un volumen de 2 ml/kg de peso corporal).</a:t>
            </a:r>
          </a:p>
          <a:p>
            <a:pPr algn="just" rtl="0" lvl="0" indent="-285750" marL="457200">
              <a:lnSpc>
                <a:spcPct val="150000"/>
              </a:lnSpc>
              <a:buClr>
                <a:schemeClr val="dk1"/>
              </a:buClr>
              <a:buSzPct val="100000"/>
              <a:buFont typeface="Arial"/>
              <a:buChar char="●"/>
            </a:pPr>
            <a:r>
              <a:rPr sz="900" lang="es-419">
                <a:solidFill>
                  <a:schemeClr val="dk2"/>
                </a:solidFill>
              </a:rPr>
              <a:t>Placebo: Solución salina </a:t>
            </a:r>
          </a:p>
          <a:p>
            <a:r>
              <a:t/>
            </a:r>
          </a:p>
          <a:p>
            <a:r>
              <a:t/>
            </a:r>
          </a:p>
          <a:p>
            <a:r>
              <a:t/>
            </a:r>
          </a:p>
          <a:p>
            <a:r>
              <a:t/>
            </a:r>
          </a:p>
        </p:txBody>
      </p:sp>
      <p:sp>
        <p:nvSpPr>
          <p:cNvPr id="55" name="Shape 55"/>
          <p:cNvSpPr/>
          <p:nvPr/>
        </p:nvSpPr>
        <p:spPr>
          <a:xfrm>
            <a:off y="698100" x="3220075"/>
            <a:ext cy="4400699" cx="2768099"/>
          </a:xfrm>
          <a:prstGeom prst="roundRect">
            <a:avLst>
              <a:gd fmla="val 16667" name="adj"/>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lnSpc>
                <a:spcPct val="150000"/>
              </a:lnSpc>
              <a:spcBef>
                <a:spcPts val="600"/>
              </a:spcBef>
              <a:buNone/>
            </a:pPr>
            <a:r>
              <a:rPr b="1" sz="600" lang="es-419">
                <a:solidFill>
                  <a:schemeClr val="dk2"/>
                </a:solidFill>
              </a:rPr>
              <a:t>
</a:t>
            </a:r>
            <a:r>
              <a:rPr b="1" sz="900" lang="es-419">
                <a:solidFill>
                  <a:schemeClr val="dk2"/>
                </a:solidFill>
              </a:rPr>
              <a:t>Actividad locomotora</a:t>
            </a:r>
          </a:p>
          <a:p>
            <a:pPr algn="just" rtl="0" lvl="0">
              <a:lnSpc>
                <a:spcPct val="150000"/>
              </a:lnSpc>
              <a:spcBef>
                <a:spcPts val="600"/>
              </a:spcBef>
              <a:buClr>
                <a:schemeClr val="dk1"/>
              </a:buClr>
              <a:buSzPct val="122222"/>
              <a:buFont typeface="Arial"/>
              <a:buNone/>
            </a:pPr>
            <a:r>
              <a:rPr sz="900" lang="es-419" i="1">
                <a:solidFill>
                  <a:schemeClr val="dk2"/>
                </a:solidFill>
              </a:rPr>
              <a:t>Programa Ethovision:</a:t>
            </a:r>
          </a:p>
          <a:p>
            <a:pPr algn="just" rtl="0" lvl="0" indent="-285750" marL="457200">
              <a:lnSpc>
                <a:spcPct val="115000"/>
              </a:lnSpc>
              <a:spcBef>
                <a:spcPts val="600"/>
              </a:spcBef>
              <a:buClr>
                <a:srgbClr val="000000"/>
              </a:buClr>
              <a:buSzPct val="100000"/>
              <a:buFont typeface="Arial"/>
              <a:buChar char="●"/>
            </a:pPr>
            <a:r>
              <a:rPr sz="900" lang="es-419">
                <a:solidFill>
                  <a:schemeClr val="dk2"/>
                </a:solidFill>
              </a:rPr>
              <a:t>Registro y análisis de la distancia total recorrida (TDT) en intervalos de tiempo de 5 min.</a:t>
            </a:r>
          </a:p>
          <a:p>
            <a:r>
              <a:t/>
            </a:r>
          </a:p>
          <a:p>
            <a:pPr algn="just" rtl="0" lvl="0" indent="-285750" marL="457200">
              <a:lnSpc>
                <a:spcPct val="115000"/>
              </a:lnSpc>
              <a:spcBef>
                <a:spcPts val="600"/>
              </a:spcBef>
              <a:buClr>
                <a:schemeClr val="dk2"/>
              </a:buClr>
              <a:buSzPct val="166666"/>
              <a:buFont typeface="Arial"/>
              <a:buChar char="•"/>
            </a:pPr>
            <a:r>
              <a:rPr sz="900" lang="es-419">
                <a:solidFill>
                  <a:schemeClr val="dk2"/>
                </a:solidFill>
              </a:rPr>
              <a:t>Evaluación de  Tigmotaxis: Número de 0 a 1 - aparecer en la periferia.</a:t>
            </a:r>
          </a:p>
          <a:p>
            <a:r>
              <a:t/>
            </a:r>
          </a:p>
          <a:p>
            <a:pPr algn="just" rtl="0" lvl="0" indent="-285750" marL="457200">
              <a:lnSpc>
                <a:spcPct val="115000"/>
              </a:lnSpc>
              <a:spcBef>
                <a:spcPts val="600"/>
              </a:spcBef>
              <a:buClr>
                <a:schemeClr val="dk2"/>
              </a:buClr>
              <a:buSzPct val="166666"/>
              <a:buFont typeface="Arial"/>
              <a:buChar char="•"/>
            </a:pPr>
            <a:r>
              <a:rPr sz="900" lang="es-419">
                <a:solidFill>
                  <a:schemeClr val="dk2"/>
                </a:solidFill>
              </a:rPr>
              <a:t>Caja negra, de plástico con arena situada en una habitación a prueba de sonido e iluminada</a:t>
            </a:r>
          </a:p>
          <a:p>
            <a:pPr algn="just" rtl="0" lvl="0">
              <a:lnSpc>
                <a:spcPct val="150000"/>
              </a:lnSpc>
              <a:spcBef>
                <a:spcPts val="600"/>
              </a:spcBef>
              <a:buNone/>
            </a:pPr>
            <a:r>
              <a:rPr sz="900" lang="es-419">
                <a:solidFill>
                  <a:schemeClr val="dk2"/>
                </a:solidFill>
              </a:rPr>
              <a:t>Cada rata se colocó en el centro de la arena 15 minutos después de la administración de LSD y la actividad locomotora se registró durante 30 minutos.</a:t>
            </a:r>
          </a:p>
          <a:p>
            <a:r>
              <a:t/>
            </a:r>
          </a:p>
        </p:txBody>
      </p:sp>
      <p:sp>
        <p:nvSpPr>
          <p:cNvPr id="56" name="Shape 56"/>
          <p:cNvSpPr/>
          <p:nvPr/>
        </p:nvSpPr>
        <p:spPr>
          <a:xfrm>
            <a:off y="670250" x="6134325"/>
            <a:ext cy="4451699" cx="2865299"/>
          </a:xfrm>
          <a:prstGeom prst="roundRect">
            <a:avLst>
              <a:gd fmla="val 16667" name="adj"/>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l" rtl="0" lvl="0">
              <a:spcBef>
                <a:spcPts val="600"/>
              </a:spcBef>
              <a:buClr>
                <a:schemeClr val="dk1"/>
              </a:buClr>
              <a:buSzPct val="122222"/>
              <a:buFont typeface="Arial"/>
              <a:buNone/>
            </a:pPr>
            <a:r>
              <a:rPr b="1" sz="900" lang="es-419">
                <a:solidFill>
                  <a:schemeClr val="dk2"/>
                </a:solidFill>
              </a:rPr>
              <a:t>Repertorio conductual en la prueba de campo abierto</a:t>
            </a:r>
          </a:p>
          <a:p>
            <a:r>
              <a:t/>
            </a:r>
          </a:p>
          <a:p>
            <a:pPr algn="just" rtl="0" lvl="0">
              <a:spcBef>
                <a:spcPts val="600"/>
              </a:spcBef>
              <a:buNone/>
            </a:pPr>
            <a:r>
              <a:rPr sz="900" lang="es-419">
                <a:solidFill>
                  <a:schemeClr val="dk2"/>
                </a:solidFill>
              </a:rPr>
              <a:t>Ensayos de 8- 12 am</a:t>
            </a:r>
          </a:p>
          <a:p>
            <a:pPr algn="just" rtl="0" lvl="0">
              <a:spcBef>
                <a:spcPts val="600"/>
              </a:spcBef>
              <a:buNone/>
            </a:pPr>
            <a:r>
              <a:rPr sz="900" lang="es-419">
                <a:solidFill>
                  <a:schemeClr val="dk2"/>
                </a:solidFill>
              </a:rPr>
              <a:t>Fármaco (5,50,200 mg/Kg) o vehículo → Jaulas → Caja 15 min después  → Observación durante 5 min.</a:t>
            </a:r>
          </a:p>
          <a:p>
            <a:pPr algn="just" rtl="0" lvl="0">
              <a:spcBef>
                <a:spcPts val="600"/>
              </a:spcBef>
              <a:buNone/>
            </a:pPr>
            <a:r>
              <a:rPr sz="900" lang="es-419">
                <a:solidFill>
                  <a:schemeClr val="dk2"/>
                </a:solidFill>
              </a:rPr>
              <a:t> </a:t>
            </a:r>
          </a:p>
          <a:p>
            <a:pPr algn="just" rtl="0" lvl="0" indent="-285750" marL="457200">
              <a:spcBef>
                <a:spcPts val="600"/>
              </a:spcBef>
              <a:buClr>
                <a:schemeClr val="dk2"/>
              </a:buClr>
              <a:buSzPct val="100000"/>
              <a:buFont typeface="Arial"/>
              <a:buChar char="●"/>
            </a:pPr>
            <a:r>
              <a:rPr sz="900" lang="es-419">
                <a:solidFill>
                  <a:schemeClr val="dk2"/>
                </a:solidFill>
              </a:rPr>
              <a:t>Registro del comportamiento</a:t>
            </a:r>
          </a:p>
          <a:p>
            <a:pPr algn="just" rtl="0" lvl="0">
              <a:spcBef>
                <a:spcPts val="600"/>
              </a:spcBef>
              <a:buNone/>
            </a:pPr>
            <a:r>
              <a:rPr sz="900" lang="es-419">
                <a:solidFill>
                  <a:schemeClr val="dk2"/>
                </a:solidFill>
              </a:rPr>
              <a:t>Programa DOS: Núm. pulsaciones de teclas y tiempo en seg. entre cada pulsación. </a:t>
            </a:r>
          </a:p>
          <a:p>
            <a:r>
              <a:t/>
            </a:r>
          </a:p>
          <a:p>
            <a:pPr algn="just" rtl="0" lvl="0" indent="-285750" marL="457200">
              <a:spcBef>
                <a:spcPts val="600"/>
              </a:spcBef>
              <a:buClr>
                <a:schemeClr val="dk2"/>
              </a:buClr>
              <a:buSzPct val="100000"/>
              <a:buFont typeface="Arial"/>
              <a:buChar char="●"/>
            </a:pPr>
            <a:r>
              <a:rPr sz="900" lang="es-419">
                <a:solidFill>
                  <a:schemeClr val="dk2"/>
                </a:solidFill>
              </a:rPr>
              <a:t>Patrones de comportamiento</a:t>
            </a:r>
          </a:p>
          <a:p>
            <a:pPr algn="just" rtl="0" lvl="0">
              <a:spcBef>
                <a:spcPts val="600"/>
              </a:spcBef>
              <a:buNone/>
            </a:pPr>
            <a:r>
              <a:rPr sz="900" lang="es-419">
                <a:solidFill>
                  <a:schemeClr val="dk2"/>
                </a:solidFill>
              </a:rPr>
              <a:t>a) Inhalación (movimientos de vibrisas)</a:t>
            </a:r>
          </a:p>
          <a:p>
            <a:pPr algn="just" rtl="0" lvl="0">
              <a:spcBef>
                <a:spcPts val="600"/>
              </a:spcBef>
              <a:buNone/>
            </a:pPr>
            <a:r>
              <a:rPr sz="900" lang="es-419">
                <a:solidFill>
                  <a:schemeClr val="dk2"/>
                </a:solidFill>
              </a:rPr>
              <a:t>b) Levantamiento de las 2 patas delanteras</a:t>
            </a:r>
          </a:p>
          <a:p>
            <a:pPr algn="just" rtl="0" lvl="0">
              <a:spcBef>
                <a:spcPts val="600"/>
              </a:spcBef>
              <a:buNone/>
            </a:pPr>
            <a:r>
              <a:rPr sz="900" lang="es-419">
                <a:solidFill>
                  <a:schemeClr val="dk2"/>
                </a:solidFill>
              </a:rPr>
              <a:t>c) Acicalamiento</a:t>
            </a:r>
          </a:p>
          <a:p>
            <a:pPr algn="just" rtl="0" lvl="0">
              <a:spcBef>
                <a:spcPts val="600"/>
              </a:spcBef>
              <a:buNone/>
            </a:pPr>
            <a:r>
              <a:rPr sz="900" lang="es-419">
                <a:solidFill>
                  <a:schemeClr val="dk2"/>
                </a:solidFill>
              </a:rPr>
              <a:t>d) Inmovilidad o congelamiento</a:t>
            </a:r>
          </a:p>
          <a:p>
            <a:pPr algn="just" rtl="0" lvl="0">
              <a:spcBef>
                <a:spcPts val="600"/>
              </a:spcBef>
              <a:buNone/>
            </a:pPr>
            <a:r>
              <a:rPr sz="900" lang="es-419">
                <a:solidFill>
                  <a:schemeClr val="dk2"/>
                </a:solidFill>
              </a:rPr>
              <a:t>e) Postura del cuerpo plana</a:t>
            </a:r>
          </a:p>
          <a:p>
            <a:pPr algn="just" rtl="0" lvl="0">
              <a:spcBef>
                <a:spcPts val="600"/>
              </a:spcBef>
              <a:buNone/>
            </a:pPr>
            <a:r>
              <a:rPr sz="900" lang="es-419">
                <a:solidFill>
                  <a:schemeClr val="dk2"/>
                </a:solidFill>
              </a:rPr>
              <a:t>f) Sacudidas de perro mojado</a:t>
            </a:r>
          </a:p>
          <a:p>
            <a:r>
              <a:t/>
            </a:r>
          </a:p>
          <a:p>
            <a: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p:nvPr/>
        </p:nvSpPr>
        <p:spPr>
          <a:xfrm>
            <a:off y="495400" x="737950"/>
            <a:ext cy="4531499" cx="3177000"/>
          </a:xfrm>
          <a:prstGeom prst="roundRect">
            <a:avLst>
              <a:gd fmla="val 16667" name="adj"/>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600"/>
              </a:spcBef>
              <a:buClr>
                <a:schemeClr val="dk1"/>
              </a:buClr>
              <a:buSzPct val="122222"/>
              <a:buFont typeface="Arial"/>
              <a:buNone/>
            </a:pPr>
            <a:r>
              <a:rPr b="1" sz="900" lang="es-419">
                <a:solidFill>
                  <a:schemeClr val="dk2"/>
                </a:solidFill>
              </a:rPr>
              <a:t>Inhibición prepulso (PPI) de la reacción de sobresalto acústico (ASR)</a:t>
            </a:r>
          </a:p>
          <a:p>
            <a:r>
              <a:t/>
            </a:r>
          </a:p>
          <a:p>
            <a:pPr algn="just" rtl="0" lvl="0">
              <a:spcBef>
                <a:spcPts val="600"/>
              </a:spcBef>
              <a:buClr>
                <a:schemeClr val="dk1"/>
              </a:buClr>
              <a:buSzPct val="122222"/>
              <a:buFont typeface="Arial"/>
              <a:buNone/>
            </a:pPr>
            <a:r>
              <a:rPr sz="900" lang="es-419">
                <a:solidFill>
                  <a:schemeClr val="dk2"/>
                </a:solidFill>
              </a:rPr>
              <a:t>Dos cámaras de sobresalto: a prueba de sonido, uniformemente iluminada, acelerómetro piezoeléctrico, estabilímetro-diametro 8.7-, sonómetro, altavoz -62 dB-.</a:t>
            </a:r>
          </a:p>
          <a:p>
            <a:r>
              <a:t/>
            </a:r>
          </a:p>
          <a:p>
            <a:r>
              <a:t/>
            </a:r>
          </a:p>
          <a:p>
            <a:r>
              <a:t/>
            </a:r>
          </a:p>
          <a:p>
            <a:r>
              <a:t/>
            </a:r>
          </a:p>
          <a:p>
            <a:r>
              <a:t/>
            </a:r>
          </a:p>
          <a:p>
            <a:pPr algn="just" rtl="0" lvl="0">
              <a:spcBef>
                <a:spcPts val="600"/>
              </a:spcBef>
              <a:buClr>
                <a:schemeClr val="dk1"/>
              </a:buClr>
              <a:buSzPct val="137500"/>
              <a:buFont typeface="Arial"/>
              <a:buNone/>
            </a:pPr>
            <a:r>
              <a:rPr sz="800" lang="es-419">
                <a:solidFill>
                  <a:schemeClr val="dk2"/>
                </a:solidFill>
              </a:rPr>
              <a:t>1) </a:t>
            </a:r>
            <a:r>
              <a:rPr sz="900" lang="es-419">
                <a:solidFill>
                  <a:schemeClr val="dk2"/>
                </a:solidFill>
              </a:rPr>
              <a:t>Un sólo pulso: 120 dB, duración 20ms</a:t>
            </a:r>
          </a:p>
          <a:p>
            <a:pPr algn="just" rtl="0" lvl="0">
              <a:spcBef>
                <a:spcPts val="600"/>
              </a:spcBef>
              <a:buClr>
                <a:schemeClr val="dk1"/>
              </a:buClr>
              <a:buSzPct val="122222"/>
              <a:buFont typeface="Arial"/>
              <a:buNone/>
            </a:pPr>
            <a:r>
              <a:rPr sz="900" lang="es-419">
                <a:solidFill>
                  <a:schemeClr val="dk2"/>
                </a:solidFill>
              </a:rPr>
              <a:t>2) Prepulso- pulso: prepulso 13 dB arriba del ruido de fondo, duración 20 ms, 100 ms antes del 1).</a:t>
            </a:r>
          </a:p>
          <a:p>
            <a:pPr algn="just" rtl="0" lvl="0">
              <a:spcBef>
                <a:spcPts val="600"/>
              </a:spcBef>
              <a:buClr>
                <a:schemeClr val="dk1"/>
              </a:buClr>
              <a:buSzPct val="122222"/>
              <a:buFont typeface="Arial"/>
              <a:buNone/>
            </a:pPr>
            <a:r>
              <a:rPr sz="900" lang="es-419">
                <a:solidFill>
                  <a:schemeClr val="dk2"/>
                </a:solidFill>
              </a:rPr>
              <a:t>3) Sólo prepulso: 13 dB sobre el  ruido de fondo, duración 20 ms</a:t>
            </a:r>
          </a:p>
          <a:p>
            <a:pPr algn="just" rtl="0" lvl="0">
              <a:spcBef>
                <a:spcPts val="600"/>
              </a:spcBef>
              <a:buClr>
                <a:schemeClr val="dk1"/>
              </a:buClr>
              <a:buSzPct val="122222"/>
              <a:buFont typeface="Arial"/>
              <a:buNone/>
            </a:pPr>
            <a:r>
              <a:rPr sz="900" lang="es-419">
                <a:solidFill>
                  <a:schemeClr val="dk2"/>
                </a:solidFill>
              </a:rPr>
              <a:t>4) Ningún estímulo.</a:t>
            </a:r>
          </a:p>
          <a:p>
            <a:r>
              <a:t/>
            </a:r>
          </a:p>
          <a:p>
            <a:pPr algn="just" rtl="0" lvl="0">
              <a:spcBef>
                <a:spcPts val="600"/>
              </a:spcBef>
              <a:buClr>
                <a:schemeClr val="dk1"/>
              </a:buClr>
              <a:buSzPct val="122222"/>
              <a:buFont typeface="Arial"/>
              <a:buNone/>
            </a:pPr>
            <a:r>
              <a:rPr sz="900" lang="es-419">
                <a:solidFill>
                  <a:schemeClr val="dk2"/>
                </a:solidFill>
              </a:rPr>
              <a:t>Se les dió 5 presentaciones de cada tipo de prueba con intervalo interflotante de 30 s. </a:t>
            </a:r>
          </a:p>
          <a:p>
            <a:r>
              <a:t/>
            </a:r>
          </a:p>
          <a:p>
            <a:r>
              <a:t/>
            </a:r>
          </a:p>
        </p:txBody>
      </p:sp>
      <p:pic>
        <p:nvPicPr>
          <p:cNvPr id="62" name="Shape 62"/>
          <p:cNvPicPr preferRelativeResize="0"/>
          <p:nvPr/>
        </p:nvPicPr>
        <p:blipFill>
          <a:blip r:embed="rId3"/>
          <a:stretch>
            <a:fillRect/>
          </a:stretch>
        </p:blipFill>
        <p:spPr>
          <a:xfrm>
            <a:off y="1803900" x="790325"/>
            <a:ext cy="847399" cx="2956849"/>
          </a:xfrm>
          <a:prstGeom prst="rect">
            <a:avLst/>
          </a:prstGeom>
        </p:spPr>
      </p:pic>
      <p:sp>
        <p:nvSpPr>
          <p:cNvPr id="63" name="Shape 63"/>
          <p:cNvSpPr/>
          <p:nvPr/>
        </p:nvSpPr>
        <p:spPr>
          <a:xfrm>
            <a:off y="495400" x="4754675"/>
            <a:ext cy="4531499" cx="3081599"/>
          </a:xfrm>
          <a:prstGeom prst="roundRect">
            <a:avLst>
              <a:gd fmla="val 16667" name="adj"/>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600"/>
              </a:spcBef>
              <a:buClr>
                <a:schemeClr val="dk1"/>
              </a:buClr>
              <a:buSzPct val="91666"/>
              <a:buFont typeface="Arial"/>
              <a:buNone/>
            </a:pPr>
            <a:r>
              <a:rPr b="1" sz="1200" lang="es-419">
                <a:solidFill>
                  <a:schemeClr val="dk2"/>
                </a:solidFill>
              </a:rPr>
              <a:t>Estadística</a:t>
            </a:r>
          </a:p>
          <a:p>
            <a:pPr algn="just" rtl="0" lvl="0">
              <a:spcBef>
                <a:spcPts val="600"/>
              </a:spcBef>
              <a:buClr>
                <a:schemeClr val="dk1"/>
              </a:buClr>
              <a:buSzPct val="91666"/>
              <a:buFont typeface="Arial"/>
              <a:buNone/>
            </a:pPr>
            <a:r>
              <a:rPr sz="1200" lang="es-419">
                <a:solidFill>
                  <a:schemeClr val="dk2"/>
                </a:solidFill>
              </a:rPr>
              <a:t>Statistica 7.0 software</a:t>
            </a:r>
          </a:p>
          <a:p>
            <a:r>
              <a:t/>
            </a:r>
          </a:p>
          <a:p>
            <a:pPr algn="just" rtl="0" lvl="0">
              <a:spcBef>
                <a:spcPts val="0"/>
              </a:spcBef>
              <a:buClr>
                <a:schemeClr val="dk1"/>
              </a:buClr>
              <a:buSzPct val="91666"/>
              <a:buFont typeface="Arial"/>
              <a:buNone/>
            </a:pPr>
            <a:r>
              <a:rPr sz="1200" lang="es-419">
                <a:solidFill>
                  <a:schemeClr val="dk2"/>
                </a:solidFill>
              </a:rPr>
              <a:t>Anova de 2 vías</a:t>
            </a:r>
          </a:p>
          <a:p>
            <a:pPr algn="just" rtl="0" lvl="0">
              <a:spcBef>
                <a:spcPts val="0"/>
              </a:spcBef>
              <a:buClr>
                <a:schemeClr val="dk1"/>
              </a:buClr>
              <a:buSzPct val="91666"/>
              <a:buFont typeface="Arial"/>
              <a:buNone/>
            </a:pPr>
            <a:r>
              <a:rPr sz="1200" lang="es-419">
                <a:solidFill>
                  <a:schemeClr val="dk2"/>
                </a:solidFill>
              </a:rPr>
              <a:t>Comparación post-hoc   Tukey-Kramer</a:t>
            </a:r>
          </a:p>
          <a:p>
            <a:pPr algn="just" rtl="0" lvl="0">
              <a:spcBef>
                <a:spcPts val="0"/>
              </a:spcBef>
              <a:buClr>
                <a:schemeClr val="dk1"/>
              </a:buClr>
              <a:buSzPct val="91666"/>
              <a:buFont typeface="Arial"/>
              <a:buNone/>
            </a:pPr>
            <a:r>
              <a:rPr sz="1200" lang="es-419">
                <a:solidFill>
                  <a:schemeClr val="dk2"/>
                </a:solidFill>
              </a:rPr>
              <a:t>Anova de 3 vías</a:t>
            </a:r>
          </a:p>
          <a:p>
            <a:pPr algn="just" rtl="0" lvl="0">
              <a:spcBef>
                <a:spcPts val="0"/>
              </a:spcBef>
              <a:buClr>
                <a:schemeClr val="dk1"/>
              </a:buClr>
              <a:buSzPct val="91666"/>
              <a:buFont typeface="Arial"/>
              <a:buNone/>
            </a:pPr>
            <a:r>
              <a:rPr sz="1200" lang="es-419">
                <a:solidFill>
                  <a:schemeClr val="dk2"/>
                </a:solidFill>
              </a:rPr>
              <a:t>Significacia </a:t>
            </a:r>
            <a:r>
              <a:rPr sz="1200" lang="es-419" i="1">
                <a:solidFill>
                  <a:schemeClr val="dk2"/>
                </a:solidFill>
              </a:rPr>
              <a:t>p </a:t>
            </a:r>
            <a:r>
              <a:rPr sz="1200" lang="es-419">
                <a:solidFill>
                  <a:schemeClr val="dk2"/>
                </a:solidFill>
              </a:rPr>
              <a:t>&lt; .05 </a:t>
            </a:r>
          </a:p>
          <a:p>
            <a:pPr algn="just" rtl="0" lvl="0">
              <a:spcBef>
                <a:spcPts val="0"/>
              </a:spcBef>
              <a:buClr>
                <a:schemeClr val="dk1"/>
              </a:buClr>
              <a:buSzPct val="157142"/>
              <a:buFont typeface="Arial"/>
              <a:buNone/>
            </a:pPr>
            <a:r>
              <a:rPr sz="700" lang="es-419">
                <a:solidFill>
                  <a:schemeClr val="dk2"/>
                </a:solidFill>
              </a:rPr>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y="0" x="0"/>
          <a:ext cy="0" cx="0"/>
          <a:chOff y="0" x="0"/>
          <a:chExt cy="0" cx="0"/>
        </a:xfrm>
      </p:grpSpPr>
      <p:sp>
        <p:nvSpPr>
          <p:cNvPr id="68" name="Shape 68"/>
          <p:cNvSpPr txBox="1"/>
          <p:nvPr>
            <p:ph type="title"/>
          </p:nvPr>
        </p:nvSpPr>
        <p:spPr>
          <a:xfrm>
            <a:off y="511451" x="382875"/>
            <a:ext cy="363600" cx="8229600"/>
          </a:xfrm>
          <a:prstGeom prst="rect">
            <a:avLst/>
          </a:prstGeom>
        </p:spPr>
        <p:txBody>
          <a:bodyPr bIns="91425" rIns="91425" lIns="91425" tIns="91425" anchor="b" anchorCtr="0">
            <a:noAutofit/>
          </a:bodyPr>
          <a:lstStyle/>
          <a:p>
            <a:pPr>
              <a:buNone/>
            </a:pPr>
            <a:r>
              <a:rPr sz="2400" lang="es-419"/>
              <a:t>Resultados.</a:t>
            </a:r>
          </a:p>
        </p:txBody>
      </p:sp>
      <p:sp>
        <p:nvSpPr>
          <p:cNvPr id="69" name="Shape 69"/>
          <p:cNvSpPr txBox="1"/>
          <p:nvPr>
            <p:ph idx="1" type="body"/>
          </p:nvPr>
        </p:nvSpPr>
        <p:spPr>
          <a:xfrm>
            <a:off y="1439125" x="104325"/>
            <a:ext cy="3465299" cx="4697999"/>
          </a:xfrm>
          <a:prstGeom prst="rect">
            <a:avLst/>
          </a:prstGeom>
        </p:spPr>
        <p:txBody>
          <a:bodyPr bIns="91425" rIns="91425" lIns="91425" tIns="91425" anchor="t" anchorCtr="0">
            <a:noAutofit/>
          </a:bodyPr>
          <a:lstStyle/>
          <a:p>
            <a:pPr rtl="0" lvl="0">
              <a:buNone/>
            </a:pPr>
            <a:r>
              <a:rPr b="1" sz="1400" lang="es-419" i="1"/>
              <a:t>Locomotor Activity</a:t>
            </a:r>
            <a:br>
              <a:rPr b="1" sz="1400" lang="es-419" i="1"/>
            </a:br>
            <a:r>
              <a:rPr b="1" sz="1400" lang="es-419" i="1"/>
              <a:t>Distancia Total Recorrida (TDT)</a:t>
            </a:r>
          </a:p>
          <a:p>
            <a:pPr rtl="0" lvl="0">
              <a:buNone/>
            </a:pPr>
            <a:r>
              <a:rPr sz="1400" lang="es-419"/>
              <a:t>LSD a 5, 50 y 200 µg/kg disminuyó la locomoción en ratas macho. Las ratas hembras mostraron mayor actividad locomotora que los machos después del tratamiento con LSD.  </a:t>
            </a:r>
          </a:p>
          <a:p>
            <a:r>
              <a:t/>
            </a:r>
          </a:p>
          <a:p>
            <a:pPr rtl="0" lvl="0">
              <a:buNone/>
            </a:pPr>
            <a:r>
              <a:rPr sz="1400" lang="es-419"/>
              <a:t>El efecto del LSD en la tigmotaxia a 200 µg/kg incrementó significativamente en todos los grupos. </a:t>
            </a:r>
          </a:p>
          <a:p>
            <a:r>
              <a:t/>
            </a:r>
          </a:p>
        </p:txBody>
      </p:sp>
      <p:pic>
        <p:nvPicPr>
          <p:cNvPr id="70" name="Shape 70"/>
          <p:cNvPicPr preferRelativeResize="0"/>
          <p:nvPr/>
        </p:nvPicPr>
        <p:blipFill>
          <a:blip r:embed="rId3"/>
          <a:stretch>
            <a:fillRect/>
          </a:stretch>
        </p:blipFill>
        <p:spPr>
          <a:xfrm>
            <a:off y="0" x="4802257"/>
            <a:ext cy="5143500" cx="4265936"/>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716476" x="42775"/>
            <a:ext cy="427799" cx="8229600"/>
          </a:xfrm>
          <a:prstGeom prst="rect">
            <a:avLst/>
          </a:prstGeom>
        </p:spPr>
        <p:txBody>
          <a:bodyPr bIns="91425" rIns="91425" lIns="91425" tIns="91425" anchor="b" anchorCtr="0">
            <a:noAutofit/>
          </a:bodyPr>
          <a:lstStyle/>
          <a:p>
            <a:pPr>
              <a:buNone/>
            </a:pPr>
            <a:r>
              <a:rPr sz="1800" lang="es-419"/>
              <a:t>Cálculo de distancia total recorrida </a:t>
            </a:r>
            <a:br>
              <a:rPr sz="1800" lang="es-419"/>
            </a:br>
            <a:r>
              <a:rPr sz="1800" lang="es-419"/>
              <a:t>en intervalos de 5 min.</a:t>
            </a:r>
            <a:r>
              <a:rPr sz="2400" lang="es-419"/>
              <a:t> </a:t>
            </a:r>
          </a:p>
        </p:txBody>
      </p:sp>
      <p:sp>
        <p:nvSpPr>
          <p:cNvPr id="76" name="Shape 76"/>
          <p:cNvSpPr txBox="1"/>
          <p:nvPr>
            <p:ph idx="1" type="body"/>
          </p:nvPr>
        </p:nvSpPr>
        <p:spPr>
          <a:xfrm>
            <a:off y="1364275" x="0"/>
            <a:ext cy="3511800" cx="5429700"/>
          </a:xfrm>
          <a:prstGeom prst="rect">
            <a:avLst/>
          </a:prstGeom>
        </p:spPr>
        <p:txBody>
          <a:bodyPr bIns="91425" rIns="91425" lIns="91425" tIns="91425" anchor="t" anchorCtr="0">
            <a:noAutofit/>
          </a:bodyPr>
          <a:lstStyle/>
          <a:p>
            <a:pPr>
              <a:buNone/>
            </a:pPr>
            <a:r>
              <a:rPr sz="1400" lang="es-419"/>
              <a:t>LSD a 5, 50 y 200 µg/kg decrementa la locomoción durante los primeros cuatro intervalos en machos y en hembras MD.</a:t>
            </a:r>
            <a:br>
              <a:rPr sz="1400" lang="es-419"/>
            </a:br>
            <a:r>
              <a:rPr sz="1400" lang="es-419"/>
              <a:t>LSD a 5 y 200</a:t>
            </a:r>
            <a:r>
              <a:rPr sz="1000" lang="es-419"/>
              <a:t> </a:t>
            </a:r>
            <a:r>
              <a:rPr sz="1400" lang="es-419"/>
              <a:t>µg/kg incrementa la locomoción durante las últimas tres intervalos en hembras EP.  </a:t>
            </a:r>
          </a:p>
        </p:txBody>
      </p:sp>
      <p:pic>
        <p:nvPicPr>
          <p:cNvPr id="77" name="Shape 77"/>
          <p:cNvPicPr preferRelativeResize="0"/>
          <p:nvPr/>
        </p:nvPicPr>
        <p:blipFill>
          <a:blip r:embed="rId3"/>
          <a:stretch>
            <a:fillRect/>
          </a:stretch>
        </p:blipFill>
        <p:spPr>
          <a:xfrm>
            <a:off y="2383825" x="926700"/>
            <a:ext cy="2664724" cx="3981525"/>
          </a:xfrm>
          <a:prstGeom prst="rect">
            <a:avLst/>
          </a:prstGeom>
          <a:noFill/>
          <a:ln>
            <a:noFill/>
          </a:ln>
        </p:spPr>
      </p:pic>
      <p:pic>
        <p:nvPicPr>
          <p:cNvPr id="78" name="Shape 78"/>
          <p:cNvPicPr preferRelativeResize="0"/>
          <p:nvPr/>
        </p:nvPicPr>
        <p:blipFill>
          <a:blip r:embed="rId4"/>
          <a:stretch>
            <a:fillRect/>
          </a:stretch>
        </p:blipFill>
        <p:spPr>
          <a:xfrm>
            <a:off y="0" x="5287361"/>
            <a:ext cy="5143500" cx="385663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6" x="457200"/>
            <a:ext cy="619799" cx="8229600"/>
          </a:xfrm>
          <a:prstGeom prst="rect">
            <a:avLst/>
          </a:prstGeom>
        </p:spPr>
        <p:txBody>
          <a:bodyPr bIns="91425" rIns="91425" lIns="91425" tIns="91425" anchor="b" anchorCtr="0">
            <a:noAutofit/>
          </a:bodyPr>
          <a:lstStyle/>
          <a:p>
            <a:pPr>
              <a:buNone/>
            </a:pPr>
            <a:r>
              <a:rPr sz="1400" lang="es-419"/>
              <a:t>Repertorio conductual en la prueba de campo abierto.</a:t>
            </a:r>
          </a:p>
        </p:txBody>
      </p:sp>
      <p:sp>
        <p:nvSpPr>
          <p:cNvPr id="84" name="Shape 84"/>
          <p:cNvSpPr txBox="1"/>
          <p:nvPr>
            <p:ph idx="1" type="body"/>
          </p:nvPr>
        </p:nvSpPr>
        <p:spPr>
          <a:xfrm>
            <a:off y="1460499" x="457200"/>
            <a:ext cy="3465299" cx="4030200"/>
          </a:xfrm>
          <a:prstGeom prst="rect">
            <a:avLst/>
          </a:prstGeom>
        </p:spPr>
        <p:txBody>
          <a:bodyPr bIns="91425" rIns="91425" lIns="91425" tIns="91425" anchor="t" anchorCtr="0">
            <a:noAutofit/>
          </a:bodyPr>
          <a:lstStyle/>
          <a:p>
            <a:pPr rtl="0" lvl="0">
              <a:buNone/>
            </a:pPr>
            <a:r>
              <a:rPr sz="1400" lang="es-419"/>
              <a:t>Tiempo - levantamiento.</a:t>
            </a:r>
          </a:p>
          <a:p>
            <a:pPr rtl="0" lvl="0">
              <a:buNone/>
            </a:pPr>
            <a:r>
              <a:rPr sz="1400" lang="es-419"/>
              <a:t>Disminución en dosis de 200 µg/kg de LSD, en los tres grupos.</a:t>
            </a:r>
          </a:p>
          <a:p>
            <a:pPr rtl="0" lvl="0">
              <a:buNone/>
            </a:pPr>
            <a:r>
              <a:rPr sz="1400" lang="es-419"/>
              <a:t>Incremento en dosis de 5 µg/kg de LSD, en el grupo EP.</a:t>
            </a:r>
          </a:p>
          <a:p>
            <a:r>
              <a:t/>
            </a:r>
          </a:p>
          <a:p>
            <a:pPr rtl="0" lvl="0">
              <a:buNone/>
            </a:pPr>
            <a:r>
              <a:rPr sz="1400" lang="es-419"/>
              <a:t> Tiempo - Inhalación.</a:t>
            </a:r>
          </a:p>
          <a:p>
            <a:pPr rtl="0" lvl="0">
              <a:buNone/>
            </a:pPr>
            <a:r>
              <a:rPr sz="1400" lang="es-419"/>
              <a:t>Dosis de 5- disminución significativa en machos.</a:t>
            </a:r>
          </a:p>
          <a:p>
            <a:pPr rtl="0" lvl="0">
              <a:buNone/>
            </a:pPr>
            <a:r>
              <a:rPr sz="1400" lang="es-419"/>
              <a:t>Dosis de 200 µg/kg - disminución significativa en los tres grupos.</a:t>
            </a:r>
          </a:p>
        </p:txBody>
      </p:sp>
      <p:pic>
        <p:nvPicPr>
          <p:cNvPr id="85" name="Shape 85"/>
          <p:cNvPicPr preferRelativeResize="0"/>
          <p:nvPr/>
        </p:nvPicPr>
        <p:blipFill>
          <a:blip r:embed="rId3"/>
          <a:stretch>
            <a:fillRect/>
          </a:stretch>
        </p:blipFill>
        <p:spPr>
          <a:xfrm>
            <a:off y="1076325" x="4829162"/>
            <a:ext cy="4067175" cx="38576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