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548513" cy="43222863"/>
  <p:notesSz cx="6858000" cy="9144000"/>
  <p:defaultTextStyle>
    <a:defPPr>
      <a:defRPr lang="es-MX"/>
    </a:defPPr>
    <a:lvl1pPr marL="0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4888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9775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94663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59551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24439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89326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54214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319102" algn="l" defTabSz="4329775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14">
          <p15:clr>
            <a:srgbClr val="A4A3A4"/>
          </p15:clr>
        </p15:guide>
        <p15:guide id="2" pos="102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3712" y="1472"/>
      </p:cViewPr>
      <p:guideLst>
        <p:guide orient="horz" pos="13614"/>
        <p:guide pos="102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8DA6E-3260-416E-809B-FDB523545F27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38363" y="685800"/>
            <a:ext cx="2581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4B0B-76E2-4D96-A666-56A4A7752E9B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86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64888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29775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94663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59551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24439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89326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54214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319102" algn="l" defTabSz="4329775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34B0B-76E2-4D96-A666-56A4A7752E9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2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41139" y="13427105"/>
            <a:ext cx="27666236" cy="926490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82277" y="24492956"/>
            <a:ext cx="22783959" cy="110458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4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9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94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59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2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8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54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31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52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33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998900" y="10905769"/>
            <a:ext cx="26067063" cy="23244295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92055" y="10905769"/>
            <a:ext cx="77664369" cy="23244295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17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56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108" y="27774695"/>
            <a:ext cx="27666236" cy="8584541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108" y="18319697"/>
            <a:ext cx="27666236" cy="945499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4888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9775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9466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5955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244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8932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5421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31910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05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92057" y="63563629"/>
            <a:ext cx="51862891" cy="179785095"/>
          </a:xfrm>
        </p:spPr>
        <p:txBody>
          <a:bodyPr/>
          <a:lstStyle>
            <a:lvl1pPr>
              <a:defRPr sz="13300"/>
            </a:lvl1pPr>
            <a:lvl2pPr>
              <a:defRPr sz="114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8197421" y="63563629"/>
            <a:ext cx="51868540" cy="179785095"/>
          </a:xfrm>
        </p:spPr>
        <p:txBody>
          <a:bodyPr/>
          <a:lstStyle>
            <a:lvl1pPr>
              <a:defRPr sz="13300"/>
            </a:lvl1pPr>
            <a:lvl2pPr>
              <a:defRPr sz="114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1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7426" y="1730918"/>
            <a:ext cx="29293662" cy="720381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7426" y="9675121"/>
            <a:ext cx="14381246" cy="4032130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64888" indent="0">
              <a:buNone/>
              <a:defRPr sz="9500" b="1"/>
            </a:lvl2pPr>
            <a:lvl3pPr marL="4329775" indent="0">
              <a:buNone/>
              <a:defRPr sz="8500" b="1"/>
            </a:lvl3pPr>
            <a:lvl4pPr marL="6494663" indent="0">
              <a:buNone/>
              <a:defRPr sz="7600" b="1"/>
            </a:lvl4pPr>
            <a:lvl5pPr marL="8659551" indent="0">
              <a:buNone/>
              <a:defRPr sz="7600" b="1"/>
            </a:lvl5pPr>
            <a:lvl6pPr marL="10824439" indent="0">
              <a:buNone/>
              <a:defRPr sz="7600" b="1"/>
            </a:lvl6pPr>
            <a:lvl7pPr marL="12989326" indent="0">
              <a:buNone/>
              <a:defRPr sz="7600" b="1"/>
            </a:lvl7pPr>
            <a:lvl8pPr marL="15154214" indent="0">
              <a:buNone/>
              <a:defRPr sz="7600" b="1"/>
            </a:lvl8pPr>
            <a:lvl9pPr marL="17319102" indent="0">
              <a:buNone/>
              <a:defRPr sz="7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7426" y="13707250"/>
            <a:ext cx="14381246" cy="24903176"/>
          </a:xfrm>
        </p:spPr>
        <p:txBody>
          <a:bodyPr/>
          <a:lstStyle>
            <a:lvl1pPr>
              <a:defRPr sz="114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534194" y="9675121"/>
            <a:ext cx="14386895" cy="4032130"/>
          </a:xfrm>
        </p:spPr>
        <p:txBody>
          <a:bodyPr anchor="b"/>
          <a:lstStyle>
            <a:lvl1pPr marL="0" indent="0">
              <a:buNone/>
              <a:defRPr sz="11400" b="1"/>
            </a:lvl1pPr>
            <a:lvl2pPr marL="2164888" indent="0">
              <a:buNone/>
              <a:defRPr sz="9500" b="1"/>
            </a:lvl2pPr>
            <a:lvl3pPr marL="4329775" indent="0">
              <a:buNone/>
              <a:defRPr sz="8500" b="1"/>
            </a:lvl3pPr>
            <a:lvl4pPr marL="6494663" indent="0">
              <a:buNone/>
              <a:defRPr sz="7600" b="1"/>
            </a:lvl4pPr>
            <a:lvl5pPr marL="8659551" indent="0">
              <a:buNone/>
              <a:defRPr sz="7600" b="1"/>
            </a:lvl5pPr>
            <a:lvl6pPr marL="10824439" indent="0">
              <a:buNone/>
              <a:defRPr sz="7600" b="1"/>
            </a:lvl6pPr>
            <a:lvl7pPr marL="12989326" indent="0">
              <a:buNone/>
              <a:defRPr sz="7600" b="1"/>
            </a:lvl7pPr>
            <a:lvl8pPr marL="15154214" indent="0">
              <a:buNone/>
              <a:defRPr sz="7600" b="1"/>
            </a:lvl8pPr>
            <a:lvl9pPr marL="17319102" indent="0">
              <a:buNone/>
              <a:defRPr sz="7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534194" y="13707250"/>
            <a:ext cx="14386895" cy="24903176"/>
          </a:xfrm>
        </p:spPr>
        <p:txBody>
          <a:bodyPr/>
          <a:lstStyle>
            <a:lvl1pPr>
              <a:defRPr sz="114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88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1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39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7427" y="1720910"/>
            <a:ext cx="10708237" cy="7323874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725564" y="1720913"/>
            <a:ext cx="18195523" cy="36889516"/>
          </a:xfrm>
        </p:spPr>
        <p:txBody>
          <a:bodyPr/>
          <a:lstStyle>
            <a:lvl1pPr>
              <a:defRPr sz="15200"/>
            </a:lvl1pPr>
            <a:lvl2pPr>
              <a:defRPr sz="13300"/>
            </a:lvl2pPr>
            <a:lvl3pPr>
              <a:defRPr sz="114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7427" y="9044787"/>
            <a:ext cx="10708237" cy="29565642"/>
          </a:xfrm>
        </p:spPr>
        <p:txBody>
          <a:bodyPr/>
          <a:lstStyle>
            <a:lvl1pPr marL="0" indent="0">
              <a:buNone/>
              <a:defRPr sz="6600"/>
            </a:lvl1pPr>
            <a:lvl2pPr marL="2164888" indent="0">
              <a:buNone/>
              <a:defRPr sz="5700"/>
            </a:lvl2pPr>
            <a:lvl3pPr marL="4329775" indent="0">
              <a:buNone/>
              <a:defRPr sz="4700"/>
            </a:lvl3pPr>
            <a:lvl4pPr marL="6494663" indent="0">
              <a:buNone/>
              <a:defRPr sz="4300"/>
            </a:lvl4pPr>
            <a:lvl5pPr marL="8659551" indent="0">
              <a:buNone/>
              <a:defRPr sz="4300"/>
            </a:lvl5pPr>
            <a:lvl6pPr marL="10824439" indent="0">
              <a:buNone/>
              <a:defRPr sz="4300"/>
            </a:lvl6pPr>
            <a:lvl7pPr marL="12989326" indent="0">
              <a:buNone/>
              <a:defRPr sz="4300"/>
            </a:lvl7pPr>
            <a:lvl8pPr marL="15154214" indent="0">
              <a:buNone/>
              <a:defRPr sz="4300"/>
            </a:lvl8pPr>
            <a:lvl9pPr marL="17319102" indent="0">
              <a:buNone/>
              <a:defRPr sz="4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79736" y="30256004"/>
            <a:ext cx="19529108" cy="3571893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79736" y="3862043"/>
            <a:ext cx="19529108" cy="25933718"/>
          </a:xfrm>
        </p:spPr>
        <p:txBody>
          <a:bodyPr/>
          <a:lstStyle>
            <a:lvl1pPr marL="0" indent="0">
              <a:buNone/>
              <a:defRPr sz="15200"/>
            </a:lvl1pPr>
            <a:lvl2pPr marL="2164888" indent="0">
              <a:buNone/>
              <a:defRPr sz="13300"/>
            </a:lvl2pPr>
            <a:lvl3pPr marL="4329775" indent="0">
              <a:buNone/>
              <a:defRPr sz="11400"/>
            </a:lvl3pPr>
            <a:lvl4pPr marL="6494663" indent="0">
              <a:buNone/>
              <a:defRPr sz="9500"/>
            </a:lvl4pPr>
            <a:lvl5pPr marL="8659551" indent="0">
              <a:buNone/>
              <a:defRPr sz="9500"/>
            </a:lvl5pPr>
            <a:lvl6pPr marL="10824439" indent="0">
              <a:buNone/>
              <a:defRPr sz="9500"/>
            </a:lvl6pPr>
            <a:lvl7pPr marL="12989326" indent="0">
              <a:buNone/>
              <a:defRPr sz="9500"/>
            </a:lvl7pPr>
            <a:lvl8pPr marL="15154214" indent="0">
              <a:buNone/>
              <a:defRPr sz="9500"/>
            </a:lvl8pPr>
            <a:lvl9pPr marL="17319102" indent="0">
              <a:buNone/>
              <a:defRPr sz="95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79736" y="33827897"/>
            <a:ext cx="19529108" cy="5072680"/>
          </a:xfrm>
        </p:spPr>
        <p:txBody>
          <a:bodyPr/>
          <a:lstStyle>
            <a:lvl1pPr marL="0" indent="0">
              <a:buNone/>
              <a:defRPr sz="6600"/>
            </a:lvl1pPr>
            <a:lvl2pPr marL="2164888" indent="0">
              <a:buNone/>
              <a:defRPr sz="5700"/>
            </a:lvl2pPr>
            <a:lvl3pPr marL="4329775" indent="0">
              <a:buNone/>
              <a:defRPr sz="4700"/>
            </a:lvl3pPr>
            <a:lvl4pPr marL="6494663" indent="0">
              <a:buNone/>
              <a:defRPr sz="4300"/>
            </a:lvl4pPr>
            <a:lvl5pPr marL="8659551" indent="0">
              <a:buNone/>
              <a:defRPr sz="4300"/>
            </a:lvl5pPr>
            <a:lvl6pPr marL="10824439" indent="0">
              <a:buNone/>
              <a:defRPr sz="4300"/>
            </a:lvl6pPr>
            <a:lvl7pPr marL="12989326" indent="0">
              <a:buNone/>
              <a:defRPr sz="4300"/>
            </a:lvl7pPr>
            <a:lvl8pPr marL="15154214" indent="0">
              <a:buNone/>
              <a:defRPr sz="4300"/>
            </a:lvl8pPr>
            <a:lvl9pPr marL="17319102" indent="0">
              <a:buNone/>
              <a:defRPr sz="4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77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27426" y="1730918"/>
            <a:ext cx="29293662" cy="7203811"/>
          </a:xfrm>
          <a:prstGeom prst="rect">
            <a:avLst/>
          </a:prstGeom>
        </p:spPr>
        <p:txBody>
          <a:bodyPr vert="horz" lIns="432978" tIns="216489" rIns="432978" bIns="21648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7426" y="10085338"/>
            <a:ext cx="29293662" cy="28525092"/>
          </a:xfrm>
          <a:prstGeom prst="rect">
            <a:avLst/>
          </a:prstGeom>
        </p:spPr>
        <p:txBody>
          <a:bodyPr vert="horz" lIns="432978" tIns="216489" rIns="432978" bIns="21648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27426" y="40061194"/>
            <a:ext cx="7594653" cy="2301217"/>
          </a:xfrm>
          <a:prstGeom prst="rect">
            <a:avLst/>
          </a:prstGeom>
        </p:spPr>
        <p:txBody>
          <a:bodyPr vert="horz" lIns="432978" tIns="216489" rIns="432978" bIns="216489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1720-0153-4FB8-9EED-B41AD442F10D}" type="datetimeFigureOut">
              <a:rPr lang="es-MX" smtClean="0"/>
              <a:t>12/11/15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1120742" y="40061194"/>
            <a:ext cx="10307029" cy="2301217"/>
          </a:xfrm>
          <a:prstGeom prst="rect">
            <a:avLst/>
          </a:prstGeom>
        </p:spPr>
        <p:txBody>
          <a:bodyPr vert="horz" lIns="432978" tIns="216489" rIns="432978" bIns="216489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326434" y="40061194"/>
            <a:ext cx="7594653" cy="2301217"/>
          </a:xfrm>
          <a:prstGeom prst="rect">
            <a:avLst/>
          </a:prstGeom>
        </p:spPr>
        <p:txBody>
          <a:bodyPr vert="horz" lIns="432978" tIns="216489" rIns="432978" bIns="216489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7E80-9CC7-4ADE-BE5D-FEFDC2F76606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66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9775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3666" indent="-1623666" algn="l" defTabSz="4329775" rtl="0" eaLnBrk="1" latinLnBrk="0" hangingPunct="1">
        <a:spcBef>
          <a:spcPct val="20000"/>
        </a:spcBef>
        <a:buFont typeface="Arial" pitchFamily="34" charset="0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17943" indent="-1353055" algn="l" defTabSz="4329775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412219" indent="-1082444" algn="l" defTabSz="4329775" rtl="0" eaLnBrk="1" latinLnBrk="0" hangingPunct="1">
        <a:spcBef>
          <a:spcPct val="20000"/>
        </a:spcBef>
        <a:buFont typeface="Arial" pitchFamily="34" charset="0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3pPr>
      <a:lvl4pPr marL="7577107" indent="-1082444" algn="l" defTabSz="4329775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41995" indent="-1082444" algn="l" defTabSz="4329775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906882" indent="-1082444" algn="l" defTabSz="432977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71770" indent="-1082444" algn="l" defTabSz="432977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36658" indent="-1082444" algn="l" defTabSz="432977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401546" indent="-1082444" algn="l" defTabSz="4329775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4888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9775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94663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59551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24439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89326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54214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9102" algn="l" defTabSz="4329775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gif"/><Relationship Id="rId6" Type="http://schemas.openxmlformats.org/officeDocument/2006/relationships/hyperlink" Target="mailto:adrifelcha@gmail.com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665424" y="26381507"/>
            <a:ext cx="22783959" cy="11045843"/>
          </a:xfrm>
        </p:spPr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199" y="-2107"/>
            <a:ext cx="7902314" cy="506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60488" y="5219108"/>
            <a:ext cx="12241360" cy="1782026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600" b="1" dirty="0" smtClean="0"/>
              <a:t>Introducción</a:t>
            </a:r>
          </a:p>
          <a:p>
            <a:pPr algn="just"/>
            <a:endParaRPr lang="es-MX" sz="3600" dirty="0" smtClean="0"/>
          </a:p>
          <a:p>
            <a:pPr algn="just"/>
            <a:r>
              <a:rPr lang="es-MX" sz="3600" dirty="0" smtClean="0"/>
              <a:t>La </a:t>
            </a:r>
            <a:r>
              <a:rPr lang="es-MX" sz="3600" dirty="0"/>
              <a:t>TDS </a:t>
            </a:r>
            <a:r>
              <a:rPr lang="es-MX" sz="3600" dirty="0" smtClean="0"/>
              <a:t>distingue dos </a:t>
            </a:r>
            <a:r>
              <a:rPr lang="es-MX" sz="3600" dirty="0"/>
              <a:t>grandes factores en la emisión de un juicio de detección: la </a:t>
            </a:r>
            <a:r>
              <a:rPr lang="es-MX" sz="3600" dirty="0" smtClean="0"/>
              <a:t>Discriminabilidad </a:t>
            </a:r>
            <a:r>
              <a:rPr lang="es-MX" sz="3600" dirty="0"/>
              <a:t>de la señal respecto del ruido (d</a:t>
            </a:r>
            <a:r>
              <a:rPr lang="es-MX" sz="3600" dirty="0" smtClean="0"/>
              <a:t>’; </a:t>
            </a:r>
            <a:r>
              <a:rPr lang="es-MX" sz="3600" dirty="0" err="1" smtClean="0"/>
              <a:t>a.k.a</a:t>
            </a:r>
            <a:r>
              <a:rPr lang="es-MX" sz="3600" dirty="0" smtClean="0"/>
              <a:t>. ‘Sensibilidad del sistema’) </a:t>
            </a:r>
            <a:r>
              <a:rPr lang="es-MX" sz="3600" dirty="0"/>
              <a:t>y </a:t>
            </a:r>
            <a:r>
              <a:rPr lang="es-MX" sz="3600" dirty="0" smtClean="0"/>
              <a:t>el Sesgo (β; c) en función al conocimiento que se tenga sobre la estructura de la </a:t>
            </a:r>
            <a:r>
              <a:rPr lang="es-MX" sz="3600" dirty="0"/>
              <a:t>tarea, </a:t>
            </a:r>
            <a:r>
              <a:rPr lang="es-MX" sz="3600" dirty="0" smtClean="0"/>
              <a:t>(i.e. </a:t>
            </a:r>
            <a:r>
              <a:rPr lang="es-ES" sz="3600" dirty="0" smtClean="0"/>
              <a:t>C</a:t>
            </a:r>
            <a:r>
              <a:rPr lang="es-MX" sz="3600" dirty="0" smtClean="0"/>
              <a:t>onsecuencias  y probabilidades) (</a:t>
            </a:r>
            <a:r>
              <a:rPr lang="es-MX" sz="3600" dirty="0"/>
              <a:t>Wickens, </a:t>
            </a:r>
            <a:r>
              <a:rPr lang="es-MX" sz="3600" dirty="0" smtClean="0"/>
              <a:t>2002; </a:t>
            </a:r>
            <a:r>
              <a:rPr lang="es-MX" sz="3600" dirty="0"/>
              <a:t>Ma et al, </a:t>
            </a:r>
            <a:r>
              <a:rPr lang="es-MX" sz="3600" dirty="0" smtClean="0"/>
              <a:t>2012)</a:t>
            </a:r>
            <a:r>
              <a:rPr lang="es-MX" sz="3600" dirty="0"/>
              <a:t>. Se asume que el sistema desarrollará una regla de elección, (i.e. ‘criterio’) (</a:t>
            </a:r>
            <a:r>
              <a:rPr lang="es-MX" sz="3600" dirty="0" err="1"/>
              <a:t>Wickens</a:t>
            </a:r>
            <a:r>
              <a:rPr lang="es-MX" sz="3600" dirty="0"/>
              <a:t>, 2002).</a:t>
            </a:r>
          </a:p>
          <a:p>
            <a:pPr algn="just"/>
            <a:endParaRPr lang="es-MX" sz="3600" dirty="0" smtClean="0"/>
          </a:p>
          <a:p>
            <a:pPr algn="just"/>
            <a:r>
              <a:rPr lang="es-MX" sz="3600" dirty="0"/>
              <a:t>De acuerdo con Lynn &amp; </a:t>
            </a:r>
            <a:r>
              <a:rPr lang="es-MX" sz="3600" dirty="0" err="1"/>
              <a:t>Feldman</a:t>
            </a:r>
            <a:r>
              <a:rPr lang="es-MX" sz="3600" dirty="0"/>
              <a:t> (2014), </a:t>
            </a:r>
            <a:r>
              <a:rPr lang="es-MX" sz="3600" dirty="0" smtClean="0"/>
              <a:t>dicha </a:t>
            </a:r>
            <a:r>
              <a:rPr lang="es-MX" sz="3600" dirty="0"/>
              <a:t>distinción </a:t>
            </a:r>
            <a:r>
              <a:rPr lang="es-MX" sz="3600" dirty="0" smtClean="0"/>
              <a:t>entre Sensibilidad y Sesgo </a:t>
            </a:r>
            <a:r>
              <a:rPr lang="es-MX" sz="3600" dirty="0"/>
              <a:t>omite la </a:t>
            </a:r>
            <a:r>
              <a:rPr lang="es-MX" sz="3600" dirty="0" smtClean="0"/>
              <a:t>posible influencia </a:t>
            </a:r>
            <a:r>
              <a:rPr lang="es-MX" sz="3600" dirty="0"/>
              <a:t>de </a:t>
            </a:r>
            <a:r>
              <a:rPr lang="es-MX" sz="3600" dirty="0" smtClean="0"/>
              <a:t>d’ sobre el Sesgo (c) </a:t>
            </a:r>
            <a:r>
              <a:rPr lang="es-MX" sz="3600" dirty="0"/>
              <a:t>como </a:t>
            </a:r>
            <a:r>
              <a:rPr lang="es-MX" sz="3600" dirty="0" smtClean="0"/>
              <a:t>parte de </a:t>
            </a:r>
            <a:r>
              <a:rPr lang="es-MX" sz="3600" dirty="0"/>
              <a:t>las condiciones de la </a:t>
            </a:r>
            <a:r>
              <a:rPr lang="es-MX" sz="3600" dirty="0" smtClean="0"/>
              <a:t>tarea. Sugieren que </a:t>
            </a:r>
            <a:r>
              <a:rPr lang="es-MX" sz="3600" dirty="0"/>
              <a:t>todo sistema que tienda a la optimización debería mostrar </a:t>
            </a:r>
            <a:r>
              <a:rPr lang="es-MX" sz="3600" dirty="0" smtClean="0"/>
              <a:t>un mayor sesgo ante una </a:t>
            </a:r>
            <a:r>
              <a:rPr lang="es-MX" sz="3600" dirty="0"/>
              <a:t>mayor incertidumbre perceptual.  </a:t>
            </a:r>
            <a:endParaRPr lang="es-MX" sz="3600" dirty="0" smtClean="0"/>
          </a:p>
          <a:p>
            <a:pPr algn="just"/>
            <a:endParaRPr lang="es-MX" sz="3600" dirty="0"/>
          </a:p>
          <a:p>
            <a:pPr algn="just"/>
            <a:r>
              <a:rPr lang="es-MX" sz="3600" dirty="0"/>
              <a:t>La ilusión de </a:t>
            </a:r>
            <a:r>
              <a:rPr lang="es-MX" sz="3600" dirty="0" err="1"/>
              <a:t>Ebbinghaus</a:t>
            </a:r>
            <a:r>
              <a:rPr lang="es-MX" sz="3600" dirty="0"/>
              <a:t> refiere a un fallo en la estimación del tamaño subjetivo de un círculo cuando éste aparece rodeado </a:t>
            </a:r>
            <a:r>
              <a:rPr lang="es-MX" sz="3600" dirty="0" smtClean="0"/>
              <a:t>por </a:t>
            </a:r>
            <a:r>
              <a:rPr lang="es-MX" sz="3600" dirty="0"/>
              <a:t>un conjunto de círculos uniformes, de mayor o menor tamaño. </a:t>
            </a:r>
            <a:r>
              <a:rPr lang="es-MX" sz="3600" dirty="0" smtClean="0"/>
              <a:t>Se sabe que el juicio del tamaño subjetivo es una función del tamaño real del círculo interno y los externos, y que varía en intensidad proporcionalmente al número de círculos circundantes,  (</a:t>
            </a:r>
            <a:r>
              <a:rPr lang="es-MX" sz="3600" dirty="0" err="1" smtClean="0"/>
              <a:t>Massaro</a:t>
            </a:r>
            <a:r>
              <a:rPr lang="es-MX" sz="3600" dirty="0" smtClean="0"/>
              <a:t> </a:t>
            </a:r>
            <a:r>
              <a:rPr lang="es-MX" sz="3600" dirty="0"/>
              <a:t>y Anderson, 1971</a:t>
            </a:r>
            <a:r>
              <a:rPr lang="es-MX" sz="3600" dirty="0" smtClean="0"/>
              <a:t>).</a:t>
            </a:r>
            <a:endParaRPr lang="es-MX" sz="3600" dirty="0"/>
          </a:p>
          <a:p>
            <a:pPr algn="just"/>
            <a:endParaRPr lang="es-MX" sz="3600" dirty="0" smtClean="0"/>
          </a:p>
          <a:p>
            <a:pPr algn="just"/>
            <a:r>
              <a:rPr lang="es-MX" sz="3600" dirty="0" smtClean="0"/>
              <a:t/>
            </a:r>
            <a:br>
              <a:rPr lang="es-MX" sz="3600" dirty="0" smtClean="0"/>
            </a:br>
            <a:r>
              <a:rPr lang="es-MX" sz="3600" dirty="0" smtClean="0"/>
              <a:t/>
            </a:r>
            <a:br>
              <a:rPr lang="es-MX" sz="3600" dirty="0" smtClean="0"/>
            </a:br>
            <a:r>
              <a:rPr lang="es-MX" sz="3600" dirty="0" smtClean="0"/>
              <a:t/>
            </a:r>
            <a:br>
              <a:rPr lang="es-MX" sz="3600" dirty="0" smtClean="0"/>
            </a:br>
            <a:endParaRPr lang="es-MX" sz="3600" dirty="0"/>
          </a:p>
          <a:p>
            <a:pPr algn="just"/>
            <a:endParaRPr lang="es-MX" sz="3600" dirty="0" smtClean="0"/>
          </a:p>
          <a:p>
            <a:pPr algn="just"/>
            <a:endParaRPr lang="es-MX" sz="3600" dirty="0"/>
          </a:p>
          <a:p>
            <a:pPr algn="just"/>
            <a:endParaRPr lang="es-MX" sz="3600" dirty="0" smtClean="0"/>
          </a:p>
          <a:p>
            <a:pPr algn="just"/>
            <a:endParaRPr lang="es-MX" sz="36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381454" y="23681433"/>
            <a:ext cx="12220394" cy="3139321"/>
          </a:xfrm>
          <a:prstGeom prst="rect">
            <a:avLst/>
          </a:prstGeom>
          <a:ln w="76200">
            <a:solidFill>
              <a:srgbClr val="DC2ABA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500" b="1" dirty="0" smtClean="0"/>
              <a:t>Objetivo</a:t>
            </a:r>
          </a:p>
          <a:p>
            <a:pPr algn="ctr"/>
            <a:endParaRPr lang="es-MX" sz="3500" b="1" dirty="0" smtClean="0"/>
          </a:p>
          <a:p>
            <a:pPr algn="just"/>
            <a:r>
              <a:rPr lang="es-MX" sz="3200" dirty="0" smtClean="0"/>
              <a:t>Evaluar los cambios en el sesgo (c) ante distintos valores de discriminabilidad (d’), aprovechando lo que se sabe sobre la Ilusión de </a:t>
            </a:r>
            <a:r>
              <a:rPr lang="es-MX" sz="3200" dirty="0" err="1" smtClean="0"/>
              <a:t>Ebbinghaus</a:t>
            </a:r>
            <a:r>
              <a:rPr lang="es-MX" sz="3200" dirty="0" smtClean="0"/>
              <a:t> para estructurar dos niveles distintos de d’.</a:t>
            </a:r>
          </a:p>
          <a:p>
            <a:pPr algn="just"/>
            <a:endParaRPr lang="es-MX" sz="3200" b="1" dirty="0" smtClean="0"/>
          </a:p>
        </p:txBody>
      </p:sp>
      <p:pic>
        <p:nvPicPr>
          <p:cNvPr id="10" name="Picture 2" descr="http://upload.wikimedia.org/wikipedia/commons/thumb/b/bc/Mond-vergleich.svg/2000px-Mond-vergleich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7588" y="18192269"/>
            <a:ext cx="7267160" cy="4472936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381454" y="27505054"/>
            <a:ext cx="12241359" cy="12295674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s-MX" sz="3700" b="1" dirty="0" smtClean="0"/>
              <a:t>Método</a:t>
            </a:r>
          </a:p>
          <a:p>
            <a:pPr algn="just"/>
            <a:r>
              <a:rPr lang="es-MX" sz="3600" dirty="0" smtClean="0"/>
              <a:t>Señal: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 Ensayos en que el círculo central de una figura de </a:t>
            </a:r>
            <a:r>
              <a:rPr lang="es-MX" sz="3600" dirty="0" err="1" smtClean="0"/>
              <a:t>Ebbinghaus</a:t>
            </a:r>
            <a:r>
              <a:rPr lang="es-MX" sz="3600" dirty="0" smtClean="0"/>
              <a:t> sea del mismo tamaño que un círculo de referencia.</a:t>
            </a:r>
          </a:p>
          <a:p>
            <a:pPr algn="just"/>
            <a:endParaRPr lang="es-MX" sz="3600" dirty="0"/>
          </a:p>
          <a:p>
            <a:pPr algn="just"/>
            <a:r>
              <a:rPr lang="es-MX" sz="3600" dirty="0" smtClean="0"/>
              <a:t>Estímulos y Ensayos</a:t>
            </a:r>
          </a:p>
          <a:p>
            <a:pPr algn="just"/>
            <a:r>
              <a:rPr lang="es-MX" sz="3600" dirty="0" smtClean="0"/>
              <a:t>        &gt;  30 estímulos diferentes             (6 con señal)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     &gt; 5 tamaños distintos de círculo central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     &gt; 3 niveles de  ‘Número de círculos externos’ 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     &gt; 2 niveles del tamaño de círculo externo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&gt; 7 repeticiones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     &gt; 336 ensayos</a:t>
            </a:r>
          </a:p>
          <a:p>
            <a:pPr algn="just"/>
            <a:r>
              <a:rPr lang="es-MX" sz="3600" dirty="0" smtClean="0"/>
              <a:t>Controles: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         Contrabalanceo en el orden de presentación.</a:t>
            </a:r>
          </a:p>
          <a:p>
            <a:pPr algn="just"/>
            <a:r>
              <a:rPr lang="es-MX" sz="3600" dirty="0" smtClean="0"/>
              <a:t>          </a:t>
            </a:r>
            <a:r>
              <a:rPr lang="es-MX" sz="3600" dirty="0" err="1" smtClean="0"/>
              <a:t>Equiprobabilidad</a:t>
            </a:r>
            <a:r>
              <a:rPr lang="es-MX" sz="3600" dirty="0" smtClean="0"/>
              <a:t> de presentación.</a:t>
            </a:r>
          </a:p>
          <a:p>
            <a:pPr algn="just"/>
            <a:endParaRPr lang="es-MX" sz="3600" dirty="0" smtClean="0"/>
          </a:p>
          <a:p>
            <a:pPr algn="just"/>
            <a:r>
              <a:rPr lang="es-MX" sz="3600" dirty="0" smtClean="0"/>
              <a:t>Fases:</a:t>
            </a:r>
          </a:p>
          <a:p>
            <a:pPr algn="just"/>
            <a:r>
              <a:rPr lang="es-MX" sz="3600" dirty="0" smtClean="0"/>
              <a:t>          Entrenamiento &gt;   336 ensayos libres </a:t>
            </a:r>
          </a:p>
          <a:p>
            <a:pPr algn="just"/>
            <a:r>
              <a:rPr lang="es-MX" sz="3600" dirty="0" smtClean="0"/>
              <a:t>          Prueba - - - - -  -&gt; 336 ensayos + Castigo a F.A</a:t>
            </a:r>
          </a:p>
          <a:p>
            <a:pPr algn="just"/>
            <a:r>
              <a:rPr lang="es-MX" sz="3600" dirty="0" smtClean="0"/>
              <a:t>Condiciones</a:t>
            </a:r>
          </a:p>
          <a:p>
            <a:pPr algn="just"/>
            <a:r>
              <a:rPr lang="es-MX" sz="3600" dirty="0" smtClean="0"/>
              <a:t>           Muchos círculos externos (6, 7 y 8) </a:t>
            </a:r>
          </a:p>
          <a:p>
            <a:pPr algn="just"/>
            <a:r>
              <a:rPr lang="es-MX" sz="3600" dirty="0" smtClean="0"/>
              <a:t>           Pocos círculos externos  (2, 3 y 4)</a:t>
            </a:r>
            <a:endParaRPr lang="es-MX" sz="3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81454" y="40045479"/>
            <a:ext cx="12262995" cy="278537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endParaRPr lang="es-MX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500" dirty="0" smtClean="0"/>
              <a:t>Lynn</a:t>
            </a:r>
            <a:r>
              <a:rPr lang="en-US" sz="2500" dirty="0"/>
              <a:t>, S. &amp; Feldman, L. (2014). Utilizing Signal Detection Theory.</a:t>
            </a:r>
            <a:endParaRPr lang="es-MX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500" dirty="0"/>
              <a:t>Ma, W., </a:t>
            </a:r>
            <a:r>
              <a:rPr lang="en-US" sz="2500" dirty="0" err="1"/>
              <a:t>Kording</a:t>
            </a:r>
            <a:r>
              <a:rPr lang="en-US" sz="2500" dirty="0"/>
              <a:t>, K., </a:t>
            </a:r>
            <a:r>
              <a:rPr lang="en-US" sz="2500" dirty="0" err="1"/>
              <a:t>Goldreich</a:t>
            </a:r>
            <a:r>
              <a:rPr lang="en-US" sz="2500" dirty="0"/>
              <a:t>, D.(2012) Bayesian Modeling of Perception</a:t>
            </a:r>
            <a:endParaRPr lang="es-MX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500" dirty="0" smtClean="0"/>
              <a:t>Ma, W. (2012). Organizing probabilistic models of perception. Cell press.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500" dirty="0" err="1" smtClean="0"/>
              <a:t>Masssaro</a:t>
            </a:r>
            <a:r>
              <a:rPr lang="en-US" sz="2500" dirty="0"/>
              <a:t>, D., Anderson, N., (1971) </a:t>
            </a:r>
            <a:r>
              <a:rPr lang="en-US" sz="2500" dirty="0" err="1"/>
              <a:t>Judmental</a:t>
            </a:r>
            <a:r>
              <a:rPr lang="en-US" sz="2500" dirty="0"/>
              <a:t> model on the </a:t>
            </a:r>
            <a:r>
              <a:rPr lang="en-US" sz="2500" dirty="0" err="1"/>
              <a:t>Ebbinghaus</a:t>
            </a:r>
            <a:r>
              <a:rPr lang="en-US" sz="2500" dirty="0"/>
              <a:t> Illusion.  </a:t>
            </a:r>
            <a:endParaRPr lang="es-MX" sz="25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500" dirty="0" err="1" smtClean="0"/>
              <a:t>Wickens</a:t>
            </a:r>
            <a:r>
              <a:rPr lang="en-US" sz="2500" dirty="0"/>
              <a:t>, T. (2002) Elementary Signal Detection Theory</a:t>
            </a:r>
            <a:r>
              <a:rPr lang="en-US" sz="3400" dirty="0"/>
              <a:t>. </a:t>
            </a:r>
            <a:endParaRPr lang="es-MX" sz="3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3159642" y="5266225"/>
            <a:ext cx="19061434" cy="37748795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600" b="1" dirty="0"/>
          </a:p>
          <a:p>
            <a:pPr algn="just"/>
            <a:endParaRPr lang="es-MX" sz="3600" b="1" dirty="0" smtClean="0"/>
          </a:p>
          <a:p>
            <a:pPr algn="just"/>
            <a:endParaRPr lang="es-MX" sz="3500" dirty="0" smtClean="0"/>
          </a:p>
        </p:txBody>
      </p:sp>
      <p:sp>
        <p:nvSpPr>
          <p:cNvPr id="16" name="15 Título"/>
          <p:cNvSpPr>
            <a:spLocks noGrp="1"/>
          </p:cNvSpPr>
          <p:nvPr>
            <p:ph type="ctrTitle"/>
          </p:nvPr>
        </p:nvSpPr>
        <p:spPr>
          <a:xfrm>
            <a:off x="19144687" y="13546535"/>
            <a:ext cx="27666236" cy="92649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7642408" y="5266225"/>
            <a:ext cx="9339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Resultados</a:t>
            </a:r>
            <a:endParaRPr lang="es-MX" sz="4000" b="1" dirty="0"/>
          </a:p>
        </p:txBody>
      </p:sp>
      <p:pic>
        <p:nvPicPr>
          <p:cNvPr id="45" name="Picture 2" descr="http://www.daviddarling.info/images/Titchener_illusi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78732">
            <a:off x="6418581" y="2979432"/>
            <a:ext cx="18383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1 Título"/>
          <p:cNvSpPr txBox="1">
            <a:spLocks/>
          </p:cNvSpPr>
          <p:nvPr/>
        </p:nvSpPr>
        <p:spPr>
          <a:xfrm>
            <a:off x="381455" y="121424"/>
            <a:ext cx="24264744" cy="48492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432978" tIns="216489" rIns="432978" bIns="216489" rtlCol="0" anchor="ctr">
            <a:noAutofit/>
          </a:bodyPr>
          <a:lstStyle>
            <a:lvl1pPr algn="ctr" defTabSz="4329775" rtl="0" eaLnBrk="1" latinLnBrk="0" hangingPunct="1">
              <a:spcBef>
                <a:spcPct val="0"/>
              </a:spcBef>
              <a:buNone/>
              <a:defRPr sz="20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7000" b="1" dirty="0" smtClean="0"/>
              <a:t>La Sensibilidad como fuente de Sesgo en una tarea de Detección de Señales usando la Ilusión de Ebbinghaus</a:t>
            </a:r>
            <a:br>
              <a:rPr lang="es-MX" sz="7000" b="1" dirty="0" smtClean="0"/>
            </a:br>
            <a:r>
              <a:rPr lang="es-MX" sz="2000" b="1" dirty="0" smtClean="0"/>
              <a:t>-</a:t>
            </a:r>
            <a:r>
              <a:rPr lang="es-MX" sz="7000" b="1" dirty="0" smtClean="0"/>
              <a:t/>
            </a:r>
            <a:br>
              <a:rPr lang="es-MX" sz="7000" b="1" dirty="0" smtClean="0"/>
            </a:br>
            <a:r>
              <a:rPr lang="es-MX" sz="3600" dirty="0" smtClean="0"/>
              <a:t>Chávez De la Peña Adriana Felisa</a:t>
            </a:r>
            <a:br>
              <a:rPr lang="es-MX" sz="3600" dirty="0" smtClean="0"/>
            </a:br>
            <a:r>
              <a:rPr lang="es-MX" sz="3600" dirty="0" smtClean="0"/>
              <a:t>Facultad de Psicología, UNAM</a:t>
            </a:r>
          </a:p>
          <a:p>
            <a:r>
              <a:rPr lang="es-ES" sz="3000" dirty="0" smtClean="0">
                <a:hlinkClick r:id="rId6"/>
              </a:rPr>
              <a:t>adrifelcha@gmail.com</a:t>
            </a:r>
            <a:endParaRPr lang="es-ES" sz="3000" dirty="0" smtClean="0"/>
          </a:p>
          <a:p>
            <a:endParaRPr lang="es-MX" sz="1500" dirty="0" smtClean="0"/>
          </a:p>
          <a:p>
            <a:r>
              <a:rPr lang="es-MX" sz="3200" i="1" dirty="0" smtClean="0"/>
              <a:t>Proyecto PAPIIT  IN307214</a:t>
            </a:r>
            <a:endParaRPr lang="es-MX" sz="3200" dirty="0"/>
          </a:p>
        </p:txBody>
      </p:sp>
      <p:pic>
        <p:nvPicPr>
          <p:cNvPr id="1028" name="Picture 4" descr="http://www.iztacala.unam.mx/rrivas/imagenes/Escudos%20UNAM/escudounam_negro_m2008_p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3" y="2227557"/>
            <a:ext cx="2262439" cy="267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labpsicolinguistica.psicol.unam.mx/images/psicologi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527" y="2227556"/>
            <a:ext cx="2713434" cy="26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49 CuadroTexto"/>
          <p:cNvSpPr txBox="1"/>
          <p:nvPr/>
        </p:nvSpPr>
        <p:spPr>
          <a:xfrm>
            <a:off x="1811513" y="40045479"/>
            <a:ext cx="93393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700" b="1" dirty="0" smtClean="0"/>
              <a:t>Referencias</a:t>
            </a:r>
            <a:endParaRPr lang="es-MX" sz="27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1028392" y="7065815"/>
            <a:ext cx="646331" cy="619268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s-MX" sz="3000" dirty="0" smtClean="0"/>
              <a:t>Entrenamiento                           Prueba</a:t>
            </a:r>
            <a:endParaRPr lang="es-MX" sz="3000" dirty="0"/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275" y="6467846"/>
            <a:ext cx="8441382" cy="399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661" y="6514910"/>
            <a:ext cx="8184096" cy="38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468" y="10600163"/>
            <a:ext cx="8321290" cy="39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500" y="10600163"/>
            <a:ext cx="8505048" cy="39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56 CuadroTexto"/>
          <p:cNvSpPr txBox="1"/>
          <p:nvPr/>
        </p:nvSpPr>
        <p:spPr>
          <a:xfrm>
            <a:off x="16058232" y="5919202"/>
            <a:ext cx="13833207" cy="54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smtClean="0"/>
              <a:t>       Pocos círculos externos                                                  Muchos círculos externos</a:t>
            </a:r>
            <a:endParaRPr lang="es-MX" sz="3000" dirty="0"/>
          </a:p>
        </p:txBody>
      </p:sp>
      <p:pic>
        <p:nvPicPr>
          <p:cNvPr id="59" name="Imagen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3018" y="15412194"/>
            <a:ext cx="6113544" cy="3717696"/>
          </a:xfrm>
          <a:prstGeom prst="rect">
            <a:avLst/>
          </a:prstGeom>
        </p:spPr>
      </p:pic>
      <p:pic>
        <p:nvPicPr>
          <p:cNvPr id="69" name="Imagen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05954" y="20360441"/>
            <a:ext cx="6230608" cy="3780181"/>
          </a:xfrm>
          <a:prstGeom prst="rect">
            <a:avLst/>
          </a:prstGeom>
        </p:spPr>
      </p:pic>
      <p:pic>
        <p:nvPicPr>
          <p:cNvPr id="70" name="Imagen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234695" y="20428737"/>
            <a:ext cx="6175009" cy="3643587"/>
          </a:xfrm>
          <a:prstGeom prst="rect">
            <a:avLst/>
          </a:prstGeom>
        </p:spPr>
      </p:pic>
      <p:pic>
        <p:nvPicPr>
          <p:cNvPr id="74" name="Picture 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267" y="27506096"/>
            <a:ext cx="4947037" cy="274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14" y="30356791"/>
            <a:ext cx="5113767" cy="285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253" y="27451842"/>
            <a:ext cx="5098168" cy="290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271" y="35327543"/>
            <a:ext cx="4989763" cy="285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939" y="38179713"/>
            <a:ext cx="5058828" cy="28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848" y="35327543"/>
            <a:ext cx="5090510" cy="285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3652030" y="14536726"/>
            <a:ext cx="17887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1. Media de ejecución de los participantes a lo largo del experimento.</a:t>
            </a:r>
            <a:endParaRPr lang="es-MX" sz="30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13285945" y="19129890"/>
            <a:ext cx="13475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2. Comparación de  d’ entre los niveles propuestos de discriminabilidad para cada grupo experimental en la fase de entrenamiento (izquierda) y </a:t>
            </a:r>
            <a:r>
              <a:rPr lang="es-MX" sz="3000" dirty="0"/>
              <a:t> </a:t>
            </a:r>
            <a:r>
              <a:rPr lang="es-MX" sz="3000" dirty="0" smtClean="0"/>
              <a:t>prueba (derecha)</a:t>
            </a:r>
            <a:endParaRPr lang="es-MX" sz="3000" dirty="0"/>
          </a:p>
        </p:txBody>
      </p:sp>
      <p:sp>
        <p:nvSpPr>
          <p:cNvPr id="81" name="80 CuadroTexto"/>
          <p:cNvSpPr txBox="1"/>
          <p:nvPr/>
        </p:nvSpPr>
        <p:spPr>
          <a:xfrm>
            <a:off x="13102443" y="24140622"/>
            <a:ext cx="13475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3. Comparación de  c entre los niveles propuestos de discriminabilidad para cada grupo experimental en la fase de entrenamiento (izquierda) y </a:t>
            </a:r>
            <a:r>
              <a:rPr lang="es-MX" sz="3000" dirty="0"/>
              <a:t> </a:t>
            </a:r>
            <a:r>
              <a:rPr lang="es-MX" sz="3000" dirty="0" smtClean="0"/>
              <a:t>prueba (derecha)</a:t>
            </a:r>
            <a:endParaRPr lang="es-MX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577" y="15469647"/>
            <a:ext cx="6049334" cy="360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26715416" y="15058703"/>
            <a:ext cx="5527390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500" b="1" dirty="0" smtClean="0"/>
              <a:t>D’: </a:t>
            </a:r>
            <a:r>
              <a:rPr lang="es-MX" sz="3500" dirty="0" smtClean="0"/>
              <a:t>En las Figuras 1 y 2 observamos consistencia entre  los </a:t>
            </a:r>
            <a:r>
              <a:rPr lang="es-MX" sz="3500" dirty="0"/>
              <a:t>valores de d’ </a:t>
            </a:r>
            <a:r>
              <a:rPr lang="es-MX" sz="3500" dirty="0" smtClean="0"/>
              <a:t>encontrados y los propuestos </a:t>
            </a:r>
            <a:r>
              <a:rPr lang="es-MX" sz="3500" dirty="0"/>
              <a:t>por la </a:t>
            </a:r>
            <a:r>
              <a:rPr lang="es-MX" sz="3500" dirty="0" smtClean="0"/>
              <a:t>literatura, obteniendo </a:t>
            </a:r>
            <a:r>
              <a:rPr lang="es-MX" sz="3500" dirty="0"/>
              <a:t>valores </a:t>
            </a:r>
            <a:r>
              <a:rPr lang="es-MX" sz="3500" dirty="0" smtClean="0"/>
              <a:t>mayores </a:t>
            </a:r>
            <a:r>
              <a:rPr lang="es-MX" sz="3500" dirty="0"/>
              <a:t>para la condición con Pocos círculos </a:t>
            </a:r>
            <a:r>
              <a:rPr lang="es-MX" sz="3500" dirty="0" smtClean="0"/>
              <a:t>externos.</a:t>
            </a:r>
            <a:endParaRPr lang="es-MX" sz="3500" dirty="0"/>
          </a:p>
          <a:p>
            <a:pPr algn="just"/>
            <a:endParaRPr lang="es-MX" sz="3500" dirty="0"/>
          </a:p>
          <a:p>
            <a:pPr algn="just"/>
            <a:r>
              <a:rPr lang="es-MX" sz="3500" b="1" dirty="0" smtClean="0"/>
              <a:t>C: </a:t>
            </a:r>
            <a:r>
              <a:rPr lang="es-MX" sz="3500" dirty="0" smtClean="0"/>
              <a:t>En la Figura 1, no se aprecian diferencias en c a lo largo de  los distintos niveles de d’, especialmente en el entrenamiento. Esto coincide con la escasa correlación observada en la Figura 3 que compara la ejecución por participante.</a:t>
            </a:r>
            <a:endParaRPr lang="es-MX" sz="35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3228708" y="25743682"/>
            <a:ext cx="1896678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500" dirty="0" smtClean="0"/>
              <a:t>Por otra parte, en términos del ajuste conductual de los participantes a la implementación de un castigo a las </a:t>
            </a:r>
            <a:r>
              <a:rPr lang="es-MX" sz="3500" dirty="0"/>
              <a:t>Falsas Alarmas, encontramos cambios tanto en d’ como </a:t>
            </a:r>
            <a:r>
              <a:rPr lang="es-MX" sz="3500" dirty="0" smtClean="0"/>
              <a:t>c. Sugiriendo que los </a:t>
            </a:r>
            <a:r>
              <a:rPr lang="es-MX" sz="3500" dirty="0"/>
              <a:t>participantes optimizan tanto su precisión, (aumentando d’) como </a:t>
            </a:r>
            <a:r>
              <a:rPr lang="es-MX" sz="3500" dirty="0" smtClean="0"/>
              <a:t>la utilidad (aumentando c</a:t>
            </a:r>
            <a:r>
              <a:rPr lang="es-MX" sz="3500" dirty="0"/>
              <a:t>).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802" y="28790056"/>
            <a:ext cx="5928523" cy="299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81 CuadroTexto"/>
          <p:cNvSpPr txBox="1"/>
          <p:nvPr/>
        </p:nvSpPr>
        <p:spPr>
          <a:xfrm>
            <a:off x="20760267" y="33208961"/>
            <a:ext cx="10938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5. Cambios en d’ entre la fase de entrenamiento y prueba, en los niveles de d’ propuestos. Se muestra  la ejecución de  los participantes que iniciaron con la tarea  fácil (izq.), difícil (centro) y los que pasaron simultáneamente por ambos niveles (der.).</a:t>
            </a:r>
            <a:endParaRPr lang="es-MX" sz="30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13283885" y="31962344"/>
            <a:ext cx="7184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4.  Media de los cambios en d’ entre la fase de entrenamiento  y </a:t>
            </a:r>
            <a:r>
              <a:rPr lang="es-MX" sz="3000" dirty="0"/>
              <a:t> </a:t>
            </a:r>
            <a:r>
              <a:rPr lang="es-MX" sz="3000" dirty="0" smtClean="0"/>
              <a:t>prueba a lo largo de los niveles de discriminabilidad propuestos por la literatura.</a:t>
            </a:r>
            <a:endParaRPr lang="es-MX" sz="3000" dirty="0"/>
          </a:p>
        </p:txBody>
      </p:sp>
      <p:sp>
        <p:nvSpPr>
          <p:cNvPr id="86" name="85 CuadroTexto"/>
          <p:cNvSpPr txBox="1"/>
          <p:nvPr/>
        </p:nvSpPr>
        <p:spPr>
          <a:xfrm>
            <a:off x="13345082" y="39075983"/>
            <a:ext cx="7123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6.  Media de los cambios en c entre la fase de entrenamiento  y </a:t>
            </a:r>
            <a:r>
              <a:rPr lang="es-MX" sz="3000" dirty="0"/>
              <a:t> </a:t>
            </a:r>
            <a:r>
              <a:rPr lang="es-MX" sz="3000" dirty="0" smtClean="0"/>
              <a:t>prueba a lo largo de los niveles de discriminabilidad propuestos por la literatura.</a:t>
            </a:r>
            <a:endParaRPr lang="es-MX" sz="3000" dirty="0"/>
          </a:p>
        </p:txBody>
      </p:sp>
      <p:sp>
        <p:nvSpPr>
          <p:cNvPr id="87" name="86 CuadroTexto"/>
          <p:cNvSpPr txBox="1"/>
          <p:nvPr/>
        </p:nvSpPr>
        <p:spPr>
          <a:xfrm>
            <a:off x="21101883" y="40870705"/>
            <a:ext cx="10938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smtClean="0"/>
              <a:t>Figura  6. Cambios en d’ entre la fase de entrenamiento y prueba, en los niveles de d’ propuestos. Se muestra  la ejecución de  los participantes que iniciaron con la tarea  fácil (izq.), difícil (centro) y los que pasaron simultáneamente por ambos niveles (der.).</a:t>
            </a:r>
            <a:endParaRPr lang="es-MX" sz="3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042008" y="36301063"/>
            <a:ext cx="562799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837</Words>
  <Application>Microsoft Macintosh PowerPoint</Application>
  <PresentationFormat>Personalizado</PresentationFormat>
  <Paragraphs>130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Sensibilidad como fuente de Sesgo en una tarea de detección usando la Ilusión de Ebbinghaus</dc:title>
  <dc:creator>Adrifelcha</dc:creator>
  <cp:lastModifiedBy>Arturo Bouzas Riaño</cp:lastModifiedBy>
  <cp:revision>141</cp:revision>
  <dcterms:created xsi:type="dcterms:W3CDTF">2015-11-09T20:22:53Z</dcterms:created>
  <dcterms:modified xsi:type="dcterms:W3CDTF">2015-11-12T17:36:15Z</dcterms:modified>
</cp:coreProperties>
</file>