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letter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9" y="992767"/>
            <a:ext cx="8520599" cy="2736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1" y="3778833"/>
            <a:ext cx="8520599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x-none"/>
              <a:pPr>
                <a:spcBef>
                  <a:spcPts val="0"/>
                </a:spcBef>
                <a:buNone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1" y="1474833"/>
            <a:ext cx="8520599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1" y="4202967"/>
            <a:ext cx="8520599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x-none"/>
              <a:pPr>
                <a:spcBef>
                  <a:spcPts val="0"/>
                </a:spcBef>
                <a:buNone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x-none"/>
              <a:pPr>
                <a:spcBef>
                  <a:spcPts val="0"/>
                </a:spcBef>
                <a:buNone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1" y="2867800"/>
            <a:ext cx="8520599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x-none"/>
              <a:pPr>
                <a:spcBef>
                  <a:spcPts val="0"/>
                </a:spcBef>
                <a:buNone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x-none"/>
              <a:pPr>
                <a:spcBef>
                  <a:spcPts val="0"/>
                </a:spcBef>
                <a:buNone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39998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1" y="1536633"/>
            <a:ext cx="39998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x-none"/>
              <a:pPr>
                <a:spcBef>
                  <a:spcPts val="0"/>
                </a:spcBef>
                <a:buNone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x-none"/>
              <a:pPr>
                <a:spcBef>
                  <a:spcPts val="0"/>
                </a:spcBef>
                <a:buNone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1" y="740801"/>
            <a:ext cx="2807999" cy="1007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1" y="1852800"/>
            <a:ext cx="2807999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x-none"/>
              <a:pPr>
                <a:spcBef>
                  <a:spcPts val="0"/>
                </a:spcBef>
                <a:buNone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x-none"/>
              <a:pPr>
                <a:spcBef>
                  <a:spcPts val="0"/>
                </a:spcBef>
                <a:buNone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66"/>
            <a:ext cx="4572000" cy="6857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1" y="1644233"/>
            <a:ext cx="4045199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1" y="3737433"/>
            <a:ext cx="4045199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965434"/>
            <a:ext cx="3837000" cy="492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x-none"/>
              <a:pPr>
                <a:spcBef>
                  <a:spcPts val="0"/>
                </a:spcBef>
                <a:buNone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x-none"/>
              <a:pPr>
                <a:spcBef>
                  <a:spcPts val="0"/>
                </a:spcBef>
                <a:buNone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x-none" sz="1000">
                <a:solidFill>
                  <a:schemeClr val="dk2"/>
                </a:solidFill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x-none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1709" y="992767"/>
            <a:ext cx="8520599" cy="2736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x-none"/>
              <a:t>‘Propuestas para fomentar una mayor seguridad en la Facultad’ 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11701" y="3778833"/>
            <a:ext cx="8520599" cy="105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x-none"/>
              <a:t>Comisión de Equidad y Género</a:t>
            </a:r>
          </a:p>
          <a:p>
            <a:pPr>
              <a:spcBef>
                <a:spcPts val="0"/>
              </a:spcBef>
              <a:buNone/>
            </a:pPr>
            <a:r>
              <a:rPr lang="x-none"/>
              <a:t>Noviembre, 2015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1" y="689267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x-none" sz="1600">
                <a:solidFill>
                  <a:schemeClr val="dk1"/>
                </a:solidFill>
              </a:rPr>
              <a:t>●</a:t>
            </a:r>
            <a:r>
              <a:rPr lang="x-non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x-none" sz="1600">
                <a:solidFill>
                  <a:schemeClr val="dk1"/>
                </a:solidFill>
              </a:rPr>
              <a:t>Acciones </a:t>
            </a:r>
            <a:r>
              <a:rPr lang="x-none" sz="1600" smtClean="0">
                <a:solidFill>
                  <a:schemeClr val="dk1"/>
                </a:solidFill>
              </a:rPr>
              <a:t>en Infraestructura</a:t>
            </a:r>
            <a:endParaRPr lang="x-none" sz="1600">
              <a:solidFill>
                <a:schemeClr val="dk1"/>
              </a:solidFill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x-none" sz="1600">
                <a:solidFill>
                  <a:schemeClr val="dk1"/>
                </a:solidFill>
              </a:rPr>
              <a:t>○</a:t>
            </a:r>
            <a:r>
              <a:rPr lang="x-non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</a:t>
            </a:r>
            <a:r>
              <a:rPr lang="x-none" sz="1600">
                <a:solidFill>
                  <a:schemeClr val="dk1"/>
                </a:solidFill>
              </a:rPr>
              <a:t>otones de seguridad por cada piso, en cada uno de los edificios de la Facultad.</a:t>
            </a: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x-none" sz="1600">
                <a:solidFill>
                  <a:schemeClr val="dk1"/>
                </a:solidFill>
              </a:rPr>
              <a:t>○</a:t>
            </a:r>
            <a:r>
              <a:rPr lang="x-non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x-none" sz="1600">
                <a:solidFill>
                  <a:schemeClr val="dk1"/>
                </a:solidFill>
              </a:rPr>
              <a:t>‘Mirillas’ en las puertas de los cubículos de los profesores.</a:t>
            </a: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</a:rPr>
              <a:t>○</a:t>
            </a:r>
            <a:r>
              <a:rPr lang="x-non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</a:t>
            </a:r>
            <a:r>
              <a:rPr lang="x-none" sz="1600">
                <a:solidFill>
                  <a:schemeClr val="dk1"/>
                </a:solidFill>
              </a:rPr>
              <a:t>entanillas verticales en las puertas de los salones</a:t>
            </a:r>
            <a:r>
              <a:rPr lang="x-none" sz="1600" smtClean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x-none" sz="1600" b="1">
                <a:solidFill>
                  <a:schemeClr val="dk1"/>
                </a:solidFill>
              </a:rPr>
              <a:t>○</a:t>
            </a:r>
            <a:r>
              <a:rPr lang="x-none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x-none" sz="1600" b="1">
                <a:solidFill>
                  <a:srgbClr val="FF0000"/>
                </a:solidFill>
              </a:rPr>
              <a:t>Cerrar los espacios inactivos.</a:t>
            </a: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x-none" sz="1600">
                <a:solidFill>
                  <a:schemeClr val="dk1"/>
                </a:solidFill>
              </a:rPr>
              <a:t>○</a:t>
            </a:r>
            <a:r>
              <a:rPr lang="x-non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x-none" sz="1600">
                <a:solidFill>
                  <a:schemeClr val="dk1"/>
                </a:solidFill>
              </a:rPr>
              <a:t>Incrementar la vigilancia, (rondines periódicos que cubra cada uno de los pisos)</a:t>
            </a: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x-none" sz="1600">
                <a:solidFill>
                  <a:schemeClr val="dk1"/>
                </a:solidFill>
              </a:rPr>
              <a:t>○</a:t>
            </a:r>
            <a:r>
              <a:rPr lang="x-non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x-none" sz="1600">
                <a:solidFill>
                  <a:schemeClr val="dk1"/>
                </a:solidFill>
              </a:rPr>
              <a:t>Implementar un espacio físico donde se pueda encontrar a personal preparado para dar respuesta inmediata a las voces de alarma. </a:t>
            </a: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>
                <a:solidFill>
                  <a:schemeClr val="dk1"/>
                </a:solidFill>
              </a:rPr>
              <a:t>○</a:t>
            </a:r>
            <a:r>
              <a:rPr lang="x-non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x-none" sz="1600" b="1">
                <a:solidFill>
                  <a:srgbClr val="FF0000"/>
                </a:solidFill>
              </a:rPr>
              <a:t>Instalar cámaras en los pasillos. </a:t>
            </a:r>
          </a:p>
          <a:p>
            <a:pPr marL="1371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x-none" sz="1600" b="1">
                <a:solidFill>
                  <a:srgbClr val="FF0000"/>
                </a:solidFill>
              </a:rPr>
              <a:t>Proyectando en lugares públicos</a:t>
            </a: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x-none" sz="1600">
                <a:solidFill>
                  <a:schemeClr val="dk1"/>
                </a:solidFill>
              </a:rPr>
              <a:t>○</a:t>
            </a:r>
            <a:r>
              <a:rPr lang="x-non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x-none" sz="1600">
                <a:solidFill>
                  <a:schemeClr val="dk1"/>
                </a:solidFill>
              </a:rPr>
              <a:t>Que </a:t>
            </a:r>
            <a:r>
              <a:rPr lang="x-none" sz="1600" b="1" u="sng">
                <a:solidFill>
                  <a:schemeClr val="dk1"/>
                </a:solidFill>
              </a:rPr>
              <a:t>no</a:t>
            </a:r>
            <a:r>
              <a:rPr lang="x-none" sz="1600">
                <a:solidFill>
                  <a:schemeClr val="dk1"/>
                </a:solidFill>
              </a:rPr>
              <a:t> se cierren automáticamente las puertas de los baños</a:t>
            </a:r>
            <a:r>
              <a:rPr lang="x-none" sz="1400">
                <a:solidFill>
                  <a:schemeClr val="dk1"/>
                </a:solidFill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x-none"/>
              <a:t>Sin olvidar nunca que...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736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x-none" sz="2800">
                <a:solidFill>
                  <a:schemeClr val="dk1"/>
                </a:solidFill>
              </a:rPr>
              <a:t>Cualquier acción que se vaya a ejecutar tiene que estar respaldada por la comunidad (estudiantes, personal académico y personal administrativo), por lo que se deben dar a conocer  las propuestas antes de su ejecución.  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x-none" b="1"/>
              <a:t>Introducción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x-none">
                <a:solidFill>
                  <a:schemeClr val="tx1"/>
                </a:solidFill>
              </a:rPr>
              <a:t>En respuesta a los acontecimientos de violencia y acoso expuestos en la pasada sesión ordinaria del H. Consejo Técnico (7/oct/2015) la Comisión de Equidad y Género subraya la necesidad de priorizar el diseño e implementación de nuevas estrategias que promuevan un entorno más seguro para todos los integrantes de la comunidad de la Facultad (i.e. estudiantes, académicos, trabajadores y administrativos por igual).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345000" y="1085633"/>
            <a:ext cx="4306500" cy="6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0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116632"/>
            <a:ext cx="5648325" cy="4267200"/>
          </a:xfrm>
          <a:prstGeom prst="rect">
            <a:avLst/>
          </a:prstGeom>
          <a:ln/>
        </p:spPr>
      </p:pic>
      <p:pic>
        <p:nvPicPr>
          <p:cNvPr id="5" name="image03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763688" y="4437112"/>
            <a:ext cx="5648325" cy="1914525"/>
          </a:xfrm>
          <a:prstGeom prst="rect">
            <a:avLst/>
          </a:prstGeom>
          <a:ln/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x-none" b="1"/>
              <a:t>Puntos a discutir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41250" y="1536633"/>
            <a:ext cx="86910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x-none">
                <a:solidFill>
                  <a:schemeClr val="tx1"/>
                </a:solidFill>
              </a:rPr>
              <a:t>Difusión: Estado actual de las medidas de seguridad tomadas por la facultad.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x-none">
                <a:solidFill>
                  <a:schemeClr val="tx1"/>
                </a:solidFill>
              </a:rPr>
              <a:t>Reunión informativa con la Comisión de Seguridad.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x-none">
                <a:solidFill>
                  <a:schemeClr val="tx1"/>
                </a:solidFill>
              </a:rPr>
              <a:t>Difusión de la información recopilada.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x-none">
                <a:solidFill>
                  <a:schemeClr val="tx1"/>
                </a:solidFill>
              </a:rPr>
              <a:t>Punto de partida: Recordatorio de los puntos previamente aprobados en el pleno.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x-none">
                <a:solidFill>
                  <a:schemeClr val="tx1"/>
                </a:solidFill>
              </a:rPr>
              <a:t>Retroalimentación: Diálogo con la comunidad estudiantil.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x-none" smtClean="0">
                <a:solidFill>
                  <a:schemeClr val="tx1"/>
                </a:solidFill>
              </a:rPr>
              <a:t>Nuevas propuestas</a:t>
            </a:r>
            <a:endParaRPr lang="x-none">
              <a:solidFill>
                <a:schemeClr val="tx1"/>
              </a:solidFill>
            </a:endParaRP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x-none">
                <a:solidFill>
                  <a:schemeClr val="tx1"/>
                </a:solidFill>
              </a:rPr>
              <a:t>Cambios en infraestructura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x-none">
                <a:solidFill>
                  <a:schemeClr val="tx1"/>
                </a:solidFill>
              </a:rPr>
              <a:t>Sugerencias para promover el ‘Autocuidado’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1" y="274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x-none"/>
              <a:t>Estado actual : Medidas de Seguridad que operan en la facultad.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1" y="1536634"/>
            <a:ext cx="8520599" cy="500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s-MX" dirty="0" smtClean="0">
                <a:solidFill>
                  <a:schemeClr val="tx1"/>
                </a:solidFill>
              </a:rPr>
              <a:t>Dar difusión a las medidas que actualmente existen y operan en la Facultad.</a:t>
            </a:r>
          </a:p>
          <a:p>
            <a:pPr lvl="1" fontAlgn="base"/>
            <a:r>
              <a:rPr lang="es-MX" dirty="0" smtClean="0">
                <a:solidFill>
                  <a:schemeClr val="tx1"/>
                </a:solidFill>
              </a:rPr>
              <a:t>Reunión con la Comisión de Seguridad</a:t>
            </a:r>
          </a:p>
          <a:p>
            <a:pPr lvl="2" fontAlgn="base"/>
            <a:r>
              <a:rPr lang="es-MX" b="1" dirty="0" smtClean="0">
                <a:solidFill>
                  <a:schemeClr val="tx1"/>
                </a:solidFill>
              </a:rPr>
              <a:t>Pendiente hasta que el Pleno lo apruebe (?)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/>
            </a:r>
            <a:br>
              <a:rPr lang="es-MX" dirty="0" smtClean="0">
                <a:solidFill>
                  <a:schemeClr val="tx1"/>
                </a:solidFill>
              </a:rPr>
            </a:br>
            <a:endParaRPr lang="es-MX" dirty="0" smtClean="0">
              <a:solidFill>
                <a:schemeClr val="tx1"/>
              </a:solidFill>
            </a:endParaRPr>
          </a:p>
          <a:p>
            <a:pPr lvl="2" fontAlgn="base"/>
            <a:r>
              <a:rPr lang="es-MX" dirty="0" smtClean="0">
                <a:solidFill>
                  <a:schemeClr val="tx1"/>
                </a:solidFill>
              </a:rPr>
              <a:t>Que la comunidad de la Facultad esté enterada de:</a:t>
            </a:r>
          </a:p>
          <a:p>
            <a:pPr lvl="3" fontAlgn="base"/>
            <a:r>
              <a:rPr lang="es-MX" dirty="0" smtClean="0">
                <a:solidFill>
                  <a:schemeClr val="tx1"/>
                </a:solidFill>
              </a:rPr>
              <a:t>¿Dónde acudir? </a:t>
            </a:r>
          </a:p>
          <a:p>
            <a:pPr lvl="3" fontAlgn="base"/>
            <a:r>
              <a:rPr lang="es-MX" dirty="0" smtClean="0">
                <a:solidFill>
                  <a:schemeClr val="tx1"/>
                </a:solidFill>
              </a:rPr>
              <a:t>¿Con quién?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b="1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1" y="164701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x-none"/>
              <a:t>2. Puntos previamente aprobados por el pleno.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84249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MX" sz="1600" b="1" dirty="0" smtClean="0"/>
              <a:t>Favorecer cambios cognitivos, emocionales y conductuales educando e informando permanentemente de forma masiva (foros de discusión, campañas, gaceta, web, etc.) o individual (folletos, correos etc.) a la comunidad de la Facultad de lo que significa convivir en sana sociedad</a:t>
            </a:r>
            <a:r>
              <a:rPr lang="es-MX" sz="1600" b="1" u="sng" dirty="0" smtClean="0"/>
              <a:t> e informando lo que  será considerado motivo de sanción y sus repercusiones.</a:t>
            </a:r>
          </a:p>
          <a:p>
            <a:pPr fontAlgn="base"/>
            <a:endParaRPr lang="es-MX" sz="1600" dirty="0" smtClean="0"/>
          </a:p>
          <a:p>
            <a:pPr>
              <a:buFont typeface="Wingdings" pitchFamily="2" charset="2"/>
              <a:buChar char="ü"/>
            </a:pPr>
            <a:r>
              <a:rPr lang="es-MX" sz="1600" dirty="0" smtClean="0"/>
              <a:t>Campañas que provienen del Consejo Universitario y su respectiva Comisión de Género (valores universitarios y la no violencia contra las mujeres).</a:t>
            </a:r>
          </a:p>
          <a:p>
            <a:r>
              <a:rPr lang="es-MX" sz="1600" dirty="0" smtClean="0"/>
              <a:t> </a:t>
            </a:r>
          </a:p>
          <a:p>
            <a:pPr>
              <a:buFont typeface="Wingdings" pitchFamily="2" charset="2"/>
              <a:buChar char="ü"/>
            </a:pPr>
            <a:r>
              <a:rPr lang="es-MX" sz="1600" dirty="0" smtClean="0"/>
              <a:t>El Programa de Atención a Alumnos  ha enviado por correo los teléfonos del Abogado General, además de la inclusión de un espacio en la gaceta de la Facultad informando a la comunidad medidas preventivas en caso de robo pero a nivel Distrito Federal.</a:t>
            </a:r>
          </a:p>
          <a:p>
            <a:r>
              <a:rPr lang="es-MX" sz="1600" dirty="0" smtClean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s-MX" sz="1600" dirty="0" smtClean="0">
                <a:solidFill>
                  <a:srgbClr val="FF0000"/>
                </a:solidFill>
              </a:rPr>
              <a:t> Dar a conocer los protocolos de denuncia y acompañamiento a víctimas en la Facultad por medios electrónicos y escritos</a:t>
            </a:r>
          </a:p>
          <a:p>
            <a:pPr>
              <a:buFont typeface="Wingdings" pitchFamily="2" charset="2"/>
              <a:buChar char="Ø"/>
            </a:pPr>
            <a:endParaRPr lang="es-MX" sz="16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MX" sz="1600" dirty="0" smtClean="0">
                <a:solidFill>
                  <a:srgbClr val="FF0000"/>
                </a:solidFill>
              </a:rPr>
              <a:t> Implementación de foros de discusión.</a:t>
            </a:r>
          </a:p>
          <a:p>
            <a:endParaRPr lang="es-MX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1" y="537367"/>
            <a:ext cx="8520599" cy="555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 b="1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x-none" sz="1600" b="1" smtClean="0">
                <a:solidFill>
                  <a:schemeClr val="tx1"/>
                </a:solidFill>
                <a:latin typeface="+mn-lt"/>
              </a:rPr>
              <a:t>Favorecer  </a:t>
            </a:r>
            <a:r>
              <a:rPr lang="x-none" sz="1600" b="1">
                <a:solidFill>
                  <a:schemeClr val="tx1"/>
                </a:solidFill>
                <a:latin typeface="+mn-lt"/>
              </a:rPr>
              <a:t>y/o crear  el desarrollo de grupos y redes de control y </a:t>
            </a:r>
            <a:r>
              <a:rPr lang="x-none" sz="1600" b="1" smtClean="0">
                <a:solidFill>
                  <a:schemeClr val="tx1"/>
                </a:solidFill>
                <a:latin typeface="+mn-lt"/>
              </a:rPr>
              <a:t>defensa</a:t>
            </a:r>
            <a:r>
              <a:rPr lang="es-ES" sz="1600" b="1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s-ES" sz="1600" b="1" dirty="0" smtClean="0">
              <a:solidFill>
                <a:schemeClr val="tx1"/>
              </a:solidFill>
              <a:latin typeface="+mn-lt"/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s-ES" sz="1600" dirty="0" smtClean="0">
                <a:solidFill>
                  <a:schemeClr val="tx1"/>
                </a:solidFill>
                <a:latin typeface="+mn-lt"/>
              </a:rPr>
              <a:t>Comisión de seguridad 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s-ES" sz="1600" dirty="0" smtClean="0">
                <a:solidFill>
                  <a:schemeClr val="tx1"/>
                </a:solidFill>
                <a:latin typeface="+mn-lt"/>
              </a:rPr>
              <a:t>Abogado de la Facultad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x-none" sz="1600" smtClean="0">
                <a:solidFill>
                  <a:srgbClr val="FF0000"/>
                </a:solidFill>
                <a:latin typeface="+mn-lt"/>
              </a:rPr>
              <a:t>Familiarizar </a:t>
            </a:r>
            <a:r>
              <a:rPr lang="x-none" sz="1600">
                <a:solidFill>
                  <a:srgbClr val="FF0000"/>
                </a:solidFill>
                <a:latin typeface="+mn-lt"/>
              </a:rPr>
              <a:t>a la comunidad con la existencia y funciones del abogado de la Facultad y la Comisión de Seguridad.</a:t>
            </a:r>
          </a:p>
          <a:p>
            <a:pPr marR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600" b="1" dirty="0" smtClean="0">
                <a:solidFill>
                  <a:schemeClr val="tx1"/>
                </a:solidFill>
              </a:rPr>
              <a:t>	</a:t>
            </a:r>
            <a:r>
              <a:rPr lang="x-none" sz="1600" b="1" smtClean="0">
                <a:solidFill>
                  <a:schemeClr val="tx1"/>
                </a:solidFill>
              </a:rPr>
              <a:t>Fomentar </a:t>
            </a:r>
            <a:r>
              <a:rPr lang="x-none" sz="1600" b="1">
                <a:solidFill>
                  <a:schemeClr val="tx1"/>
                </a:solidFill>
              </a:rPr>
              <a:t>mecanismos de alerta temprana: investigación, encuestas y otras labores de escrutinio, para identificar oportunamente las manifestaciones de violencia, conocer sus causas, sus alcances y sus consecuencias, así como diseñar las estrategias para contribuir a su prevención y </a:t>
            </a:r>
            <a:r>
              <a:rPr lang="x-none" sz="1600" b="1" smtClean="0">
                <a:solidFill>
                  <a:schemeClr val="tx1"/>
                </a:solidFill>
              </a:rPr>
              <a:t>contención.</a:t>
            </a:r>
            <a:endParaRPr lang="es-ES" sz="1600" b="1" dirty="0" smtClean="0">
              <a:solidFill>
                <a:schemeClr val="tx1"/>
              </a:solidFill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s-ES" sz="1600" b="1" dirty="0" smtClean="0">
              <a:solidFill>
                <a:schemeClr val="tx1"/>
              </a:solidFill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x-none" sz="1600" smtClean="0">
                <a:solidFill>
                  <a:srgbClr val="FF0000"/>
                </a:solidFill>
              </a:rPr>
              <a:t>Se </a:t>
            </a:r>
            <a:r>
              <a:rPr lang="x-none" sz="1600">
                <a:solidFill>
                  <a:srgbClr val="FF0000"/>
                </a:solidFill>
              </a:rPr>
              <a:t>desconoce si a nivel institucional se han hecho investigaciones de este tipo.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95536" y="404664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600" b="1" dirty="0" smtClean="0"/>
              <a:t>Contar con la asesoría del abogado de la facultad.- Que el abogado de la facultad tenga contacto directo con cualquier tipo de denuncia tanto con la Coordinación del Programa de Atención a Alumnos y Servicios a la Comunidad como con la Comisión de género. </a:t>
            </a:r>
          </a:p>
          <a:p>
            <a:pPr lvl="0"/>
            <a:endParaRPr lang="es-ES" sz="1600" b="1" dirty="0" smtClean="0"/>
          </a:p>
          <a:p>
            <a:pPr lvl="0">
              <a:buFont typeface="Wingdings" pitchFamily="2" charset="2"/>
              <a:buChar char="Ø"/>
            </a:pPr>
            <a:r>
              <a:rPr lang="es-ES" sz="1600" dirty="0" smtClean="0">
                <a:solidFill>
                  <a:srgbClr val="FF0000"/>
                </a:solidFill>
              </a:rPr>
              <a:t>Contacto con la Comisión de Género por parte del abogado.</a:t>
            </a:r>
          </a:p>
          <a:p>
            <a:pPr lvl="0">
              <a:buFont typeface="Wingdings" pitchFamily="2" charset="2"/>
              <a:buChar char="Ø"/>
            </a:pPr>
            <a:endParaRPr lang="es-ES" sz="1600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s-ES" sz="1600" dirty="0" smtClean="0">
                <a:solidFill>
                  <a:srgbClr val="FF0000"/>
                </a:solidFill>
              </a:rPr>
              <a:t>Contacto con la Comisión de Género por parte de Atención a Alumnos. </a:t>
            </a:r>
          </a:p>
          <a:p>
            <a:pPr lvl="0">
              <a:buFont typeface="Wingdings" pitchFamily="2" charset="2"/>
              <a:buChar char="Ø"/>
            </a:pPr>
            <a:endParaRPr lang="es-ES" sz="1600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es-ES" sz="1600" dirty="0" smtClean="0">
                <a:solidFill>
                  <a:schemeClr val="tx1"/>
                </a:solidFill>
              </a:rPr>
              <a:t>Reunión extraordinaria de las consejeras estudiantes con el abogado. </a:t>
            </a:r>
          </a:p>
          <a:p>
            <a:pPr lvl="0">
              <a:buFont typeface="Wingdings" pitchFamily="2" charset="2"/>
              <a:buChar char="Ø"/>
            </a:pPr>
            <a:r>
              <a:rPr lang="es-ES" sz="1600" dirty="0" smtClean="0">
                <a:solidFill>
                  <a:srgbClr val="FF0000"/>
                </a:solidFill>
              </a:rPr>
              <a:t>No hubo una descripción de protocolos. </a:t>
            </a:r>
          </a:p>
          <a:p>
            <a:pPr lvl="0"/>
            <a:endParaRPr lang="es-ES" sz="1600" dirty="0" smtClean="0">
              <a:solidFill>
                <a:schemeClr val="tx1"/>
              </a:solidFill>
            </a:endParaRPr>
          </a:p>
          <a:p>
            <a:pPr lvl="0"/>
            <a:endParaRPr lang="es-ES" sz="1600" dirty="0" smtClean="0">
              <a:solidFill>
                <a:schemeClr val="tx1"/>
              </a:solidFill>
            </a:endParaRPr>
          </a:p>
          <a:p>
            <a:r>
              <a:rPr lang="es-MX" sz="1600" b="1" dirty="0" smtClean="0"/>
              <a:t>Acciones de acompañamiento  (diseño de protocolos de denuncia,  investigación, evolución  y resolución) que resguarden  especialmente la privacidad y la honra de la víctima, y que posibilite una adecuada defensa para ambas partes. Y que  a la vez se vele para que el supuesto agresor también sea debidamente escuchado.</a:t>
            </a:r>
          </a:p>
          <a:p>
            <a:endParaRPr lang="es-ES" sz="1600" b="1" dirty="0" smtClean="0"/>
          </a:p>
          <a:p>
            <a:pPr>
              <a:buFont typeface="Wingdings" pitchFamily="2" charset="2"/>
              <a:buChar char="Ø"/>
            </a:pPr>
            <a:r>
              <a:rPr lang="es-ES" sz="1600" dirty="0" smtClean="0">
                <a:solidFill>
                  <a:srgbClr val="FF0000"/>
                </a:solidFill>
              </a:rPr>
              <a:t>Aparente inexistencia de un protocolo de denuncia interno </a:t>
            </a:r>
            <a:endParaRPr lang="es-MX" sz="1600" dirty="0" smtClean="0">
              <a:solidFill>
                <a:srgbClr val="FF0000"/>
              </a:solidFill>
            </a:endParaRPr>
          </a:p>
          <a:p>
            <a:pPr lvl="0"/>
            <a:endParaRPr lang="es-ES" sz="1600" dirty="0" smtClean="0">
              <a:solidFill>
                <a:schemeClr val="tx1"/>
              </a:solidFill>
            </a:endParaRPr>
          </a:p>
          <a:p>
            <a:pPr lvl="0">
              <a:buFont typeface="Wingdings" pitchFamily="2" charset="2"/>
              <a:buChar char="Ø"/>
            </a:pPr>
            <a:endParaRPr lang="es-MX" sz="1600" dirty="0" smtClean="0">
              <a:solidFill>
                <a:srgbClr val="FF0000"/>
              </a:solidFill>
            </a:endParaRPr>
          </a:p>
          <a:p>
            <a:endParaRPr lang="es-MX" sz="1600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95536" y="260648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dirty="0" smtClean="0"/>
              <a:t>(3) Y 4</a:t>
            </a:r>
            <a:r>
              <a:rPr lang="x-none" smtClean="0"/>
              <a:t>. </a:t>
            </a:r>
            <a:r>
              <a:rPr lang="x-none"/>
              <a:t>Nuevas </a:t>
            </a:r>
            <a:r>
              <a:rPr lang="x-none" smtClean="0"/>
              <a:t>propuestas</a:t>
            </a:r>
            <a:r>
              <a:rPr lang="es-ES" dirty="0" smtClean="0"/>
              <a:t> (a partir del diálogo con los estudiantes)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x-none"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>
                <a:solidFill>
                  <a:schemeClr val="dk1"/>
                </a:solidFill>
              </a:rPr>
              <a:t>●</a:t>
            </a:r>
            <a:r>
              <a:rPr lang="x-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x-none">
                <a:solidFill>
                  <a:schemeClr val="dk1"/>
                </a:solidFill>
              </a:rPr>
              <a:t>Acciones de autocuidado (como un apoyo a las condiciones de seguridad institucionales)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x-none">
                <a:solidFill>
                  <a:schemeClr val="dk1"/>
                </a:solidFill>
              </a:rPr>
              <a:t>○</a:t>
            </a:r>
            <a:r>
              <a:rPr lang="x-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x-none">
                <a:solidFill>
                  <a:schemeClr val="dk1"/>
                </a:solidFill>
              </a:rPr>
              <a:t>Cerrar los espacios en desuso.</a:t>
            </a:r>
          </a:p>
          <a:p>
            <a:pPr marL="9144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x-none">
                <a:solidFill>
                  <a:schemeClr val="dk1"/>
                </a:solidFill>
              </a:rPr>
              <a:t>○</a:t>
            </a:r>
            <a:r>
              <a:rPr lang="x-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x-none">
                <a:solidFill>
                  <a:schemeClr val="dk1"/>
                </a:solidFill>
              </a:rPr>
              <a:t>Centinela en las áreas de </a:t>
            </a:r>
            <a:r>
              <a:rPr lang="x-none" smtClean="0">
                <a:solidFill>
                  <a:schemeClr val="dk1"/>
                </a:solidFill>
              </a:rPr>
              <a:t>riesgo</a:t>
            </a:r>
            <a:r>
              <a:rPr lang="es-ES" dirty="0" smtClean="0">
                <a:solidFill>
                  <a:schemeClr val="dk1"/>
                </a:solidFill>
              </a:rPr>
              <a:t> en turno vespertino</a:t>
            </a:r>
            <a:r>
              <a:rPr lang="x-none" smtClean="0">
                <a:solidFill>
                  <a:schemeClr val="dk1"/>
                </a:solidFill>
              </a:rPr>
              <a:t>.</a:t>
            </a:r>
            <a:endParaRPr lang="x-none">
              <a:solidFill>
                <a:schemeClr val="dk1"/>
              </a:solidFill>
            </a:endParaRPr>
          </a:p>
          <a:p>
            <a:pPr marL="9144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x-none">
                <a:solidFill>
                  <a:schemeClr val="dk1"/>
                </a:solidFill>
              </a:rPr>
              <a:t>○</a:t>
            </a:r>
            <a:r>
              <a:rPr lang="x-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</a:t>
            </a:r>
            <a:r>
              <a:rPr lang="x-none">
                <a:solidFill>
                  <a:schemeClr val="dk1"/>
                </a:solidFill>
              </a:rPr>
              <a:t>romover los canales para una red de control y cuidado.</a:t>
            </a:r>
          </a:p>
          <a:p>
            <a:pPr marL="9144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x-none">
                <a:solidFill>
                  <a:schemeClr val="dk1"/>
                </a:solidFill>
              </a:rPr>
              <a:t>○</a:t>
            </a:r>
            <a:r>
              <a:rPr lang="x-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x-none">
                <a:solidFill>
                  <a:schemeClr val="dk1"/>
                </a:solidFill>
              </a:rPr>
              <a:t>Difusión constante y extensiva a las medidas de seguridad institucional operantes.</a:t>
            </a: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638</Words>
  <Application>Microsoft Office PowerPoint</Application>
  <PresentationFormat>Letter Paper (8.5x11 in)</PresentationFormat>
  <Paragraphs>75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simple-light-2</vt:lpstr>
      <vt:lpstr>‘Propuestas para fomentar una mayor seguridad en la Facultad’ </vt:lpstr>
      <vt:lpstr>Introducción</vt:lpstr>
      <vt:lpstr>Slide 3</vt:lpstr>
      <vt:lpstr>Puntos a discutir</vt:lpstr>
      <vt:lpstr>Estado actual : Medidas de Seguridad que operan en la facultad.</vt:lpstr>
      <vt:lpstr>2. Puntos previamente aprobados por el pleno.</vt:lpstr>
      <vt:lpstr> </vt:lpstr>
      <vt:lpstr> </vt:lpstr>
      <vt:lpstr>(3) Y 4. Nuevas propuestas (a partir del diálogo con los estudiantes)  </vt:lpstr>
      <vt:lpstr> </vt:lpstr>
      <vt:lpstr>Sin olvidar nunca que...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‘Propuestas para fomentar una mayor seguridad en la Facultad’</dc:title>
  <dc:creator>Chacharita</dc:creator>
  <cp:lastModifiedBy>Sol Fernández</cp:lastModifiedBy>
  <cp:revision>2</cp:revision>
  <dcterms:modified xsi:type="dcterms:W3CDTF">2015-11-24T04:58:31Z</dcterms:modified>
</cp:coreProperties>
</file>