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Source Code Pro"/>
      <p:regular r:id="rId41"/>
      <p:bold r:id="rId42"/>
    </p:embeddedFont>
    <p:embeddedFont>
      <p:font typeface="Oswal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8.xml"/><Relationship Id="rId44" Type="http://schemas.openxmlformats.org/officeDocument/2006/relationships/font" Target="fonts/Oswald-bold.fntdata"/><Relationship Id="rId21" Type="http://schemas.openxmlformats.org/officeDocument/2006/relationships/slide" Target="slides/slide17.xml"/><Relationship Id="rId43" Type="http://schemas.openxmlformats.org/officeDocument/2006/relationships/font" Target="fonts/Oswald-regular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f56590e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f56590e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f56590e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f56590e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f56590e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f56590e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f7393d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f7393d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f7393d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f7393d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f7393d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f7393d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f7393dd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f7393dd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f7393dd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f7393dd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f7393dd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f7393dd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f7393dd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f7393dd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f56590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f56590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f7393dd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f7393dd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f7393dd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f7393dd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f7393dd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f7393dd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f7393d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f7393d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f7393dd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f7393dd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f7393dd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f7393dd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f7393dd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f7393dd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f7393dd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f7393dd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f7393dd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f7393dd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f7393dd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2f7393dd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f56590e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f56590e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f7393dd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f7393dd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f7393dd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f7393dd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f7393dd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2f7393dd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f7393dd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2f7393dd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f7393dd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f7393dd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f7393dd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f7393dd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2f7393dd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2f7393dd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f56590e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f56590e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f56590e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f56590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f56590e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f56590e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f56590e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f56590e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f56590e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f56590e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f56590e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f56590e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jp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hyperlink" Target="https://economix.blogs.nytimes.com/2009/03/10/the-happiest-states-of-america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Datos: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del contenido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618200"/>
            <a:ext cx="69906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Es una técnica para estudiar y analizar la comunicación de una manera objetiva, sistemática y cuantitativa. Puede ser aplicado a cualquier manera de comunicación </a:t>
            </a:r>
            <a:r>
              <a:rPr lang="es-419"/>
              <a:t>emitida</a:t>
            </a:r>
            <a:r>
              <a:rPr lang="es-419"/>
              <a:t> a través de cualquier medio de </a:t>
            </a:r>
            <a:r>
              <a:rPr lang="es-419"/>
              <a:t>transmisión</a:t>
            </a:r>
            <a:r>
              <a:rPr lang="es-419"/>
              <a:t>.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Confiabilidad</a:t>
            </a:r>
            <a:endParaRPr/>
          </a:p>
        </p:txBody>
      </p:sp>
      <p:sp>
        <p:nvSpPr>
          <p:cNvPr id="136" name="Google Shape;136;p23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“¿Qué tan consistentes son los resultados obtenidos?”</a:t>
            </a:r>
            <a:endParaRPr/>
          </a:p>
        </p:txBody>
      </p:sp>
      <p:sp>
        <p:nvSpPr>
          <p:cNvPr id="137" name="Google Shape;137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618199"/>
            <a:ext cx="2808000" cy="3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confiabilidad de un instrumento se refiere al grado en que su aplicación repetida al mismo sujeto u objeto, produce iguales resultados.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Ejemplo: medir la </a:t>
            </a:r>
            <a:r>
              <a:rPr lang="es-419"/>
              <a:t>temperatura</a:t>
            </a:r>
            <a:r>
              <a:rPr lang="es-419"/>
              <a:t> (25 grados </a:t>
            </a:r>
            <a:r>
              <a:rPr lang="es-419"/>
              <a:t>celsius</a:t>
            </a:r>
            <a:r>
              <a:rPr lang="es-419"/>
              <a:t>) y volver  medir la temperatura un minuto después</a:t>
            </a:r>
            <a:endParaRPr/>
          </a:p>
        </p:txBody>
      </p:sp>
      <p:pic>
        <p:nvPicPr>
          <p:cNvPr descr="Resultado de imagen para termostato"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353" y="631808"/>
            <a:ext cx="3849647" cy="27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 amt="31000"/>
          </a:blip>
          <a:stretch>
            <a:fillRect/>
          </a:stretch>
        </p:blipFill>
        <p:spPr>
          <a:xfrm>
            <a:off x="7443599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Interpretación de datos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Un análisis de datos no provee por </a:t>
            </a:r>
            <a:r>
              <a:rPr lang="es-419"/>
              <a:t>sí</a:t>
            </a:r>
            <a:r>
              <a:rPr lang="es-419"/>
              <a:t> mismo las respuestas a las </a:t>
            </a:r>
            <a:r>
              <a:rPr lang="es-419"/>
              <a:t>preguntas</a:t>
            </a:r>
            <a:r>
              <a:rPr lang="es-419"/>
              <a:t> de investigación, se requiere de la interpretación de datos.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analizar datos?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Significa categorizar, ordenar, manipular y resumir datos.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El propósito del análisis es reducir los datos a una forma entendible e interpretable para que las relaciones de los problemas de investigación puedan ser estudiadas y probadas.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Reglas de </a:t>
            </a:r>
            <a:r>
              <a:rPr lang="es-419"/>
              <a:t>categorización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Las categorías se establecen de acuerdo con el problema de investigación y su propósito.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Las categorías son exhaustivas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Las </a:t>
            </a:r>
            <a:r>
              <a:rPr lang="es-419"/>
              <a:t>categorías</a:t>
            </a:r>
            <a:r>
              <a:rPr lang="es-419"/>
              <a:t> son mutuamente excluyentes e independientes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Cada categoría se deriva de un principio de clasificación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Cualquier esquema de categorización deberá estar en un nivel de discurso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2275"/>
            <a:ext cx="8306325" cy="21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235550" y="278400"/>
            <a:ext cx="10920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4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25" y="1502275"/>
            <a:ext cx="8153925" cy="21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Reglas de </a:t>
            </a:r>
            <a:r>
              <a:rPr lang="es-419"/>
              <a:t>categorización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Las categorías se establecen de acuerdo con el problema de investigación y su propósito.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Las categorías son exhaustivas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Las </a:t>
            </a:r>
            <a:r>
              <a:rPr lang="es-419"/>
              <a:t>categorías</a:t>
            </a:r>
            <a:r>
              <a:rPr lang="es-419"/>
              <a:t> son mutuamente excluyentes e independientes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Cada categoría se deriva de un principio de clasificación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Cualquier esquema de categorización deberá estar en un nivel de discurso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Religión: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Cristiana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Católicos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Budistas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Musulmanes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/>
        </p:nvSpPr>
        <p:spPr>
          <a:xfrm>
            <a:off x="235550" y="278400"/>
            <a:ext cx="10920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Recolección de datos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Reglas de </a:t>
            </a:r>
            <a:r>
              <a:rPr lang="es-419"/>
              <a:t>categorización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Las categorías se establecen de acuerdo con el problema de investigación y su propósito.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Las categorías son exhaustivas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Las </a:t>
            </a:r>
            <a:r>
              <a:rPr lang="es-419"/>
              <a:t>categorías</a:t>
            </a:r>
            <a:r>
              <a:rPr lang="es-419"/>
              <a:t> son mutuamente excluyentes e independientes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Cada categoría se deriva de un principio de clasificación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Cualquier esquema de categorización deberá estar en un nivel de discurso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Religión: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Cristiana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Católicos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Budistas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Musulmanes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“O</a:t>
            </a:r>
            <a:r>
              <a:rPr lang="es-419"/>
              <a:t>tra”</a:t>
            </a:r>
            <a:endParaRPr/>
          </a:p>
        </p:txBody>
      </p:sp>
      <p:sp>
        <p:nvSpPr>
          <p:cNvPr id="208" name="Google Shape;208;p33"/>
          <p:cNvSpPr txBox="1"/>
          <p:nvPr/>
        </p:nvSpPr>
        <p:spPr>
          <a:xfrm>
            <a:off x="235550" y="278400"/>
            <a:ext cx="10920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</a:t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Reglas de </a:t>
            </a:r>
            <a:r>
              <a:rPr lang="es-419"/>
              <a:t>categorización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Las categorías se establecen de acuerdo con el problema de investigación y su propósito.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Las categorías son exhaustivas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Las </a:t>
            </a:r>
            <a:r>
              <a:rPr lang="es-419"/>
              <a:t>categorías</a:t>
            </a:r>
            <a:r>
              <a:rPr lang="es-419"/>
              <a:t> son mutuamente excluyentes e independientes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Cada categoría se deriva de un principio de clasificación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Cualquier esquema de categorización deberá estar en un nivel de discurso</a:t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/>
        </p:nvSpPr>
        <p:spPr>
          <a:xfrm>
            <a:off x="235550" y="278400"/>
            <a:ext cx="10920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75" y="687775"/>
            <a:ext cx="8287425" cy="16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82850"/>
            <a:ext cx="8370575" cy="174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/>
          <p:cNvPicPr preferRelativeResize="0"/>
          <p:nvPr/>
        </p:nvPicPr>
        <p:blipFill>
          <a:blip r:embed="rId5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Reglas de </a:t>
            </a:r>
            <a:r>
              <a:rPr lang="es-419"/>
              <a:t>categorización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Las categorías se establecen de acuerdo con el problema de investigación y su propósito.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Las categorías son exhaustivas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Las </a:t>
            </a:r>
            <a:r>
              <a:rPr lang="es-419"/>
              <a:t>categorías</a:t>
            </a:r>
            <a:r>
              <a:rPr lang="es-419"/>
              <a:t> son mutuamente excluyentes e independientes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Cada categoría se deriva de un principio de clasificación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Cualquier esquema de categorización deberá estar en un nivel de discurso</a:t>
            </a:r>
            <a:endParaRPr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311700" y="1468825"/>
            <a:ext cx="8520600" cy="3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Aleatoriedad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Frecuencias: Acumaladas,Relativas y absolutas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Tablas (alcances y limitaciones)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Razones, tasas y porcentajes.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Representación</a:t>
            </a:r>
            <a:endParaRPr/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Aleatoriedad.-Para la mayoría de las personas es un sinónimo de impredecible.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Para el científico moderno los eventos aleatorios no son concebidos como inesperados, impredecibles. Estos tienen una estructura que puede ser descrita matemáticamente.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 </a:t>
            </a:r>
            <a:endParaRPr/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Frecuencias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Es el número de veces que un evento se repite dentro de un periodo de observaciones.</a:t>
            </a:r>
            <a:endParaRPr/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frecuencias</a:t>
            </a:r>
            <a:endParaRPr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8,6,7,8,9,7,6,8,9,6,7,8,6,9,6,8,7,8,10,10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B7B7B7"/>
                </a:solidFill>
              </a:rPr>
              <a:t>(6,6,6,6,6,7,7,7,7,8,8,8,8,8,8,9,9,9,10,10)</a:t>
            </a:r>
            <a:endParaRPr sz="24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400"/>
              <a:t>Frecuencias absoluta de 8: 6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400"/>
              <a:t>Frecuencia relativa de 8: .30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400"/>
              <a:t>Frecuencia absoluta acumulada:15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400"/>
              <a:t>Frecuencia relativa acumulada:.75</a:t>
            </a:r>
            <a:endParaRPr sz="2400"/>
          </a:p>
        </p:txBody>
      </p:sp>
      <p:pic>
        <p:nvPicPr>
          <p:cNvPr id="259" name="Google Shape;259;p40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distribución normal" id="266" name="Google Shape;26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8250" y="1536700"/>
            <a:ext cx="4127500" cy="20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Una vez que se ha seleccionado el diseño apropiado y la muestra adecuada para dar respuesta a nuestro problema de estudio e hipótesis, se comienza con la fase de recolección de datos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Razones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 una comparación entre dos o más cantidades. Puede expresarse mediante una fracción.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Ejemplo: En la facultad de psicología hay 800 mujeres y 200 hombres por cada generación.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800/200=4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200/800=.25</a:t>
            </a:r>
            <a:endParaRPr/>
          </a:p>
        </p:txBody>
      </p:sp>
      <p:pic>
        <p:nvPicPr>
          <p:cNvPr id="273" name="Google Shape;273;p42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Proporciones</a:t>
            </a:r>
            <a:endParaRPr/>
          </a:p>
        </p:txBody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 la igualdad de dos razones.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La propiedad </a:t>
            </a:r>
            <a:r>
              <a:rPr lang="es-419"/>
              <a:t>fundamental</a:t>
            </a:r>
            <a:r>
              <a:rPr lang="es-419"/>
              <a:t> </a:t>
            </a:r>
            <a:r>
              <a:rPr lang="es-419"/>
              <a:t>establece</a:t>
            </a:r>
            <a:r>
              <a:rPr lang="es-419"/>
              <a:t> que el producto de los términos medios es igual al producto de los términos extremos.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3/4=15/20 y 3*20=4*15</a:t>
            </a:r>
            <a:endParaRPr/>
          </a:p>
        </p:txBody>
      </p:sp>
      <p:pic>
        <p:nvPicPr>
          <p:cNvPr id="280" name="Google Shape;280;p43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Tasas</a:t>
            </a:r>
            <a:endParaRPr/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tasa es un coeficiente que expresa la relación entre la cantidad y la frecuencia de un fenómeno. Incluye una medida de tiempo en el denominador.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Está asociada como la rapidez de cambio de un fenómeno por unidad de tiempo.</a:t>
            </a:r>
            <a:endParaRPr/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Resultado de imagen para tasa de suicidios" id="294" name="Google Shape;29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2500"/>
            <a:ext cx="8520600" cy="417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5"/>
          <p:cNvPicPr preferRelativeResize="0"/>
          <p:nvPr/>
        </p:nvPicPr>
        <p:blipFill>
          <a:blip r:embed="rId4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Representación de datos</a:t>
            </a:r>
            <a:endParaRPr/>
          </a:p>
        </p:txBody>
      </p:sp>
      <p:sp>
        <p:nvSpPr>
          <p:cNvPr id="301" name="Google Shape;301;p4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Antes de realizar análisis estadísticos siempre se sugiere realizar alguna forma de representación de los datos que nos permita observar la distribución de estos.</a:t>
            </a:r>
            <a:endParaRPr/>
          </a:p>
        </p:txBody>
      </p:sp>
      <p:pic>
        <p:nvPicPr>
          <p:cNvPr id="302" name="Google Shape;302;p46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Scatter plots</a:t>
            </a:r>
            <a:endParaRPr/>
          </a:p>
        </p:txBody>
      </p:sp>
      <p:sp>
        <p:nvSpPr>
          <p:cNvPr id="308" name="Google Shape;308;p47"/>
          <p:cNvSpPr txBox="1"/>
          <p:nvPr>
            <p:ph idx="1" type="body"/>
          </p:nvPr>
        </p:nvSpPr>
        <p:spPr>
          <a:xfrm>
            <a:off x="167725" y="1775075"/>
            <a:ext cx="2225100" cy="27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Expresa relaciones entre las variable dependiente (Y) y la independiente (X),  a partir de su intersección (como coordenadas)</a:t>
            </a:r>
            <a:endParaRPr/>
          </a:p>
        </p:txBody>
      </p:sp>
      <p:sp>
        <p:nvSpPr>
          <p:cNvPr id="309" name="Google Shape;309;p4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513" y="149825"/>
            <a:ext cx="6467475" cy="46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7"/>
          <p:cNvPicPr preferRelativeResize="0"/>
          <p:nvPr/>
        </p:nvPicPr>
        <p:blipFill>
          <a:blip r:embed="rId4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7"/>
          <p:cNvSpPr txBox="1"/>
          <p:nvPr/>
        </p:nvSpPr>
        <p:spPr>
          <a:xfrm>
            <a:off x="2631725" y="4818950"/>
            <a:ext cx="65124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solidFill>
                  <a:schemeClr val="accent5"/>
                </a:solidFill>
                <a:hlinkClick r:id="rId5"/>
              </a:rPr>
              <a:t>https://economix.blogs.nytimes.com/2009/03/10/the-happiest-states-of-america/</a:t>
            </a:r>
            <a:endParaRPr sz="1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00" y="185725"/>
            <a:ext cx="7038975" cy="477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8"/>
          <p:cNvPicPr preferRelativeResize="0"/>
          <p:nvPr/>
        </p:nvPicPr>
        <p:blipFill>
          <a:blip r:embed="rId4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medir?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Ciencias naturales: Asignar números a objetos y eventos de acuerdo a reglas.</a:t>
            </a:r>
            <a:endParaRPr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Ciencias sociales: Proceso de vincular conceptos abstractos con indicadores empíricos.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toda investigación se usan instrumentos de medición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Ya sean cuestionarios, reportes o computadoras ,se necesita de un instrumento que nos permita representar y almacenar los datos obtenidos de nuestra variable de interés.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escalas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Escala Likert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Conjunto de </a:t>
            </a:r>
            <a:r>
              <a:rPr lang="es-419"/>
              <a:t>ítems</a:t>
            </a:r>
            <a:r>
              <a:rPr lang="es-419"/>
              <a:t> presentado en forma de afirmaciones o juicios ante los cuales se pude la reacción de los sujetos.</a:t>
            </a:r>
            <a:endParaRPr/>
          </a:p>
        </p:txBody>
      </p:sp>
      <p:pic>
        <p:nvPicPr>
          <p:cNvPr descr="Resultado de imagen para escala likert ejemplo"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400" y="631800"/>
            <a:ext cx="5249600" cy="39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Diferencial semántico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Serie de </a:t>
            </a:r>
            <a:r>
              <a:rPr lang="es-419"/>
              <a:t>adjetivos</a:t>
            </a:r>
            <a:r>
              <a:rPr lang="es-419"/>
              <a:t> extremos que califican al objeto de actitud ante los cuales se solicita la reacción del sujeto.</a:t>
            </a:r>
            <a:endParaRPr/>
          </a:p>
        </p:txBody>
      </p:sp>
      <p:pic>
        <p:nvPicPr>
          <p:cNvPr descr="Resultado de imagen para diferencial semantico"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176" y="631800"/>
            <a:ext cx="4724596" cy="39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Cuestionarios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 de preguntas que se pueden hacer: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Dicotómicas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Opción múltiple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Abiertas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Resultado de imagen para cuestionarios"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305" y="1387500"/>
            <a:ext cx="3944920" cy="29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 amt="31000"/>
          </a:blip>
          <a:stretch>
            <a:fillRect/>
          </a:stretch>
        </p:blipFill>
        <p:spPr>
          <a:xfrm>
            <a:off x="-1" y="3800850"/>
            <a:ext cx="1700400" cy="1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