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205400" cy="32404050"/>
  <p:notesSz cx="6858000" cy="9144000"/>
  <p:defaultTextStyle>
    <a:defPPr>
      <a:defRPr lang="es-MX"/>
    </a:defPPr>
    <a:lvl1pPr marL="0" algn="l" defTabSz="4319718" rtl="0" eaLnBrk="1" latinLnBrk="0" hangingPunct="1">
      <a:defRPr sz="8500" kern="1200">
        <a:solidFill>
          <a:schemeClr val="tx1"/>
        </a:solidFill>
        <a:latin typeface="+mn-lt"/>
        <a:ea typeface="+mn-ea"/>
        <a:cs typeface="+mn-cs"/>
      </a:defRPr>
    </a:lvl1pPr>
    <a:lvl2pPr marL="2159859" algn="l" defTabSz="4319718" rtl="0" eaLnBrk="1" latinLnBrk="0" hangingPunct="1">
      <a:defRPr sz="8500" kern="1200">
        <a:solidFill>
          <a:schemeClr val="tx1"/>
        </a:solidFill>
        <a:latin typeface="+mn-lt"/>
        <a:ea typeface="+mn-ea"/>
        <a:cs typeface="+mn-cs"/>
      </a:defRPr>
    </a:lvl2pPr>
    <a:lvl3pPr marL="4319718" algn="l" defTabSz="4319718" rtl="0" eaLnBrk="1" latinLnBrk="0" hangingPunct="1">
      <a:defRPr sz="8500" kern="1200">
        <a:solidFill>
          <a:schemeClr val="tx1"/>
        </a:solidFill>
        <a:latin typeface="+mn-lt"/>
        <a:ea typeface="+mn-ea"/>
        <a:cs typeface="+mn-cs"/>
      </a:defRPr>
    </a:lvl3pPr>
    <a:lvl4pPr marL="6479577" algn="l" defTabSz="4319718" rtl="0" eaLnBrk="1" latinLnBrk="0" hangingPunct="1">
      <a:defRPr sz="8500" kern="1200">
        <a:solidFill>
          <a:schemeClr val="tx1"/>
        </a:solidFill>
        <a:latin typeface="+mn-lt"/>
        <a:ea typeface="+mn-ea"/>
        <a:cs typeface="+mn-cs"/>
      </a:defRPr>
    </a:lvl4pPr>
    <a:lvl5pPr marL="8639440" algn="l" defTabSz="4319718" rtl="0" eaLnBrk="1" latinLnBrk="0" hangingPunct="1">
      <a:defRPr sz="8500" kern="1200">
        <a:solidFill>
          <a:schemeClr val="tx1"/>
        </a:solidFill>
        <a:latin typeface="+mn-lt"/>
        <a:ea typeface="+mn-ea"/>
        <a:cs typeface="+mn-cs"/>
      </a:defRPr>
    </a:lvl5pPr>
    <a:lvl6pPr marL="10799299" algn="l" defTabSz="4319718" rtl="0" eaLnBrk="1" latinLnBrk="0" hangingPunct="1">
      <a:defRPr sz="8500" kern="1200">
        <a:solidFill>
          <a:schemeClr val="tx1"/>
        </a:solidFill>
        <a:latin typeface="+mn-lt"/>
        <a:ea typeface="+mn-ea"/>
        <a:cs typeface="+mn-cs"/>
      </a:defRPr>
    </a:lvl6pPr>
    <a:lvl7pPr marL="12959158" algn="l" defTabSz="4319718" rtl="0" eaLnBrk="1" latinLnBrk="0" hangingPunct="1">
      <a:defRPr sz="8500" kern="1200">
        <a:solidFill>
          <a:schemeClr val="tx1"/>
        </a:solidFill>
        <a:latin typeface="+mn-lt"/>
        <a:ea typeface="+mn-ea"/>
        <a:cs typeface="+mn-cs"/>
      </a:defRPr>
    </a:lvl7pPr>
    <a:lvl8pPr marL="15119017" algn="l" defTabSz="4319718" rtl="0" eaLnBrk="1" latinLnBrk="0" hangingPunct="1">
      <a:defRPr sz="8500" kern="1200">
        <a:solidFill>
          <a:schemeClr val="tx1"/>
        </a:solidFill>
        <a:latin typeface="+mn-lt"/>
        <a:ea typeface="+mn-ea"/>
        <a:cs typeface="+mn-cs"/>
      </a:defRPr>
    </a:lvl8pPr>
    <a:lvl9pPr marL="17278876" algn="l" defTabSz="4319718"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p:scale>
          <a:sx n="35" d="100"/>
          <a:sy n="35" d="100"/>
        </p:scale>
        <p:origin x="1386" y="4800"/>
      </p:cViewPr>
      <p:guideLst>
        <p:guide orient="horz" pos="10206"/>
        <p:guide pos="1360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5CC71-E78F-48BF-A878-0D97A7FB8455}" type="datetimeFigureOut">
              <a:rPr lang="es-MX" smtClean="0"/>
              <a:t>29/05/2014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C3BC34-3E37-4794-9FD3-85125E73602E}" type="slidenum">
              <a:rPr lang="es-MX" smtClean="0"/>
              <a:t>‹Nº›</a:t>
            </a:fld>
            <a:endParaRPr lang="es-MX"/>
          </a:p>
        </p:txBody>
      </p:sp>
    </p:spTree>
  </p:cSld>
  <p:clrMap bg1="lt1" tx1="dk1" bg2="lt2" tx2="dk2" accent1="accent1" accent2="accent2" accent3="accent3" accent4="accent4" accent5="accent5" accent6="accent6" hlink="hlink" folHlink="folHlink"/>
  <p:notesStyle>
    <a:lvl1pPr marL="0" algn="l" defTabSz="4319718" rtl="0" eaLnBrk="1" latinLnBrk="0" hangingPunct="1">
      <a:defRPr sz="5700" kern="1200">
        <a:solidFill>
          <a:schemeClr val="tx1"/>
        </a:solidFill>
        <a:latin typeface="+mn-lt"/>
        <a:ea typeface="+mn-ea"/>
        <a:cs typeface="+mn-cs"/>
      </a:defRPr>
    </a:lvl1pPr>
    <a:lvl2pPr marL="2159859" algn="l" defTabSz="4319718" rtl="0" eaLnBrk="1" latinLnBrk="0" hangingPunct="1">
      <a:defRPr sz="5700" kern="1200">
        <a:solidFill>
          <a:schemeClr val="tx1"/>
        </a:solidFill>
        <a:latin typeface="+mn-lt"/>
        <a:ea typeface="+mn-ea"/>
        <a:cs typeface="+mn-cs"/>
      </a:defRPr>
    </a:lvl2pPr>
    <a:lvl3pPr marL="4319718" algn="l" defTabSz="4319718" rtl="0" eaLnBrk="1" latinLnBrk="0" hangingPunct="1">
      <a:defRPr sz="5700" kern="1200">
        <a:solidFill>
          <a:schemeClr val="tx1"/>
        </a:solidFill>
        <a:latin typeface="+mn-lt"/>
        <a:ea typeface="+mn-ea"/>
        <a:cs typeface="+mn-cs"/>
      </a:defRPr>
    </a:lvl3pPr>
    <a:lvl4pPr marL="6479577" algn="l" defTabSz="4319718" rtl="0" eaLnBrk="1" latinLnBrk="0" hangingPunct="1">
      <a:defRPr sz="5700" kern="1200">
        <a:solidFill>
          <a:schemeClr val="tx1"/>
        </a:solidFill>
        <a:latin typeface="+mn-lt"/>
        <a:ea typeface="+mn-ea"/>
        <a:cs typeface="+mn-cs"/>
      </a:defRPr>
    </a:lvl4pPr>
    <a:lvl5pPr marL="8639440" algn="l" defTabSz="4319718" rtl="0" eaLnBrk="1" latinLnBrk="0" hangingPunct="1">
      <a:defRPr sz="5700" kern="1200">
        <a:solidFill>
          <a:schemeClr val="tx1"/>
        </a:solidFill>
        <a:latin typeface="+mn-lt"/>
        <a:ea typeface="+mn-ea"/>
        <a:cs typeface="+mn-cs"/>
      </a:defRPr>
    </a:lvl5pPr>
    <a:lvl6pPr marL="10799299" algn="l" defTabSz="4319718" rtl="0" eaLnBrk="1" latinLnBrk="0" hangingPunct="1">
      <a:defRPr sz="5700" kern="1200">
        <a:solidFill>
          <a:schemeClr val="tx1"/>
        </a:solidFill>
        <a:latin typeface="+mn-lt"/>
        <a:ea typeface="+mn-ea"/>
        <a:cs typeface="+mn-cs"/>
      </a:defRPr>
    </a:lvl6pPr>
    <a:lvl7pPr marL="12959158" algn="l" defTabSz="4319718" rtl="0" eaLnBrk="1" latinLnBrk="0" hangingPunct="1">
      <a:defRPr sz="5700" kern="1200">
        <a:solidFill>
          <a:schemeClr val="tx1"/>
        </a:solidFill>
        <a:latin typeface="+mn-lt"/>
        <a:ea typeface="+mn-ea"/>
        <a:cs typeface="+mn-cs"/>
      </a:defRPr>
    </a:lvl7pPr>
    <a:lvl8pPr marL="15119017" algn="l" defTabSz="4319718" rtl="0" eaLnBrk="1" latinLnBrk="0" hangingPunct="1">
      <a:defRPr sz="5700" kern="1200">
        <a:solidFill>
          <a:schemeClr val="tx1"/>
        </a:solidFill>
        <a:latin typeface="+mn-lt"/>
        <a:ea typeface="+mn-ea"/>
        <a:cs typeface="+mn-cs"/>
      </a:defRPr>
    </a:lvl8pPr>
    <a:lvl9pPr marL="17278876" algn="l" defTabSz="4319718"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FAC3BC34-3E37-4794-9FD3-85125E73602E}" type="slidenum">
              <a:rPr lang="es-MX" smtClean="0"/>
              <a:t>1</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2520315" y="6480810"/>
            <a:ext cx="37099037" cy="8641080"/>
          </a:xfrm>
          <a:ln>
            <a:noFill/>
          </a:ln>
        </p:spPr>
        <p:txBody>
          <a:bodyPr vert="horz" tIns="0" rIns="86411"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65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2520315" y="15254833"/>
            <a:ext cx="37113439" cy="8281035"/>
          </a:xfrm>
        </p:spPr>
        <p:txBody>
          <a:bodyPr lIns="0" rIns="86411"/>
          <a:lstStyle>
            <a:lvl1pPr marL="0" marR="216027" indent="0" algn="r">
              <a:buNone/>
              <a:defRPr>
                <a:solidFill>
                  <a:schemeClr val="tx1"/>
                </a:solidFill>
              </a:defRPr>
            </a:lvl1pPr>
            <a:lvl2pPr marL="2160270" indent="0" algn="ctr">
              <a:buNone/>
            </a:lvl2pPr>
            <a:lvl3pPr marL="4320540" indent="0" algn="ctr">
              <a:buNone/>
            </a:lvl3pPr>
            <a:lvl4pPr marL="6480810" indent="0" algn="ctr">
              <a:buNone/>
            </a:lvl4pPr>
            <a:lvl5pPr marL="8641080" indent="0" algn="ctr">
              <a:buNone/>
            </a:lvl5pPr>
            <a:lvl6pPr marL="10801350" indent="0" algn="ctr">
              <a:buNone/>
            </a:lvl6pPr>
            <a:lvl7pPr marL="12961620" indent="0" algn="ctr">
              <a:buNone/>
            </a:lvl7pPr>
            <a:lvl8pPr marL="15121890" indent="0" algn="ctr">
              <a:buNone/>
            </a:lvl8pPr>
            <a:lvl9pPr marL="1728216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31323915" y="4320547"/>
            <a:ext cx="9721215" cy="2462558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2160270" y="4320547"/>
            <a:ext cx="28443555" cy="2462558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505913" y="6221577"/>
            <a:ext cx="36724590" cy="6437605"/>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65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05913" y="12779538"/>
            <a:ext cx="36724590" cy="7133389"/>
          </a:xfrm>
        </p:spPr>
        <p:txBody>
          <a:bodyPr lIns="216027" rIns="216027" anchor="t"/>
          <a:lstStyle>
            <a:lvl1pPr marL="0" indent="0">
              <a:buNone/>
              <a:defRPr sz="10400">
                <a:solidFill>
                  <a:schemeClr val="tx1"/>
                </a:solidFill>
              </a:defRPr>
            </a:lvl1pPr>
            <a:lvl2pPr>
              <a:buNone/>
              <a:defRPr sz="8500">
                <a:solidFill>
                  <a:schemeClr val="tx1">
                    <a:tint val="75000"/>
                  </a:schemeClr>
                </a:solidFill>
              </a:defRPr>
            </a:lvl2pPr>
            <a:lvl3pPr>
              <a:buNone/>
              <a:defRPr sz="7600">
                <a:solidFill>
                  <a:schemeClr val="tx1">
                    <a:tint val="75000"/>
                  </a:schemeClr>
                </a:solidFill>
              </a:defRPr>
            </a:lvl3pPr>
            <a:lvl4pPr>
              <a:buNone/>
              <a:defRPr sz="6600">
                <a:solidFill>
                  <a:schemeClr val="tx1">
                    <a:tint val="75000"/>
                  </a:schemeClr>
                </a:solidFill>
              </a:defRPr>
            </a:lvl4pPr>
            <a:lvl5pPr>
              <a:buNone/>
              <a:defRPr sz="66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2160270" y="3326816"/>
            <a:ext cx="38884860" cy="5400675"/>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2160270" y="9072402"/>
            <a:ext cx="19082385" cy="20954619"/>
          </a:xfrm>
        </p:spPr>
        <p:txBody>
          <a:bodyPr/>
          <a:lstStyle>
            <a:lvl1pPr>
              <a:defRPr sz="12300"/>
            </a:lvl1pPr>
            <a:lvl2pPr>
              <a:defRPr sz="11300"/>
            </a:lvl2pPr>
            <a:lvl3pPr>
              <a:defRPr sz="9500"/>
            </a:lvl3pPr>
            <a:lvl4pPr>
              <a:defRPr sz="8500"/>
            </a:lvl4pPr>
            <a:lvl5pPr>
              <a:defRPr sz="85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21962745" y="9072402"/>
            <a:ext cx="19082385" cy="20954619"/>
          </a:xfrm>
        </p:spPr>
        <p:txBody>
          <a:bodyPr/>
          <a:lstStyle>
            <a:lvl1pPr>
              <a:defRPr sz="12300"/>
            </a:lvl1pPr>
            <a:lvl2pPr>
              <a:defRPr sz="11300"/>
            </a:lvl2pPr>
            <a:lvl3pPr>
              <a:defRPr sz="9500"/>
            </a:lvl3pPr>
            <a:lvl4pPr>
              <a:defRPr sz="8500"/>
            </a:lvl4pPr>
            <a:lvl5pPr>
              <a:defRPr sz="85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160270" y="3326816"/>
            <a:ext cx="38884860" cy="5400675"/>
          </a:xfrm>
        </p:spPr>
        <p:txBody>
          <a:bodyPr tIns="216027"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160270" y="8766047"/>
            <a:ext cx="19089888" cy="3115438"/>
          </a:xfrm>
        </p:spPr>
        <p:txBody>
          <a:bodyPr lIns="216027" tIns="0" rIns="216027" bIns="0" anchor="ctr">
            <a:noAutofit/>
          </a:bodyPr>
          <a:lstStyle>
            <a:lvl1pPr marL="0" indent="0">
              <a:buNone/>
              <a:defRPr sz="11300" b="1" cap="none" baseline="0">
                <a:solidFill>
                  <a:schemeClr val="tx2"/>
                </a:solidFill>
                <a:effectLst/>
              </a:defRPr>
            </a:lvl1pPr>
            <a:lvl2pPr>
              <a:buNone/>
              <a:defRPr sz="9500" b="1"/>
            </a:lvl2pPr>
            <a:lvl3pPr>
              <a:buNone/>
              <a:defRPr sz="8500" b="1"/>
            </a:lvl3pPr>
            <a:lvl4pPr>
              <a:buNone/>
              <a:defRPr sz="7600" b="1"/>
            </a:lvl4pPr>
            <a:lvl5pPr>
              <a:buNone/>
              <a:defRPr sz="7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21947745" y="8787354"/>
            <a:ext cx="19097387" cy="3094133"/>
          </a:xfrm>
        </p:spPr>
        <p:txBody>
          <a:bodyPr lIns="216027" tIns="0" rIns="216027" bIns="0" anchor="ctr"/>
          <a:lstStyle>
            <a:lvl1pPr marL="0" indent="0">
              <a:buNone/>
              <a:defRPr sz="11300" b="1" cap="none" baseline="0">
                <a:solidFill>
                  <a:schemeClr val="tx2"/>
                </a:solidFill>
                <a:effectLst/>
              </a:defRPr>
            </a:lvl1pPr>
            <a:lvl2pPr>
              <a:buNone/>
              <a:defRPr sz="9500" b="1"/>
            </a:lvl2pPr>
            <a:lvl3pPr>
              <a:buNone/>
              <a:defRPr sz="8500" b="1"/>
            </a:lvl3pPr>
            <a:lvl4pPr>
              <a:buNone/>
              <a:defRPr sz="7600" b="1"/>
            </a:lvl4pPr>
            <a:lvl5pPr>
              <a:buNone/>
              <a:defRPr sz="7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160270" y="11881485"/>
            <a:ext cx="19089888" cy="18171027"/>
          </a:xfrm>
        </p:spPr>
        <p:txBody>
          <a:bodyPr tIns="0"/>
          <a:lstStyle>
            <a:lvl1pPr>
              <a:defRPr sz="10400"/>
            </a:lvl1pPr>
            <a:lvl2pPr>
              <a:defRPr sz="9500"/>
            </a:lvl2pPr>
            <a:lvl3pPr>
              <a:defRPr sz="8500"/>
            </a:lvl3pPr>
            <a:lvl4pPr>
              <a:defRPr sz="7600"/>
            </a:lvl4pPr>
            <a:lvl5pPr>
              <a:defRPr sz="7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1947745" y="11881485"/>
            <a:ext cx="19097387" cy="18171027"/>
          </a:xfrm>
        </p:spPr>
        <p:txBody>
          <a:bodyPr tIns="0"/>
          <a:lstStyle>
            <a:lvl1pPr>
              <a:defRPr sz="10400"/>
            </a:lvl1pPr>
            <a:lvl2pPr>
              <a:defRPr sz="9500"/>
            </a:lvl2pPr>
            <a:lvl3pPr>
              <a:defRPr sz="8500"/>
            </a:lvl3pPr>
            <a:lvl4pPr>
              <a:defRPr sz="7600"/>
            </a:lvl4pPr>
            <a:lvl5pPr>
              <a:defRPr sz="7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60270" y="3326816"/>
            <a:ext cx="39244905" cy="5400675"/>
          </a:xfrm>
        </p:spPr>
        <p:txBody>
          <a:bodyPr vert="horz" tIns="216027"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3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240405" y="2430313"/>
            <a:ext cx="12961620" cy="5490686"/>
          </a:xfrm>
        </p:spPr>
        <p:txBody>
          <a:bodyPr lIns="0" anchor="b">
            <a:noAutofit/>
          </a:bodyPr>
          <a:lstStyle>
            <a:lvl1pPr algn="l" rtl="0">
              <a:spcBef>
                <a:spcPct val="0"/>
              </a:spcBef>
              <a:buNone/>
              <a:defRPr sz="123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240405" y="7920990"/>
            <a:ext cx="12961620" cy="21602700"/>
          </a:xfrm>
        </p:spPr>
        <p:txBody>
          <a:bodyPr lIns="86411" rIns="86411"/>
          <a:lstStyle>
            <a:lvl1pPr marL="0" indent="0" algn="l">
              <a:buNone/>
              <a:defRPr sz="6600"/>
            </a:lvl1pPr>
            <a:lvl2pPr indent="0" algn="l">
              <a:buNone/>
              <a:defRPr sz="5700"/>
            </a:lvl2pPr>
            <a:lvl3pPr indent="0" algn="l">
              <a:buNone/>
              <a:defRPr sz="4700"/>
            </a:lvl3pPr>
            <a:lvl4pPr indent="0" algn="l">
              <a:buNone/>
              <a:defRPr sz="4300"/>
            </a:lvl4pPr>
            <a:lvl5pPr indent="0" algn="l">
              <a:buNone/>
              <a:defRPr sz="43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6892111" y="7920990"/>
            <a:ext cx="24153019" cy="21602700"/>
          </a:xfrm>
        </p:spPr>
        <p:txBody>
          <a:bodyPr tIns="0"/>
          <a:lstStyle>
            <a:lvl1pPr>
              <a:defRPr sz="13200"/>
            </a:lvl1pPr>
            <a:lvl2pPr>
              <a:defRPr sz="12300"/>
            </a:lvl2pPr>
            <a:lvl3pPr>
              <a:defRPr sz="11300"/>
            </a:lvl3pPr>
            <a:lvl4pPr>
              <a:defRPr sz="9500"/>
            </a:lvl4pPr>
            <a:lvl5pPr>
              <a:defRPr sz="85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D4CD7A-B4E5-40D6-9F86-64DF7E0706FA}"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14958183" y="5235664"/>
            <a:ext cx="24843105" cy="1944243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32054" tIns="216027" rIns="432054" bIns="216027" rtlCol="0" anchor="ctr"/>
          <a:lstStyle/>
          <a:p>
            <a:pPr algn="ctr" eaLnBrk="1" latinLnBrk="0" hangingPunct="1"/>
            <a:endParaRPr kumimoji="0" lang="en-US"/>
          </a:p>
        </p:txBody>
      </p:sp>
      <p:sp>
        <p:nvSpPr>
          <p:cNvPr id="12" name="11 Triángulo rectángulo"/>
          <p:cNvSpPr/>
          <p:nvPr/>
        </p:nvSpPr>
        <p:spPr>
          <a:xfrm rot="420000" flipV="1">
            <a:off x="37819533" y="25324908"/>
            <a:ext cx="734492" cy="73449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32054" tIns="216027" rIns="432054" bIns="216027" rtlCol="0" anchor="ctr"/>
          <a:lstStyle/>
          <a:p>
            <a:pPr algn="ctr" eaLnBrk="1" latinLnBrk="0" hangingPunct="1"/>
            <a:endParaRPr kumimoji="0" lang="en-US"/>
          </a:p>
        </p:txBody>
      </p:sp>
      <p:sp>
        <p:nvSpPr>
          <p:cNvPr id="2" name="1 Título"/>
          <p:cNvSpPr>
            <a:spLocks noGrp="1"/>
          </p:cNvSpPr>
          <p:nvPr>
            <p:ph type="title"/>
          </p:nvPr>
        </p:nvSpPr>
        <p:spPr>
          <a:xfrm>
            <a:off x="2880360" y="5561309"/>
            <a:ext cx="10455707" cy="7477884"/>
          </a:xfrm>
        </p:spPr>
        <p:txBody>
          <a:bodyPr vert="horz" lIns="216027" tIns="216027" rIns="216027" bIns="216027" anchor="b"/>
          <a:lstStyle>
            <a:lvl1pPr algn="l">
              <a:buNone/>
              <a:defRPr sz="95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2880360" y="13366009"/>
            <a:ext cx="10441305" cy="10297287"/>
          </a:xfrm>
        </p:spPr>
        <p:txBody>
          <a:bodyPr lIns="302438" rIns="216027" bIns="216027" anchor="t"/>
          <a:lstStyle>
            <a:lvl1pPr marL="0" indent="0" algn="l">
              <a:spcBef>
                <a:spcPts val="1181"/>
              </a:spcBef>
              <a:buFontTx/>
              <a:buNone/>
              <a:defRPr sz="6100"/>
            </a:lvl1pPr>
            <a:lvl2pPr>
              <a:defRPr sz="5700"/>
            </a:lvl2pPr>
            <a:lvl3pPr>
              <a:defRPr sz="4700"/>
            </a:lvl3pPr>
            <a:lvl4pPr>
              <a:defRPr sz="4300"/>
            </a:lvl4pPr>
            <a:lvl5pPr>
              <a:defRPr sz="43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575A8B3-E1ED-4778-96E7-1C8F269B10BB}" type="datetimeFigureOut">
              <a:rPr lang="es-MX" smtClean="0"/>
              <a:t>28/05/2014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38164770" y="30033756"/>
            <a:ext cx="2880360" cy="1725216"/>
          </a:xfrm>
        </p:spPr>
        <p:txBody>
          <a:bodyPr/>
          <a:lstStyle/>
          <a:p>
            <a:fld id="{E1D4CD7A-B4E5-40D6-9F86-64DF7E0706FA}" type="slidenum">
              <a:rPr lang="es-MX" smtClean="0"/>
              <a:t>‹Nº›</a:t>
            </a:fld>
            <a:endParaRPr lang="es-MX"/>
          </a:p>
        </p:txBody>
      </p:sp>
      <p:sp>
        <p:nvSpPr>
          <p:cNvPr id="3" name="2 Marcador de posición de imagen"/>
          <p:cNvSpPr>
            <a:spLocks noGrp="1"/>
          </p:cNvSpPr>
          <p:nvPr>
            <p:ph type="pic" idx="1"/>
          </p:nvPr>
        </p:nvSpPr>
        <p:spPr>
          <a:xfrm rot="420000">
            <a:off x="16470372" y="5667718"/>
            <a:ext cx="21818727" cy="18578322"/>
          </a:xfrm>
          <a:prstGeom prst="rect">
            <a:avLst/>
          </a:prstGeom>
          <a:solidFill>
            <a:schemeClr val="bg2"/>
          </a:solidFill>
          <a:ln w="3000" cap="rnd">
            <a:solidFill>
              <a:srgbClr val="C0C0C0"/>
            </a:solidFill>
            <a:round/>
          </a:ln>
          <a:effectLst/>
        </p:spPr>
        <p:txBody>
          <a:bodyPr/>
          <a:lstStyle>
            <a:lvl1pPr marL="0" indent="0">
              <a:buNone/>
              <a:defRPr sz="151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45006" y="27483435"/>
            <a:ext cx="43295411" cy="49206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2054" tIns="216027" rIns="432054" bIns="216027"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20702587" y="29388675"/>
            <a:ext cx="22502813" cy="30153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2054" tIns="216027" rIns="432054" bIns="216027"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45006" y="-33755"/>
            <a:ext cx="43295411" cy="49206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2054" tIns="216027" rIns="432054" bIns="216027"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20702587" y="-33753"/>
            <a:ext cx="22502813" cy="30153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2054" tIns="216027" rIns="432054" bIns="216027"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2160270" y="3326816"/>
            <a:ext cx="38884860" cy="5400675"/>
          </a:xfrm>
          <a:prstGeom prst="rect">
            <a:avLst/>
          </a:prstGeom>
        </p:spPr>
        <p:txBody>
          <a:bodyPr vert="horz" lIns="0" tIns="216027"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2160270" y="9145143"/>
            <a:ext cx="38884860" cy="20738592"/>
          </a:xfrm>
          <a:prstGeom prst="rect">
            <a:avLst/>
          </a:prstGeom>
        </p:spPr>
        <p:txBody>
          <a:bodyPr vert="horz" lIns="432054" tIns="216027" rIns="432054" bIns="216027">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2160270" y="30033756"/>
            <a:ext cx="10081260" cy="1725216"/>
          </a:xfrm>
          <a:prstGeom prst="rect">
            <a:avLst/>
          </a:prstGeom>
        </p:spPr>
        <p:txBody>
          <a:bodyPr vert="horz" lIns="0" tIns="0" rIns="0" bIns="0" anchor="b"/>
          <a:lstStyle>
            <a:lvl1pPr algn="l" eaLnBrk="1" latinLnBrk="0" hangingPunct="1">
              <a:defRPr kumimoji="0" sz="5700">
                <a:solidFill>
                  <a:schemeClr val="tx2">
                    <a:shade val="90000"/>
                  </a:schemeClr>
                </a:solidFill>
              </a:defRPr>
            </a:lvl1pPr>
          </a:lstStyle>
          <a:p>
            <a:fld id="{6575A8B3-E1ED-4778-96E7-1C8F269B10BB}" type="datetimeFigureOut">
              <a:rPr lang="es-MX" smtClean="0"/>
              <a:t>28/05/2014</a:t>
            </a:fld>
            <a:endParaRPr lang="es-MX"/>
          </a:p>
        </p:txBody>
      </p:sp>
      <p:sp>
        <p:nvSpPr>
          <p:cNvPr id="22" name="21 Marcador de pie de página"/>
          <p:cNvSpPr>
            <a:spLocks noGrp="1"/>
          </p:cNvSpPr>
          <p:nvPr>
            <p:ph type="ftr" sz="quarter" idx="3"/>
          </p:nvPr>
        </p:nvSpPr>
        <p:spPr>
          <a:xfrm>
            <a:off x="12601575" y="30033756"/>
            <a:ext cx="15841980" cy="1725216"/>
          </a:xfrm>
          <a:prstGeom prst="rect">
            <a:avLst/>
          </a:prstGeom>
        </p:spPr>
        <p:txBody>
          <a:bodyPr vert="horz" lIns="0" tIns="0" rIns="0" bIns="0" anchor="b"/>
          <a:lstStyle>
            <a:lvl1pPr algn="l" eaLnBrk="1" latinLnBrk="0" hangingPunct="1">
              <a:defRPr kumimoji="0" sz="57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37444680" y="30033756"/>
            <a:ext cx="3600450" cy="1725216"/>
          </a:xfrm>
          <a:prstGeom prst="rect">
            <a:avLst/>
          </a:prstGeom>
        </p:spPr>
        <p:txBody>
          <a:bodyPr vert="horz" lIns="0" tIns="0" rIns="0" bIns="0" anchor="b"/>
          <a:lstStyle>
            <a:lvl1pPr algn="r" eaLnBrk="1" latinLnBrk="0" hangingPunct="1">
              <a:defRPr kumimoji="0" sz="5700">
                <a:solidFill>
                  <a:schemeClr val="tx2">
                    <a:shade val="90000"/>
                  </a:schemeClr>
                </a:solidFill>
              </a:defRPr>
            </a:lvl1pPr>
          </a:lstStyle>
          <a:p>
            <a:fld id="{E1D4CD7A-B4E5-40D6-9F86-64DF7E0706FA}" type="slidenum">
              <a:rPr lang="es-MX" smtClean="0"/>
              <a:t>‹Nº›</a:t>
            </a:fld>
            <a:endParaRPr lang="es-MX"/>
          </a:p>
        </p:txBody>
      </p:sp>
      <p:grpSp>
        <p:nvGrpSpPr>
          <p:cNvPr id="2" name="1 Grupo"/>
          <p:cNvGrpSpPr/>
          <p:nvPr/>
        </p:nvGrpSpPr>
        <p:grpSpPr>
          <a:xfrm>
            <a:off x="-89855" y="956378"/>
            <a:ext cx="43378089" cy="3067583"/>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23600" b="0" kern="1200">
          <a:ln>
            <a:noFill/>
          </a:ln>
          <a:solidFill>
            <a:schemeClr val="tx2"/>
          </a:solidFill>
          <a:effectLst/>
          <a:latin typeface="+mj-lt"/>
          <a:ea typeface="+mj-ea"/>
          <a:cs typeface="+mj-cs"/>
        </a:defRPr>
      </a:lvl1pPr>
    </p:titleStyle>
    <p:bodyStyle>
      <a:lvl1pPr marL="1296162" indent="-1296162" algn="l" rtl="0" eaLnBrk="1" latinLnBrk="0" hangingPunct="1">
        <a:spcBef>
          <a:spcPct val="20000"/>
        </a:spcBef>
        <a:buClr>
          <a:schemeClr val="accent3"/>
        </a:buClr>
        <a:buSzPct val="95000"/>
        <a:buFont typeface="Wingdings 2"/>
        <a:buChar char=""/>
        <a:defRPr kumimoji="0" sz="12300" kern="1200">
          <a:solidFill>
            <a:schemeClr val="tx1"/>
          </a:solidFill>
          <a:latin typeface="+mn-lt"/>
          <a:ea typeface="+mn-ea"/>
          <a:cs typeface="+mn-cs"/>
        </a:defRPr>
      </a:lvl1pPr>
      <a:lvl2pPr marL="3024378" indent="-1166546" algn="l" rtl="0" eaLnBrk="1" latinLnBrk="0" hangingPunct="1">
        <a:spcBef>
          <a:spcPct val="20000"/>
        </a:spcBef>
        <a:buClr>
          <a:schemeClr val="accent1"/>
        </a:buClr>
        <a:buSzPct val="85000"/>
        <a:buFont typeface="Wingdings 2"/>
        <a:buChar char=""/>
        <a:defRPr kumimoji="0" sz="11300" kern="1200">
          <a:solidFill>
            <a:schemeClr val="tx1"/>
          </a:solidFill>
          <a:latin typeface="+mn-lt"/>
          <a:ea typeface="+mn-ea"/>
          <a:cs typeface="+mn-cs"/>
        </a:defRPr>
      </a:lvl2pPr>
      <a:lvl3pPr marL="4320540" indent="-1166546" algn="l" rtl="0" eaLnBrk="1" latinLnBrk="0" hangingPunct="1">
        <a:spcBef>
          <a:spcPct val="20000"/>
        </a:spcBef>
        <a:buClr>
          <a:schemeClr val="accent2"/>
        </a:buClr>
        <a:buSzPct val="70000"/>
        <a:buFont typeface="Wingdings 2"/>
        <a:buChar char=""/>
        <a:defRPr kumimoji="0" sz="9900" kern="1200">
          <a:solidFill>
            <a:schemeClr val="tx1"/>
          </a:solidFill>
          <a:latin typeface="+mn-lt"/>
          <a:ea typeface="+mn-ea"/>
          <a:cs typeface="+mn-cs"/>
        </a:defRPr>
      </a:lvl3pPr>
      <a:lvl4pPr marL="5616702" indent="-993724" algn="l" rtl="0" eaLnBrk="1" latinLnBrk="0" hangingPunct="1">
        <a:spcBef>
          <a:spcPct val="20000"/>
        </a:spcBef>
        <a:buClr>
          <a:schemeClr val="accent3"/>
        </a:buClr>
        <a:buSzPct val="65000"/>
        <a:buFont typeface="Wingdings 2"/>
        <a:buChar char=""/>
        <a:defRPr kumimoji="0" sz="9500" kern="1200">
          <a:solidFill>
            <a:schemeClr val="tx1"/>
          </a:solidFill>
          <a:latin typeface="+mn-lt"/>
          <a:ea typeface="+mn-ea"/>
          <a:cs typeface="+mn-cs"/>
        </a:defRPr>
      </a:lvl4pPr>
      <a:lvl5pPr marL="6912864" indent="-993724" algn="l" rtl="0" eaLnBrk="1" latinLnBrk="0" hangingPunct="1">
        <a:spcBef>
          <a:spcPct val="20000"/>
        </a:spcBef>
        <a:buClr>
          <a:schemeClr val="accent4"/>
        </a:buClr>
        <a:buSzPct val="65000"/>
        <a:buFont typeface="Wingdings 2"/>
        <a:buChar char=""/>
        <a:defRPr kumimoji="0" sz="9500" kern="1200">
          <a:solidFill>
            <a:schemeClr val="tx1"/>
          </a:solidFill>
          <a:latin typeface="+mn-lt"/>
          <a:ea typeface="+mn-ea"/>
          <a:cs typeface="+mn-cs"/>
        </a:defRPr>
      </a:lvl5pPr>
      <a:lvl6pPr marL="8209026" indent="-993724" algn="l" rtl="0" eaLnBrk="1" latinLnBrk="0" hangingPunct="1">
        <a:spcBef>
          <a:spcPct val="20000"/>
        </a:spcBef>
        <a:buClr>
          <a:schemeClr val="accent5"/>
        </a:buClr>
        <a:buSzPct val="80000"/>
        <a:buFont typeface="Wingdings 2"/>
        <a:buChar char=""/>
        <a:defRPr kumimoji="0" sz="8500" kern="1200">
          <a:solidFill>
            <a:schemeClr val="tx1"/>
          </a:solidFill>
          <a:latin typeface="+mn-lt"/>
          <a:ea typeface="+mn-ea"/>
          <a:cs typeface="+mn-cs"/>
        </a:defRPr>
      </a:lvl6pPr>
      <a:lvl7pPr marL="9073134" indent="-864108" algn="l" rtl="0" eaLnBrk="1" latinLnBrk="0" hangingPunct="1">
        <a:spcBef>
          <a:spcPct val="20000"/>
        </a:spcBef>
        <a:buClr>
          <a:schemeClr val="accent6"/>
        </a:buClr>
        <a:buSzPct val="80000"/>
        <a:buFont typeface="Wingdings 2"/>
        <a:buChar char=""/>
        <a:defRPr kumimoji="0" sz="7600" kern="1200" baseline="0">
          <a:solidFill>
            <a:schemeClr val="tx1"/>
          </a:solidFill>
          <a:latin typeface="+mn-lt"/>
          <a:ea typeface="+mn-ea"/>
          <a:cs typeface="+mn-cs"/>
        </a:defRPr>
      </a:lvl7pPr>
      <a:lvl8pPr marL="10369296" indent="-864108" algn="l" rtl="0" eaLnBrk="1" latinLnBrk="0" hangingPunct="1">
        <a:spcBef>
          <a:spcPct val="20000"/>
        </a:spcBef>
        <a:buClr>
          <a:schemeClr val="tx2"/>
        </a:buClr>
        <a:buChar char="•"/>
        <a:defRPr kumimoji="0" sz="7600" kern="1200">
          <a:solidFill>
            <a:schemeClr val="tx1"/>
          </a:solidFill>
          <a:latin typeface="+mn-lt"/>
          <a:ea typeface="+mn-ea"/>
          <a:cs typeface="+mn-cs"/>
        </a:defRPr>
      </a:lvl8pPr>
      <a:lvl9pPr marL="11665458" indent="-864108" algn="l" rtl="0" eaLnBrk="1" latinLnBrk="0" hangingPunct="1">
        <a:spcBef>
          <a:spcPct val="20000"/>
        </a:spcBef>
        <a:buClr>
          <a:schemeClr val="tx2"/>
        </a:buClr>
        <a:buFontTx/>
        <a:buChar char="•"/>
        <a:defRPr kumimoji="0" sz="6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60270" algn="l" rtl="0" eaLnBrk="1" latinLnBrk="0" hangingPunct="1">
        <a:defRPr kumimoji="0" kern="1200">
          <a:solidFill>
            <a:schemeClr val="tx1"/>
          </a:solidFill>
          <a:latin typeface="+mn-lt"/>
          <a:ea typeface="+mn-ea"/>
          <a:cs typeface="+mn-cs"/>
        </a:defRPr>
      </a:lvl2pPr>
      <a:lvl3pPr marL="4320540" algn="l" rtl="0" eaLnBrk="1" latinLnBrk="0" hangingPunct="1">
        <a:defRPr kumimoji="0" kern="1200">
          <a:solidFill>
            <a:schemeClr val="tx1"/>
          </a:solidFill>
          <a:latin typeface="+mn-lt"/>
          <a:ea typeface="+mn-ea"/>
          <a:cs typeface="+mn-cs"/>
        </a:defRPr>
      </a:lvl3pPr>
      <a:lvl4pPr marL="6480810" algn="l" rtl="0" eaLnBrk="1" latinLnBrk="0" hangingPunct="1">
        <a:defRPr kumimoji="0" kern="1200">
          <a:solidFill>
            <a:schemeClr val="tx1"/>
          </a:solidFill>
          <a:latin typeface="+mn-lt"/>
          <a:ea typeface="+mn-ea"/>
          <a:cs typeface="+mn-cs"/>
        </a:defRPr>
      </a:lvl4pPr>
      <a:lvl5pPr marL="8641080" algn="l" rtl="0" eaLnBrk="1" latinLnBrk="0" hangingPunct="1">
        <a:defRPr kumimoji="0" kern="1200">
          <a:solidFill>
            <a:schemeClr val="tx1"/>
          </a:solidFill>
          <a:latin typeface="+mn-lt"/>
          <a:ea typeface="+mn-ea"/>
          <a:cs typeface="+mn-cs"/>
        </a:defRPr>
      </a:lvl5pPr>
      <a:lvl6pPr marL="10801350" algn="l" rtl="0" eaLnBrk="1" latinLnBrk="0" hangingPunct="1">
        <a:defRPr kumimoji="0" kern="1200">
          <a:solidFill>
            <a:schemeClr val="tx1"/>
          </a:solidFill>
          <a:latin typeface="+mn-lt"/>
          <a:ea typeface="+mn-ea"/>
          <a:cs typeface="+mn-cs"/>
        </a:defRPr>
      </a:lvl6pPr>
      <a:lvl7pPr marL="12961620" algn="l" rtl="0" eaLnBrk="1" latinLnBrk="0" hangingPunct="1">
        <a:defRPr kumimoji="0" kern="1200">
          <a:solidFill>
            <a:schemeClr val="tx1"/>
          </a:solidFill>
          <a:latin typeface="+mn-lt"/>
          <a:ea typeface="+mn-ea"/>
          <a:cs typeface="+mn-cs"/>
        </a:defRPr>
      </a:lvl7pPr>
      <a:lvl8pPr marL="15121890" algn="l" rtl="0" eaLnBrk="1" latinLnBrk="0" hangingPunct="1">
        <a:defRPr kumimoji="0" kern="1200">
          <a:solidFill>
            <a:schemeClr val="tx1"/>
          </a:solidFill>
          <a:latin typeface="+mn-lt"/>
          <a:ea typeface="+mn-ea"/>
          <a:cs typeface="+mn-cs"/>
        </a:defRPr>
      </a:lvl8pPr>
      <a:lvl9pPr marL="1728216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
            </a:r>
            <a:br>
              <a:rPr lang="es-MX" dirty="0" smtClean="0"/>
            </a:br>
            <a:endParaRPr lang="es-MX" dirty="0"/>
          </a:p>
        </p:txBody>
      </p:sp>
      <p:sp>
        <p:nvSpPr>
          <p:cNvPr id="3" name="2 Subtítulo"/>
          <p:cNvSpPr>
            <a:spLocks noGrp="1"/>
          </p:cNvSpPr>
          <p:nvPr>
            <p:ph type="subTitle" idx="1"/>
          </p:nvPr>
        </p:nvSpPr>
        <p:spPr/>
        <p:txBody>
          <a:bodyPr/>
          <a:lstStyle/>
          <a:p>
            <a:endParaRPr lang="es-MX" dirty="0" smtClean="0"/>
          </a:p>
          <a:p>
            <a:endParaRPr lang="es-MX" dirty="0"/>
          </a:p>
        </p:txBody>
      </p:sp>
      <p:pic>
        <p:nvPicPr>
          <p:cNvPr id="7" name="Picture 4" descr="http://upload.wikimedia.org/wikipedia/commons/thumb/c/ca/Escudo-UNAM-escalable.svg/1024px-Escudo-UNAM-escalable.svg.png"/>
          <p:cNvPicPr>
            <a:picLocks noChangeAspect="1" noChangeArrowheads="1"/>
          </p:cNvPicPr>
          <p:nvPr/>
        </p:nvPicPr>
        <p:blipFill>
          <a:blip r:embed="rId3" cstate="print"/>
          <a:srcRect/>
          <a:stretch>
            <a:fillRect/>
          </a:stretch>
        </p:blipFill>
        <p:spPr bwMode="auto">
          <a:xfrm>
            <a:off x="39244660" y="1008337"/>
            <a:ext cx="2729102" cy="3451235"/>
          </a:xfrm>
          <a:prstGeom prst="rect">
            <a:avLst/>
          </a:prstGeom>
          <a:noFill/>
        </p:spPr>
      </p:pic>
      <p:pic>
        <p:nvPicPr>
          <p:cNvPr id="8" name="Picture 6" descr="http://www.psicol.unam.mx/psitrab/img/sitios/psicologia.gif"/>
          <p:cNvPicPr>
            <a:picLocks noChangeAspect="1" noChangeArrowheads="1"/>
          </p:cNvPicPr>
          <p:nvPr/>
        </p:nvPicPr>
        <p:blipFill>
          <a:blip r:embed="rId4" cstate="print"/>
          <a:srcRect/>
          <a:stretch>
            <a:fillRect/>
          </a:stretch>
        </p:blipFill>
        <p:spPr bwMode="auto">
          <a:xfrm>
            <a:off x="1872508" y="1008337"/>
            <a:ext cx="2885816" cy="3429381"/>
          </a:xfrm>
          <a:prstGeom prst="rect">
            <a:avLst/>
          </a:prstGeom>
          <a:noFill/>
        </p:spPr>
      </p:pic>
      <p:sp>
        <p:nvSpPr>
          <p:cNvPr id="9" name="3 Título"/>
          <p:cNvSpPr txBox="1">
            <a:spLocks/>
          </p:cNvSpPr>
          <p:nvPr/>
        </p:nvSpPr>
        <p:spPr>
          <a:xfrm>
            <a:off x="7273108" y="0"/>
            <a:ext cx="29523280" cy="4824761"/>
          </a:xfrm>
          <a:prstGeom prst="rect">
            <a:avLst/>
          </a:prstGeom>
          <a:solidFill>
            <a:schemeClr val="accent1">
              <a:lumMod val="40000"/>
              <a:lumOff val="60000"/>
              <a:alpha val="41000"/>
            </a:schemeClr>
          </a:solidFill>
          <a:ln w="76200">
            <a:solidFill>
              <a:schemeClr val="tx1"/>
            </a:solidFill>
          </a:ln>
          <a:effectLst/>
        </p:spPr>
        <p:txBody>
          <a:bodyPr vert="horz" anchor="ctr">
            <a:noAutofit/>
            <a:scene3d>
              <a:camera prst="orthographicFront"/>
              <a:lightRig rig="soft" dir="t">
                <a:rot lat="0" lon="0" rev="16800000"/>
              </a:lightRig>
            </a:scene3d>
            <a:sp3d prstMaterial="softEdge">
              <a:bevelT w="38100" h="38100"/>
            </a:sp3d>
          </a:bodyPr>
          <a:lstStyle/>
          <a:p>
            <a:pPr algn="ctr" defTabSz="914400">
              <a:spcBef>
                <a:spcPct val="0"/>
              </a:spcBef>
              <a:defRPr/>
            </a:pPr>
            <a:r>
              <a:rPr lang="es-MX" sz="5000" b="1" dirty="0">
                <a:solidFill>
                  <a:schemeClr val="accent3">
                    <a:lumMod val="50000"/>
                  </a:schemeClr>
                </a:solidFill>
                <a:latin typeface="Arial Black" pitchFamily="34" charset="0"/>
              </a:rPr>
              <a:t>Efectos antagónicos en la administración conjunta de alcohol y cafeína en una tarea de discriminación de drogas.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500" b="1" i="0" u="none" strike="noStrike" kern="1200" cap="none" spc="0" normalizeH="0" baseline="0" noProof="0" dirty="0" smtClean="0">
                <a:ln>
                  <a:solidFill>
                    <a:schemeClr val="tx1">
                      <a:alpha val="60000"/>
                    </a:schemeClr>
                  </a:solidFill>
                </a:ln>
                <a:solidFill>
                  <a:schemeClr val="bg1">
                    <a:lumMod val="95000"/>
                    <a:lumOff val="5000"/>
                  </a:schemeClr>
                </a:solidFill>
                <a:effectLst>
                  <a:outerShdw blurRad="38100" dist="38100" dir="2700000" algn="tl">
                    <a:srgbClr val="000000">
                      <a:alpha val="43137"/>
                    </a:srgbClr>
                  </a:outerShdw>
                </a:effectLst>
                <a:uLnTx/>
                <a:uFillTx/>
                <a:latin typeface="+mj-lt"/>
                <a:ea typeface="+mj-ea"/>
                <a:cs typeface="+mj-cs"/>
              </a:rPr>
              <a:t>.</a:t>
            </a:r>
            <a:endParaRPr kumimoji="0" lang="es-MX" sz="8000" b="1" i="0" u="none" strike="noStrike" kern="1200" cap="none" spc="0" normalizeH="0" baseline="0" noProof="0" dirty="0" smtClean="0">
              <a:ln>
                <a:solidFill>
                  <a:schemeClr val="tx1">
                    <a:alpha val="60000"/>
                  </a:schemeClr>
                </a:solidFill>
              </a:ln>
              <a:solidFill>
                <a:schemeClr val="bg1">
                  <a:lumMod val="95000"/>
                  <a:lumOff val="5000"/>
                </a:schemeClr>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000" b="1" i="0" u="none" strike="noStrike" kern="1200" normalizeH="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Chávez </a:t>
            </a:r>
            <a:r>
              <a:rPr kumimoji="0" lang="es-MX" sz="3000" b="1" i="0" u="none" strike="noStrike" kern="1200" normalizeH="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De la Peña Adriana Felisa </a:t>
            </a:r>
            <a:endParaRPr kumimoji="0" lang="es-MX" sz="3000" b="1" i="0" u="none" strike="noStrike" kern="1200" normalizeH="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MX" sz="3000" b="1"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a typeface="+mj-ea"/>
                <a:cs typeface="Arial" pitchFamily="34" charset="0"/>
              </a:rPr>
              <a:t>adrifelcha@live.com</a:t>
            </a:r>
            <a:r>
              <a:rPr kumimoji="0" lang="es-MX" sz="30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
            </a:r>
            <a:br>
              <a:rPr kumimoji="0" lang="es-MX" sz="30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br>
            <a:r>
              <a:rPr kumimoji="0" lang="es-MX" sz="30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Facultad de Psicología, Universidad Nacional Autónoma de México, México D.F, </a:t>
            </a:r>
            <a:r>
              <a:rPr kumimoji="0" lang="es-MX" sz="30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04510</a:t>
            </a:r>
          </a:p>
          <a:p>
            <a:pPr marL="0" marR="0" lvl="0" indent="0" algn="ctr" defTabSz="914400" rtl="0" eaLnBrk="1" fontAlgn="auto" latinLnBrk="0" hangingPunct="1">
              <a:lnSpc>
                <a:spcPct val="100000"/>
              </a:lnSpc>
              <a:spcBef>
                <a:spcPct val="0"/>
              </a:spcBef>
              <a:spcAft>
                <a:spcPts val="0"/>
              </a:spcAft>
              <a:buClrTx/>
              <a:buSzTx/>
              <a:buFontTx/>
              <a:buNone/>
              <a:tabLst/>
              <a:defRPr/>
            </a:pPr>
            <a:r>
              <a:rPr lang="es-MX" sz="3000" b="1"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a typeface="+mj-ea"/>
                <a:cs typeface="Arial" pitchFamily="34" charset="0"/>
              </a:rPr>
              <a:t>Psicofarmacología y Adicción; Grupo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000" b="1" i="0" u="none" strike="noStrike" kern="1200"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Protocolo</a:t>
            </a:r>
            <a:r>
              <a:rPr kumimoji="0" lang="es-MX" sz="3000" b="1" i="0" u="none" strike="noStrike" kern="1200" normalizeH="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rPr>
              <a:t> de Investigación</a:t>
            </a:r>
            <a:endParaRPr kumimoji="0" lang="es-MX" sz="30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MX" sz="3000" b="1" i="0" u="none" strike="noStrike" kern="1200" cap="none" spc="0" normalizeH="0" baseline="0" noProof="0" dirty="0">
              <a:ln>
                <a:solidFill>
                  <a:schemeClr val="tx1"/>
                </a:solidFill>
              </a:ln>
              <a:solidFill>
                <a:schemeClr val="bg1">
                  <a:lumMod val="95000"/>
                  <a:lumOff val="5000"/>
                </a:schemeClr>
              </a:solidFill>
              <a:uLnTx/>
              <a:uFillTx/>
              <a:latin typeface="Arial Black" pitchFamily="34" charset="0"/>
              <a:ea typeface="+mj-ea"/>
              <a:cs typeface="Arial" pitchFamily="34" charset="0"/>
            </a:endParaRPr>
          </a:p>
        </p:txBody>
      </p:sp>
      <p:sp>
        <p:nvSpPr>
          <p:cNvPr id="11" name="10 CuadroTexto"/>
          <p:cNvSpPr txBox="1"/>
          <p:nvPr/>
        </p:nvSpPr>
        <p:spPr>
          <a:xfrm>
            <a:off x="648372" y="5616850"/>
            <a:ext cx="12961440" cy="26407229"/>
          </a:xfrm>
          <a:prstGeom prst="rect">
            <a:avLst/>
          </a:prstGeom>
          <a:noFill/>
        </p:spPr>
        <p:txBody>
          <a:bodyPr wrap="square" rtlCol="0">
            <a:spAutoFit/>
          </a:bodyPr>
          <a:lstStyle/>
          <a:p>
            <a:pPr algn="just"/>
            <a:r>
              <a:rPr lang="es-MX" sz="3000" b="1" dirty="0">
                <a:latin typeface="Arial" pitchFamily="34" charset="0"/>
                <a:cs typeface="Arial" pitchFamily="34" charset="0"/>
              </a:rPr>
              <a:t> </a:t>
            </a:r>
            <a:r>
              <a:rPr lang="es-MX" sz="3000" b="1" dirty="0" smtClean="0">
                <a:latin typeface="Arial" pitchFamily="34" charset="0"/>
                <a:cs typeface="Arial" pitchFamily="34" charset="0"/>
              </a:rPr>
              <a:t>                   </a:t>
            </a:r>
            <a:r>
              <a:rPr lang="es-MX" sz="4000" b="1" dirty="0" smtClean="0">
                <a:latin typeface="Arial" pitchFamily="34" charset="0"/>
                <a:cs typeface="Arial" pitchFamily="34" charset="0"/>
              </a:rPr>
              <a:t>Introducción</a:t>
            </a:r>
          </a:p>
          <a:p>
            <a:pPr algn="just"/>
            <a:endParaRPr lang="es-MX" sz="3000" dirty="0">
              <a:latin typeface="Arial" pitchFamily="34" charset="0"/>
              <a:cs typeface="Arial" pitchFamily="34" charset="0"/>
            </a:endParaRPr>
          </a:p>
          <a:p>
            <a:pPr algn="just"/>
            <a:r>
              <a:rPr lang="es-MX" sz="3200" dirty="0"/>
              <a:t>El </a:t>
            </a:r>
            <a:r>
              <a:rPr lang="es-MX" sz="3200" b="1" dirty="0"/>
              <a:t>alcohol</a:t>
            </a:r>
            <a:r>
              <a:rPr lang="es-MX" sz="3200" dirty="0"/>
              <a:t> es un agente depresor que ejerce efectos inhibitorios en el sistema nervioso </a:t>
            </a:r>
            <a:r>
              <a:rPr lang="es-MX" sz="3200" dirty="0" smtClean="0"/>
              <a:t>al actuar simultáneamente </a:t>
            </a:r>
            <a:r>
              <a:rPr lang="es-MX" sz="3200" dirty="0"/>
              <a:t>como un agonista del receptor GABA A y como antagonista del receptor </a:t>
            </a:r>
            <a:r>
              <a:rPr lang="es-MX" sz="3200" dirty="0" err="1"/>
              <a:t>glutamatérgico</a:t>
            </a:r>
            <a:r>
              <a:rPr lang="es-MX" sz="3200" dirty="0"/>
              <a:t> NMDA (</a:t>
            </a:r>
            <a:r>
              <a:rPr lang="es-MX" sz="3200" dirty="0" err="1"/>
              <a:t>Ayesta</a:t>
            </a:r>
            <a:r>
              <a:rPr lang="es-MX" sz="3200" dirty="0"/>
              <a:t>, F., 2002). </a:t>
            </a:r>
            <a:r>
              <a:rPr lang="es-MX" sz="3200" dirty="0" smtClean="0"/>
              <a:t>La </a:t>
            </a:r>
            <a:r>
              <a:rPr lang="es-MX" sz="3200" b="1" dirty="0"/>
              <a:t>cafeína</a:t>
            </a:r>
            <a:r>
              <a:rPr lang="es-MX" sz="3200" dirty="0"/>
              <a:t> por su parte, es un fármaco psicoactivo que actúa como antagonista de los receptores de </a:t>
            </a:r>
            <a:r>
              <a:rPr lang="es-MX" sz="3200" dirty="0" err="1"/>
              <a:t>adenosina</a:t>
            </a:r>
            <a:r>
              <a:rPr lang="es-MX" sz="3200" dirty="0"/>
              <a:t> en dosis bajas-no </a:t>
            </a:r>
            <a:r>
              <a:rPr lang="es-MX" sz="3200" dirty="0" smtClean="0"/>
              <a:t>tóxicas, incrementando el </a:t>
            </a:r>
            <a:r>
              <a:rPr lang="es-MX" sz="3200" dirty="0"/>
              <a:t>funcionamiento cognitivo </a:t>
            </a:r>
            <a:r>
              <a:rPr lang="es-MX" sz="3200" dirty="0" smtClean="0"/>
              <a:t>presuntamente </a:t>
            </a:r>
            <a:r>
              <a:rPr lang="es-MX" sz="3200" dirty="0"/>
              <a:t>mediante un incremento en la transmisión de dopamina que resulta de interacciones </a:t>
            </a:r>
            <a:r>
              <a:rPr lang="es-MX" sz="3200" dirty="0" err="1"/>
              <a:t>modulatorias</a:t>
            </a:r>
            <a:r>
              <a:rPr lang="es-MX" sz="3200" dirty="0"/>
              <a:t> sobre este </a:t>
            </a:r>
            <a:r>
              <a:rPr lang="es-MX" sz="3200" dirty="0" smtClean="0"/>
              <a:t>sistema.</a:t>
            </a:r>
            <a:endParaRPr lang="es-MX" sz="3200" dirty="0"/>
          </a:p>
          <a:p>
            <a:pPr algn="just"/>
            <a:endParaRPr lang="es-MX" sz="3200" dirty="0"/>
          </a:p>
          <a:p>
            <a:pPr algn="just"/>
            <a:r>
              <a:rPr lang="es-MX" sz="3200" dirty="0"/>
              <a:t>Se ha propuesto que el consumo conjunto de alcohol con sustancias </a:t>
            </a:r>
            <a:r>
              <a:rPr lang="es-MX" sz="3200" dirty="0" err="1"/>
              <a:t>psicoestimulantes</a:t>
            </a:r>
            <a:r>
              <a:rPr lang="es-MX" sz="3200" dirty="0"/>
              <a:t> es </a:t>
            </a:r>
            <a:r>
              <a:rPr lang="es-MX" sz="3200" dirty="0" err="1"/>
              <a:t>reforzante</a:t>
            </a:r>
            <a:r>
              <a:rPr lang="es-MX" sz="3200" dirty="0"/>
              <a:t> porque el efecto activador de estas últimas disfraza la sensación de aletargamiento producida por el consumo de alcohol, provocando un ‘efecto de enmascaramiento’ (</a:t>
            </a:r>
            <a:r>
              <a:rPr lang="es-MX" sz="3200" dirty="0" err="1"/>
              <a:t>masking</a:t>
            </a:r>
            <a:r>
              <a:rPr lang="es-MX" sz="3200" dirty="0"/>
              <a:t> </a:t>
            </a:r>
            <a:r>
              <a:rPr lang="es-MX" sz="3200" dirty="0" err="1"/>
              <a:t>effect</a:t>
            </a:r>
            <a:r>
              <a:rPr lang="es-MX" sz="3200" dirty="0"/>
              <a:t>) que compensa la inhibición producida por éste último, (</a:t>
            </a:r>
            <a:r>
              <a:rPr lang="es-MX" sz="3200" dirty="0" err="1"/>
              <a:t>Ulbrich</a:t>
            </a:r>
            <a:r>
              <a:rPr lang="es-MX" sz="3200" dirty="0"/>
              <a:t>, </a:t>
            </a:r>
            <a:r>
              <a:rPr lang="es-MX" sz="3200" dirty="0" err="1"/>
              <a:t>Hemberger</a:t>
            </a:r>
            <a:r>
              <a:rPr lang="es-MX" sz="3200" dirty="0"/>
              <a:t>, </a:t>
            </a:r>
            <a:r>
              <a:rPr lang="es-MX" sz="3200" dirty="0" err="1"/>
              <a:t>Loidl</a:t>
            </a:r>
            <a:r>
              <a:rPr lang="es-MX" sz="3200" dirty="0"/>
              <a:t>, </a:t>
            </a:r>
            <a:r>
              <a:rPr lang="es-MX" sz="3200" dirty="0" err="1"/>
              <a:t>Dufek</a:t>
            </a:r>
            <a:r>
              <a:rPr lang="es-MX" sz="3200" dirty="0"/>
              <a:t>, </a:t>
            </a:r>
            <a:r>
              <a:rPr lang="es-MX" sz="3200" dirty="0" err="1"/>
              <a:t>Pablk</a:t>
            </a:r>
            <a:r>
              <a:rPr lang="es-MX" sz="3200" dirty="0"/>
              <a:t>, </a:t>
            </a:r>
            <a:r>
              <a:rPr lang="es-MX" sz="3200" dirty="0" err="1"/>
              <a:t>Fodor</a:t>
            </a:r>
            <a:r>
              <a:rPr lang="es-MX" sz="3200" dirty="0"/>
              <a:t>, </a:t>
            </a:r>
            <a:r>
              <a:rPr lang="es-MX" sz="3200" dirty="0" err="1"/>
              <a:t>Herle</a:t>
            </a:r>
            <a:r>
              <a:rPr lang="es-MX" sz="3200" dirty="0"/>
              <a:t>, </a:t>
            </a:r>
            <a:r>
              <a:rPr lang="es-MX" sz="3200" dirty="0" err="1"/>
              <a:t>Aufricht</a:t>
            </a:r>
            <a:r>
              <a:rPr lang="es-MX" sz="3200" dirty="0"/>
              <a:t>, 2013). No </a:t>
            </a:r>
            <a:r>
              <a:rPr lang="es-MX" sz="3200" dirty="0" smtClean="0"/>
              <a:t>obstante, </a:t>
            </a:r>
            <a:r>
              <a:rPr lang="es-MX" sz="3200" dirty="0"/>
              <a:t>los efectos que se observan al combinar el alcohol y la cafeína, presentan inconsistencias a lo largo de la literatura (</a:t>
            </a:r>
            <a:r>
              <a:rPr lang="es-MX" sz="3200" dirty="0" err="1"/>
              <a:t>Kerr</a:t>
            </a:r>
            <a:r>
              <a:rPr lang="es-MX" sz="3200" dirty="0"/>
              <a:t> y </a:t>
            </a:r>
            <a:r>
              <a:rPr lang="es-MX" sz="3200" dirty="0" err="1"/>
              <a:t>Hindmarch</a:t>
            </a:r>
            <a:r>
              <a:rPr lang="es-MX" sz="3200" dirty="0"/>
              <a:t>, 1998). </a:t>
            </a:r>
            <a:endParaRPr lang="es-MX" sz="3200" dirty="0" smtClean="0"/>
          </a:p>
          <a:p>
            <a:pPr algn="just"/>
            <a:endParaRPr lang="es-MX" sz="3200" dirty="0"/>
          </a:p>
          <a:p>
            <a:pPr algn="just"/>
            <a:r>
              <a:rPr lang="es-MX" sz="3200" dirty="0"/>
              <a:t>El </a:t>
            </a:r>
            <a:r>
              <a:rPr lang="es-MX" sz="3200" b="1" dirty="0"/>
              <a:t>paradigma de discriminación de drogas </a:t>
            </a:r>
            <a:r>
              <a:rPr lang="es-MX" sz="3200" dirty="0"/>
              <a:t>funciona como </a:t>
            </a:r>
            <a:r>
              <a:rPr lang="es-MX" sz="3200" dirty="0" smtClean="0"/>
              <a:t>una </a:t>
            </a:r>
            <a:r>
              <a:rPr lang="es-MX" sz="3200" dirty="0"/>
              <a:t>tarea operante </a:t>
            </a:r>
            <a:r>
              <a:rPr lang="es-MX" sz="3200" dirty="0" smtClean="0"/>
              <a:t>donde el </a:t>
            </a:r>
            <a:r>
              <a:rPr lang="es-MX" sz="3200" dirty="0"/>
              <a:t>animal aprende a ‘reconocer’ la droga que se le administra como un estímulo discriminativo asociado a la presión de una palanca particular dentro de un total de dos o tres opciones de respuesta. Este procedimiento es útil para analizar efectos de generalización y antagonismo, al evaluar la conducta de un animal </a:t>
            </a:r>
            <a:r>
              <a:rPr lang="es-MX" sz="3200" dirty="0" smtClean="0"/>
              <a:t>entrenado </a:t>
            </a:r>
            <a:r>
              <a:rPr lang="es-MX" sz="3200" dirty="0"/>
              <a:t>para la discriminación de una droga ante </a:t>
            </a:r>
            <a:r>
              <a:rPr lang="es-MX" sz="3200" dirty="0" smtClean="0"/>
              <a:t>una </a:t>
            </a:r>
            <a:r>
              <a:rPr lang="es-MX" sz="3200" dirty="0"/>
              <a:t>administración </a:t>
            </a:r>
            <a:r>
              <a:rPr lang="es-MX" sz="3200" dirty="0" smtClean="0"/>
              <a:t>distinta (en </a:t>
            </a:r>
            <a:r>
              <a:rPr lang="es-MX" sz="3200" dirty="0" err="1" smtClean="0"/>
              <a:t>dósis</a:t>
            </a:r>
            <a:r>
              <a:rPr lang="es-MX" sz="3200" dirty="0" smtClean="0"/>
              <a:t> o fármaco) a </a:t>
            </a:r>
            <a:r>
              <a:rPr lang="es-MX" sz="3200" dirty="0"/>
              <a:t>la previamente </a:t>
            </a:r>
            <a:r>
              <a:rPr lang="es-MX" sz="3200" dirty="0" smtClean="0"/>
              <a:t>asociada (</a:t>
            </a:r>
            <a:r>
              <a:rPr lang="es-MX" sz="3200" dirty="0" err="1" smtClean="0"/>
              <a:t>Glennon</a:t>
            </a:r>
            <a:r>
              <a:rPr lang="es-MX" sz="3200" dirty="0" smtClean="0"/>
              <a:t> </a:t>
            </a:r>
            <a:r>
              <a:rPr lang="es-MX" sz="3200" dirty="0"/>
              <a:t>y Young, 2011; </a:t>
            </a:r>
            <a:r>
              <a:rPr lang="es-MX" sz="3200" dirty="0" err="1"/>
              <a:t>Glennon</a:t>
            </a:r>
            <a:r>
              <a:rPr lang="es-MX" sz="3200" dirty="0"/>
              <a:t>, </a:t>
            </a:r>
            <a:r>
              <a:rPr lang="es-MX" sz="3200" dirty="0" err="1"/>
              <a:t>Järbe</a:t>
            </a:r>
            <a:r>
              <a:rPr lang="es-MX" sz="3200" dirty="0"/>
              <a:t> y </a:t>
            </a:r>
            <a:r>
              <a:rPr lang="es-MX" sz="3200" dirty="0" err="1"/>
              <a:t>Frankenheim</a:t>
            </a:r>
            <a:r>
              <a:rPr lang="es-MX" sz="3200" dirty="0"/>
              <a:t>, 1991)</a:t>
            </a:r>
          </a:p>
          <a:p>
            <a:pPr algn="just"/>
            <a:r>
              <a:rPr lang="es-MX" sz="3200" dirty="0"/>
              <a:t> </a:t>
            </a:r>
          </a:p>
          <a:p>
            <a:pPr algn="just"/>
            <a:r>
              <a:rPr lang="es-MX" sz="3200" dirty="0"/>
              <a:t>El </a:t>
            </a:r>
            <a:r>
              <a:rPr lang="es-MX" sz="3200" b="1" dirty="0"/>
              <a:t>objetivo</a:t>
            </a:r>
            <a:r>
              <a:rPr lang="es-MX" sz="3200" dirty="0"/>
              <a:t> del presente protocolo de investigación es utilizar el paradigma de discriminación de drogas para poner a prueba el ‘efecto de enmascaramiento’ sugerido por la literatura. Se utilizará una tarea con tres opciones de respuesta, en que se use el entrenamiento de discriminación de alcohol, cafeína y solución salina como parámetro para evaluar el efecto subjetivo de la administración conjunta de alcohol y cafeína.  </a:t>
            </a:r>
            <a:endParaRPr lang="es-MX" sz="3200" dirty="0" smtClean="0"/>
          </a:p>
          <a:p>
            <a:pPr algn="just"/>
            <a:endParaRPr lang="es-MX" sz="3200" dirty="0"/>
          </a:p>
          <a:p>
            <a:pPr algn="just"/>
            <a:r>
              <a:rPr lang="es-MX" sz="4000" b="1" dirty="0" smtClean="0">
                <a:latin typeface="Arial" pitchFamily="34" charset="0"/>
                <a:cs typeface="Arial" pitchFamily="34" charset="0"/>
              </a:rPr>
              <a:t>Método</a:t>
            </a:r>
          </a:p>
          <a:p>
            <a:pPr algn="just"/>
            <a:endParaRPr lang="es-MX" sz="3000" dirty="0" smtClean="0">
              <a:latin typeface="Arial" pitchFamily="34" charset="0"/>
              <a:cs typeface="Arial" pitchFamily="34" charset="0"/>
            </a:endParaRPr>
          </a:p>
          <a:p>
            <a:pPr algn="just"/>
            <a:r>
              <a:rPr lang="es-MX" sz="3200" dirty="0" smtClean="0"/>
              <a:t>Se usarán veinte ratas </a:t>
            </a:r>
            <a:r>
              <a:rPr lang="es-MX" sz="3200" dirty="0" err="1" smtClean="0"/>
              <a:t>Wistar</a:t>
            </a:r>
            <a:r>
              <a:rPr lang="es-MX" sz="3200" dirty="0" smtClean="0"/>
              <a:t> macho, de aproximadamente 3 meses de edad y con un peso dentro de un rango de 200 y 250 g reducido al 85%. Las sesiones de entrenamiento y prueba se llevarán a cabo en una caja operante con tres palancas, La presión de la palanca programada como ‘correcta’ para cada condición tendrá como consecuencia la entrega de 0.2 </a:t>
            </a:r>
            <a:r>
              <a:rPr lang="es-MX" sz="3200" dirty="0" err="1" smtClean="0"/>
              <a:t>mL</a:t>
            </a:r>
            <a:r>
              <a:rPr lang="es-MX" sz="3200" dirty="0" smtClean="0"/>
              <a:t> de una solución de sacarosa de 0.6 ml/L. </a:t>
            </a:r>
          </a:p>
          <a:p>
            <a:pPr algn="just"/>
            <a:endParaRPr lang="es-MX" sz="3200" dirty="0"/>
          </a:p>
          <a:p>
            <a:endParaRPr lang="es-MX" sz="3200" dirty="0"/>
          </a:p>
          <a:p>
            <a:endParaRPr lang="es-MX" sz="3000" dirty="0" smtClean="0">
              <a:latin typeface="Arial" pitchFamily="34" charset="0"/>
              <a:cs typeface="Arial" pitchFamily="34" charset="0"/>
            </a:endParaRPr>
          </a:p>
          <a:p>
            <a:endParaRPr lang="es-MX" sz="5000" dirty="0">
              <a:latin typeface="Arial" pitchFamily="34" charset="0"/>
              <a:cs typeface="Arial" pitchFamily="34" charset="0"/>
            </a:endParaRPr>
          </a:p>
          <a:p>
            <a:endParaRPr lang="es-MX" sz="5000" dirty="0">
              <a:latin typeface="Arial" pitchFamily="34" charset="0"/>
              <a:cs typeface="Arial" pitchFamily="34" charset="0"/>
            </a:endParaRPr>
          </a:p>
        </p:txBody>
      </p:sp>
      <p:sp>
        <p:nvSpPr>
          <p:cNvPr id="12" name="11 CuadroTexto"/>
          <p:cNvSpPr txBox="1"/>
          <p:nvPr/>
        </p:nvSpPr>
        <p:spPr>
          <a:xfrm>
            <a:off x="14185876" y="5760865"/>
            <a:ext cx="13393488" cy="29238773"/>
          </a:xfrm>
          <a:prstGeom prst="rect">
            <a:avLst/>
          </a:prstGeom>
          <a:noFill/>
        </p:spPr>
        <p:txBody>
          <a:bodyPr wrap="square" rtlCol="0">
            <a:spAutoFit/>
          </a:bodyPr>
          <a:lstStyle/>
          <a:p>
            <a:pPr algn="just"/>
            <a:r>
              <a:rPr lang="es-MX" sz="3200" dirty="0"/>
              <a:t> </a:t>
            </a:r>
          </a:p>
          <a:p>
            <a:pPr algn="just"/>
            <a:r>
              <a:rPr lang="es-MX" sz="3200" dirty="0" smtClean="0"/>
              <a:t>Después de moldear la conducta de palanqueo, se realizarán las </a:t>
            </a:r>
            <a:r>
              <a:rPr lang="es-MX" sz="3200" b="1" dirty="0" smtClean="0"/>
              <a:t>sesiones de entrenamiento</a:t>
            </a:r>
            <a:r>
              <a:rPr lang="es-MX" sz="3200" dirty="0" smtClean="0"/>
              <a:t> con un programa FR10. </a:t>
            </a:r>
            <a:r>
              <a:rPr lang="es-MX" sz="3200" dirty="0" smtClean="0"/>
              <a:t>La ubicación de las palancas ‘Correcta para café’ y ‘Correcta para alcohol’ en los extremos derecho e izquierdo se invertirá para la mitad de los sujetos. Se registrarán las respuestas de palanqueo distribuidas a lo largo de las </a:t>
            </a:r>
            <a:r>
              <a:rPr lang="es-MX" sz="3200" dirty="0" err="1" smtClean="0"/>
              <a:t>trea</a:t>
            </a:r>
            <a:r>
              <a:rPr lang="es-MX" sz="3200" dirty="0" smtClean="0"/>
              <a:t> palancas antes de alcanzar el requisito de respuestas del programa de reforzamiento.</a:t>
            </a:r>
          </a:p>
          <a:p>
            <a:pPr algn="just"/>
            <a:endParaRPr lang="es-MX" sz="3200" dirty="0"/>
          </a:p>
          <a:p>
            <a:pPr algn="just"/>
            <a:r>
              <a:rPr lang="es-MX" sz="3200" dirty="0" smtClean="0"/>
              <a:t>Se </a:t>
            </a:r>
            <a:r>
              <a:rPr lang="es-MX" sz="3200" dirty="0"/>
              <a:t>realizarán un total de 120 sesiones de entrenamiento, divididas en dos bloques de acuerdo al intervalo de tiempo que se dejará pasar entre la administración del fármaco y </a:t>
            </a:r>
            <a:r>
              <a:rPr lang="es-MX" sz="3200" dirty="0" smtClean="0"/>
              <a:t>el entrenamiento</a:t>
            </a:r>
            <a:r>
              <a:rPr lang="es-MX" sz="3200" dirty="0"/>
              <a:t>. </a:t>
            </a:r>
            <a:r>
              <a:rPr lang="es-MX" sz="3200" dirty="0" smtClean="0"/>
              <a:t>Durante el </a:t>
            </a:r>
            <a:r>
              <a:rPr lang="es-MX" sz="3200" dirty="0"/>
              <a:t>primer bloque </a:t>
            </a:r>
            <a:r>
              <a:rPr lang="es-MX" sz="3200" dirty="0" smtClean="0"/>
              <a:t>las </a:t>
            </a:r>
            <a:r>
              <a:rPr lang="es-MX" sz="3200" dirty="0"/>
              <a:t>administraciones de cafeína, alcohol o solución salina se harán 30 minutos antes de iniciar la sesión de entrenamiento </a:t>
            </a:r>
            <a:r>
              <a:rPr lang="es-MX" sz="3200" dirty="0" smtClean="0"/>
              <a:t>y durante el </a:t>
            </a:r>
            <a:r>
              <a:rPr lang="es-MX" sz="3200" dirty="0"/>
              <a:t>segundo </a:t>
            </a:r>
            <a:r>
              <a:rPr lang="es-MX" sz="3200" dirty="0" smtClean="0"/>
              <a:t>se </a:t>
            </a:r>
            <a:r>
              <a:rPr lang="es-MX" sz="3200" dirty="0"/>
              <a:t>realizará la administración </a:t>
            </a:r>
            <a:r>
              <a:rPr lang="es-MX" sz="3200" dirty="0" smtClean="0"/>
              <a:t>con </a:t>
            </a:r>
            <a:r>
              <a:rPr lang="es-MX" sz="3200" dirty="0"/>
              <a:t>90 minutos de </a:t>
            </a:r>
            <a:r>
              <a:rPr lang="es-MX" sz="3200" dirty="0" smtClean="0"/>
              <a:t>anticipación, </a:t>
            </a:r>
            <a:r>
              <a:rPr lang="es-MX" sz="3200" dirty="0" smtClean="0"/>
              <a:t>(intercalando las sesiones de administración de alcohol, cafeína y salina).</a:t>
            </a:r>
            <a:r>
              <a:rPr lang="es-MX" sz="3200" dirty="0" smtClean="0"/>
              <a:t> El </a:t>
            </a:r>
            <a:r>
              <a:rPr lang="es-MX" sz="3200" dirty="0"/>
              <a:t>procedimiento </a:t>
            </a:r>
            <a:r>
              <a:rPr lang="es-MX" sz="3200" dirty="0" smtClean="0"/>
              <a:t>descrito </a:t>
            </a:r>
            <a:r>
              <a:rPr lang="es-MX" sz="3200" dirty="0"/>
              <a:t>corresponde a una adaptación del método usado por </a:t>
            </a:r>
            <a:r>
              <a:rPr lang="es-MX" sz="3200" dirty="0" smtClean="0"/>
              <a:t>Velázquez-Martínez, López, Sánchez, Ramírez y Hong (1999)</a:t>
            </a:r>
            <a:endParaRPr lang="es-MX" sz="3200" dirty="0"/>
          </a:p>
          <a:p>
            <a:pPr algn="just"/>
            <a:r>
              <a:rPr lang="es-MX" sz="3200" dirty="0"/>
              <a:t> </a:t>
            </a:r>
          </a:p>
          <a:p>
            <a:pPr algn="just"/>
            <a:r>
              <a:rPr lang="es-MX" sz="3200" dirty="0" smtClean="0"/>
              <a:t>Se </a:t>
            </a:r>
            <a:r>
              <a:rPr lang="es-MX" sz="3200" dirty="0"/>
              <a:t>hará una segunda división de cada </a:t>
            </a:r>
            <a:r>
              <a:rPr lang="es-MX" sz="3200" dirty="0" smtClean="0"/>
              <a:t>bloque en </a:t>
            </a:r>
            <a:r>
              <a:rPr lang="es-MX" sz="3200" dirty="0"/>
              <a:t>dos </a:t>
            </a:r>
            <a:r>
              <a:rPr lang="es-MX" sz="3200" dirty="0" smtClean="0"/>
              <a:t>sub-bloques, de acuerdo a la </a:t>
            </a:r>
            <a:r>
              <a:rPr lang="es-MX" sz="3200" dirty="0" err="1" smtClean="0"/>
              <a:t>dósis</a:t>
            </a:r>
            <a:r>
              <a:rPr lang="es-MX" sz="3200" dirty="0" smtClean="0"/>
              <a:t> administrada. En el </a:t>
            </a:r>
            <a:r>
              <a:rPr lang="es-MX" sz="3200" dirty="0"/>
              <a:t>primer </a:t>
            </a:r>
            <a:r>
              <a:rPr lang="es-MX" sz="3200" dirty="0" smtClean="0"/>
              <a:t>sub-bloque se administrarán </a:t>
            </a:r>
            <a:r>
              <a:rPr lang="es-MX" sz="3200" dirty="0"/>
              <a:t>dosis ‘bajas’ (30 mg/kg de cafeína y una solución con concentración de 3% v/v de etanol diluido en </a:t>
            </a:r>
            <a:r>
              <a:rPr lang="es-MX" sz="3200" dirty="0" smtClean="0"/>
              <a:t>agua) y en el segundo sub-bloque se administrarán dosis </a:t>
            </a:r>
            <a:r>
              <a:rPr lang="es-MX" sz="3200" dirty="0"/>
              <a:t>‘altas’ (60 mg/kg de cafeína y una solución con concentración de 6% v/v de etanol diluido en agua</a:t>
            </a:r>
            <a:r>
              <a:rPr lang="es-MX" sz="3200" dirty="0" smtClean="0"/>
              <a:t>) (</a:t>
            </a:r>
            <a:r>
              <a:rPr lang="es-MX" sz="3200" dirty="0" err="1" smtClean="0"/>
              <a:t>Fredholm</a:t>
            </a:r>
            <a:r>
              <a:rPr lang="es-MX" sz="3200" dirty="0" smtClean="0"/>
              <a:t>, </a:t>
            </a:r>
            <a:r>
              <a:rPr lang="es-MX" sz="3200" dirty="0" err="1" smtClean="0"/>
              <a:t>Bättig</a:t>
            </a:r>
            <a:r>
              <a:rPr lang="es-MX" sz="3200" dirty="0" smtClean="0"/>
              <a:t>, </a:t>
            </a:r>
            <a:r>
              <a:rPr lang="es-MX" sz="3200" dirty="0" err="1" smtClean="0"/>
              <a:t>Holmén</a:t>
            </a:r>
            <a:r>
              <a:rPr lang="es-MX" sz="3200" dirty="0" smtClean="0"/>
              <a:t>, </a:t>
            </a:r>
            <a:r>
              <a:rPr lang="es-MX" sz="3200" dirty="0" err="1" smtClean="0"/>
              <a:t>Nehlig</a:t>
            </a:r>
            <a:r>
              <a:rPr lang="es-MX" sz="3200" dirty="0" smtClean="0"/>
              <a:t> y </a:t>
            </a:r>
            <a:r>
              <a:rPr lang="es-MX" sz="3200" dirty="0" err="1" smtClean="0"/>
              <a:t>Zvartau</a:t>
            </a:r>
            <a:r>
              <a:rPr lang="es-MX" sz="3200" dirty="0" smtClean="0"/>
              <a:t>, 1999; Gómez, Lewis y </a:t>
            </a:r>
            <a:r>
              <a:rPr lang="es-MX" sz="3200" dirty="0" err="1" smtClean="0"/>
              <a:t>Luine</a:t>
            </a:r>
            <a:r>
              <a:rPr lang="es-MX" sz="3200" dirty="0" smtClean="0"/>
              <a:t>, </a:t>
            </a:r>
            <a:r>
              <a:rPr lang="es-MX" sz="3200" dirty="0" smtClean="0"/>
              <a:t>2012) </a:t>
            </a:r>
          </a:p>
          <a:p>
            <a:pPr algn="just"/>
            <a:endParaRPr lang="es-MX" sz="3200" dirty="0" smtClean="0"/>
          </a:p>
          <a:p>
            <a:pPr algn="just"/>
            <a:r>
              <a:rPr lang="es-MX" sz="3200" dirty="0" smtClean="0"/>
              <a:t>Al alcanzar el </a:t>
            </a:r>
            <a:r>
              <a:rPr lang="es-MX" sz="3200" dirty="0"/>
              <a:t>rango de precisión </a:t>
            </a:r>
            <a:r>
              <a:rPr lang="es-MX" sz="3200" dirty="0" smtClean="0"/>
              <a:t>de 85% </a:t>
            </a:r>
            <a:r>
              <a:rPr lang="es-MX" sz="3200" dirty="0"/>
              <a:t>d</a:t>
            </a:r>
            <a:r>
              <a:rPr lang="es-MX" sz="3200" dirty="0" smtClean="0"/>
              <a:t>e respuestas correctas se </a:t>
            </a:r>
            <a:r>
              <a:rPr lang="es-MX" sz="3200" dirty="0"/>
              <a:t>darán por iniciadas las </a:t>
            </a:r>
            <a:r>
              <a:rPr lang="es-MX" sz="3200" b="1" dirty="0"/>
              <a:t>sesiones de prueba</a:t>
            </a:r>
            <a:r>
              <a:rPr lang="es-MX" sz="3200" dirty="0"/>
              <a:t>, cuya realización estará condicionada a que las ratas no caigan por debajo </a:t>
            </a:r>
            <a:r>
              <a:rPr lang="es-MX" sz="3200" dirty="0" smtClean="0"/>
              <a:t>de este </a:t>
            </a:r>
            <a:r>
              <a:rPr lang="es-MX" sz="3200" dirty="0"/>
              <a:t>rango de </a:t>
            </a:r>
            <a:r>
              <a:rPr lang="es-MX" sz="3200" dirty="0" smtClean="0"/>
              <a:t>precisión. </a:t>
            </a:r>
            <a:r>
              <a:rPr lang="es-MX" sz="3200" dirty="0" smtClean="0"/>
              <a:t>Cada sesión de prueba se dará por concluida sin la entrega de ningún reforzador, 20 minutos después de haber empezado la sesión. </a:t>
            </a:r>
            <a:endParaRPr lang="es-MX" sz="5000" dirty="0" smtClean="0">
              <a:latin typeface="Arial" pitchFamily="34" charset="0"/>
              <a:cs typeface="Arial" pitchFamily="34" charset="0"/>
            </a:endParaRPr>
          </a:p>
          <a:p>
            <a:pPr algn="just"/>
            <a:endParaRPr lang="es-MX" sz="3200" dirty="0"/>
          </a:p>
          <a:p>
            <a:pPr algn="just"/>
            <a:r>
              <a:rPr lang="es-MX" sz="3200" dirty="0" smtClean="0"/>
              <a:t>Se dividirá </a:t>
            </a:r>
            <a:r>
              <a:rPr lang="es-MX" sz="3200" dirty="0"/>
              <a:t>a los sujetos en cuatro grupos diferentes, de 5 sujetos cada uno, en función a las concentraciones de alcohol y cafeína contenidas en la solución alcohol-cafeína que se pretende </a:t>
            </a:r>
            <a:r>
              <a:rPr lang="es-MX" sz="3200" dirty="0" smtClean="0"/>
              <a:t>evaluar</a:t>
            </a:r>
            <a:r>
              <a:rPr lang="es-MX" sz="3200" dirty="0"/>
              <a:t> </a:t>
            </a:r>
            <a:r>
              <a:rPr lang="es-MX" sz="3200" dirty="0" smtClean="0"/>
              <a:t>( Cafeína 15mg/kg+</a:t>
            </a:r>
            <a:r>
              <a:rPr lang="es-MX" sz="3200" dirty="0" smtClean="0"/>
              <a:t>1% v/v etanol; Cafeína 30 mg/kg + 1% v/v etanol; Cafeína 15mg/kg+3% v/v etanol; Cafeína 30 mg/kg + 3% v/v etanol)</a:t>
            </a:r>
          </a:p>
          <a:p>
            <a:pPr algn="just"/>
            <a:endParaRPr lang="es-MX" sz="3200" dirty="0"/>
          </a:p>
          <a:p>
            <a:pPr algn="just"/>
            <a:r>
              <a:rPr lang="es-MX" sz="4000" b="1" dirty="0" smtClean="0">
                <a:latin typeface="Arial" pitchFamily="34" charset="0"/>
                <a:cs typeface="Arial" pitchFamily="34" charset="0"/>
              </a:rPr>
              <a:t>Resultados hipotéticos</a:t>
            </a:r>
          </a:p>
          <a:p>
            <a:pPr algn="just"/>
            <a:endParaRPr lang="es-MX" sz="3000" dirty="0" smtClean="0">
              <a:latin typeface="Arial" pitchFamily="34" charset="0"/>
              <a:cs typeface="Arial" pitchFamily="34" charset="0"/>
            </a:endParaRPr>
          </a:p>
          <a:p>
            <a:pPr algn="just"/>
            <a:r>
              <a:rPr lang="es-MX" sz="3200" dirty="0" smtClean="0"/>
              <a:t>Primero, se comparará la distribución de respuestas a lo largo de las tres palancas disponibles para cada condición, en términos de la media grupal. </a:t>
            </a:r>
          </a:p>
          <a:p>
            <a:pPr algn="just"/>
            <a:endParaRPr lang="es-MX" sz="3200" dirty="0" smtClean="0"/>
          </a:p>
          <a:p>
            <a:pPr algn="just"/>
            <a:r>
              <a:rPr lang="es-MX" sz="3200" smtClean="0"/>
              <a:t>Para la </a:t>
            </a:r>
            <a:r>
              <a:rPr lang="es-MX" sz="3200" dirty="0" smtClean="0"/>
              <a:t>cafeína, la literatura predeciría que ya desde el intervalo de 30 minutos comience a presentarse una función de aprendizaje desde los 30 mg/kg, incrementando los efectos subjetivos al aumentar la dosis estabilizando los niveles estables de respuesta. Al aumentar el intervalo de tiempo se espera que la regresión a una dosis baja conlleve ciertas dificultades de discriminación para el organismo después acostumbrarse a dosis más altas de la misma droga, bajando la precisión de su respuesta sin ser menores de  lo que se esperaría si se estuviera respondiendo aleatoriamente. Se esperaría que al aumentar la dosis nuevamente se eleve la curva de aprendizaje hasta alcanzar niveles estables de respuesta. (Gráfica 1) No se puede descartar la obtención de una gráfica similar al analizar los efectos de la dosis de alcohol.</a:t>
            </a:r>
          </a:p>
          <a:p>
            <a:pPr algn="just"/>
            <a:endParaRPr lang="es-MX" sz="3200" dirty="0" smtClean="0"/>
          </a:p>
          <a:p>
            <a:pPr algn="just"/>
            <a:r>
              <a:rPr lang="es-MX" sz="3200" dirty="0"/>
              <a:t> </a:t>
            </a:r>
          </a:p>
        </p:txBody>
      </p:sp>
      <p:sp>
        <p:nvSpPr>
          <p:cNvPr id="13" name="12 CuadroTexto"/>
          <p:cNvSpPr txBox="1"/>
          <p:nvPr/>
        </p:nvSpPr>
        <p:spPr>
          <a:xfrm>
            <a:off x="28371452" y="5760865"/>
            <a:ext cx="13825536" cy="19328368"/>
          </a:xfrm>
          <a:prstGeom prst="rect">
            <a:avLst/>
          </a:prstGeom>
          <a:noFill/>
        </p:spPr>
        <p:txBody>
          <a:bodyPr wrap="square" rtlCol="0">
            <a:spAutoFit/>
          </a:bodyPr>
          <a:lstStyle/>
          <a:p>
            <a:pPr algn="just"/>
            <a:r>
              <a:rPr lang="es-MX" sz="3200" dirty="0"/>
              <a:t> </a:t>
            </a:r>
          </a:p>
          <a:p>
            <a:pPr algn="just"/>
            <a:r>
              <a:rPr lang="es-MX" sz="3200" dirty="0" smtClean="0"/>
              <a:t>Se presenta un resultado alternativo posible, especialmente para el alcohol (Gráfica 2) </a:t>
            </a:r>
            <a:r>
              <a:rPr lang="es-MX" sz="3200" dirty="0"/>
              <a:t>donde la dosis ‘baja’ de alcohol no sea suficiente para </a:t>
            </a:r>
            <a:r>
              <a:rPr lang="es-MX" sz="3200" dirty="0" smtClean="0"/>
              <a:t>su discriminación al administrarse </a:t>
            </a:r>
            <a:r>
              <a:rPr lang="es-MX" sz="3200" dirty="0"/>
              <a:t>media hora antes del inicio de la sesión, por lo que el desempeño de los animales en este punto sería cercano al azar. Sin embargo, se esperaría que al aumentar la dosis en esta misma condición de intervalo aumente considerablemente el desempeño del animal en la prueba. De tal forma que cuando se aumente el intervalo de tiempo transcurrido entre la administración y la sesión, y se vuelva a reducir la dosis, se esperaría que el animal presentara aún más problemas para asociar la administración de una dosis baja de alcohol con una respuesta para la obtención del reforzador. Nuevamente, se esperaría que el incremento en la dosis conlleve a una mejora en la ejecución de la prueba.</a:t>
            </a:r>
          </a:p>
          <a:p>
            <a:pPr algn="just"/>
            <a:r>
              <a:rPr lang="es-MX" sz="3200" dirty="0"/>
              <a:t> </a:t>
            </a:r>
          </a:p>
          <a:p>
            <a:pPr algn="just"/>
            <a:r>
              <a:rPr lang="es-MX" sz="3200" dirty="0" smtClean="0"/>
              <a:t>Después, se analizaría el </a:t>
            </a:r>
            <a:r>
              <a:rPr lang="es-MX" sz="3200" dirty="0"/>
              <a:t>porcentaje de respuestas asignadas a cada una de las </a:t>
            </a:r>
            <a:r>
              <a:rPr lang="es-MX" sz="3200" dirty="0" smtClean="0"/>
              <a:t>palancas </a:t>
            </a:r>
            <a:r>
              <a:rPr lang="es-MX" sz="3200" dirty="0"/>
              <a:t>ante la administración de cada una de las distintas combinaciones de alcohol con cafeína.  Los resultados tendrían que ser representados en cuatro gráficas, una para cada grupo experimental, que evalúen si las contingencias aprendidas durante las sesiones de aprendizaje se traducen en un efecto de antagonismo, o de </a:t>
            </a:r>
            <a:r>
              <a:rPr lang="es-MX" sz="3200" dirty="0" smtClean="0"/>
              <a:t>generalización.</a:t>
            </a:r>
            <a:endParaRPr lang="es-MX" sz="3200" dirty="0"/>
          </a:p>
          <a:p>
            <a:pPr algn="just"/>
            <a:r>
              <a:rPr lang="es-MX" sz="3200" dirty="0"/>
              <a:t> </a:t>
            </a:r>
          </a:p>
          <a:p>
            <a:pPr algn="just"/>
            <a:r>
              <a:rPr lang="es-MX" sz="3200" dirty="0" smtClean="0"/>
              <a:t>Gráfica </a:t>
            </a:r>
            <a:r>
              <a:rPr lang="es-MX" sz="3200" dirty="0"/>
              <a:t>3. Resultado hipotético de la prueba de discriminación a la droga tras la presentación conjunta de alcohol por cafeína. Dichos resultados sugerirían un efecto antagónico que neutraliza la detección subjetiva del alcohol o de la cafeína por su presentación conjunta</a:t>
            </a:r>
            <a:r>
              <a:rPr lang="es-MX" sz="3200" dirty="0" smtClean="0"/>
              <a:t>.</a:t>
            </a:r>
          </a:p>
          <a:p>
            <a:pPr algn="just"/>
            <a:r>
              <a:rPr lang="es-MX" sz="3200" dirty="0" smtClean="0"/>
              <a:t>Gráfica </a:t>
            </a:r>
            <a:r>
              <a:rPr lang="es-MX" sz="3200" dirty="0"/>
              <a:t>4. Resultado hipotético de la prueba de discriminación a la droga tras la presentación conjunta de alcohol por cafeína. Dichos resultados sugerirían un efecto de generalización de la respuesta asociada a la detección de cafeína. </a:t>
            </a:r>
          </a:p>
          <a:p>
            <a:pPr algn="just"/>
            <a:r>
              <a:rPr lang="es-MX" sz="3200" dirty="0"/>
              <a:t> </a:t>
            </a:r>
          </a:p>
          <a:p>
            <a:pPr algn="just"/>
            <a:r>
              <a:rPr lang="es-MX" sz="3200" dirty="0" smtClean="0"/>
              <a:t>La </a:t>
            </a:r>
            <a:r>
              <a:rPr lang="es-MX" sz="3200" dirty="0"/>
              <a:t>falta de congruencia observada en la literatura dedicada a indagar en dicha interacción, en humanos, no permite hacer hipótesis específicas a este respecto.</a:t>
            </a:r>
          </a:p>
          <a:p>
            <a:pPr algn="just"/>
            <a:endParaRPr lang="es-MX" sz="3200" dirty="0"/>
          </a:p>
          <a:p>
            <a:pPr algn="just"/>
            <a:endParaRPr lang="es-MX" sz="3200" dirty="0"/>
          </a:p>
          <a:p>
            <a:endParaRPr lang="es-MX" sz="3000" dirty="0" smtClean="0">
              <a:latin typeface="Arial" pitchFamily="34" charset="0"/>
              <a:cs typeface="Arial" pitchFamily="34" charset="0"/>
            </a:endParaRPr>
          </a:p>
          <a:p>
            <a:endParaRPr lang="es-MX" sz="5000" dirty="0">
              <a:latin typeface="Arial" pitchFamily="34" charset="0"/>
              <a:cs typeface="Arial" pitchFamily="34" charset="0"/>
            </a:endParaRPr>
          </a:p>
          <a:p>
            <a:endParaRPr lang="es-MX" sz="50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650</TotalTime>
  <Words>320</Words>
  <Application>Microsoft Office PowerPoint</Application>
  <PresentationFormat>Personalizado</PresentationFormat>
  <Paragraphs>54</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Flujo</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Adriana</dc:creator>
  <cp:lastModifiedBy>Adriana</cp:lastModifiedBy>
  <cp:revision>34</cp:revision>
  <dcterms:created xsi:type="dcterms:W3CDTF">2014-05-29T02:21:13Z</dcterms:created>
  <dcterms:modified xsi:type="dcterms:W3CDTF">2014-05-29T13:12:05Z</dcterms:modified>
</cp:coreProperties>
</file>