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75" r:id="rId9"/>
    <p:sldId id="263" r:id="rId10"/>
    <p:sldId id="262" r:id="rId11"/>
    <p:sldId id="264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50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50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5" y="366713"/>
            <a:ext cx="4476751" cy="7800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16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72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54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3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3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5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3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562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43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1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91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2DA7-3412-4D3F-8B65-DAD385148958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3516-244F-4BC3-B521-65A8C10451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9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SDT </a:t>
            </a:r>
            <a:r>
              <a:rPr lang="es-MX" dirty="0" err="1" smtClean="0"/>
              <a:t>Plots</a:t>
            </a:r>
            <a:r>
              <a:rPr lang="es-MX" dirty="0"/>
              <a:t> </a:t>
            </a:r>
            <a:r>
              <a:rPr lang="es-MX" dirty="0" smtClean="0"/>
              <a:t>per </a:t>
            </a:r>
            <a:r>
              <a:rPr lang="es-MX" dirty="0" err="1" smtClean="0"/>
              <a:t>participant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SINCA, Noviembre 2015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615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2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156176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899592" y="328025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" y="1096224"/>
            <a:ext cx="4438177" cy="252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" y="3717032"/>
            <a:ext cx="4498797" cy="251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62" y="1052736"/>
            <a:ext cx="4536338" cy="254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20" y="3594719"/>
            <a:ext cx="4415980" cy="249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5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4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429" y="780573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156176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23528" y="386353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874713"/>
            <a:ext cx="4349003" cy="24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4" y="3516278"/>
            <a:ext cx="4314078" cy="244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23622"/>
            <a:ext cx="4553763" cy="251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3471076"/>
            <a:ext cx="4553763" cy="257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5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</a:t>
            </a:r>
            <a:r>
              <a:rPr lang="es-MX" sz="3000" dirty="0" smtClean="0"/>
              <a:t>8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429" y="780573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156176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23528" y="386353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" y="980728"/>
            <a:ext cx="4314626" cy="241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1" y="3395945"/>
            <a:ext cx="4332564" cy="248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8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Condición Mixta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Se castigan las FA</a:t>
            </a:r>
          </a:p>
          <a:p>
            <a:pPr lvl="1"/>
            <a:r>
              <a:rPr lang="es-MX" dirty="0" smtClean="0"/>
              <a:t>Promoción del Criterio Conservador</a:t>
            </a:r>
          </a:p>
          <a:p>
            <a:pPr lvl="1"/>
            <a:endParaRPr lang="es-MX" dirty="0"/>
          </a:p>
          <a:p>
            <a:r>
              <a:rPr lang="es-MX" dirty="0" smtClean="0"/>
              <a:t>Se espera:</a:t>
            </a:r>
          </a:p>
          <a:p>
            <a:pPr lvl="1"/>
            <a:r>
              <a:rPr lang="es-MX" dirty="0" smtClean="0"/>
              <a:t>C mayor</a:t>
            </a:r>
          </a:p>
          <a:p>
            <a:pPr lvl="1"/>
            <a:r>
              <a:rPr lang="es-MX" dirty="0" smtClean="0"/>
              <a:t>K mayor</a:t>
            </a:r>
          </a:p>
          <a:p>
            <a:pPr lvl="1"/>
            <a:r>
              <a:rPr lang="es-MX" dirty="0" smtClean="0"/>
              <a:t>B’ mayor</a:t>
            </a:r>
          </a:p>
          <a:p>
            <a:pPr lvl="1"/>
            <a:endParaRPr lang="es-MX" dirty="0"/>
          </a:p>
          <a:p>
            <a:r>
              <a:rPr lang="es-MX" dirty="0" smtClean="0"/>
              <a:t>Los participantes pasaron por 168 ensayos ‘difíciles’ y 168 ensayos ‘fáciles’ en un mismo experimento:</a:t>
            </a:r>
          </a:p>
          <a:p>
            <a:pPr lvl="1"/>
            <a:r>
              <a:rPr lang="es-MX" dirty="0" smtClean="0"/>
              <a:t> El número de ensayos por condición se redujo, reduciendo el número de estímulos-ruido (los más alejados de la señal)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5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1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429" y="780573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156176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23528" y="386353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2" y="3411412"/>
            <a:ext cx="4080196" cy="232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98939"/>
            <a:ext cx="4068452" cy="227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97" y="3366498"/>
            <a:ext cx="4151889" cy="23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4" y="1036837"/>
            <a:ext cx="4160126" cy="232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5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2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429" y="780573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156176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23528" y="386353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6" y="1066712"/>
            <a:ext cx="3781995" cy="214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3" y="3573016"/>
            <a:ext cx="3889499" cy="216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66712"/>
            <a:ext cx="3835748" cy="214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99" y="3573016"/>
            <a:ext cx="3887490" cy="216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5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3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429" y="780573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156176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23528" y="386353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7" y="1148933"/>
            <a:ext cx="3926011" cy="219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6" y="3645024"/>
            <a:ext cx="3926011" cy="221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71005"/>
            <a:ext cx="3883132" cy="2196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89" y="3622405"/>
            <a:ext cx="3883400" cy="218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5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4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429" y="780573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156176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23528" y="386353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9" y="1052737"/>
            <a:ext cx="4024759" cy="224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298995"/>
            <a:ext cx="4032447" cy="232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47" y="1032379"/>
            <a:ext cx="3967195" cy="223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47" y="3298995"/>
            <a:ext cx="4000018" cy="227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5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5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429" y="780573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156176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23528" y="386353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4007544" cy="227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645024"/>
            <a:ext cx="4007543" cy="226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68" y="1124744"/>
            <a:ext cx="3951810" cy="227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68" y="3644823"/>
            <a:ext cx="3951810" cy="221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5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6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429" y="780573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156176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23528" y="386353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4251273" cy="238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3" y="3483311"/>
            <a:ext cx="4216403" cy="236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40" y="1005826"/>
            <a:ext cx="4232026" cy="23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05" y="3483311"/>
            <a:ext cx="4232026" cy="239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5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Notas a mí misma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código para hacer las gráficas está en </a:t>
            </a:r>
            <a:r>
              <a:rPr lang="es-MX" dirty="0" err="1" smtClean="0"/>
              <a:t>Dropbox</a:t>
            </a:r>
            <a:r>
              <a:rPr lang="es-MX" dirty="0" smtClean="0"/>
              <a:t>/</a:t>
            </a:r>
            <a:r>
              <a:rPr lang="es-MX" dirty="0" err="1" smtClean="0"/>
              <a:t>Felixperimento</a:t>
            </a:r>
            <a:r>
              <a:rPr lang="es-MX" dirty="0" smtClean="0"/>
              <a:t>/</a:t>
            </a:r>
            <a:r>
              <a:rPr lang="es-MX" dirty="0" err="1" smtClean="0"/>
              <a:t>Ploteo</a:t>
            </a:r>
            <a:r>
              <a:rPr lang="es-MX" dirty="0" smtClean="0"/>
              <a:t> en R/</a:t>
            </a:r>
            <a:r>
              <a:rPr lang="es-MX" dirty="0" err="1" smtClean="0"/>
              <a:t>R_PloteoSDT_Felisa.R</a:t>
            </a:r>
            <a:endParaRPr lang="es-MX" dirty="0" smtClean="0"/>
          </a:p>
          <a:p>
            <a:r>
              <a:rPr lang="es-MX" dirty="0" smtClean="0"/>
              <a:t>Esta es la versión modificable del PDF; cualquier actualización debe guardarse con el mismo nombre.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248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Respaldo del código </a:t>
            </a:r>
            <a:br>
              <a:rPr lang="es-MX" dirty="0" smtClean="0"/>
            </a:br>
            <a:r>
              <a:rPr lang="es-MX" sz="2000" dirty="0" smtClean="0"/>
              <a:t>(por si cualquier cosa falla…)</a:t>
            </a:r>
            <a:endParaRPr lang="es-MX" sz="20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457203" y="1628801"/>
            <a:ext cx="4040188" cy="4497363"/>
          </a:xfrm>
        </p:spPr>
        <p:txBody>
          <a:bodyPr>
            <a:normAutofit fontScale="40000" lnSpcReduction="20000"/>
          </a:bodyPr>
          <a:lstStyle/>
          <a:p>
            <a:r>
              <a:rPr lang="es-MX" dirty="0" smtClean="0"/>
              <a:t># Intento SDT a partir Jaime </a:t>
            </a:r>
            <a:r>
              <a:rPr lang="es-MX" dirty="0" err="1" smtClean="0"/>
              <a:t>deteccion</a:t>
            </a:r>
            <a:r>
              <a:rPr lang="es-MX" dirty="0" smtClean="0"/>
              <a:t> y JL </a:t>
            </a:r>
            <a:r>
              <a:rPr lang="es-MX" dirty="0" err="1" smtClean="0"/>
              <a:t>Estimacion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rm</a:t>
            </a:r>
            <a:r>
              <a:rPr lang="es-MX" dirty="0" smtClean="0"/>
              <a:t>(</a:t>
            </a:r>
            <a:r>
              <a:rPr lang="es-MX" dirty="0" err="1" smtClean="0"/>
              <a:t>list</a:t>
            </a:r>
            <a:r>
              <a:rPr lang="es-MX" dirty="0" smtClean="0"/>
              <a:t>=</a:t>
            </a:r>
            <a:r>
              <a:rPr lang="es-MX" dirty="0" err="1" smtClean="0"/>
              <a:t>ls</a:t>
            </a:r>
            <a:r>
              <a:rPr lang="es-MX" dirty="0" smtClean="0"/>
              <a:t>())  </a:t>
            </a:r>
          </a:p>
          <a:p>
            <a:r>
              <a:rPr lang="es-MX" dirty="0" smtClean="0"/>
              <a:t>#Borrar datos previos</a:t>
            </a:r>
          </a:p>
          <a:p>
            <a:endParaRPr lang="es-MX" dirty="0" smtClean="0"/>
          </a:p>
          <a:p>
            <a:r>
              <a:rPr lang="es-MX" dirty="0" smtClean="0"/>
              <a:t>#variables</a:t>
            </a:r>
          </a:p>
          <a:p>
            <a:r>
              <a:rPr lang="es-MX" dirty="0" err="1" smtClean="0"/>
              <a:t>h_rate</a:t>
            </a:r>
            <a:r>
              <a:rPr lang="es-MX" dirty="0" smtClean="0"/>
              <a:t>&lt;-.8</a:t>
            </a:r>
            <a:r>
              <a:rPr lang="es-MX" dirty="0" smtClean="0">
                <a:solidFill>
                  <a:srgbClr val="FF0000"/>
                </a:solidFill>
              </a:rPr>
              <a:t>333333</a:t>
            </a:r>
          </a:p>
          <a:p>
            <a:r>
              <a:rPr lang="es-MX" dirty="0" err="1" smtClean="0"/>
              <a:t>fa_rate</a:t>
            </a:r>
            <a:r>
              <a:rPr lang="es-MX" dirty="0" smtClean="0"/>
              <a:t>&lt;-.</a:t>
            </a:r>
            <a:r>
              <a:rPr lang="es-MX" dirty="0" smtClean="0">
                <a:solidFill>
                  <a:srgbClr val="FF0000"/>
                </a:solidFill>
              </a:rPr>
              <a:t>0178571</a:t>
            </a:r>
          </a:p>
          <a:p>
            <a:r>
              <a:rPr lang="es-MX" dirty="0" smtClean="0"/>
              <a:t>k&lt;-</a:t>
            </a:r>
            <a:r>
              <a:rPr lang="es-MX" dirty="0" err="1" smtClean="0"/>
              <a:t>qnorm</a:t>
            </a:r>
            <a:r>
              <a:rPr lang="es-MX" dirty="0" smtClean="0"/>
              <a:t>(1-fa_rate,0,1)</a:t>
            </a:r>
          </a:p>
          <a:p>
            <a:r>
              <a:rPr lang="es-MX" dirty="0" smtClean="0"/>
              <a:t>d&lt;-</a:t>
            </a:r>
            <a:r>
              <a:rPr lang="es-MX" dirty="0" err="1" smtClean="0"/>
              <a:t>qnorm</a:t>
            </a:r>
            <a:r>
              <a:rPr lang="es-MX" dirty="0" smtClean="0"/>
              <a:t>(h_rate,0,1)-</a:t>
            </a:r>
            <a:r>
              <a:rPr lang="es-MX" dirty="0" err="1" smtClean="0"/>
              <a:t>qnorm</a:t>
            </a:r>
            <a:r>
              <a:rPr lang="es-MX" dirty="0" smtClean="0"/>
              <a:t>(fa_rate,0,1)</a:t>
            </a:r>
          </a:p>
          <a:p>
            <a:r>
              <a:rPr lang="es-MX" dirty="0" smtClean="0"/>
              <a:t>c&lt;-k-(d/2)                    </a:t>
            </a:r>
          </a:p>
          <a:p>
            <a:r>
              <a:rPr lang="es-MX" dirty="0" smtClean="0"/>
              <a:t>beta&lt;-</a:t>
            </a:r>
            <a:r>
              <a:rPr lang="es-MX" dirty="0" err="1" smtClean="0"/>
              <a:t>dnorm</a:t>
            </a:r>
            <a:r>
              <a:rPr lang="es-MX" dirty="0" smtClean="0"/>
              <a:t>(k,d,1)/</a:t>
            </a:r>
            <a:r>
              <a:rPr lang="es-MX" dirty="0" err="1" smtClean="0"/>
              <a:t>dnorm</a:t>
            </a:r>
            <a:r>
              <a:rPr lang="es-MX" dirty="0" smtClean="0"/>
              <a:t>(k,0,1)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#Distribuciones</a:t>
            </a:r>
          </a:p>
          <a:p>
            <a:r>
              <a:rPr lang="es-MX" dirty="0" smtClean="0"/>
              <a:t>soporte &lt;- </a:t>
            </a:r>
            <a:r>
              <a:rPr lang="es-MX" dirty="0" err="1" smtClean="0"/>
              <a:t>seq</a:t>
            </a:r>
            <a:r>
              <a:rPr lang="es-MX" dirty="0" smtClean="0"/>
              <a:t>(-4,4,.05)</a:t>
            </a:r>
          </a:p>
          <a:p>
            <a:r>
              <a:rPr lang="es-MX" dirty="0" smtClean="0"/>
              <a:t># Jaime: soporte&lt;-</a:t>
            </a:r>
            <a:r>
              <a:rPr lang="es-MX" dirty="0" err="1" smtClean="0"/>
              <a:t>seq</a:t>
            </a:r>
            <a:r>
              <a:rPr lang="es-MX" dirty="0" smtClean="0"/>
              <a:t>(-10,10,by=0.01) </a:t>
            </a:r>
            <a:r>
              <a:rPr lang="es-MX" dirty="0" err="1" smtClean="0"/>
              <a:t>by</a:t>
            </a:r>
            <a:r>
              <a:rPr lang="es-MX" dirty="0" smtClean="0"/>
              <a:t>?</a:t>
            </a:r>
          </a:p>
          <a:p>
            <a:r>
              <a:rPr lang="es-MX" dirty="0" err="1" smtClean="0"/>
              <a:t>d_ruido</a:t>
            </a:r>
            <a:r>
              <a:rPr lang="es-MX" dirty="0" smtClean="0"/>
              <a:t> &lt;- </a:t>
            </a:r>
            <a:r>
              <a:rPr lang="es-MX" dirty="0" err="1" smtClean="0"/>
              <a:t>dnorm</a:t>
            </a:r>
            <a:r>
              <a:rPr lang="es-MX" dirty="0" smtClean="0"/>
              <a:t>(soporte,0,1)</a:t>
            </a:r>
          </a:p>
          <a:p>
            <a:r>
              <a:rPr lang="es-MX" dirty="0" err="1" smtClean="0"/>
              <a:t>d_senal</a:t>
            </a:r>
            <a:r>
              <a:rPr lang="es-MX" dirty="0" smtClean="0"/>
              <a:t> &lt;- </a:t>
            </a:r>
            <a:r>
              <a:rPr lang="es-MX" dirty="0" err="1" smtClean="0"/>
              <a:t>dnorm</a:t>
            </a:r>
            <a:r>
              <a:rPr lang="es-MX" dirty="0" smtClean="0"/>
              <a:t>(soporte,d,1)</a:t>
            </a:r>
          </a:p>
          <a:p>
            <a:endParaRPr lang="es-MX" dirty="0" smtClean="0"/>
          </a:p>
          <a:p>
            <a:r>
              <a:rPr lang="es-MX" dirty="0" smtClean="0"/>
              <a:t>#</a:t>
            </a:r>
            <a:r>
              <a:rPr lang="es-MX" dirty="0" err="1" smtClean="0"/>
              <a:t>plots</a:t>
            </a:r>
            <a:endParaRPr lang="es-MX" dirty="0" smtClean="0"/>
          </a:p>
          <a:p>
            <a:r>
              <a:rPr lang="es-MX" dirty="0" err="1" smtClean="0"/>
              <a:t>plot</a:t>
            </a:r>
            <a:r>
              <a:rPr lang="es-MX" dirty="0" smtClean="0"/>
              <a:t>(</a:t>
            </a:r>
            <a:r>
              <a:rPr lang="es-MX" dirty="0" err="1" smtClean="0"/>
              <a:t>soporte,d_ruido,type</a:t>
            </a:r>
            <a:r>
              <a:rPr lang="es-MX" dirty="0" smtClean="0"/>
              <a:t>='l')</a:t>
            </a:r>
          </a:p>
          <a:p>
            <a:r>
              <a:rPr lang="es-MX" dirty="0" err="1" smtClean="0"/>
              <a:t>lines</a:t>
            </a:r>
            <a:r>
              <a:rPr lang="es-MX" dirty="0" smtClean="0"/>
              <a:t>(</a:t>
            </a:r>
            <a:r>
              <a:rPr lang="es-MX" dirty="0" err="1" smtClean="0"/>
              <a:t>soporte,d_senal,type</a:t>
            </a:r>
            <a:r>
              <a:rPr lang="es-MX" dirty="0" smtClean="0"/>
              <a:t>='</a:t>
            </a:r>
            <a:r>
              <a:rPr lang="es-MX" dirty="0" err="1" smtClean="0"/>
              <a:t>l',col</a:t>
            </a:r>
            <a:r>
              <a:rPr lang="es-MX" dirty="0" smtClean="0"/>
              <a:t>='</a:t>
            </a:r>
            <a:r>
              <a:rPr lang="es-MX" dirty="0" err="1" smtClean="0"/>
              <a:t>blue</a:t>
            </a:r>
            <a:r>
              <a:rPr lang="es-MX" dirty="0" smtClean="0"/>
              <a:t>')</a:t>
            </a:r>
          </a:p>
          <a:p>
            <a:r>
              <a:rPr lang="es-MX" dirty="0" err="1" smtClean="0"/>
              <a:t>abline</a:t>
            </a:r>
            <a:r>
              <a:rPr lang="es-MX" dirty="0" smtClean="0"/>
              <a:t>(v=</a:t>
            </a:r>
            <a:r>
              <a:rPr lang="es-MX" dirty="0" err="1" smtClean="0"/>
              <a:t>k,col</a:t>
            </a:r>
            <a:r>
              <a:rPr lang="es-MX" dirty="0" smtClean="0"/>
              <a:t>='red',</a:t>
            </a:r>
            <a:r>
              <a:rPr lang="es-MX" dirty="0" err="1" smtClean="0"/>
              <a:t>lwd</a:t>
            </a:r>
            <a:r>
              <a:rPr lang="es-MX" dirty="0" smtClean="0"/>
              <a:t>=1)</a:t>
            </a:r>
          </a:p>
          <a:p>
            <a:r>
              <a:rPr lang="es-MX" dirty="0" err="1" smtClean="0"/>
              <a:t>abline</a:t>
            </a:r>
            <a:r>
              <a:rPr lang="es-MX" dirty="0" smtClean="0"/>
              <a:t>(v=d/2,lwd=1)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(Continúa)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1556793"/>
            <a:ext cx="4041775" cy="4569371"/>
          </a:xfrm>
        </p:spPr>
        <p:txBody>
          <a:bodyPr>
            <a:normAutofit fontScale="55000" lnSpcReduction="20000"/>
          </a:bodyPr>
          <a:lstStyle/>
          <a:p>
            <a:endParaRPr lang="es-MX" dirty="0" smtClean="0"/>
          </a:p>
          <a:p>
            <a:r>
              <a:rPr lang="es-MX" dirty="0" smtClean="0"/>
              <a:t>#Si </a:t>
            </a:r>
            <a:r>
              <a:rPr lang="es-MX" dirty="0" err="1" smtClean="0"/>
              <a:t>agregaramos</a:t>
            </a:r>
            <a:r>
              <a:rPr lang="es-MX" dirty="0" smtClean="0"/>
              <a:t> el argumento '</a:t>
            </a:r>
            <a:r>
              <a:rPr lang="es-MX" dirty="0" err="1" smtClean="0"/>
              <a:t>lwd</a:t>
            </a:r>
            <a:r>
              <a:rPr lang="es-MX" dirty="0" smtClean="0"/>
              <a:t>=2' las líneas se engrosarían</a:t>
            </a:r>
          </a:p>
          <a:p>
            <a:r>
              <a:rPr lang="es-MX" dirty="0" smtClean="0"/>
              <a:t>#</a:t>
            </a:r>
            <a:r>
              <a:rPr lang="es-MX" dirty="0" err="1" smtClean="0"/>
              <a:t>Lines</a:t>
            </a:r>
            <a:r>
              <a:rPr lang="es-MX" dirty="0" smtClean="0"/>
              <a:t> es horizontal y </a:t>
            </a:r>
            <a:r>
              <a:rPr lang="es-MX" dirty="0" err="1" smtClean="0"/>
              <a:t>Abline</a:t>
            </a:r>
            <a:r>
              <a:rPr lang="es-MX" dirty="0" smtClean="0"/>
              <a:t> es vertical</a:t>
            </a:r>
          </a:p>
          <a:p>
            <a:endParaRPr lang="es-MX" dirty="0" smtClean="0"/>
          </a:p>
          <a:p>
            <a:r>
              <a:rPr lang="es-MX" dirty="0" smtClean="0"/>
              <a:t>#Redondeamos valores</a:t>
            </a:r>
          </a:p>
          <a:p>
            <a:r>
              <a:rPr lang="es-MX" dirty="0" smtClean="0"/>
              <a:t>d&lt;-round(d,3)</a:t>
            </a:r>
          </a:p>
          <a:p>
            <a:r>
              <a:rPr lang="es-MX" dirty="0" smtClean="0"/>
              <a:t>k&lt;-round(k,3)</a:t>
            </a:r>
          </a:p>
          <a:p>
            <a:r>
              <a:rPr lang="es-MX" dirty="0" smtClean="0"/>
              <a:t>c&lt;-round(c,3)</a:t>
            </a:r>
          </a:p>
          <a:p>
            <a:r>
              <a:rPr lang="es-MX" dirty="0" smtClean="0"/>
              <a:t>beta&lt;-round(beta,3)</a:t>
            </a:r>
          </a:p>
          <a:p>
            <a:r>
              <a:rPr lang="es-MX" dirty="0" err="1" smtClean="0"/>
              <a:t>h_rate</a:t>
            </a:r>
            <a:r>
              <a:rPr lang="es-MX" dirty="0" smtClean="0"/>
              <a:t>&lt;-round(h_rate,3)</a:t>
            </a:r>
          </a:p>
          <a:p>
            <a:r>
              <a:rPr lang="es-MX" dirty="0" err="1" smtClean="0"/>
              <a:t>fa_rate</a:t>
            </a:r>
            <a:r>
              <a:rPr lang="es-MX" dirty="0" smtClean="0"/>
              <a:t>&lt;-round(fa_rate,3)</a:t>
            </a:r>
          </a:p>
          <a:p>
            <a:endParaRPr lang="es-MX" dirty="0" smtClean="0"/>
          </a:p>
          <a:p>
            <a:r>
              <a:rPr lang="es-MX" dirty="0" smtClean="0"/>
              <a:t>#textos</a:t>
            </a:r>
          </a:p>
          <a:p>
            <a:r>
              <a:rPr lang="es-MX" dirty="0" err="1" smtClean="0"/>
              <a:t>text</a:t>
            </a:r>
            <a:r>
              <a:rPr lang="es-MX" dirty="0" smtClean="0"/>
              <a:t>(-3,0.39,paste("Hit </a:t>
            </a:r>
            <a:r>
              <a:rPr lang="es-MX" dirty="0" err="1" smtClean="0"/>
              <a:t>Rate</a:t>
            </a:r>
            <a:r>
              <a:rPr lang="es-MX" dirty="0" smtClean="0"/>
              <a:t> = ",</a:t>
            </a:r>
            <a:r>
              <a:rPr lang="es-MX" dirty="0" err="1" smtClean="0"/>
              <a:t>h_rate</a:t>
            </a:r>
            <a:r>
              <a:rPr lang="es-MX" dirty="0" smtClean="0"/>
              <a:t>),</a:t>
            </a:r>
            <a:r>
              <a:rPr lang="es-MX" dirty="0" err="1" smtClean="0"/>
              <a:t>cex</a:t>
            </a:r>
            <a:r>
              <a:rPr lang="es-MX" dirty="0" smtClean="0"/>
              <a:t>=0.7)</a:t>
            </a:r>
          </a:p>
          <a:p>
            <a:r>
              <a:rPr lang="es-MX" dirty="0" err="1" smtClean="0"/>
              <a:t>text</a:t>
            </a:r>
            <a:r>
              <a:rPr lang="es-MX" dirty="0" smtClean="0"/>
              <a:t>(-3,0.34,paste("F. </a:t>
            </a:r>
            <a:r>
              <a:rPr lang="es-MX" dirty="0" err="1" smtClean="0"/>
              <a:t>alarm</a:t>
            </a:r>
            <a:r>
              <a:rPr lang="es-MX" dirty="0" smtClean="0"/>
              <a:t> </a:t>
            </a:r>
            <a:r>
              <a:rPr lang="es-MX" dirty="0" err="1" smtClean="0"/>
              <a:t>Rate</a:t>
            </a:r>
            <a:r>
              <a:rPr lang="es-MX" dirty="0" smtClean="0"/>
              <a:t> = ",</a:t>
            </a:r>
            <a:r>
              <a:rPr lang="es-MX" dirty="0" err="1" smtClean="0"/>
              <a:t>fa_rate</a:t>
            </a:r>
            <a:r>
              <a:rPr lang="es-MX" dirty="0" smtClean="0"/>
              <a:t>),</a:t>
            </a:r>
            <a:r>
              <a:rPr lang="es-MX" dirty="0" err="1" smtClean="0"/>
              <a:t>cex</a:t>
            </a:r>
            <a:r>
              <a:rPr lang="es-MX" dirty="0" smtClean="0"/>
              <a:t>=0.7)</a:t>
            </a:r>
          </a:p>
          <a:p>
            <a:r>
              <a:rPr lang="es-MX" dirty="0" err="1" smtClean="0"/>
              <a:t>text</a:t>
            </a:r>
            <a:r>
              <a:rPr lang="es-MX" dirty="0" smtClean="0"/>
              <a:t>(-3,0.29,paste("K = ",k),</a:t>
            </a:r>
            <a:r>
              <a:rPr lang="es-MX" dirty="0" err="1" smtClean="0"/>
              <a:t>cex</a:t>
            </a:r>
            <a:r>
              <a:rPr lang="es-MX" dirty="0" smtClean="0"/>
              <a:t>=0.7)</a:t>
            </a:r>
          </a:p>
          <a:p>
            <a:r>
              <a:rPr lang="es-MX" dirty="0" err="1" smtClean="0"/>
              <a:t>text</a:t>
            </a:r>
            <a:r>
              <a:rPr lang="es-MX" dirty="0" smtClean="0"/>
              <a:t>(-3,0.24,paste("C = ",c),</a:t>
            </a:r>
            <a:r>
              <a:rPr lang="es-MX" dirty="0" err="1" smtClean="0"/>
              <a:t>cex</a:t>
            </a:r>
            <a:r>
              <a:rPr lang="es-MX" dirty="0" smtClean="0"/>
              <a:t>=0.7)</a:t>
            </a:r>
          </a:p>
          <a:p>
            <a:r>
              <a:rPr lang="es-MX" dirty="0" err="1" smtClean="0"/>
              <a:t>text</a:t>
            </a:r>
            <a:r>
              <a:rPr lang="es-MX" dirty="0" smtClean="0"/>
              <a:t>(-3,0.19,paste("D' = ",d),</a:t>
            </a:r>
            <a:r>
              <a:rPr lang="es-MX" dirty="0" err="1" smtClean="0"/>
              <a:t>cex</a:t>
            </a:r>
            <a:r>
              <a:rPr lang="es-MX" dirty="0" smtClean="0"/>
              <a:t>=0.7)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Condición Separada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Se castigan las FA</a:t>
            </a:r>
          </a:p>
          <a:p>
            <a:pPr lvl="1"/>
            <a:r>
              <a:rPr lang="es-MX" dirty="0" smtClean="0"/>
              <a:t>Promoción del Criterio Conservador</a:t>
            </a:r>
          </a:p>
          <a:p>
            <a:pPr lvl="1"/>
            <a:endParaRPr lang="es-MX" dirty="0"/>
          </a:p>
          <a:p>
            <a:r>
              <a:rPr lang="es-MX" dirty="0" smtClean="0"/>
              <a:t>Se espera:</a:t>
            </a:r>
          </a:p>
          <a:p>
            <a:pPr lvl="1"/>
            <a:r>
              <a:rPr lang="es-MX" dirty="0" smtClean="0"/>
              <a:t>C mayor</a:t>
            </a:r>
          </a:p>
          <a:p>
            <a:pPr lvl="1"/>
            <a:r>
              <a:rPr lang="es-MX" dirty="0" smtClean="0"/>
              <a:t>K mayor</a:t>
            </a:r>
          </a:p>
          <a:p>
            <a:pPr lvl="1"/>
            <a:r>
              <a:rPr lang="es-MX" dirty="0" smtClean="0"/>
              <a:t>B’ mayor</a:t>
            </a:r>
          </a:p>
          <a:p>
            <a:pPr lvl="1"/>
            <a:endParaRPr lang="es-MX" dirty="0"/>
          </a:p>
          <a:p>
            <a:r>
              <a:rPr lang="es-MX" dirty="0" smtClean="0"/>
              <a:t>Los participantes pasaron por 336 ensayos ‘difíciles’ y 336 ensayos ‘fáciles’ con 5 meses de diferencia.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20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1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899592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6176055" y="311320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64" y="1047624"/>
            <a:ext cx="4363467" cy="241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96" y="3465101"/>
            <a:ext cx="4473004" cy="25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508770"/>
            <a:ext cx="4433043" cy="249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999952"/>
            <a:ext cx="4433041" cy="251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2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5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827584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6133846" y="311320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" y="936165"/>
            <a:ext cx="4454193" cy="24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" y="3401315"/>
            <a:ext cx="4472741" cy="257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66" y="902388"/>
            <a:ext cx="4559550" cy="253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22" y="3415049"/>
            <a:ext cx="4559550" cy="254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5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6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827584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6133846" y="311320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2" y="1003013"/>
            <a:ext cx="4452834" cy="253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" y="3494012"/>
            <a:ext cx="4482856" cy="248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131" y="969010"/>
            <a:ext cx="4456363" cy="250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14" y="3488997"/>
            <a:ext cx="4456363" cy="248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8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</a:t>
            </a:r>
            <a:r>
              <a:rPr lang="es-MX" sz="3000" dirty="0" smtClean="0"/>
              <a:t>7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7429" y="780573"/>
            <a:ext cx="8229600" cy="4525963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899592" y="386353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6012160" y="386353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0" y="3336155"/>
            <a:ext cx="4032448" cy="229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639"/>
            <a:ext cx="4032448" cy="233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70" y="3325063"/>
            <a:ext cx="410758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08" y="1015828"/>
            <a:ext cx="4107586" cy="22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9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19873" y="1"/>
            <a:ext cx="2331527" cy="765645"/>
          </a:xfrm>
        </p:spPr>
        <p:txBody>
          <a:bodyPr>
            <a:normAutofit/>
          </a:bodyPr>
          <a:lstStyle/>
          <a:p>
            <a:r>
              <a:rPr lang="es-MX" sz="3000" dirty="0" smtClean="0"/>
              <a:t>Sujeto 3</a:t>
            </a:r>
            <a:endParaRPr lang="es-MX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6156176" y="311320"/>
            <a:ext cx="223224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Pocos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611560" y="311320"/>
            <a:ext cx="2232248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Muchos</a:t>
            </a:r>
            <a:endParaRPr lang="es-MX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" y="1052737"/>
            <a:ext cx="4505434" cy="250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0" y="3611991"/>
            <a:ext cx="4522205" cy="250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87" y="1041974"/>
            <a:ext cx="452475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049" y="3641737"/>
            <a:ext cx="4491695" cy="24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5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411</Words>
  <Application>Microsoft Office PowerPoint</Application>
  <PresentationFormat>Presentación en pantalla (4:3)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SDT Plots per participant</vt:lpstr>
      <vt:lpstr>Notas a mí misma</vt:lpstr>
      <vt:lpstr>Respaldo del código  (por si cualquier cosa falla…)</vt:lpstr>
      <vt:lpstr>Condición Separada</vt:lpstr>
      <vt:lpstr>Sujeto 1</vt:lpstr>
      <vt:lpstr>Sujeto 5</vt:lpstr>
      <vt:lpstr>Sujeto 6</vt:lpstr>
      <vt:lpstr>Sujeto 7</vt:lpstr>
      <vt:lpstr>Sujeto 3</vt:lpstr>
      <vt:lpstr>Sujeto 2</vt:lpstr>
      <vt:lpstr>Sujeto 4</vt:lpstr>
      <vt:lpstr>Sujeto 8</vt:lpstr>
      <vt:lpstr>Condición Mixta</vt:lpstr>
      <vt:lpstr>Sujeto 1</vt:lpstr>
      <vt:lpstr>Sujeto 2</vt:lpstr>
      <vt:lpstr>Sujeto 3</vt:lpstr>
      <vt:lpstr>Sujeto 4</vt:lpstr>
      <vt:lpstr>Sujeto 5</vt:lpstr>
      <vt:lpstr>Sujeto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Adrifelcha</cp:lastModifiedBy>
  <cp:revision>38</cp:revision>
  <dcterms:created xsi:type="dcterms:W3CDTF">2015-11-08T22:36:59Z</dcterms:created>
  <dcterms:modified xsi:type="dcterms:W3CDTF">2015-11-09T21:39:16Z</dcterms:modified>
</cp:coreProperties>
</file>