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8" r:id="rId3"/>
    <p:sldId id="269" r:id="rId4"/>
    <p:sldId id="274" r:id="rId5"/>
    <p:sldId id="257" r:id="rId6"/>
    <p:sldId id="267" r:id="rId7"/>
    <p:sldId id="262" r:id="rId8"/>
    <p:sldId id="265" r:id="rId9"/>
    <p:sldId id="275" r:id="rId10"/>
    <p:sldId id="277" r:id="rId11"/>
    <p:sldId id="276" r:id="rId12"/>
    <p:sldId id="259" r:id="rId13"/>
    <p:sldId id="260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61" r:id="rId22"/>
    <p:sldId id="270" r:id="rId23"/>
    <p:sldId id="271" r:id="rId24"/>
    <p:sldId id="278" r:id="rId25"/>
    <p:sldId id="295" r:id="rId26"/>
    <p:sldId id="286" r:id="rId27"/>
    <p:sldId id="272" r:id="rId28"/>
    <p:sldId id="273" r:id="rId29"/>
    <p:sldId id="279" r:id="rId30"/>
    <p:sldId id="281" r:id="rId31"/>
    <p:sldId id="284" r:id="rId32"/>
    <p:sldId id="285" r:id="rId33"/>
    <p:sldId id="297" r:id="rId34"/>
    <p:sldId id="283" r:id="rId35"/>
    <p:sldId id="296" r:id="rId36"/>
    <p:sldId id="298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http://students.brown.edu/seeing-theory/compound-probability/index.html#first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http://students.brown.edu/seeing-theory/basic-probability/index.html#first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8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Inferencia Probabilística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 smtClean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es…?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 smtClean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p(A|B</a:t>
            </a:r>
            <a:r>
              <a:rPr lang="es-MX" dirty="0" smtClean="0"/>
              <a:t>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</a:t>
            </a:r>
            <a:r>
              <a:rPr lang="es-MX" dirty="0" smtClean="0"/>
              <a:t>&gt; </a:t>
            </a:r>
            <a:r>
              <a:rPr lang="es-MX" dirty="0" smtClean="0"/>
              <a:t>p(B)</a:t>
            </a:r>
            <a:endParaRPr lang="es-MX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 smtClean="0"/>
              <a:t>Hoy es miércoles</a:t>
            </a:r>
            <a:endParaRPr lang="es-MX" sz="1600" dirty="0"/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Está nublado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r>
              <a:rPr lang="es-MX" dirty="0" smtClean="0"/>
              <a:t>p(A|B</a:t>
            </a:r>
            <a:r>
              <a:rPr lang="es-MX" dirty="0" smtClean="0"/>
              <a:t>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</a:t>
            </a:r>
            <a:r>
              <a:rPr lang="es-MX" dirty="0" smtClean="0"/>
              <a:t>&gt; </a:t>
            </a:r>
            <a:r>
              <a:rPr lang="es-MX" dirty="0" smtClean="0"/>
              <a:t>p(A)</a:t>
            </a:r>
            <a:endParaRPr lang="es-MX" dirty="0" smtClean="0"/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 miércoles</a:t>
            </a:r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s-MX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 smtClean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 smtClean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 smtClean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-38360"/>
            <a:ext cx="8947453" cy="67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 smtClean="0"/>
              <a:t>Resolver el problema de la Asignación de Crédito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Formación de relaciones causales.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Mi novio está enojado  ------ &gt; </a:t>
            </a:r>
            <a:r>
              <a:rPr lang="es-MX" b="1" dirty="0" smtClean="0"/>
              <a:t>¿Qué hice?</a:t>
            </a:r>
          </a:p>
          <a:p>
            <a:pPr marL="457200" lvl="1" indent="0">
              <a:buNone/>
            </a:pPr>
            <a:r>
              <a:rPr lang="es-MX" dirty="0" smtClean="0"/>
              <a:t>			</a:t>
            </a:r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		 Me duele el estómago -------</a:t>
            </a:r>
            <a:r>
              <a:rPr lang="es-MX" dirty="0" smtClean="0">
                <a:sym typeface="Wingdings" panose="05000000000000000000" pitchFamily="2" charset="2"/>
              </a:rPr>
              <a:t>- </a:t>
            </a:r>
            <a:r>
              <a:rPr lang="es-MX" b="1" dirty="0" smtClean="0">
                <a:sym typeface="Wingdings" panose="05000000000000000000" pitchFamily="2" charset="2"/>
              </a:rPr>
              <a:t>&gt;  </a:t>
            </a:r>
            <a:r>
              <a:rPr lang="es-MX" b="1" dirty="0" smtClean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40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Contigüidad vs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Contigüidad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Cercanía en el tiempo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Contingencia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Qué tanto valor predictivo tiene un estímulo sobre cierto evento.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1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 smtClean="0"/>
              <a:t>20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20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 smtClean="0"/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>p(Shock | Tono B)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p(Shock |Tono A)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  <a:endParaRPr lang="es-MX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4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 smtClean="0"/>
              <a:t>Sesgos (Prior)</a:t>
            </a:r>
          </a:p>
          <a:p>
            <a:pPr lvl="1"/>
            <a:r>
              <a:rPr lang="es-MX" dirty="0" smtClean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Si me dan un choque eléctrico 		Estímulo auditivo vs Alimento ingerido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1" y="2621831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971798" y="3499359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838045" y="2995918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955178" y="2688198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598325" y="2688198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70" y="1452409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69" y="4252912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</a:t>
            </a:r>
            <a:r>
              <a:rPr lang="es-MX" b="1" u="sng" dirty="0" smtClean="0">
                <a:solidFill>
                  <a:srgbClr val="FF0000"/>
                </a:solidFill>
              </a:rPr>
              <a:t>probable</a:t>
            </a:r>
            <a:r>
              <a:rPr lang="es-MX" b="1" u="sng" dirty="0" smtClean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Probabilidad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mañana salga el Sol</a:t>
            </a:r>
            <a:r>
              <a:rPr lang="es-MX" dirty="0" smtClean="0"/>
              <a:t>’	 		</a:t>
            </a:r>
            <a:endParaRPr lang="es-MX" dirty="0" smtClean="0"/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</a:t>
            </a:r>
            <a:r>
              <a:rPr lang="es-MX" dirty="0" smtClean="0"/>
              <a:t>que el Sol salga por el Oeste </a:t>
            </a:r>
            <a:r>
              <a:rPr lang="es-MX" dirty="0" smtClean="0"/>
              <a:t>’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me salga águila en un volado’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me salga un 2 en un dado’</a:t>
            </a:r>
          </a:p>
        </p:txBody>
      </p:sp>
    </p:spTree>
    <p:extLst>
      <p:ext uri="{BB962C8B-B14F-4D97-AF65-F5344CB8AC3E}">
        <p14:creationId xmlns:p14="http://schemas.microsoft.com/office/powerpoint/2010/main" val="3504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Estimando probabilidades</a:t>
            </a:r>
            <a:endParaRPr lang="es-MX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8573"/>
          </a:xfrm>
        </p:spPr>
        <p:txBody>
          <a:bodyPr/>
          <a:lstStyle/>
          <a:p>
            <a:r>
              <a:rPr lang="es-MX" dirty="0" smtClean="0"/>
              <a:t>Previo a cualquier observación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</p:spPr>
            <p:txBody>
              <a:bodyPr/>
              <a:lstStyle/>
              <a:p>
                <a:r>
                  <a:rPr lang="es-MX" dirty="0" smtClean="0"/>
                  <a:t>Asumimos que todos los eventos posibles son igualmente probables.</a:t>
                </a:r>
              </a:p>
              <a:p>
                <a:pPr marL="0" indent="0" algn="ctr">
                  <a:buNone/>
                </a:pPr>
                <a:r>
                  <a:rPr lang="es-MX" i="1" dirty="0" smtClean="0">
                    <a:latin typeface="Cambria Math" panose="02040503050406030204" pitchFamily="18" charset="0"/>
                  </a:rPr>
                  <a:t/>
                </a:r>
                <a:br>
                  <a:rPr lang="es-MX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𝑝𝑜𝑠𝑖𝑏𝑙𝑒𝑠</m:t>
                        </m:r>
                      </m:den>
                    </m:f>
                  </m:oMath>
                </a14:m>
                <a:r>
                  <a:rPr lang="es-MX" dirty="0" smtClean="0"/>
                  <a:t> </a:t>
                </a:r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  <a:blipFill rotWithShape="0">
                <a:blip r:embed="rId2"/>
                <a:stretch>
                  <a:fillRect l="-2128" t="-2599" r="-39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8573"/>
          </a:xfrm>
        </p:spPr>
        <p:txBody>
          <a:bodyPr/>
          <a:lstStyle/>
          <a:p>
            <a:r>
              <a:rPr lang="es-MX" dirty="0" smtClean="0"/>
              <a:t>Después de observar varios 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𝑎𝑝𝑎𝑟𝑒𝑐𝑖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s-MX" u="sng" dirty="0" smtClean="0"/>
              <a:t>La probabilidad como una tasa</a:t>
            </a:r>
            <a:endParaRPr lang="es-MX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15314"/>
                <a:ext cx="10515600" cy="51849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𝑠𝑎𝑙𝑒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𝑜𝑏𝑠𝑒𝑟𝑣𝑎𝑑𝑜𝑠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15314"/>
                <a:ext cx="10515600" cy="51849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dibujo s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26" y="1787554"/>
            <a:ext cx="927760" cy="9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dibujo s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89" y="4209570"/>
            <a:ext cx="927760" cy="9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#Á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𝑔𝑢𝑖𝑙𝑎𝑠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𝑉𝑜𝑙𝑎𝑑𝑜𝑠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𝑎𝑣𝑒𝑛𝑡𝑎𝑑𝑜𝑠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𝑜𝑏𝑡𝑢𝑣𝑒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𝑡𝑖𝑟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é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𝑑𝑎𝑑𝑜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algn="ctr"/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u="sng" dirty="0" smtClean="0"/>
              <a:t>La probabilidad como una tasa</a:t>
            </a:r>
            <a:endParaRPr lang="es-MX" u="sng" dirty="0"/>
          </a:p>
        </p:txBody>
      </p:sp>
      <p:pic>
        <p:nvPicPr>
          <p:cNvPr id="2050" name="Picture 2" descr="Resultado de imagen para dibujo d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90" y="4088989"/>
            <a:ext cx="1190146" cy="12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ibujo moneda agu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3" y="1897062"/>
            <a:ext cx="894745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043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tan probable es...?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665163" y="1794294"/>
            <a:ext cx="1224951" cy="92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Sacar un As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s-MX" dirty="0" smtClean="0"/>
                  <a:t> = .076</a:t>
                </a:r>
                <a:endParaRPr lang="es-MX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3080559" y="1794294"/>
            <a:ext cx="1362973" cy="923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65162" y="3414263"/>
            <a:ext cx="1224951" cy="92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 a la UNAM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8%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3080558" y="3414263"/>
            <a:ext cx="1362973" cy="92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665161" y="4914181"/>
            <a:ext cx="1224951" cy="923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Encontrar a </a:t>
            </a:r>
            <a:r>
              <a:rPr lang="es-MX" sz="1400" dirty="0" err="1" smtClean="0"/>
              <a:t>Jhonny</a:t>
            </a:r>
            <a:r>
              <a:rPr lang="es-MX" sz="1400" dirty="0" smtClean="0"/>
              <a:t> </a:t>
            </a:r>
            <a:r>
              <a:rPr lang="es-MX" sz="1400" dirty="0" err="1" smtClean="0"/>
              <a:t>Depp</a:t>
            </a:r>
            <a:r>
              <a:rPr lang="es-MX" sz="1400" dirty="0" smtClean="0"/>
              <a:t> en Iztapalapa</a:t>
            </a:r>
            <a:endParaRPr lang="es-MX" sz="1400" dirty="0"/>
          </a:p>
        </p:txBody>
      </p:sp>
      <p:sp>
        <p:nvSpPr>
          <p:cNvPr id="16" name="Rectángulo 15"/>
          <p:cNvSpPr/>
          <p:nvPr/>
        </p:nvSpPr>
        <p:spPr>
          <a:xfrm>
            <a:off x="1890112" y="4914181"/>
            <a:ext cx="1190446" cy="923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0.00001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3080557" y="4914181"/>
            <a:ext cx="1362973" cy="92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921</Words>
  <Application>Microsoft Office PowerPoint</Application>
  <PresentationFormat>Personalizado</PresentationFormat>
  <Paragraphs>375</Paragraphs>
  <Slides>36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Bayes: Inferencia Probabilística</vt:lpstr>
      <vt:lpstr>Inferencia Probabilística</vt:lpstr>
      <vt:lpstr>Inferencia Probabilística</vt:lpstr>
      <vt:lpstr>Inferencia Probabilística</vt:lpstr>
      <vt:lpstr>Probabilidad</vt:lpstr>
      <vt:lpstr>Estimando probabilidades</vt:lpstr>
      <vt:lpstr>La probabilidad como una tasa</vt:lpstr>
      <vt:lpstr> </vt:lpstr>
      <vt:lpstr>¿Qué tan probable es...?</vt:lpstr>
      <vt:lpstr>¿Qué tan probable es…</vt:lpstr>
      <vt:lpstr>¿Qué tan probable es…?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¿Qué implica decir ‘Bayesiano’?</vt:lpstr>
      <vt:lpstr>Inferencia Probabilística</vt:lpstr>
      <vt:lpstr>Inferencia Probabilística</vt:lpstr>
      <vt:lpstr>Presentación de PowerPoint</vt:lpstr>
      <vt:lpstr> </vt:lpstr>
      <vt:lpstr>Presentación de PowerPoint</vt:lpstr>
      <vt:lpstr>Inferencia Probabilística</vt:lpstr>
      <vt:lpstr>Inferencia Probabilística</vt:lpstr>
      <vt:lpstr>Asignación de crédito</vt:lpstr>
      <vt:lpstr>Contigüidad vs Contingencia</vt:lpstr>
      <vt:lpstr>Espacio de Contingencia</vt:lpstr>
      <vt:lpstr>Espacio de Contingencia</vt:lpstr>
      <vt:lpstr>Presentación de PowerPoint</vt:lpstr>
      <vt:lpstr>La asignación de crédito como un cómputo de probabilidades condicionales.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Adrifelcha</cp:lastModifiedBy>
  <cp:revision>53</cp:revision>
  <dcterms:created xsi:type="dcterms:W3CDTF">2017-03-28T22:38:11Z</dcterms:created>
  <dcterms:modified xsi:type="dcterms:W3CDTF">2017-03-29T07:41:14Z</dcterms:modified>
</cp:coreProperties>
</file>