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9" r:id="rId3"/>
    <p:sldId id="258" r:id="rId4"/>
    <p:sldId id="260" r:id="rId5"/>
    <p:sldId id="267" r:id="rId6"/>
    <p:sldId id="268" r:id="rId7"/>
    <p:sldId id="269" r:id="rId8"/>
    <p:sldId id="263" r:id="rId9"/>
    <p:sldId id="264" r:id="rId10"/>
    <p:sldId id="266" r:id="rId11"/>
    <p:sldId id="261" r:id="rId12"/>
    <p:sldId id="270" r:id="rId13"/>
    <p:sldId id="271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75" r:id="rId26"/>
    <p:sldId id="277" r:id="rId27"/>
    <p:sldId id="278" r:id="rId28"/>
    <p:sldId id="279" r:id="rId29"/>
    <p:sldId id="280" r:id="rId30"/>
    <p:sldId id="281" r:id="rId31"/>
    <p:sldId id="31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1" r:id="rId43"/>
    <p:sldId id="296" r:id="rId44"/>
    <p:sldId id="297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9" d="100"/>
          <a:sy n="109" d="100"/>
        </p:scale>
        <p:origin x="16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2A26-E55D-42E7-A416-F6D47C0C8BCC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EB4D-C593-4545-AC45-BF6C5D892F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49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5EB4D-C593-4545-AC45-BF6C5D892F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5EB4D-C593-4545-AC45-BF6C5D892F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51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1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3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11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7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4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0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09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8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AE89-1608-4592-BEE6-F74AAFE56396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6957-F48F-427B-BECB-501CA7CDA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8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Teoría de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8435280" cy="4525963"/>
          </a:xfrm>
        </p:spPr>
        <p:txBody>
          <a:bodyPr/>
          <a:lstStyle/>
          <a:p>
            <a:r>
              <a:rPr lang="es-MX" dirty="0" smtClean="0"/>
              <a:t>Los errores cuestan.</a:t>
            </a:r>
          </a:p>
          <a:p>
            <a:r>
              <a:rPr lang="es-MX" dirty="0" smtClean="0"/>
              <a:t>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42427"/>
              </p:ext>
            </p:extLst>
          </p:nvPr>
        </p:nvGraphicFramePr>
        <p:xfrm>
          <a:off x="1713935" y="4088685"/>
          <a:ext cx="6096000" cy="21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Llego a casa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Me pierdo / Pago pasaje de más.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Tengo que esperar 20 minutos al siguiente camión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73503" y="3471093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</a:t>
            </a:r>
            <a:r>
              <a:rPr lang="es-MX" sz="2600" i="1" dirty="0" smtClean="0">
                <a:solidFill>
                  <a:schemeClr val="tx2">
                    <a:lumMod val="50000"/>
                  </a:schemeClr>
                </a:solidFill>
              </a:rPr>
              <a:t>Es ese el camión que me lleva a casa</a:t>
            </a:r>
            <a:r>
              <a:rPr lang="es-MX" sz="2600" dirty="0" smtClean="0"/>
              <a:t>?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26092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Teoría de Detección de Señales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Origen en 1954 con Peterson, </a:t>
            </a:r>
            <a:r>
              <a:rPr lang="es-MX" dirty="0" err="1" smtClean="0"/>
              <a:t>Birdsall</a:t>
            </a:r>
            <a:r>
              <a:rPr lang="es-MX" dirty="0" smtClean="0"/>
              <a:t> &amp; Fox en el estudio de señales eléctricas; aplicada en Psicología por </a:t>
            </a:r>
            <a:r>
              <a:rPr lang="es-MX" dirty="0" err="1" smtClean="0"/>
              <a:t>Tanner</a:t>
            </a:r>
            <a:r>
              <a:rPr lang="es-MX" dirty="0" smtClean="0"/>
              <a:t>, </a:t>
            </a:r>
            <a:r>
              <a:rPr lang="es-MX" dirty="0" err="1" smtClean="0"/>
              <a:t>Swets</a:t>
            </a:r>
            <a:r>
              <a:rPr lang="es-MX" dirty="0" smtClean="0"/>
              <a:t> &amp; Green.</a:t>
            </a:r>
          </a:p>
          <a:p>
            <a:endParaRPr lang="es-MX" dirty="0"/>
          </a:p>
          <a:p>
            <a:r>
              <a:rPr lang="es-MX" dirty="0" smtClean="0"/>
              <a:t>Modelo descriptivo</a:t>
            </a:r>
          </a:p>
          <a:p>
            <a:pPr lvl="1"/>
            <a:r>
              <a:rPr lang="es-MX" dirty="0" smtClean="0"/>
              <a:t>Herramienta para estudiar tareas de detección.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5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Medición = </a:t>
            </a:r>
            <a:r>
              <a:rPr lang="es-MX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Valor Real + Error</a:t>
            </a:r>
          </a:p>
          <a:p>
            <a:endParaRPr lang="es-MX" sz="2000" dirty="0" smtClean="0"/>
          </a:p>
          <a:p>
            <a:r>
              <a:rPr lang="es-MX" sz="2000" dirty="0" smtClean="0"/>
              <a:t>Toda medición viene cargada de ruido.</a:t>
            </a:r>
          </a:p>
          <a:p>
            <a:endParaRPr lang="es-MX" sz="2000" dirty="0"/>
          </a:p>
          <a:p>
            <a:r>
              <a:rPr lang="es-MX" sz="2000" dirty="0" smtClean="0"/>
              <a:t>Los valores obtenidos (medidos) se dispersan alrededor del valor real.</a:t>
            </a:r>
          </a:p>
          <a:p>
            <a:endParaRPr lang="es-MX" sz="2000" dirty="0"/>
          </a:p>
          <a:p>
            <a:r>
              <a:rPr lang="es-MX" sz="2000" dirty="0" smtClean="0"/>
              <a:t>El valor real, es el más probable.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879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 mismo ocurre en Percepción</a:t>
            </a:r>
          </a:p>
          <a:p>
            <a:pPr marL="0" indent="0" algn="ctr">
              <a:buNone/>
            </a:pPr>
            <a:endParaRPr lang="es-MX" sz="2000" dirty="0" smtClean="0"/>
          </a:p>
          <a:p>
            <a:r>
              <a:rPr lang="es-MX" sz="2000" dirty="0" smtClean="0"/>
              <a:t>No todo aparece en el mundo ni es percibido de la misma forma en cada presentación.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15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Por ejemplo…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Por ejemplo…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92" y="1964532"/>
            <a:ext cx="4750594" cy="4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Por ejemplo…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07" y="1790105"/>
            <a:ext cx="4693444" cy="41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Por ejemplo…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7" y="1628180"/>
            <a:ext cx="4750594" cy="42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Por ejemplo…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74" y="1801072"/>
            <a:ext cx="4870177" cy="41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Por ejemplo…</a:t>
            </a:r>
            <a:endParaRPr lang="es-MX" b="1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23" y="1867436"/>
            <a:ext cx="4822031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6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 smtClean="0"/>
              <a:t>Uno de los problemas más frecuentes a los que se enfrentan los organismos es la detección de estados o eventos específicos (</a:t>
            </a:r>
            <a:r>
              <a:rPr lang="es-MX" b="1" dirty="0" smtClean="0"/>
              <a:t>señales</a:t>
            </a:r>
            <a:r>
              <a:rPr lang="es-MX" dirty="0" smtClean="0"/>
              <a:t>) que les proporcionen información relevante sobre el estado del mundo (</a:t>
            </a:r>
            <a:r>
              <a:rPr lang="es-MX" dirty="0" err="1" smtClean="0"/>
              <a:t>McNicol</a:t>
            </a:r>
            <a:r>
              <a:rPr lang="es-MX" dirty="0" smtClean="0"/>
              <a:t>, 2005).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78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87" y="1820286"/>
            <a:ext cx="6203441" cy="39292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942" y="32381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1875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4588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1875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914650"/>
            <a:ext cx="2115488" cy="1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80" y="1648252"/>
            <a:ext cx="4736306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45127" y="248246"/>
            <a:ext cx="7886700" cy="994172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24" y="1878807"/>
            <a:ext cx="4736306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4" y="2399110"/>
            <a:ext cx="3850481" cy="2436019"/>
          </a:xfrm>
          <a:prstGeom prst="rect">
            <a:avLst/>
          </a:prstGeom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445127" y="2482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5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4" y="2399110"/>
            <a:ext cx="3850481" cy="24360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15" y="2451011"/>
            <a:ext cx="4497368" cy="2747041"/>
          </a:xfrm>
          <a:prstGeom prst="rect">
            <a:avLst/>
          </a:prstGeom>
        </p:spPr>
      </p:pic>
      <p:sp>
        <p:nvSpPr>
          <p:cNvPr id="9" name="Título 3"/>
          <p:cNvSpPr txBox="1">
            <a:spLocks/>
          </p:cNvSpPr>
          <p:nvPr/>
        </p:nvSpPr>
        <p:spPr>
          <a:xfrm>
            <a:off x="445127" y="2482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1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dos componentes de la teoría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smtClean="0">
                <a:solidFill>
                  <a:srgbClr val="7030A0"/>
                </a:solidFill>
              </a:rPr>
              <a:t>Discriminabilidad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>
                <a:solidFill>
                  <a:srgbClr val="00B0F0"/>
                </a:solidFill>
              </a:rPr>
              <a:t>Sesgo</a:t>
            </a: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05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¿Ese es el camión que me lleva a casa?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Variabilidad en el modelo / letrero del camión.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La luz, la velocidad con que pasa, etc.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 rot="18138852">
            <a:off x="3775675" y="3325765"/>
            <a:ext cx="5717224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Discriminabilidad</a:t>
            </a:r>
            <a:endParaRPr lang="es-E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0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Discriminabilidad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5" y="836712"/>
            <a:ext cx="8229600" cy="4525963"/>
          </a:xfrm>
        </p:spPr>
        <p:txBody>
          <a:bodyPr/>
          <a:lstStyle/>
          <a:p>
            <a:r>
              <a:rPr lang="es-MX" dirty="0" smtClean="0">
                <a:solidFill>
                  <a:srgbClr val="00B0F0"/>
                </a:solidFill>
              </a:rPr>
              <a:t>¿Qué tan </a:t>
            </a:r>
            <a:r>
              <a:rPr lang="es-MX" i="1" dirty="0" err="1" smtClean="0">
                <a:solidFill>
                  <a:srgbClr val="00B0F0"/>
                </a:solidFill>
              </a:rPr>
              <a:t>discriminable</a:t>
            </a:r>
            <a:r>
              <a:rPr lang="es-MX" dirty="0" smtClean="0">
                <a:solidFill>
                  <a:srgbClr val="00B0F0"/>
                </a:solidFill>
              </a:rPr>
              <a:t> es la señal del ruido?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24398"/>
            <a:ext cx="2520280" cy="15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65" y="3212976"/>
            <a:ext cx="2520280" cy="156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48" y="5085184"/>
            <a:ext cx="2503798" cy="157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7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8435280" cy="4525963"/>
          </a:xfrm>
        </p:spPr>
        <p:txBody>
          <a:bodyPr/>
          <a:lstStyle/>
          <a:p>
            <a:r>
              <a:rPr lang="es-MX" dirty="0" smtClean="0"/>
              <a:t>Los errores cuestan.</a:t>
            </a:r>
          </a:p>
          <a:p>
            <a:r>
              <a:rPr lang="es-MX" dirty="0" smtClean="0"/>
              <a:t>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85032"/>
              </p:ext>
            </p:extLst>
          </p:nvPr>
        </p:nvGraphicFramePr>
        <p:xfrm>
          <a:off x="1713935" y="4088685"/>
          <a:ext cx="6096000" cy="214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Llego a casa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Me pierdo / Pago pasaje de más.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Tengo que esperar 20 minutos al siguiente camión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73503" y="3471093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</a:t>
            </a:r>
            <a:r>
              <a:rPr lang="es-MX" sz="2600" i="1" dirty="0" smtClean="0">
                <a:solidFill>
                  <a:schemeClr val="tx2">
                    <a:lumMod val="50000"/>
                  </a:schemeClr>
                </a:solidFill>
              </a:rPr>
              <a:t>Es ese el camión que me lleva a casa</a:t>
            </a:r>
            <a:r>
              <a:rPr lang="es-MX" sz="2600" dirty="0" smtClean="0"/>
              <a:t>?</a:t>
            </a:r>
            <a:endParaRPr lang="es-MX" sz="2600" dirty="0"/>
          </a:p>
        </p:txBody>
      </p:sp>
      <p:sp>
        <p:nvSpPr>
          <p:cNvPr id="8" name="7 Rectángulo"/>
          <p:cNvSpPr/>
          <p:nvPr/>
        </p:nvSpPr>
        <p:spPr>
          <a:xfrm rot="20158878">
            <a:off x="2064122" y="4795903"/>
            <a:ext cx="5717224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Sesgo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Sesgo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preferencia que tiene el sistema a responder de una u otra forma en particular.</a:t>
            </a:r>
          </a:p>
          <a:p>
            <a:endParaRPr lang="es-MX" dirty="0"/>
          </a:p>
          <a:p>
            <a:pPr lvl="1"/>
            <a:r>
              <a:rPr lang="es-MX" dirty="0" smtClean="0"/>
              <a:t>Es una opción más atractiva (gano más).</a:t>
            </a:r>
          </a:p>
          <a:p>
            <a:pPr lvl="1"/>
            <a:r>
              <a:rPr lang="es-MX" dirty="0" smtClean="0"/>
              <a:t>Es una opción menos arriesgada (pierdo menos).</a:t>
            </a:r>
          </a:p>
          <a:p>
            <a:pPr lvl="1"/>
            <a:r>
              <a:rPr lang="es-MX" dirty="0" smtClean="0"/>
              <a:t>Es la opción más probable (menos incertidumbre).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051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¿Está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dirty="0" smtClean="0"/>
              <a:t>ocurriendo?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dirty="0"/>
          </a:p>
          <a:p>
            <a:r>
              <a:rPr lang="es-MX" dirty="0" smtClean="0"/>
              <a:t>Pregunta ‘Sí/No’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 el modelo?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738" y="1412776"/>
            <a:ext cx="8229600" cy="45259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La TDS es un </a:t>
            </a:r>
            <a:r>
              <a:rPr lang="es-MX" sz="2000" i="1" dirty="0" smtClean="0"/>
              <a:t>modelo descriptivo</a:t>
            </a:r>
            <a:endParaRPr lang="es-MX" sz="2000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302806" y="1996117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El estado real del mundo 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-561180" y="4144799"/>
            <a:ext cx="32403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 respuesta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55271"/>
              </p:ext>
            </p:extLst>
          </p:nvPr>
        </p:nvGraphicFramePr>
        <p:xfrm>
          <a:off x="1547664" y="2921335"/>
          <a:ext cx="6720408" cy="2372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136">
                  <a:extLst>
                    <a:ext uri="{9D8B030D-6E8A-4147-A177-3AD203B41FA5}">
                      <a16:colId xmlns:a16="http://schemas.microsoft.com/office/drawing/2014/main" val="513327593"/>
                    </a:ext>
                  </a:extLst>
                </a:gridCol>
                <a:gridCol w="2240136">
                  <a:extLst>
                    <a:ext uri="{9D8B030D-6E8A-4147-A177-3AD203B41FA5}">
                      <a16:colId xmlns:a16="http://schemas.microsoft.com/office/drawing/2014/main" val="2511876271"/>
                    </a:ext>
                  </a:extLst>
                </a:gridCol>
                <a:gridCol w="2240136">
                  <a:extLst>
                    <a:ext uri="{9D8B030D-6E8A-4147-A177-3AD203B41FA5}">
                      <a16:colId xmlns:a16="http://schemas.microsoft.com/office/drawing/2014/main" val="1293528471"/>
                    </a:ext>
                  </a:extLst>
                </a:gridCol>
              </a:tblGrid>
              <a:tr h="790765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 señal está presente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Sólo es</a:t>
                      </a:r>
                      <a:r>
                        <a:rPr lang="es-MX" baseline="0" dirty="0" smtClean="0"/>
                        <a:t> ruido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11545"/>
                  </a:ext>
                </a:extLst>
              </a:tr>
              <a:tr h="79076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Digo que es la</a:t>
                      </a:r>
                      <a:r>
                        <a:rPr lang="es-MX" baseline="0" dirty="0" smtClean="0"/>
                        <a:t> señal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Hit </a:t>
                      </a:r>
                      <a:endParaRPr lang="es-MX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Falsa Alarma</a:t>
                      </a:r>
                      <a:endParaRPr lang="es-MX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37109"/>
                  </a:ext>
                </a:extLst>
              </a:tr>
              <a:tr h="79076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Digo que es sólo ruido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Omisión</a:t>
                      </a:r>
                      <a:endParaRPr lang="es-MX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Rechazo Correcto</a:t>
                      </a:r>
                      <a:endParaRPr lang="es-MX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 el modelo?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738" y="1412776"/>
            <a:ext cx="8229600" cy="45259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La TDS es un </a:t>
            </a:r>
            <a:r>
              <a:rPr lang="es-MX" sz="2000" i="1" dirty="0" smtClean="0"/>
              <a:t>modelo descriptivo</a:t>
            </a:r>
            <a:endParaRPr lang="es-MX" sz="2000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302806" y="1996117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El estado real del mundo 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-561180" y="4144799"/>
            <a:ext cx="32403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 respuesta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81055"/>
              </p:ext>
            </p:extLst>
          </p:nvPr>
        </p:nvGraphicFramePr>
        <p:xfrm>
          <a:off x="1547664" y="2921335"/>
          <a:ext cx="6720408" cy="2372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136">
                  <a:extLst>
                    <a:ext uri="{9D8B030D-6E8A-4147-A177-3AD203B41FA5}">
                      <a16:colId xmlns:a16="http://schemas.microsoft.com/office/drawing/2014/main" val="513327593"/>
                    </a:ext>
                  </a:extLst>
                </a:gridCol>
                <a:gridCol w="2240136">
                  <a:extLst>
                    <a:ext uri="{9D8B030D-6E8A-4147-A177-3AD203B41FA5}">
                      <a16:colId xmlns:a16="http://schemas.microsoft.com/office/drawing/2014/main" val="2511876271"/>
                    </a:ext>
                  </a:extLst>
                </a:gridCol>
                <a:gridCol w="2240136">
                  <a:extLst>
                    <a:ext uri="{9D8B030D-6E8A-4147-A177-3AD203B41FA5}">
                      <a16:colId xmlns:a16="http://schemas.microsoft.com/office/drawing/2014/main" val="1293528471"/>
                    </a:ext>
                  </a:extLst>
                </a:gridCol>
              </a:tblGrid>
              <a:tr h="79076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N = 100 ensayos 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 señal está presente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Sólo es</a:t>
                      </a:r>
                      <a:r>
                        <a:rPr lang="es-MX" baseline="0" dirty="0" smtClean="0"/>
                        <a:t> ruido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11545"/>
                  </a:ext>
                </a:extLst>
              </a:tr>
              <a:tr h="79076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Digo que es la</a:t>
                      </a:r>
                      <a:r>
                        <a:rPr lang="es-MX" baseline="0" dirty="0" smtClean="0"/>
                        <a:t> señal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¿Cuántos Hits?</a:t>
                      </a:r>
                      <a:endParaRPr lang="es-MX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¿Cuántas Falsas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Alarmas?</a:t>
                      </a:r>
                      <a:endParaRPr lang="es-MX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37109"/>
                  </a:ext>
                </a:extLst>
              </a:tr>
              <a:tr h="79076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Digo que es sólo ruido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¿Cuántas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Omisiones?</a:t>
                      </a:r>
                      <a:endParaRPr lang="es-MX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¿Cuántos Rechazos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Correctos?</a:t>
                      </a:r>
                      <a:endParaRPr lang="es-MX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algn="just"/>
            <a:r>
              <a:rPr lang="es-MX" dirty="0" smtClean="0"/>
              <a:t>Las </a:t>
            </a:r>
            <a:r>
              <a:rPr lang="es-MX" b="1" u="sng" dirty="0" smtClean="0"/>
              <a:t>tasas</a:t>
            </a:r>
            <a:r>
              <a:rPr lang="es-MX" dirty="0" smtClean="0"/>
              <a:t> de Hits y Falsas Alarmas se interpretan como el área de las distribuciones de Señal y Ruido (respectivamente) que caen por encima del criterio.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20" y="2492896"/>
            <a:ext cx="5876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Estimación paramétrica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Equivarianza</a:t>
            </a:r>
            <a:r>
              <a:rPr lang="es-MX" dirty="0" smtClean="0"/>
              <a:t> entre distribuciones de Señal y Ruido (1).</a:t>
            </a:r>
          </a:p>
          <a:p>
            <a:endParaRPr lang="es-MX" dirty="0"/>
          </a:p>
          <a:p>
            <a:r>
              <a:rPr lang="es-MX" dirty="0" smtClean="0"/>
              <a:t>La distribución de Ruido tiene media en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30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49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97" y="1057644"/>
            <a:ext cx="3251836" cy="262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375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51" y="0"/>
            <a:ext cx="8229600" cy="1143000"/>
          </a:xfrm>
        </p:spPr>
        <p:txBody>
          <a:bodyPr/>
          <a:lstStyle/>
          <a:p>
            <a:r>
              <a:rPr lang="es-MX" dirty="0" smtClean="0"/>
              <a:t>P-</a:t>
            </a:r>
            <a:r>
              <a:rPr lang="es-MX" dirty="0" err="1" smtClean="0"/>
              <a:t>values</a:t>
            </a:r>
            <a:r>
              <a:rPr lang="es-MX" dirty="0" smtClean="0"/>
              <a:t> &amp; Z-scores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4016980" cy="323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97" y="1057644"/>
            <a:ext cx="3251836" cy="262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02907" cy="27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2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298"/>
            <a:ext cx="8229600" cy="1143000"/>
          </a:xfrm>
        </p:spPr>
        <p:txBody>
          <a:bodyPr/>
          <a:lstStyle/>
          <a:p>
            <a:r>
              <a:rPr lang="es-MX" dirty="0" smtClean="0"/>
              <a:t>1) Criterio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9298"/>
            <a:ext cx="7344816" cy="526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36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MX" dirty="0" smtClean="0"/>
              <a:t>2) Discriminabilidad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36397"/>
            <a:ext cx="6617616" cy="51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811663" y="6369719"/>
            <a:ext cx="165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/>
              <a:t>d’</a:t>
            </a:r>
            <a:r>
              <a:rPr lang="es-MX" b="1" dirty="0"/>
              <a:t> = </a:t>
            </a:r>
            <a:r>
              <a:rPr lang="es-MX" b="1" i="1" dirty="0"/>
              <a:t>z</a:t>
            </a:r>
            <a:r>
              <a:rPr lang="es-MX" b="1" dirty="0"/>
              <a:t>(FA) – </a:t>
            </a:r>
            <a:r>
              <a:rPr lang="es-MX" b="1" i="1" dirty="0"/>
              <a:t>z</a:t>
            </a:r>
            <a:r>
              <a:rPr lang="es-MX" b="1" dirty="0"/>
              <a:t>(H)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9453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3) Sesgo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Beta</a:t>
            </a:r>
          </a:p>
          <a:p>
            <a:endParaRPr lang="es-MX" dirty="0"/>
          </a:p>
          <a:p>
            <a:r>
              <a:rPr lang="es-MX" dirty="0" smtClean="0"/>
              <a:t>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62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¿Este es el camión que me lleva a mi casa?</a:t>
            </a:r>
          </a:p>
          <a:p>
            <a:endParaRPr lang="es-MX" dirty="0" smtClean="0"/>
          </a:p>
          <a:p>
            <a:r>
              <a:rPr lang="es-MX" dirty="0" smtClean="0"/>
              <a:t>¿Eso que brilla en el suelo es una moneda?</a:t>
            </a:r>
          </a:p>
          <a:p>
            <a:endParaRPr lang="es-MX" dirty="0"/>
          </a:p>
          <a:p>
            <a:r>
              <a:rPr lang="es-MX" dirty="0" smtClean="0"/>
              <a:t>¿Mi mamá está enojada?</a:t>
            </a:r>
          </a:p>
          <a:p>
            <a:endParaRPr lang="es-MX" dirty="0" smtClean="0"/>
          </a:p>
          <a:p>
            <a:r>
              <a:rPr lang="es-MX" dirty="0" smtClean="0"/>
              <a:t>¿Conozco a esa persona de allá?</a:t>
            </a:r>
          </a:p>
          <a:p>
            <a:endParaRPr lang="es-MX" dirty="0" smtClean="0"/>
          </a:p>
          <a:p>
            <a:r>
              <a:rPr lang="es-MX" dirty="0" smtClean="0"/>
              <a:t>¿Va a llover hoy?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3 Marcador de contenido"/>
          <p:cNvSpPr txBox="1">
            <a:spLocks/>
          </p:cNvSpPr>
          <p:nvPr/>
        </p:nvSpPr>
        <p:spPr>
          <a:xfrm>
            <a:off x="609600" y="17526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¿Está </a:t>
            </a:r>
            <a:r>
              <a:rPr lang="es-MX" i="1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smtClean="0"/>
              <a:t>ocurriendo?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smtClean="0"/>
          </a:p>
          <a:p>
            <a:r>
              <a:rPr lang="es-MX" smtClean="0"/>
              <a:t>Pregunta ‘Sí/No’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9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2777"/>
            <a:ext cx="5832648" cy="46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0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323972" cy="50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79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Curvas ROC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92480" cy="42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70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" y="2420888"/>
            <a:ext cx="4446652" cy="301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4942"/>
            <a:ext cx="4394205" cy="380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99923"/>
            <a:ext cx="6267450" cy="13430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64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4226539" cy="279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59" y="1882746"/>
            <a:ext cx="4648374" cy="398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96548"/>
            <a:ext cx="6711388" cy="142617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59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</a:t>
            </a: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003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¿Esa persona está coqueteándome?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No todos coquetean de la misma forma.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No tenemos experiencia suficiente para juzgar la evidencia.</a:t>
            </a:r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6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  (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Estímulo</a:t>
            </a:r>
            <a:r>
              <a:rPr lang="es-MX" dirty="0" smtClean="0"/>
              <a:t>)</a:t>
            </a:r>
            <a:endParaRPr lang="es-MX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 (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Sistema</a:t>
            </a:r>
            <a:r>
              <a:rPr lang="es-MX" dirty="0" smtClean="0"/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  <a:t>¿Ese es el camión que me lleva a casa?</a:t>
            </a:r>
            <a:br>
              <a:rPr lang="es-MX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Variabilidad en el modelo / letrero del camión.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La luz, la velocidad con que pasa, etc.</a:t>
            </a:r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8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4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246" y="0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07293"/>
              </p:ext>
            </p:extLst>
          </p:nvPr>
        </p:nvGraphicFramePr>
        <p:xfrm>
          <a:off x="1710467" y="4334906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64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Sí</a:t>
                      </a:r>
                      <a:r>
                        <a:rPr lang="es-MX" baseline="0" dirty="0" smtClean="0"/>
                        <a:t>  está pasando 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 está pasando 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</a:t>
                      </a:r>
                      <a:r>
                        <a:rPr lang="es-MX" baseline="0" dirty="0" smtClean="0"/>
                        <a:t> que 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ACIERTO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6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 decido que 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ACIERTO</a:t>
                      </a:r>
                      <a:endParaRPr lang="es-MX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70035" y="3717314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dirty="0" smtClean="0"/>
              <a:t>¿Está ocurriendo </a:t>
            </a:r>
            <a:r>
              <a:rPr lang="es-MX" sz="2600" i="1" dirty="0" smtClean="0">
                <a:solidFill>
                  <a:schemeClr val="accent1">
                    <a:lumMod val="50000"/>
                  </a:schemeClr>
                </a:solidFill>
              </a:rPr>
              <a:t>esta situación en particular</a:t>
            </a:r>
            <a:r>
              <a:rPr lang="es-MX" sz="2600" dirty="0" smtClean="0"/>
              <a:t>?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707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1001</Words>
  <Application>Microsoft Office PowerPoint</Application>
  <PresentationFormat>Presentación en pantalla (4:3)</PresentationFormat>
  <Paragraphs>214</Paragraphs>
  <Slides>44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7" baseType="lpstr">
      <vt:lpstr>Arial</vt:lpstr>
      <vt:lpstr>Calibri</vt:lpstr>
      <vt:lpstr>Tema de Office</vt:lpstr>
      <vt:lpstr>Teoría de Detección de Señales</vt:lpstr>
      <vt:lpstr>El mundo está cargado de ruido e incertidumbre….</vt:lpstr>
      <vt:lpstr>El problema de la Detección</vt:lpstr>
      <vt:lpstr>El problema de la Detección</vt:lpstr>
      <vt:lpstr>Problema 1: La incertidumbre</vt:lpstr>
      <vt:lpstr>Problema 1: La incertidumbre</vt:lpstr>
      <vt:lpstr>Problema 1: La incertidumbre</vt:lpstr>
      <vt:lpstr>Problema 2: Las consecuencias.</vt:lpstr>
      <vt:lpstr>Problema 2: Las consecuencias.</vt:lpstr>
      <vt:lpstr>Problema 2: Las consecuencias.</vt:lpstr>
      <vt:lpstr>Teoría de Detección de Señales</vt:lpstr>
      <vt:lpstr> </vt:lpstr>
      <vt:lpstr> </vt:lpstr>
      <vt:lpstr>Por ejemplo…</vt:lpstr>
      <vt:lpstr>Por ejemplo…</vt:lpstr>
      <vt:lpstr>Por ejemplo…</vt:lpstr>
      <vt:lpstr>Por ejemplo…</vt:lpstr>
      <vt:lpstr>Por ejemplo…</vt:lpstr>
      <vt:lpstr>Por ejemplo…</vt:lpstr>
      <vt:lpstr>Los aciertos pagan y los errores cuestan…. </vt:lpstr>
      <vt:lpstr>Los aciertos pagan y los errores cuestan…. </vt:lpstr>
      <vt:lpstr>Teoría de Detección de Señales</vt:lpstr>
      <vt:lpstr> </vt:lpstr>
      <vt:lpstr> </vt:lpstr>
      <vt:lpstr>Los dos componentes de la teoría</vt:lpstr>
      <vt:lpstr>Problema 1: La incertidumbre</vt:lpstr>
      <vt:lpstr>Discriminabilidad</vt:lpstr>
      <vt:lpstr>Problema 2: Las consecuencias.</vt:lpstr>
      <vt:lpstr>El Sesgo</vt:lpstr>
      <vt:lpstr>¿Cómo funciona el modelo?</vt:lpstr>
      <vt:lpstr>¿Cómo funciona el modelo?</vt:lpstr>
      <vt:lpstr> </vt:lpstr>
      <vt:lpstr>Estimación paramétrica</vt:lpstr>
      <vt:lpstr>P-values &amp; Z-scores</vt:lpstr>
      <vt:lpstr>P-values &amp; Z-scores</vt:lpstr>
      <vt:lpstr>P-values &amp; Z-scores</vt:lpstr>
      <vt:lpstr>1) Criterio</vt:lpstr>
      <vt:lpstr>2) Discriminabilidad</vt:lpstr>
      <vt:lpstr>3) Sesgo</vt:lpstr>
      <vt:lpstr>Beta</vt:lpstr>
      <vt:lpstr>C</vt:lpstr>
      <vt:lpstr>Curvas ROC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Adriana Felisa Chavez de la Pena</cp:lastModifiedBy>
  <cp:revision>27</cp:revision>
  <dcterms:created xsi:type="dcterms:W3CDTF">2017-03-13T04:10:52Z</dcterms:created>
  <dcterms:modified xsi:type="dcterms:W3CDTF">2018-10-04T15:32:17Z</dcterms:modified>
</cp:coreProperties>
</file>