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5" r:id="rId4"/>
    <p:sldId id="276" r:id="rId5"/>
    <p:sldId id="287" r:id="rId6"/>
    <p:sldId id="267" r:id="rId7"/>
    <p:sldId id="294" r:id="rId8"/>
    <p:sldId id="288" r:id="rId9"/>
    <p:sldId id="268" r:id="rId10"/>
    <p:sldId id="289" r:id="rId11"/>
    <p:sldId id="290" r:id="rId12"/>
    <p:sldId id="295" r:id="rId13"/>
    <p:sldId id="269" r:id="rId14"/>
    <p:sldId id="270" r:id="rId15"/>
    <p:sldId id="278" r:id="rId16"/>
    <p:sldId id="271" r:id="rId17"/>
    <p:sldId id="279" r:id="rId18"/>
    <p:sldId id="272" r:id="rId19"/>
    <p:sldId id="280" r:id="rId20"/>
    <p:sldId id="281" r:id="rId21"/>
    <p:sldId id="282" r:id="rId22"/>
    <p:sldId id="291" r:id="rId23"/>
    <p:sldId id="260" r:id="rId24"/>
    <p:sldId id="283" r:id="rId25"/>
    <p:sldId id="292" r:id="rId26"/>
    <p:sldId id="264" r:id="rId27"/>
    <p:sldId id="284" r:id="rId28"/>
    <p:sldId id="285" r:id="rId29"/>
    <p:sldId id="286" r:id="rId30"/>
    <p:sldId id="293" r:id="rId31"/>
    <p:sldId id="273" r:id="rId32"/>
    <p:sldId id="296" r:id="rId33"/>
    <p:sldId id="274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26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9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69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6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47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19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90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92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17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7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371F-A3E4-41F7-9230-11EE04045570}" type="datetimeFigureOut">
              <a:rPr lang="es-MX" smtClean="0"/>
              <a:t>08/11/2017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1154-3000-4288-845F-18DDAC2436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43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Estudios en Detección de Señales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53486"/>
          </a:xfrm>
        </p:spPr>
        <p:txBody>
          <a:bodyPr/>
          <a:lstStyle/>
          <a:p>
            <a:r>
              <a:rPr lang="es-MX" dirty="0" smtClean="0"/>
              <a:t>Tesis de </a:t>
            </a:r>
            <a:r>
              <a:rPr lang="es-MX" dirty="0" smtClean="0"/>
              <a:t>Licenciatura </a:t>
            </a:r>
            <a:endParaRPr lang="es-MX" dirty="0" smtClean="0"/>
          </a:p>
          <a:p>
            <a:r>
              <a:rPr lang="es-MX" dirty="0" smtClean="0"/>
              <a:t>Adriana Felisa Chávez De la Peña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370703" y="4885038"/>
            <a:ext cx="38141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Dr. Arturo </a:t>
            </a:r>
            <a:r>
              <a:rPr lang="es-MX" sz="2800" dirty="0" err="1" smtClean="0"/>
              <a:t>Bouzas</a:t>
            </a:r>
            <a:r>
              <a:rPr lang="es-MX" sz="2800" dirty="0" smtClean="0"/>
              <a:t> Riaño</a:t>
            </a:r>
          </a:p>
          <a:p>
            <a:r>
              <a:rPr lang="es-MX" sz="2800" dirty="0" smtClean="0"/>
              <a:t>Director</a:t>
            </a:r>
          </a:p>
          <a:p>
            <a:endParaRPr lang="es-MX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7298725" y="4885038"/>
            <a:ext cx="4477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800" dirty="0" smtClean="0"/>
              <a:t>Dr</a:t>
            </a:r>
            <a:r>
              <a:rPr lang="es-MX" sz="2800" dirty="0" smtClean="0"/>
              <a:t>. Germán </a:t>
            </a:r>
            <a:r>
              <a:rPr lang="es-MX" sz="2800" dirty="0" smtClean="0"/>
              <a:t>Palafox </a:t>
            </a:r>
            <a:r>
              <a:rPr lang="es-MX" sz="2800" dirty="0" err="1" smtClean="0"/>
              <a:t>Palafox</a:t>
            </a:r>
            <a:endParaRPr lang="es-MX" sz="2800" dirty="0" smtClean="0"/>
          </a:p>
          <a:p>
            <a:pPr algn="r"/>
            <a:r>
              <a:rPr lang="es-MX" sz="2800" dirty="0" smtClean="0"/>
              <a:t>Revisor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272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4758"/>
            <a:ext cx="10515600" cy="5172205"/>
          </a:xfrm>
        </p:spPr>
        <p:txBody>
          <a:bodyPr/>
          <a:lstStyle/>
          <a:p>
            <a:r>
              <a:rPr lang="es-MX" dirty="0" smtClean="0"/>
              <a:t>En tareas con escala de confianza: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87" y="1979013"/>
            <a:ext cx="9753619" cy="7908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549" y="3148012"/>
            <a:ext cx="50958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4758"/>
            <a:ext cx="10515600" cy="5172205"/>
          </a:xfrm>
        </p:spPr>
        <p:txBody>
          <a:bodyPr/>
          <a:lstStyle/>
          <a:p>
            <a:r>
              <a:rPr lang="es-MX" dirty="0" smtClean="0"/>
              <a:t>En tareas de detección binaria: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1" y="1690688"/>
            <a:ext cx="5344003" cy="10873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565" y="1565189"/>
            <a:ext cx="3986780" cy="12128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745" y="2908342"/>
            <a:ext cx="5057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3653" y="1153298"/>
            <a:ext cx="11549449" cy="5445210"/>
          </a:xfrm>
        </p:spPr>
        <p:txBody>
          <a:bodyPr/>
          <a:lstStyle/>
          <a:p>
            <a:r>
              <a:rPr lang="es-MX" dirty="0" smtClean="0"/>
              <a:t>Implicaciones del Efecto Espejo</a:t>
            </a:r>
          </a:p>
          <a:p>
            <a:endParaRPr lang="es-MX" dirty="0"/>
          </a:p>
          <a:p>
            <a:pPr lvl="1"/>
            <a:r>
              <a:rPr lang="es-MX" dirty="0" smtClean="0"/>
              <a:t>A) El Efecto Espejo como evidencia del funcionamiento de los procesos en Memoria de Reconocimiento:</a:t>
            </a:r>
          </a:p>
          <a:p>
            <a:pPr lvl="2"/>
            <a:r>
              <a:rPr lang="es-MX" dirty="0" smtClean="0"/>
              <a:t>Distintas estrategias para responder a las clases A y B, </a:t>
            </a:r>
            <a:r>
              <a:rPr lang="es-MX" dirty="0"/>
              <a:t>(</a:t>
            </a:r>
            <a:r>
              <a:rPr lang="es-MX" dirty="0" err="1"/>
              <a:t>Greene</a:t>
            </a:r>
            <a:r>
              <a:rPr lang="es-MX" dirty="0"/>
              <a:t>, 1996).</a:t>
            </a:r>
            <a:endParaRPr lang="es-MX" dirty="0" smtClean="0"/>
          </a:p>
          <a:p>
            <a:pPr lvl="2"/>
            <a:r>
              <a:rPr lang="es-MX" dirty="0" smtClean="0"/>
              <a:t>Las clases A y B atraen distinta atención, </a:t>
            </a:r>
            <a:r>
              <a:rPr lang="es-MX" dirty="0"/>
              <a:t>(</a:t>
            </a:r>
            <a:r>
              <a:rPr lang="es-MX" dirty="0" err="1"/>
              <a:t>Glanzer</a:t>
            </a:r>
            <a:r>
              <a:rPr lang="es-MX" dirty="0"/>
              <a:t> y col., 1993</a:t>
            </a:r>
            <a:r>
              <a:rPr lang="es-MX" dirty="0" smtClean="0"/>
              <a:t>).</a:t>
            </a:r>
          </a:p>
          <a:p>
            <a:pPr lvl="2"/>
            <a:r>
              <a:rPr lang="es-MX" dirty="0" smtClean="0"/>
              <a:t>Discrepancias en la fuerza de memoria contenida en A y B, </a:t>
            </a:r>
            <a:r>
              <a:rPr lang="es-MX" dirty="0"/>
              <a:t>(</a:t>
            </a:r>
            <a:r>
              <a:rPr lang="es-MX" dirty="0" err="1"/>
              <a:t>Hintzman</a:t>
            </a:r>
            <a:r>
              <a:rPr lang="es-MX" dirty="0"/>
              <a:t>, 1994).</a:t>
            </a:r>
            <a:endParaRPr lang="es-MX" dirty="0" smtClean="0"/>
          </a:p>
          <a:p>
            <a:pPr lvl="2"/>
            <a:endParaRPr lang="es-MX" dirty="0" smtClean="0"/>
          </a:p>
          <a:p>
            <a:pPr lvl="1"/>
            <a:r>
              <a:rPr lang="es-MX" dirty="0" smtClean="0"/>
              <a:t>B) El Efecto Espejo como evidencia de la inadecuación del modelo de TDS para abordar el estudio de la Memoria.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763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605" y="1318054"/>
            <a:ext cx="10917195" cy="4858909"/>
          </a:xfrm>
        </p:spPr>
        <p:txBody>
          <a:bodyPr/>
          <a:lstStyle/>
          <a:p>
            <a:r>
              <a:rPr lang="es-MX" sz="3600" dirty="0" smtClean="0"/>
              <a:t>El Efecto Espejo sólo ha sido reportado y abordado en estudios de Memoria de Reconocimiento</a:t>
            </a:r>
            <a:r>
              <a:rPr lang="es-MX" sz="3600" dirty="0" smtClean="0"/>
              <a:t>.</a:t>
            </a:r>
          </a:p>
          <a:p>
            <a:endParaRPr lang="es-MX" sz="3600" dirty="0"/>
          </a:p>
          <a:p>
            <a:pPr marL="685800" lvl="2">
              <a:spcBef>
                <a:spcPts val="1000"/>
              </a:spcBef>
            </a:pPr>
            <a:r>
              <a:rPr lang="es-MX" sz="3600" dirty="0" smtClean="0"/>
              <a:t>Explorar su </a:t>
            </a:r>
            <a:r>
              <a:rPr lang="es-MX" sz="3600" dirty="0" err="1" smtClean="0"/>
              <a:t>generalizabilidad</a:t>
            </a:r>
            <a:r>
              <a:rPr lang="es-MX" sz="3600" dirty="0" smtClean="0"/>
              <a:t>, permite evaluar </a:t>
            </a:r>
            <a:r>
              <a:rPr lang="es-MX" sz="3600" dirty="0"/>
              <a:t>la posibilidad de que los patrones de respuesta reportados sean producto de la aplicación de la SDT al análisis de la ejecución de los participantes y no de una discrepancia en su procesamiento durante la fase de estudio.</a:t>
            </a:r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del Problema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51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800" b="1" dirty="0" smtClean="0"/>
              <a:t>OBJETIVO: </a:t>
            </a:r>
            <a:r>
              <a:rPr lang="es-MX" sz="4800" dirty="0" smtClean="0"/>
              <a:t>Buscar </a:t>
            </a:r>
            <a:r>
              <a:rPr lang="es-MX" sz="4800" dirty="0"/>
              <a:t>evidencia del Efecto Espejo fuera del área de Memoria de </a:t>
            </a:r>
            <a:r>
              <a:rPr lang="es-MX" sz="4800" dirty="0" smtClean="0"/>
              <a:t>Reconocimiento, en una tarea de detección perceptual.</a:t>
            </a:r>
          </a:p>
          <a:p>
            <a:endParaRPr lang="es-MX" sz="48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general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16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TAREA: Los </a:t>
            </a:r>
            <a:r>
              <a:rPr lang="es-MX" dirty="0"/>
              <a:t>participantes tenían </a:t>
            </a:r>
            <a:r>
              <a:rPr lang="es-MX" dirty="0" smtClean="0"/>
              <a:t>que comparar el </a:t>
            </a:r>
            <a:r>
              <a:rPr lang="es-MX" dirty="0"/>
              <a:t>tamaño de dos círculos mostrados en pantalla y </a:t>
            </a:r>
            <a:r>
              <a:rPr lang="es-MX" b="1" dirty="0" smtClean="0"/>
              <a:t>señalar cuando estos fueran del </a:t>
            </a:r>
            <a:r>
              <a:rPr lang="es-MX" b="1" dirty="0"/>
              <a:t>mismo diámetro (</a:t>
            </a:r>
            <a:r>
              <a:rPr lang="es-MX" b="1" dirty="0" smtClean="0"/>
              <a:t>señal</a:t>
            </a:r>
            <a:r>
              <a:rPr lang="es-MX" b="1" dirty="0" smtClean="0"/>
              <a:t>).</a:t>
            </a:r>
          </a:p>
          <a:p>
            <a:pPr lvl="1"/>
            <a:r>
              <a:rPr lang="es-MX" dirty="0" smtClean="0"/>
              <a:t>Tarea </a:t>
            </a:r>
            <a:r>
              <a:rPr lang="es-MX" dirty="0" smtClean="0"/>
              <a:t>de detección binaria (Sí/No)</a:t>
            </a:r>
          </a:p>
          <a:p>
            <a:pPr lvl="1"/>
            <a:r>
              <a:rPr lang="es-MX" dirty="0" smtClean="0"/>
              <a:t>Escala de Confianza (1,2,3)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general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609599" y="4001294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1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6742668" y="3934967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2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8" name="Elipse 7"/>
          <p:cNvSpPr/>
          <p:nvPr/>
        </p:nvSpPr>
        <p:spPr>
          <a:xfrm>
            <a:off x="675501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6825047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073976" y="4608221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171568" y="4736757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>
                <a:solidFill>
                  <a:schemeClr val="tx1"/>
                </a:solidFill>
              </a:rPr>
              <a:t>Circulo Aislado</a:t>
            </a:r>
            <a:endParaRPr lang="es-MX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9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/>
          <a:lstStyle/>
          <a:p>
            <a:r>
              <a:rPr lang="es-MX" dirty="0" smtClean="0"/>
              <a:t>Las clases A y B se construyeron de acuerdo a la literatura (</a:t>
            </a:r>
            <a:r>
              <a:rPr lang="es-MX" dirty="0" err="1" smtClean="0"/>
              <a:t>Massaro</a:t>
            </a:r>
            <a:r>
              <a:rPr lang="es-MX" dirty="0" smtClean="0"/>
              <a:t> &amp; Anderson, 1971)</a:t>
            </a:r>
          </a:p>
          <a:p>
            <a:endParaRPr lang="es-MX" dirty="0"/>
          </a:p>
          <a:p>
            <a:r>
              <a:rPr lang="es-MX" dirty="0" smtClean="0"/>
              <a:t>Clase A: “Pocos” círculos externos</a:t>
            </a:r>
          </a:p>
          <a:p>
            <a:pPr lvl="1"/>
            <a:r>
              <a:rPr lang="es-MX" dirty="0" smtClean="0"/>
              <a:t>Dos Niveles : 2 y 3 círculos externos</a:t>
            </a:r>
          </a:p>
          <a:p>
            <a:endParaRPr lang="es-MX" dirty="0"/>
          </a:p>
          <a:p>
            <a:r>
              <a:rPr lang="es-MX" dirty="0" smtClean="0"/>
              <a:t>Clase B: “Muchos” círculos externos</a:t>
            </a:r>
          </a:p>
          <a:p>
            <a:pPr lvl="1"/>
            <a:r>
              <a:rPr lang="es-MX" dirty="0" smtClean="0"/>
              <a:t>Dos Niveles: 7 y 8 círculos externos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Diseño Experimental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7" y="328848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Diseño Experimental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16" y="1508402"/>
            <a:ext cx="3626321" cy="53495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94" y="1615989"/>
            <a:ext cx="4541090" cy="51606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 rot="18419448">
            <a:off x="232278" y="2392842"/>
            <a:ext cx="18699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 rot="2238587">
            <a:off x="10582055" y="1655912"/>
            <a:ext cx="15434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Experimento 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59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Participantes: 41 estudiantes de la Facultad de Psicología</a:t>
            </a:r>
          </a:p>
          <a:p>
            <a:pPr lvl="1"/>
            <a:r>
              <a:rPr lang="es-MX" dirty="0" smtClean="0"/>
              <a:t>Experimento 1: 20</a:t>
            </a:r>
          </a:p>
          <a:p>
            <a:pPr lvl="1"/>
            <a:r>
              <a:rPr lang="es-MX" dirty="0" smtClean="0"/>
              <a:t>Experimento 2: 21</a:t>
            </a:r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07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Tarea de detección binaria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2339932"/>
            <a:ext cx="5248275" cy="3743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24" y="2339932"/>
            <a:ext cx="46386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78817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Marco Teórico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746" y="1334530"/>
            <a:ext cx="11178746" cy="5255740"/>
          </a:xfrm>
        </p:spPr>
        <p:txBody>
          <a:bodyPr>
            <a:normAutofit/>
          </a:bodyPr>
          <a:lstStyle/>
          <a:p>
            <a:r>
              <a:rPr lang="es-MX" dirty="0"/>
              <a:t>Uno de los problemas más frecuentes a los que se enfrentan los </a:t>
            </a:r>
            <a:r>
              <a:rPr lang="es-MX" dirty="0" smtClean="0"/>
              <a:t>organismos es </a:t>
            </a:r>
            <a:r>
              <a:rPr lang="es-MX" dirty="0"/>
              <a:t>la detección de estados o eventos </a:t>
            </a:r>
            <a:r>
              <a:rPr lang="es-MX" dirty="0" smtClean="0"/>
              <a:t>específicos (</a:t>
            </a:r>
            <a:r>
              <a:rPr lang="es-MX" b="1" dirty="0" smtClean="0"/>
              <a:t>señales</a:t>
            </a:r>
            <a:r>
              <a:rPr lang="es-MX" dirty="0"/>
              <a:t>) que </a:t>
            </a:r>
            <a:r>
              <a:rPr lang="es-MX" dirty="0" smtClean="0"/>
              <a:t>les </a:t>
            </a:r>
            <a:r>
              <a:rPr lang="es-MX" dirty="0"/>
              <a:t>proporcionen información relevante sobre </a:t>
            </a:r>
            <a:r>
              <a:rPr lang="es-MX" dirty="0" smtClean="0"/>
              <a:t>el estado </a:t>
            </a:r>
            <a:r>
              <a:rPr lang="es-MX" dirty="0"/>
              <a:t>del </a:t>
            </a:r>
            <a:r>
              <a:rPr lang="es-MX" dirty="0" smtClean="0"/>
              <a:t>mundo, (</a:t>
            </a:r>
            <a:r>
              <a:rPr lang="es-MX" dirty="0" err="1" smtClean="0"/>
              <a:t>McNicol</a:t>
            </a:r>
            <a:r>
              <a:rPr lang="es-MX" dirty="0" smtClean="0"/>
              <a:t>, 2005c).</a:t>
            </a:r>
          </a:p>
          <a:p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SDT constituye un modelo estadístico que describe el problema </a:t>
            </a:r>
            <a:r>
              <a:rPr lang="es-MX" dirty="0" smtClean="0"/>
              <a:t>de </a:t>
            </a:r>
            <a:r>
              <a:rPr lang="es-MX" dirty="0"/>
              <a:t>detección </a:t>
            </a:r>
            <a:r>
              <a:rPr lang="es-MX" dirty="0" smtClean="0"/>
              <a:t>de </a:t>
            </a:r>
            <a:r>
              <a:rPr lang="es-MX" i="1" dirty="0" smtClean="0"/>
              <a:t>señales </a:t>
            </a:r>
            <a:r>
              <a:rPr lang="es-MX" dirty="0" smtClean="0"/>
              <a:t>coexisten con </a:t>
            </a:r>
            <a:r>
              <a:rPr lang="es-MX" i="1" dirty="0" smtClean="0"/>
              <a:t>ruido</a:t>
            </a:r>
            <a:r>
              <a:rPr lang="es-MX" dirty="0" smtClean="0"/>
              <a:t>. 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La TDS funciona como un </a:t>
            </a:r>
            <a:r>
              <a:rPr lang="es-MX" dirty="0"/>
              <a:t>modelo de </a:t>
            </a:r>
            <a:r>
              <a:rPr lang="es-MX" b="1" dirty="0" smtClean="0"/>
              <a:t>decisión </a:t>
            </a:r>
            <a:r>
              <a:rPr lang="es-MX" dirty="0" smtClean="0"/>
              <a:t>(</a:t>
            </a:r>
            <a:r>
              <a:rPr lang="es-MX" dirty="0" err="1"/>
              <a:t>Swets</a:t>
            </a:r>
            <a:r>
              <a:rPr lang="es-MX" dirty="0"/>
              <a:t>, </a:t>
            </a:r>
            <a:r>
              <a:rPr lang="es-MX" dirty="0" err="1"/>
              <a:t>Dawes</a:t>
            </a:r>
            <a:r>
              <a:rPr lang="es-MX" dirty="0"/>
              <a:t> y </a:t>
            </a:r>
            <a:r>
              <a:rPr lang="es-MX" dirty="0" err="1"/>
              <a:t>Monahan</a:t>
            </a:r>
            <a:r>
              <a:rPr lang="es-MX" dirty="0"/>
              <a:t>, 2000; </a:t>
            </a:r>
            <a:r>
              <a:rPr lang="es-MX" dirty="0" err="1" smtClean="0"/>
              <a:t>Killeen</a:t>
            </a:r>
            <a:r>
              <a:rPr lang="es-MX" dirty="0" smtClean="0"/>
              <a:t>, 2014</a:t>
            </a:r>
            <a:r>
              <a:rPr lang="es-MX" dirty="0"/>
              <a:t>).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72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2. Tarea con Escala de Confianza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29" y="2548453"/>
            <a:ext cx="5267325" cy="309562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76800"/>
            <a:ext cx="5016843" cy="1325563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15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10184" y="1825625"/>
            <a:ext cx="5043616" cy="4351338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PRE-análisis: Exploración visual de los datos.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54464"/>
            <a:ext cx="5676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276" y="2117125"/>
            <a:ext cx="8047530" cy="394187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6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19" y="1850339"/>
            <a:ext cx="10515600" cy="4351338"/>
          </a:xfrm>
        </p:spPr>
        <p:txBody>
          <a:bodyPr/>
          <a:lstStyle/>
          <a:p>
            <a:r>
              <a:rPr lang="es-MX" dirty="0" smtClean="0"/>
              <a:t>Réplica paso a paso de los análisis reportados en literatura de Memoria de Reconocimiento.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1.- Verificar que las clases A y B realmente difieran en su 	</a:t>
            </a:r>
            <a:r>
              <a:rPr lang="es-MX" dirty="0" err="1" smtClean="0"/>
              <a:t>discriminabilidad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62" y="4341235"/>
            <a:ext cx="6439801" cy="21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19" y="1850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	2</a:t>
            </a:r>
            <a:r>
              <a:rPr lang="es-MX" dirty="0" smtClean="0"/>
              <a:t>.- Comparar las tasas de Hits y Falsas Alarmas entre clases A y B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  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9" y="2654180"/>
            <a:ext cx="10543145" cy="38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19" y="18503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3.- Comparar el promedio de puntajes de confianza asignados por cada clase de estímulos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25" y="2743201"/>
            <a:ext cx="7066841" cy="35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  Comparación A vs B (Modelo Delta)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025" y="1568414"/>
            <a:ext cx="6467961" cy="50666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31" y="2272951"/>
            <a:ext cx="3376318" cy="23627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31" y="4730065"/>
            <a:ext cx="3124806" cy="21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203"/>
            <a:ext cx="5759133" cy="35983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95" y="1282581"/>
            <a:ext cx="6331680" cy="39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222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 </a:t>
            </a:r>
            <a:r>
              <a:rPr lang="es-MX" dirty="0" smtClean="0"/>
              <a:t>Comparación entre Tasas (Hits y FA)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II  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325" y="2175461"/>
            <a:ext cx="5684106" cy="39103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9312"/>
            <a:ext cx="3371464" cy="27086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27" y="3015049"/>
            <a:ext cx="3037187" cy="26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0" y="1830475"/>
            <a:ext cx="6425514" cy="4216744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89919" y="198426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026876" y="1622854"/>
            <a:ext cx="4703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Supuestos generales del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La variabilidad en el entorno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 err="1" smtClean="0"/>
              <a:t>Discriminabilidad</a:t>
            </a:r>
            <a:r>
              <a:rPr lang="es-MX" sz="22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La variabilidad en las consecuencias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Sesgo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115433" y="4151871"/>
            <a:ext cx="4615247" cy="207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Parámetros del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Beta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73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222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3.  </a:t>
            </a:r>
            <a:r>
              <a:rPr lang="es-MX" dirty="0" smtClean="0"/>
              <a:t>Comparación </a:t>
            </a:r>
            <a:r>
              <a:rPr lang="es-MX" dirty="0" smtClean="0"/>
              <a:t>entre los Puntajes de Confianza asignados en promedio a cada clase de estímulos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PARTE II 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13" y="2784389"/>
            <a:ext cx="6846926" cy="34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Discusión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patrones identificados en la literatura del Efecto Espejo en </a:t>
            </a:r>
            <a:r>
              <a:rPr lang="es-MX" dirty="0" smtClean="0"/>
              <a:t>Memoria de </a:t>
            </a:r>
            <a:r>
              <a:rPr lang="es-MX" dirty="0"/>
              <a:t>Reconocimiento (el único dominio donde ha sido estudiado) </a:t>
            </a:r>
            <a:r>
              <a:rPr lang="es-MX" dirty="0" smtClean="0"/>
              <a:t>fueron hallados </a:t>
            </a:r>
            <a:r>
              <a:rPr lang="es-MX" dirty="0"/>
              <a:t>en las tareas perceptuales aquí presentadas, en una </a:t>
            </a:r>
            <a:r>
              <a:rPr lang="es-MX" dirty="0" smtClean="0"/>
              <a:t>proporción significativa </a:t>
            </a:r>
            <a:r>
              <a:rPr lang="es-MX" dirty="0"/>
              <a:t>contra el azar (entre el 85% y el 90% de los datos analizados).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73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Discusión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presente trabajo es el primero en </a:t>
            </a:r>
            <a:r>
              <a:rPr lang="es-MX" dirty="0" smtClean="0"/>
              <a:t>explorar y encontrar evidencia de </a:t>
            </a:r>
            <a:r>
              <a:rPr lang="es-MX" dirty="0"/>
              <a:t>la </a:t>
            </a:r>
            <a:r>
              <a:rPr lang="es-MX" dirty="0" err="1"/>
              <a:t>generalizabilidad</a:t>
            </a:r>
            <a:r>
              <a:rPr lang="es-MX" dirty="0"/>
              <a:t> </a:t>
            </a:r>
            <a:r>
              <a:rPr lang="es-MX" dirty="0" smtClean="0"/>
              <a:t>del Efecto </a:t>
            </a:r>
            <a:r>
              <a:rPr lang="es-MX" dirty="0"/>
              <a:t>Espejo </a:t>
            </a:r>
            <a:r>
              <a:rPr lang="es-MX" dirty="0" smtClean="0"/>
              <a:t>a otras </a:t>
            </a:r>
            <a:r>
              <a:rPr lang="es-MX" dirty="0"/>
              <a:t>áreas </a:t>
            </a:r>
            <a:r>
              <a:rPr lang="es-MX" dirty="0" smtClean="0"/>
              <a:t>dentro de </a:t>
            </a:r>
            <a:r>
              <a:rPr lang="es-MX" dirty="0"/>
              <a:t>la Psicología </a:t>
            </a:r>
            <a:r>
              <a:rPr lang="es-MX" dirty="0" smtClean="0"/>
              <a:t>Experimental.</a:t>
            </a:r>
          </a:p>
          <a:p>
            <a:r>
              <a:rPr lang="es-MX" dirty="0" smtClean="0"/>
              <a:t>También </a:t>
            </a:r>
            <a:r>
              <a:rPr lang="es-MX" dirty="0"/>
              <a:t>puede atribuirse al presente trabajo el ser </a:t>
            </a:r>
            <a:r>
              <a:rPr lang="es-MX" dirty="0" smtClean="0"/>
              <a:t>el primero </a:t>
            </a:r>
            <a:r>
              <a:rPr lang="es-MX" dirty="0"/>
              <a:t>en evaluar la evidencia del Efecto Espejo mediante el uso de </a:t>
            </a:r>
            <a:r>
              <a:rPr lang="es-MX" dirty="0" smtClean="0"/>
              <a:t>métodos bayesianos</a:t>
            </a:r>
            <a:r>
              <a:rPr lang="es-MX" dirty="0"/>
              <a:t>, con la realización de análisis estadísticos y el </a:t>
            </a:r>
            <a:r>
              <a:rPr lang="es-MX" dirty="0" smtClean="0"/>
              <a:t>desarrollo de </a:t>
            </a:r>
            <a:r>
              <a:rPr lang="es-MX" dirty="0"/>
              <a:t>modelos. </a:t>
            </a:r>
            <a:endParaRPr lang="es-MX" dirty="0" smtClean="0"/>
          </a:p>
          <a:p>
            <a:pPr lvl="1"/>
            <a:r>
              <a:rPr lang="es-MX" dirty="0" smtClean="0"/>
              <a:t>Se </a:t>
            </a:r>
            <a:r>
              <a:rPr lang="es-MX" dirty="0"/>
              <a:t>presenta un referente empírico sobre las </a:t>
            </a:r>
            <a:r>
              <a:rPr lang="es-MX" dirty="0" smtClean="0"/>
              <a:t>ventajas que </a:t>
            </a:r>
            <a:r>
              <a:rPr lang="es-MX" dirty="0"/>
              <a:t>ofrece el uso de herramientas derivadas de la estadística bayesiana, </a:t>
            </a:r>
            <a:r>
              <a:rPr lang="es-MX" dirty="0" smtClean="0"/>
              <a:t>especialmente en </a:t>
            </a:r>
            <a:r>
              <a:rPr lang="es-MX" dirty="0"/>
              <a:t>el análisis de datos </a:t>
            </a:r>
            <a:r>
              <a:rPr lang="es-MX" dirty="0" err="1"/>
              <a:t>obtendos</a:t>
            </a:r>
            <a:r>
              <a:rPr lang="es-MX" dirty="0"/>
              <a:t> en tareas donde se asume </a:t>
            </a:r>
            <a:r>
              <a:rPr lang="es-MX" dirty="0" smtClean="0"/>
              <a:t>una estructura probabilística.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37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Conclusiones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1849" y="1614616"/>
            <a:ext cx="11081951" cy="4562347"/>
          </a:xfrm>
        </p:spPr>
        <p:txBody>
          <a:bodyPr>
            <a:normAutofit/>
          </a:bodyPr>
          <a:lstStyle/>
          <a:p>
            <a:r>
              <a:rPr lang="es-MX" dirty="0"/>
              <a:t>Los resultados encontrados en el presente estudio pueden ser </a:t>
            </a:r>
            <a:r>
              <a:rPr lang="es-MX" dirty="0" smtClean="0"/>
              <a:t>interpretados en </a:t>
            </a:r>
            <a:r>
              <a:rPr lang="es-MX" dirty="0"/>
              <a:t>dos direcciones: </a:t>
            </a:r>
            <a:endParaRPr lang="es-MX" dirty="0" smtClean="0"/>
          </a:p>
          <a:p>
            <a:endParaRPr lang="es-MX" dirty="0" smtClean="0"/>
          </a:p>
          <a:p>
            <a:pPr lvl="1"/>
            <a:r>
              <a:rPr lang="es-MX" dirty="0" smtClean="0"/>
              <a:t>Primero</a:t>
            </a:r>
            <a:r>
              <a:rPr lang="es-MX" dirty="0"/>
              <a:t>, como evidencia de que el Efecto </a:t>
            </a:r>
            <a:r>
              <a:rPr lang="es-MX" dirty="0" smtClean="0"/>
              <a:t>Espejo no </a:t>
            </a:r>
            <a:r>
              <a:rPr lang="es-MX" dirty="0"/>
              <a:t>es un fenómeno exclusivo de la Memoria de Reconocimiento y </a:t>
            </a:r>
            <a:r>
              <a:rPr lang="es-MX" dirty="0" smtClean="0"/>
              <a:t>debería ser </a:t>
            </a:r>
            <a:r>
              <a:rPr lang="es-MX" dirty="0"/>
              <a:t>abordado como una regularidad propia de las situaciones de </a:t>
            </a:r>
            <a:r>
              <a:rPr lang="es-MX" dirty="0" smtClean="0"/>
              <a:t>detección que </a:t>
            </a:r>
            <a:r>
              <a:rPr lang="es-MX" dirty="0"/>
              <a:t>incorporan distintos niveles de </a:t>
            </a:r>
            <a:r>
              <a:rPr lang="es-MX" dirty="0" smtClean="0"/>
              <a:t>d’. 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Segundo</a:t>
            </a:r>
            <a:r>
              <a:rPr lang="es-MX" dirty="0"/>
              <a:t>, como un referente </a:t>
            </a:r>
            <a:r>
              <a:rPr lang="es-MX" dirty="0" smtClean="0"/>
              <a:t>empírico sobre </a:t>
            </a:r>
            <a:r>
              <a:rPr lang="es-MX" dirty="0"/>
              <a:t>las ventajas que presenta el análisis de datos bayesiano sobre </a:t>
            </a:r>
            <a:r>
              <a:rPr lang="es-MX" dirty="0" smtClean="0"/>
              <a:t>el análisis </a:t>
            </a:r>
            <a:r>
              <a:rPr lang="es-MX" dirty="0" err="1" smtClean="0"/>
              <a:t>frecuentista</a:t>
            </a:r>
            <a:r>
              <a:rPr lang="es-MX" dirty="0"/>
              <a:t>.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11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89919" y="198426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1210962" y="5233457"/>
            <a:ext cx="4300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Curvas ROC</a:t>
            </a:r>
            <a:endParaRPr lang="es-MX" sz="22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3298"/>
            <a:ext cx="10702615" cy="3786579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10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643" y="1004758"/>
            <a:ext cx="10985157" cy="5172205"/>
          </a:xfrm>
        </p:spPr>
        <p:txBody>
          <a:bodyPr>
            <a:normAutofit/>
          </a:bodyPr>
          <a:lstStyle/>
          <a:p>
            <a:r>
              <a:rPr lang="es-MX" dirty="0" smtClean="0"/>
              <a:t>Tareas de Elección</a:t>
            </a:r>
          </a:p>
          <a:p>
            <a:pPr lvl="1"/>
            <a:r>
              <a:rPr lang="es-MX" dirty="0" smtClean="0"/>
              <a:t>Tareas de detección binaria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Tareas con escala de confianza</a:t>
            </a:r>
            <a:endParaRPr lang="es-MX" dirty="0" smtClean="0"/>
          </a:p>
          <a:p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493966"/>
            <a:ext cx="4974627" cy="12456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20" y="3692304"/>
            <a:ext cx="4256130" cy="30885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420" y="852660"/>
            <a:ext cx="3925850" cy="257634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67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7178" y="1326292"/>
            <a:ext cx="10966622" cy="4850671"/>
          </a:xfrm>
        </p:spPr>
        <p:txBody>
          <a:bodyPr/>
          <a:lstStyle/>
          <a:p>
            <a:r>
              <a:rPr lang="es-MX" dirty="0" smtClean="0"/>
              <a:t>Tareas de Reconocimiento:</a:t>
            </a:r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TDS en Memoria de Reconocimiento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1005016" y="2115881"/>
            <a:ext cx="218302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FASE DE ESTUDIO 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5087894" y="2115881"/>
            <a:ext cx="218302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FASE EXPERIMENTAL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7178" y="2949146"/>
            <a:ext cx="3616411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Se presenta a los participantes una lista de elementos con los que debe interactuar para su posterior reconocimiento:</a:t>
            </a:r>
          </a:p>
          <a:p>
            <a:endParaRPr lang="es-MX" dirty="0"/>
          </a:p>
          <a:p>
            <a:r>
              <a:rPr lang="es-MX" dirty="0" smtClean="0"/>
              <a:t>-&gt; fase de estudio INTENCIONAL</a:t>
            </a:r>
          </a:p>
          <a:p>
            <a:endParaRPr lang="es-MX" dirty="0"/>
          </a:p>
          <a:p>
            <a:r>
              <a:rPr lang="es-MX" dirty="0" smtClean="0"/>
              <a:t>-&gt; fase de estudio INCIDENTAL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740359" y="3087645"/>
            <a:ext cx="287809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Se presenta a los participantes una lista de elementos donde los </a:t>
            </a:r>
            <a:r>
              <a:rPr lang="es-MX" b="1" dirty="0" smtClean="0">
                <a:solidFill>
                  <a:schemeClr val="accent4"/>
                </a:solidFill>
              </a:rPr>
              <a:t>elementos presentados en la fase de estudio</a:t>
            </a:r>
            <a:r>
              <a:rPr lang="es-MX" dirty="0" smtClean="0"/>
              <a:t>, aparecen junto con </a:t>
            </a:r>
            <a:r>
              <a:rPr lang="es-MX" b="1" dirty="0" smtClean="0">
                <a:solidFill>
                  <a:schemeClr val="accent2">
                    <a:lumMod val="50000"/>
                  </a:schemeClr>
                </a:solidFill>
              </a:rPr>
              <a:t>elementos completamente nuevos.</a:t>
            </a:r>
            <a:endParaRPr lang="es-MX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4003589" y="4103307"/>
            <a:ext cx="736770" cy="246271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8666205" y="3179805"/>
            <a:ext cx="2990336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De los estímulos que se te presentarán a continuación, indica cuáles de ellos ya se te habían presentado durante la primera fase de este experimento.</a:t>
            </a:r>
            <a:endParaRPr lang="es-MX" dirty="0"/>
          </a:p>
        </p:txBody>
      </p:sp>
      <p:sp>
        <p:nvSpPr>
          <p:cNvPr id="16" name="Flecha derecha 15"/>
          <p:cNvSpPr/>
          <p:nvPr/>
        </p:nvSpPr>
        <p:spPr>
          <a:xfrm>
            <a:off x="7773944" y="3857036"/>
            <a:ext cx="736770" cy="246271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5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11" y="1153298"/>
            <a:ext cx="7909354" cy="5453448"/>
          </a:xfrm>
        </p:spPr>
        <p:txBody>
          <a:bodyPr>
            <a:normAutofit/>
          </a:bodyPr>
          <a:lstStyle/>
          <a:p>
            <a:r>
              <a:rPr lang="es-MX" dirty="0" smtClean="0"/>
              <a:t>Implicaciones:</a:t>
            </a:r>
          </a:p>
          <a:p>
            <a:pPr lvl="1"/>
            <a:r>
              <a:rPr lang="es-MX" dirty="0" smtClean="0"/>
              <a:t>La idea de que existe tal cosa como una ‘fuerza de memoria’</a:t>
            </a:r>
          </a:p>
          <a:p>
            <a:pPr lvl="2"/>
            <a:r>
              <a:rPr lang="es-MX" dirty="0" smtClean="0"/>
              <a:t>‘familiaridad’ o ‘</a:t>
            </a:r>
            <a:r>
              <a:rPr lang="es-MX" dirty="0" err="1" smtClean="0"/>
              <a:t>relacionabilidad</a:t>
            </a:r>
            <a:r>
              <a:rPr lang="es-MX" dirty="0" smtClean="0"/>
              <a:t>’</a:t>
            </a:r>
          </a:p>
          <a:p>
            <a:pPr lvl="2"/>
            <a:endParaRPr lang="es-MX" dirty="0" smtClean="0"/>
          </a:p>
          <a:p>
            <a:pPr lvl="1"/>
            <a:r>
              <a:rPr lang="es-MX" dirty="0" smtClean="0"/>
              <a:t>El criterio de elección como opuesto a la idea de los Umbrales de memoria.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El trazo de curvas ROC (MOC) permite evaluar la naturaleza de las distribuciones subyacentes al proceso de decisión implicado.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Herramienta para el análisis de datos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TDS en Memoria de Reconocimiento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65" y="2208898"/>
            <a:ext cx="4391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8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4758"/>
            <a:ext cx="10515600" cy="5651415"/>
          </a:xfrm>
        </p:spPr>
        <p:txBody>
          <a:bodyPr>
            <a:normAutofit/>
          </a:bodyPr>
          <a:lstStyle/>
          <a:p>
            <a:r>
              <a:rPr lang="es-MX" dirty="0" smtClean="0"/>
              <a:t>Patrón de respuestas consistentemente reportado en estudios de memoria de reconocimiento donde el desempeño de los participantes es comparado entre dos clases de estímulos A y B, donde: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Evidencia reportada a través de distintos procedimientos:</a:t>
            </a:r>
          </a:p>
          <a:p>
            <a:pPr lvl="1"/>
            <a:r>
              <a:rPr lang="es-MX" dirty="0" smtClean="0"/>
              <a:t>Tareas binarias</a:t>
            </a:r>
          </a:p>
          <a:p>
            <a:pPr lvl="1"/>
            <a:r>
              <a:rPr lang="es-MX" dirty="0" smtClean="0"/>
              <a:t>Tareas de escala de confianza</a:t>
            </a:r>
          </a:p>
          <a:p>
            <a:pPr lvl="1"/>
            <a:r>
              <a:rPr lang="es-MX" dirty="0" smtClean="0"/>
              <a:t>Tareas de elección forzada de 2 alternativas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119" y="2454745"/>
            <a:ext cx="1177238" cy="8005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90" y="2454745"/>
            <a:ext cx="1198990" cy="719394"/>
          </a:xfrm>
          <a:prstGeom prst="rect">
            <a:avLst/>
          </a:prstGeom>
        </p:spPr>
      </p:pic>
      <p:sp>
        <p:nvSpPr>
          <p:cNvPr id="11" name="Forma en L 10"/>
          <p:cNvSpPr/>
          <p:nvPr/>
        </p:nvSpPr>
        <p:spPr>
          <a:xfrm rot="19293079" flipH="1">
            <a:off x="5464500" y="2804657"/>
            <a:ext cx="214422" cy="200007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2629230" y="3255267"/>
            <a:ext cx="279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Palabras poco comunes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Conceptos abstractos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36813" y="3227614"/>
            <a:ext cx="279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Palabras muy comunes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Palabras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Conceptos concretos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6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4758"/>
            <a:ext cx="10515600" cy="5172205"/>
          </a:xfrm>
        </p:spPr>
        <p:txBody>
          <a:bodyPr/>
          <a:lstStyle/>
          <a:p>
            <a:r>
              <a:rPr lang="es-MX" dirty="0" smtClean="0"/>
              <a:t>En tareas de detección binaria: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76800"/>
            <a:ext cx="5016843" cy="7881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Marco Teórico</a:t>
            </a:r>
            <a:r>
              <a:rPr lang="es-MX" smtClean="0"/>
              <a:t> </a:t>
            </a: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Efecto Espejo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39" y="1857310"/>
            <a:ext cx="8805188" cy="7348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92" y="2880475"/>
            <a:ext cx="5016349" cy="62350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069" y="3744102"/>
            <a:ext cx="4202327" cy="30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1099</Words>
  <Application>Microsoft Office PowerPoint</Application>
  <PresentationFormat>Panorámica</PresentationFormat>
  <Paragraphs>200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Estudios en Detección de Señales</vt:lpstr>
      <vt:lpstr>Marco Teórico </vt:lpstr>
      <vt:lpstr>Presentación de PowerPoint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Presentación de PowerPoint</vt:lpstr>
      <vt:lpstr>Método</vt:lpstr>
      <vt:lpstr>Método</vt:lpstr>
      <vt:lpstr>Método</vt:lpstr>
      <vt:lpstr>Método</vt:lpstr>
      <vt:lpstr>Método</vt:lpstr>
      <vt:lpstr>Método</vt:lpstr>
      <vt:lpstr>Presentación de PowerPoint</vt:lpstr>
      <vt:lpstr>Resultados </vt:lpstr>
      <vt:lpstr>Resultados </vt:lpstr>
      <vt:lpstr>Resultados </vt:lpstr>
      <vt:lpstr>Resultados </vt:lpstr>
      <vt:lpstr>Resultados </vt:lpstr>
      <vt:lpstr>Resultados </vt:lpstr>
      <vt:lpstr>Presentación de PowerPoint</vt:lpstr>
      <vt:lpstr>Resultados </vt:lpstr>
      <vt:lpstr>Presentación de PowerPoint</vt:lpstr>
      <vt:lpstr>Resultados </vt:lpstr>
      <vt:lpstr>Discusión </vt:lpstr>
      <vt:lpstr>Discusión </vt:lpstr>
      <vt:lpstr>Conclusiones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Estudios en Detección de Señales</dc:title>
  <dc:creator>Alejandro</dc:creator>
  <cp:lastModifiedBy>Alejandro</cp:lastModifiedBy>
  <cp:revision>23</cp:revision>
  <dcterms:created xsi:type="dcterms:W3CDTF">2017-11-07T20:57:39Z</dcterms:created>
  <dcterms:modified xsi:type="dcterms:W3CDTF">2017-11-08T19:12:18Z</dcterms:modified>
</cp:coreProperties>
</file>