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57" r:id="rId4"/>
    <p:sldId id="258" r:id="rId5"/>
    <p:sldId id="261" r:id="rId6"/>
    <p:sldId id="262" r:id="rId7"/>
    <p:sldId id="263" r:id="rId8"/>
    <p:sldId id="268" r:id="rId9"/>
    <p:sldId id="378" r:id="rId10"/>
    <p:sldId id="264" r:id="rId11"/>
    <p:sldId id="269" r:id="rId12"/>
    <p:sldId id="265" r:id="rId13"/>
    <p:sldId id="275" r:id="rId14"/>
    <p:sldId id="277" r:id="rId15"/>
    <p:sldId id="279" r:id="rId16"/>
    <p:sldId id="281" r:id="rId17"/>
    <p:sldId id="330" r:id="rId18"/>
    <p:sldId id="338" r:id="rId19"/>
    <p:sldId id="329" r:id="rId20"/>
    <p:sldId id="284" r:id="rId21"/>
    <p:sldId id="339" r:id="rId22"/>
    <p:sldId id="340" r:id="rId23"/>
    <p:sldId id="362" r:id="rId24"/>
    <p:sldId id="308" r:id="rId25"/>
    <p:sldId id="368" r:id="rId26"/>
    <p:sldId id="369" r:id="rId27"/>
    <p:sldId id="286" r:id="rId28"/>
    <p:sldId id="313" r:id="rId29"/>
    <p:sldId id="359" r:id="rId30"/>
    <p:sldId id="360" r:id="rId31"/>
    <p:sldId id="287" r:id="rId32"/>
    <p:sldId id="314" r:id="rId33"/>
    <p:sldId id="305" r:id="rId34"/>
    <p:sldId id="288" r:id="rId35"/>
    <p:sldId id="289" r:id="rId36"/>
    <p:sldId id="290" r:id="rId37"/>
    <p:sldId id="332" r:id="rId38"/>
    <p:sldId id="333" r:id="rId39"/>
    <p:sldId id="335" r:id="rId40"/>
    <p:sldId id="331" r:id="rId41"/>
    <p:sldId id="291" r:id="rId42"/>
    <p:sldId id="292" r:id="rId43"/>
    <p:sldId id="306" r:id="rId44"/>
    <p:sldId id="336" r:id="rId45"/>
    <p:sldId id="337" r:id="rId46"/>
    <p:sldId id="293" r:id="rId47"/>
    <p:sldId id="343" r:id="rId48"/>
    <p:sldId id="349" r:id="rId49"/>
    <p:sldId id="294" r:id="rId50"/>
    <p:sldId id="295" r:id="rId51"/>
    <p:sldId id="296" r:id="rId52"/>
    <p:sldId id="350" r:id="rId53"/>
    <p:sldId id="297" r:id="rId54"/>
    <p:sldId id="298" r:id="rId55"/>
    <p:sldId id="299" r:id="rId56"/>
    <p:sldId id="300" r:id="rId57"/>
    <p:sldId id="351" r:id="rId58"/>
    <p:sldId id="353" r:id="rId59"/>
    <p:sldId id="355" r:id="rId60"/>
    <p:sldId id="309" r:id="rId61"/>
    <p:sldId id="320" r:id="rId62"/>
    <p:sldId id="322" r:id="rId63"/>
    <p:sldId id="323" r:id="rId64"/>
    <p:sldId id="372" r:id="rId65"/>
    <p:sldId id="373" r:id="rId66"/>
    <p:sldId id="374" r:id="rId67"/>
    <p:sldId id="375" r:id="rId68"/>
    <p:sldId id="376" r:id="rId69"/>
    <p:sldId id="377" r:id="rId70"/>
    <p:sldId id="310" r:id="rId71"/>
    <p:sldId id="302" r:id="rId72"/>
    <p:sldId id="318" r:id="rId73"/>
    <p:sldId id="303" r:id="rId74"/>
    <p:sldId id="347" r:id="rId75"/>
    <p:sldId id="348" r:id="rId76"/>
    <p:sldId id="358" r:id="rId77"/>
    <p:sldId id="361" r:id="rId7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2" d="100"/>
          <a:sy n="92" d="100"/>
        </p:scale>
        <p:origin x="-49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4327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3303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9394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404246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FA7C8EE-915B-494D-892E-1894E2A93FCC}" type="datetimeFigureOut">
              <a:rPr lang="es-MX" smtClean="0"/>
              <a:t>12/03/2018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06765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CFA7C8EE-915B-494D-892E-1894E2A93FCC}" type="datetimeFigureOut">
              <a:rPr lang="es-MX" smtClean="0"/>
              <a:t>12/03/2018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2101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CFA7C8EE-915B-494D-892E-1894E2A93FCC}" type="datetimeFigureOut">
              <a:rPr lang="es-MX" smtClean="0"/>
              <a:t>12/03/2018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95245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CFA7C8EE-915B-494D-892E-1894E2A93FCC}" type="datetimeFigureOut">
              <a:rPr lang="es-MX" smtClean="0"/>
              <a:t>12/03/2018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1066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FA7C8EE-915B-494D-892E-1894E2A93FCC}" type="datetimeFigureOut">
              <a:rPr lang="es-MX" smtClean="0"/>
              <a:t>12/03/2018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179691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12/03/2018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805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FA7C8EE-915B-494D-892E-1894E2A93FCC}" type="datetimeFigureOut">
              <a:rPr lang="es-MX" smtClean="0"/>
              <a:t>12/03/2018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7D41209-3B97-4AF6-8A73-88DECEFBFAEE}" type="slidenum">
              <a:rPr lang="es-MX" smtClean="0"/>
              <a:t>‹Nº›</a:t>
            </a:fld>
            <a:endParaRPr lang="es-MX"/>
          </a:p>
        </p:txBody>
      </p:sp>
    </p:spTree>
    <p:extLst>
      <p:ext uri="{BB962C8B-B14F-4D97-AF65-F5344CB8AC3E}">
        <p14:creationId xmlns:p14="http://schemas.microsoft.com/office/powerpoint/2010/main" val="351165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7C8EE-915B-494D-892E-1894E2A93FCC}" type="datetimeFigureOut">
              <a:rPr lang="es-MX" smtClean="0"/>
              <a:t>12/03/2018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1209-3B97-4AF6-8A73-88DECEFBFAEE}" type="slidenum">
              <a:rPr lang="es-MX" smtClean="0"/>
              <a:t>‹Nº›</a:t>
            </a:fld>
            <a:endParaRPr lang="es-MX"/>
          </a:p>
        </p:txBody>
      </p:sp>
    </p:spTree>
    <p:extLst>
      <p:ext uri="{BB962C8B-B14F-4D97-AF65-F5344CB8AC3E}">
        <p14:creationId xmlns:p14="http://schemas.microsoft.com/office/powerpoint/2010/main" val="113643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drifelcha@gmail.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3999" y="3979571"/>
            <a:ext cx="9144000" cy="1682911"/>
          </a:xfrm>
        </p:spPr>
        <p:txBody>
          <a:bodyPr>
            <a:normAutofit fontScale="90000"/>
          </a:bodyPr>
          <a:lstStyle/>
          <a:p>
            <a:r>
              <a:rPr lang="es-MX" b="1" dirty="0" smtClean="0"/>
              <a:t>Estudios con Detección de Señales</a:t>
            </a:r>
            <a:endParaRPr lang="es-MX" b="1" dirty="0"/>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40160" y="162247"/>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4466822" y="951899"/>
            <a:ext cx="3258355" cy="2604101"/>
          </a:xfrm>
          <a:prstGeom prst="rect">
            <a:avLst/>
          </a:prstGeom>
        </p:spPr>
      </p:pic>
    </p:spTree>
    <p:extLst>
      <p:ext uri="{BB962C8B-B14F-4D97-AF65-F5344CB8AC3E}">
        <p14:creationId xmlns:p14="http://schemas.microsoft.com/office/powerpoint/2010/main" val="143225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796249" y="1284047"/>
            <a:ext cx="8271255" cy="5239023"/>
          </a:xfrm>
          <a:prstGeom prst="rect">
            <a:avLst/>
          </a:prstGeom>
        </p:spPr>
      </p:pic>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30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7439" y="296068"/>
            <a:ext cx="10515600" cy="1325563"/>
          </a:xfrm>
        </p:spPr>
        <p:txBody>
          <a:bodyPr/>
          <a:lstStyle/>
          <a:p>
            <a:r>
              <a:rPr lang="es-MX" dirty="0" smtClean="0"/>
              <a:t>Los aciertos pagan y los errores cuestan….</a:t>
            </a:r>
            <a:br>
              <a:rPr lang="es-MX" dirty="0" smtClean="0"/>
            </a:br>
            <a:endParaRPr lang="es-MX" sz="2500" i="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4883172" y="1054669"/>
            <a:ext cx="6315075" cy="5495925"/>
          </a:xfrm>
          <a:prstGeom prst="rect">
            <a:avLst/>
          </a:prstGeom>
        </p:spPr>
      </p:pic>
    </p:spTree>
    <p:extLst>
      <p:ext uri="{BB962C8B-B14F-4D97-AF65-F5344CB8AC3E}">
        <p14:creationId xmlns:p14="http://schemas.microsoft.com/office/powerpoint/2010/main" val="1162528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93501" y="133305"/>
            <a:ext cx="10515600" cy="1325563"/>
          </a:xfrm>
        </p:spPr>
        <p:txBody>
          <a:bodyPr/>
          <a:lstStyle/>
          <a:p>
            <a:pPr algn="ctr"/>
            <a:r>
              <a:rPr lang="es-MX" b="1" dirty="0"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sp>
        <p:nvSpPr>
          <p:cNvPr id="7" name="Marcador de contenido 6"/>
          <p:cNvSpPr>
            <a:spLocks noGrp="1"/>
          </p:cNvSpPr>
          <p:nvPr>
            <p:ph sz="half" idx="1"/>
          </p:nvPr>
        </p:nvSpPr>
        <p:spPr/>
        <p:txBody>
          <a:bodyPr/>
          <a:lstStyle/>
          <a:p>
            <a:endParaRPr lang="es-MX" dirty="0" smtClean="0"/>
          </a:p>
          <a:p>
            <a:endParaRPr lang="es-MX" dirty="0"/>
          </a:p>
        </p:txBody>
      </p:sp>
      <p:sp>
        <p:nvSpPr>
          <p:cNvPr id="8" name="Marcador de contenido 7"/>
          <p:cNvSpPr>
            <a:spLocks noGrp="1"/>
          </p:cNvSpPr>
          <p:nvPr>
            <p:ph sz="half" idx="2"/>
          </p:nvPr>
        </p:nvSpPr>
        <p:spPr/>
        <p:txBody>
          <a:bodyPr/>
          <a:lstStyle/>
          <a:p>
            <a:endParaRPr lang="es-MX" dirty="0" smtClean="0"/>
          </a:p>
          <a:p>
            <a:endParaRPr lang="es-MX" dirty="0"/>
          </a:p>
        </p:txBody>
      </p:sp>
      <p:pic>
        <p:nvPicPr>
          <p:cNvPr id="9" name="Imagen 8"/>
          <p:cNvPicPr>
            <a:picLocks noChangeAspect="1"/>
          </p:cNvPicPr>
          <p:nvPr/>
        </p:nvPicPr>
        <p:blipFill>
          <a:blip r:embed="rId2"/>
          <a:stretch>
            <a:fillRect/>
          </a:stretch>
        </p:blipFill>
        <p:spPr>
          <a:xfrm>
            <a:off x="2693764" y="1362075"/>
            <a:ext cx="6315075" cy="5495925"/>
          </a:xfrm>
          <a:prstGeom prst="rect">
            <a:avLst/>
          </a:prstGeom>
        </p:spPr>
      </p:pic>
    </p:spTree>
    <p:extLst>
      <p:ext uri="{BB962C8B-B14F-4D97-AF65-F5344CB8AC3E}">
        <p14:creationId xmlns:p14="http://schemas.microsoft.com/office/powerpoint/2010/main" val="2560057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spTree>
    <p:extLst>
      <p:ext uri="{BB962C8B-B14F-4D97-AF65-F5344CB8AC3E}">
        <p14:creationId xmlns:p14="http://schemas.microsoft.com/office/powerpoint/2010/main" val="341467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sp>
        <p:nvSpPr>
          <p:cNvPr id="5" name="Título 3"/>
          <p:cNvSpPr txBox="1">
            <a:spLocks/>
          </p:cNvSpPr>
          <p:nvPr/>
        </p:nvSpPr>
        <p:spPr>
          <a:xfrm>
            <a:off x="70941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smtClean="0">
                <a:effectLst>
                  <a:outerShdw blurRad="38100" dist="38100" dir="2700000" algn="tl">
                    <a:srgbClr val="000000">
                      <a:alpha val="43137"/>
                    </a:srgbClr>
                  </a:outerShdw>
                </a:effectLst>
              </a:rPr>
              <a:t>Teoría de Detección de Señales</a:t>
            </a:r>
            <a:endParaRPr lang="es-MX"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stretch>
            <a:fillRect/>
          </a:stretch>
        </p:blipFill>
        <p:spPr>
          <a:xfrm>
            <a:off x="567444" y="2055813"/>
            <a:ext cx="5133975" cy="3248025"/>
          </a:xfrm>
          <a:prstGeom prst="rect">
            <a:avLst/>
          </a:prstGeom>
        </p:spPr>
      </p:pic>
      <p:pic>
        <p:nvPicPr>
          <p:cNvPr id="8" name="Imagen 7"/>
          <p:cNvPicPr>
            <a:picLocks noChangeAspect="1"/>
          </p:cNvPicPr>
          <p:nvPr/>
        </p:nvPicPr>
        <p:blipFill>
          <a:blip r:embed="rId3"/>
          <a:stretch>
            <a:fillRect/>
          </a:stretch>
        </p:blipFill>
        <p:spPr>
          <a:xfrm>
            <a:off x="5859887" y="2125014"/>
            <a:ext cx="5996490" cy="3662721"/>
          </a:xfrm>
          <a:prstGeom prst="rect">
            <a:avLst/>
          </a:prstGeom>
        </p:spPr>
      </p:pic>
    </p:spTree>
    <p:extLst>
      <p:ext uri="{BB962C8B-B14F-4D97-AF65-F5344CB8AC3E}">
        <p14:creationId xmlns:p14="http://schemas.microsoft.com/office/powerpoint/2010/main" val="2959071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TDS en Memoria de Reconocimiento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sz="half" idx="1"/>
          </p:nvPr>
        </p:nvSpPr>
        <p:spPr/>
        <p:txBody>
          <a:bodyPr/>
          <a:lstStyle/>
          <a:p>
            <a:endParaRPr lang="es-MX" dirty="0" smtClean="0"/>
          </a:p>
          <a:p>
            <a:endParaRPr lang="es-MX" dirty="0"/>
          </a:p>
        </p:txBody>
      </p:sp>
      <p:sp>
        <p:nvSpPr>
          <p:cNvPr id="4" name="Marcador de contenido 3"/>
          <p:cNvSpPr>
            <a:spLocks noGrp="1"/>
          </p:cNvSpPr>
          <p:nvPr>
            <p:ph sz="half" idx="2"/>
          </p:nvPr>
        </p:nvSpPr>
        <p:spPr/>
        <p:txBody>
          <a:bodyPr/>
          <a:lstStyle/>
          <a:p>
            <a:endParaRPr lang="es-MX" dirty="0" smtClean="0"/>
          </a:p>
          <a:p>
            <a:endParaRPr lang="es-MX" dirty="0"/>
          </a:p>
        </p:txBody>
      </p:sp>
      <p:pic>
        <p:nvPicPr>
          <p:cNvPr id="6" name="Imagen 5"/>
          <p:cNvPicPr>
            <a:picLocks noChangeAspect="1"/>
          </p:cNvPicPr>
          <p:nvPr/>
        </p:nvPicPr>
        <p:blipFill>
          <a:blip r:embed="rId2"/>
          <a:stretch>
            <a:fillRect/>
          </a:stretch>
        </p:blipFill>
        <p:spPr>
          <a:xfrm>
            <a:off x="2687952" y="1690688"/>
            <a:ext cx="7291647" cy="4486275"/>
          </a:xfrm>
          <a:prstGeom prst="rect">
            <a:avLst/>
          </a:prstGeom>
        </p:spPr>
      </p:pic>
    </p:spTree>
    <p:extLst>
      <p:ext uri="{BB962C8B-B14F-4D97-AF65-F5344CB8AC3E}">
        <p14:creationId xmlns:p14="http://schemas.microsoft.com/office/powerpoint/2010/main" val="1169416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dirty="0" smtClean="0">
                <a:solidFill>
                  <a:schemeClr val="tx1"/>
                </a:solidFill>
              </a:rPr>
              <a:t>Hace referencia a un </a:t>
            </a:r>
            <a:r>
              <a:rPr lang="es-MX" sz="4000" b="1" dirty="0" smtClean="0">
                <a:solidFill>
                  <a:schemeClr val="tx1"/>
                </a:solidFill>
                <a:effectLst>
                  <a:outerShdw blurRad="38100" dist="38100" dir="2700000" algn="tl">
                    <a:srgbClr val="000000">
                      <a:alpha val="43137"/>
                    </a:srgbClr>
                  </a:outerShdw>
                </a:effectLst>
              </a:rPr>
              <a:t>patrón de respuestas </a:t>
            </a:r>
            <a:r>
              <a:rPr lang="es-MX" sz="4000" dirty="0" smtClean="0">
                <a:solidFill>
                  <a:schemeClr val="tx1"/>
                </a:solidFill>
              </a:rPr>
              <a:t>consistentemente reportado en estudios de memoria de reconocimiento donde </a:t>
            </a:r>
            <a:r>
              <a:rPr lang="es-MX" sz="4000" b="1" dirty="0" smtClean="0">
                <a:solidFill>
                  <a:schemeClr val="tx1"/>
                </a:solidFill>
                <a:effectLst>
                  <a:outerShdw blurRad="38100" dist="38100" dir="2700000" algn="tl">
                    <a:srgbClr val="000000">
                      <a:alpha val="43137"/>
                    </a:srgbClr>
                  </a:outerShdw>
                </a:effectLst>
              </a:rPr>
              <a:t>la Teoría de Detección de Señales </a:t>
            </a:r>
            <a:r>
              <a:rPr lang="es-MX" sz="4000" dirty="0" smtClean="0">
                <a:solidFill>
                  <a:schemeClr val="tx1"/>
                </a:solidFill>
                <a:effectLst>
                  <a:outerShdw blurRad="38100" dist="38100" dir="2700000" algn="tl">
                    <a:srgbClr val="000000">
                      <a:alpha val="43137"/>
                    </a:srgbClr>
                  </a:outerShdw>
                </a:effectLst>
              </a:rPr>
              <a:t>es aplicada para analizar los datos obtenidos experimentalmente</a:t>
            </a:r>
          </a:p>
        </p:txBody>
      </p:sp>
    </p:spTree>
    <p:extLst>
      <p:ext uri="{BB962C8B-B14F-4D97-AF65-F5344CB8AC3E}">
        <p14:creationId xmlns:p14="http://schemas.microsoft.com/office/powerpoint/2010/main" val="878132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2"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Fase de Estudio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3"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a:p>
            <a:pPr algn="ctr"/>
            <a:r>
              <a:rPr lang="es-MX" dirty="0" smtClean="0"/>
              <a:t>&lt;&lt;palabras poco comunes&gt;&gt;</a:t>
            </a:r>
            <a:endParaRPr lang="es-MX" dirty="0"/>
          </a:p>
        </p:txBody>
      </p:sp>
      <p:sp>
        <p:nvSpPr>
          <p:cNvPr id="9"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a:p>
            <a:pPr algn="ctr"/>
            <a:r>
              <a:rPr lang="es-MX" dirty="0" smtClean="0"/>
              <a:t>&lt;&lt;palabras muy comunes&gt;&gt;</a:t>
            </a:r>
            <a:endParaRPr lang="es-MX" dirty="0"/>
          </a:p>
        </p:txBody>
      </p:sp>
    </p:spTree>
    <p:extLst>
      <p:ext uri="{BB962C8B-B14F-4D97-AF65-F5344CB8AC3E}">
        <p14:creationId xmlns:p14="http://schemas.microsoft.com/office/powerpoint/2010/main" val="2456602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endParaRPr lang="es-MX" sz="4000" dirty="0" smtClean="0">
              <a:solidFill>
                <a:schemeClr val="tx1"/>
              </a:solidFill>
              <a:effectLst>
                <a:outerShdw blurRad="38100" dist="38100" dir="2700000" algn="tl">
                  <a:srgbClr val="000000">
                    <a:alpha val="43137"/>
                  </a:srgbClr>
                </a:outerShdw>
              </a:effectLst>
            </a:endParaRPr>
          </a:p>
          <a:p>
            <a:pPr algn="just"/>
            <a:endParaRPr lang="es-MX" sz="4000" dirty="0" smtClean="0">
              <a:solidFill>
                <a:schemeClr val="tx1"/>
              </a:solidFill>
              <a:effectLst>
                <a:outerShdw blurRad="38100" dist="38100" dir="2700000" algn="tl">
                  <a:srgbClr val="000000">
                    <a:alpha val="43137"/>
                  </a:srgbClr>
                </a:outerShdw>
              </a:effectLst>
            </a:endParaRPr>
          </a:p>
        </p:txBody>
      </p:sp>
      <p:sp>
        <p:nvSpPr>
          <p:cNvPr id="2" name="1 Rectángulo redondeado"/>
          <p:cNvSpPr/>
          <p:nvPr/>
        </p:nvSpPr>
        <p:spPr>
          <a:xfrm>
            <a:off x="607868" y="1818409"/>
            <a:ext cx="363681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Fase de Estudio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a:p>
        </p:txBody>
      </p:sp>
      <p:sp>
        <p:nvSpPr>
          <p:cNvPr id="3" name="2 Rectángulo redondeado"/>
          <p:cNvSpPr/>
          <p:nvPr/>
        </p:nvSpPr>
        <p:spPr>
          <a:xfrm>
            <a:off x="768927" y="2774373"/>
            <a:ext cx="3314700"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a:p>
            <a:pPr algn="ctr"/>
            <a:r>
              <a:rPr lang="es-MX" dirty="0" smtClean="0"/>
              <a:t>&lt;&lt;palabras poco comunes&gt;&gt;</a:t>
            </a:r>
            <a:endParaRPr lang="es-MX" dirty="0"/>
          </a:p>
        </p:txBody>
      </p:sp>
      <p:sp>
        <p:nvSpPr>
          <p:cNvPr id="9" name="8 Rectángulo redondeado"/>
          <p:cNvSpPr/>
          <p:nvPr/>
        </p:nvSpPr>
        <p:spPr>
          <a:xfrm>
            <a:off x="768927" y="3825585"/>
            <a:ext cx="3314700"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a:p>
            <a:pPr algn="ctr"/>
            <a:r>
              <a:rPr lang="es-MX" dirty="0" smtClean="0"/>
              <a:t>&lt;&lt;palabras muy comunes&gt;&gt;</a:t>
            </a:r>
            <a:endParaRPr lang="es-MX" dirty="0"/>
          </a:p>
        </p:txBody>
      </p:sp>
      <p:sp>
        <p:nvSpPr>
          <p:cNvPr id="4" name="3 Flecha derecha"/>
          <p:cNvSpPr/>
          <p:nvPr/>
        </p:nvSpPr>
        <p:spPr>
          <a:xfrm>
            <a:off x="4707082" y="3205595"/>
            <a:ext cx="924791" cy="6199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7 Rectángulo redondeado"/>
          <p:cNvSpPr/>
          <p:nvPr/>
        </p:nvSpPr>
        <p:spPr>
          <a:xfrm>
            <a:off x="6153150" y="1970808"/>
            <a:ext cx="4798868" cy="363681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sz="3200" b="1" dirty="0" smtClean="0">
                <a:solidFill>
                  <a:schemeClr val="tx1"/>
                </a:solidFill>
                <a:effectLst>
                  <a:outerShdw blurRad="38100" dist="38100" dir="2700000" algn="tl">
                    <a:srgbClr val="000000">
                      <a:alpha val="43137"/>
                    </a:srgbClr>
                  </a:outerShdw>
                </a:effectLst>
              </a:rPr>
              <a:t>Tarea de Reconocimiento</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a:p>
          <a:p>
            <a:pPr algn="ctr"/>
            <a:r>
              <a:rPr lang="es-MX" sz="3000" b="1" dirty="0" smtClean="0">
                <a:solidFill>
                  <a:schemeClr val="tx1"/>
                </a:solidFill>
                <a:effectLst>
                  <a:outerShdw blurRad="38100" dist="38100" dir="2700000" algn="tl">
                    <a:srgbClr val="000000">
                      <a:alpha val="43137"/>
                    </a:srgbClr>
                  </a:outerShdw>
                </a:effectLst>
              </a:rPr>
              <a:t>¿Este estímulo es Viejo?</a:t>
            </a:r>
            <a:endParaRPr lang="es-MX" sz="3000" b="1" dirty="0">
              <a:solidFill>
                <a:schemeClr val="tx1"/>
              </a:solidFill>
              <a:effectLst>
                <a:outerShdw blurRad="38100" dist="38100" dir="2700000" algn="tl">
                  <a:srgbClr val="000000">
                    <a:alpha val="43137"/>
                  </a:srgbClr>
                </a:outerShdw>
              </a:effectLst>
            </a:endParaRPr>
          </a:p>
        </p:txBody>
      </p:sp>
      <p:sp>
        <p:nvSpPr>
          <p:cNvPr id="10" name="9 Rectángulo redondeado"/>
          <p:cNvSpPr/>
          <p:nvPr/>
        </p:nvSpPr>
        <p:spPr>
          <a:xfrm>
            <a:off x="6735041" y="2774373"/>
            <a:ext cx="1442605" cy="86244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MX" dirty="0" smtClean="0"/>
              <a:t>Clase A</a:t>
            </a:r>
          </a:p>
        </p:txBody>
      </p:sp>
      <p:sp>
        <p:nvSpPr>
          <p:cNvPr id="11" name="10 Rectángulo redondeado"/>
          <p:cNvSpPr/>
          <p:nvPr/>
        </p:nvSpPr>
        <p:spPr>
          <a:xfrm>
            <a:off x="6735041" y="3825585"/>
            <a:ext cx="1442605" cy="862445"/>
          </a:xfrm>
          <a:prstGeom prst="roundRect">
            <a:avLst/>
          </a:prstGeom>
          <a:solidFill>
            <a:schemeClr val="accent2">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MX" dirty="0" smtClean="0"/>
              <a:t>Clase B</a:t>
            </a:r>
          </a:p>
        </p:txBody>
      </p:sp>
      <p:sp>
        <p:nvSpPr>
          <p:cNvPr id="12" name="11 Rectángulo redondeado"/>
          <p:cNvSpPr/>
          <p:nvPr/>
        </p:nvSpPr>
        <p:spPr>
          <a:xfrm>
            <a:off x="9038360" y="2774372"/>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Clase A</a:t>
            </a:r>
          </a:p>
        </p:txBody>
      </p:sp>
      <p:sp>
        <p:nvSpPr>
          <p:cNvPr id="13" name="12 Rectángulo redondeado"/>
          <p:cNvSpPr/>
          <p:nvPr/>
        </p:nvSpPr>
        <p:spPr>
          <a:xfrm>
            <a:off x="9038360" y="3825584"/>
            <a:ext cx="1442605" cy="8624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Clase B</a:t>
            </a:r>
          </a:p>
        </p:txBody>
      </p:sp>
    </p:spTree>
    <p:extLst>
      <p:ext uri="{BB962C8B-B14F-4D97-AF65-F5344CB8AC3E}">
        <p14:creationId xmlns:p14="http://schemas.microsoft.com/office/powerpoint/2010/main" val="161757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831850" y="447609"/>
            <a:ext cx="10515600" cy="1110735"/>
          </a:xfrm>
        </p:spPr>
        <p:txBody>
          <a:bodyPr/>
          <a:lstStyle/>
          <a:p>
            <a:pPr algn="r"/>
            <a:r>
              <a:rPr lang="es-MX" b="1" dirty="0" smtClean="0"/>
              <a:t>El Efecto Espejo</a:t>
            </a:r>
            <a:endParaRPr lang="es-MX" b="1" dirty="0"/>
          </a:p>
        </p:txBody>
      </p:sp>
      <p:sp>
        <p:nvSpPr>
          <p:cNvPr id="6" name="Marcador de texto 5"/>
          <p:cNvSpPr>
            <a:spLocks noGrp="1"/>
          </p:cNvSpPr>
          <p:nvPr>
            <p:ph type="body" idx="1"/>
          </p:nvPr>
        </p:nvSpPr>
        <p:spPr>
          <a:xfrm>
            <a:off x="922002" y="1756111"/>
            <a:ext cx="10515600" cy="3434075"/>
          </a:xfrm>
        </p:spPr>
        <p:txBody>
          <a:bodyPr>
            <a:noAutofit/>
          </a:bodyPr>
          <a:lstStyle/>
          <a:p>
            <a:pPr algn="just"/>
            <a:r>
              <a:rPr lang="es-MX" sz="4000" b="1" dirty="0" smtClean="0">
                <a:solidFill>
                  <a:schemeClr val="tx1"/>
                </a:solidFill>
                <a:effectLst>
                  <a:outerShdw blurRad="38100" dist="38100" dir="2700000" algn="tl">
                    <a:srgbClr val="000000">
                      <a:alpha val="43137"/>
                    </a:srgbClr>
                  </a:outerShdw>
                </a:effectLst>
              </a:rPr>
              <a:t>Patrón de respuestas </a:t>
            </a:r>
            <a:r>
              <a:rPr lang="es-MX" sz="4000" dirty="0" smtClean="0">
                <a:solidFill>
                  <a:schemeClr val="tx1"/>
                </a:solidFill>
              </a:rPr>
              <a:t>que consistentemente señala que, al comparar el desempeño de los participantes entre una clase A y B, </a:t>
            </a:r>
            <a:r>
              <a:rPr lang="es-MX" sz="4000" b="1" dirty="0" smtClean="0">
                <a:solidFill>
                  <a:schemeClr val="tx1"/>
                </a:solidFill>
                <a:effectLst>
                  <a:outerShdw blurRad="38100" dist="38100" dir="2700000" algn="tl">
                    <a:srgbClr val="000000">
                      <a:alpha val="43137"/>
                    </a:srgbClr>
                  </a:outerShdw>
                </a:effectLst>
              </a:rPr>
              <a:t>no sólo aciertan más en la clase con mayor </a:t>
            </a:r>
            <a:r>
              <a:rPr lang="es-MX" sz="4000" b="1" dirty="0" err="1" smtClean="0">
                <a:solidFill>
                  <a:schemeClr val="tx1"/>
                </a:solidFill>
                <a:effectLst>
                  <a:outerShdw blurRad="38100" dist="38100" dir="2700000" algn="tl">
                    <a:srgbClr val="000000">
                      <a:alpha val="43137"/>
                    </a:srgbClr>
                  </a:outerShdw>
                </a:effectLst>
              </a:rPr>
              <a:t>discriminabilidad</a:t>
            </a:r>
            <a:r>
              <a:rPr lang="es-MX" sz="4000" b="1" dirty="0" smtClean="0">
                <a:solidFill>
                  <a:schemeClr val="tx1"/>
                </a:solidFill>
                <a:effectLst>
                  <a:outerShdw blurRad="38100" dist="38100" dir="2700000" algn="tl">
                    <a:srgbClr val="000000">
                      <a:alpha val="43137"/>
                    </a:srgbClr>
                  </a:outerShdw>
                </a:effectLst>
              </a:rPr>
              <a:t>, sino que también se equivocan menos.</a:t>
            </a:r>
          </a:p>
        </p:txBody>
      </p:sp>
    </p:spTree>
    <p:extLst>
      <p:ext uri="{BB962C8B-B14F-4D97-AF65-F5344CB8AC3E}">
        <p14:creationId xmlns:p14="http://schemas.microsoft.com/office/powerpoint/2010/main" val="3897278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Introducción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394583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7"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spTree>
    <p:extLst>
      <p:ext uri="{BB962C8B-B14F-4D97-AF65-F5344CB8AC3E}">
        <p14:creationId xmlns:p14="http://schemas.microsoft.com/office/powerpoint/2010/main" val="3079453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spTree>
    <p:extLst>
      <p:ext uri="{BB962C8B-B14F-4D97-AF65-F5344CB8AC3E}">
        <p14:creationId xmlns:p14="http://schemas.microsoft.com/office/powerpoint/2010/main" val="372525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pic>
        <p:nvPicPr>
          <p:cNvPr id="7" name="Imagen 9"/>
          <p:cNvPicPr>
            <a:picLocks noChangeAspect="1"/>
          </p:cNvPicPr>
          <p:nvPr/>
        </p:nvPicPr>
        <p:blipFill>
          <a:blip r:embed="rId3"/>
          <a:stretch>
            <a:fillRect/>
          </a:stretch>
        </p:blipFill>
        <p:spPr>
          <a:xfrm>
            <a:off x="5119469" y="2858051"/>
            <a:ext cx="4781348" cy="3577652"/>
          </a:xfrm>
          <a:prstGeom prst="rect">
            <a:avLst/>
          </a:prstGeom>
        </p:spPr>
      </p:pic>
    </p:spTree>
    <p:extLst>
      <p:ext uri="{BB962C8B-B14F-4D97-AF65-F5344CB8AC3E}">
        <p14:creationId xmlns:p14="http://schemas.microsoft.com/office/powerpoint/2010/main" val="985585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232893" y="246083"/>
            <a:ext cx="10515600" cy="662257"/>
          </a:xfrm>
        </p:spPr>
        <p:txBody>
          <a:bodyPr>
            <a:normAutofit fontScale="90000"/>
          </a:bodyPr>
          <a:lstStyle/>
          <a:p>
            <a:r>
              <a:rPr lang="es-MX" b="1" dirty="0" smtClean="0"/>
              <a:t>Tareas binarias (Sí/No)</a:t>
            </a:r>
            <a:endParaRPr lang="es-MX" b="1" dirty="0"/>
          </a:p>
        </p:txBody>
      </p:sp>
      <p:sp>
        <p:nvSpPr>
          <p:cNvPr id="9" name="Marcador de contenido 8"/>
          <p:cNvSpPr>
            <a:spLocks noGrp="1"/>
          </p:cNvSpPr>
          <p:nvPr>
            <p:ph idx="1"/>
          </p:nvPr>
        </p:nvSpPr>
        <p:spPr>
          <a:xfrm>
            <a:off x="812441" y="1690688"/>
            <a:ext cx="10515600" cy="4351338"/>
          </a:xfrm>
        </p:spPr>
        <p:txBody>
          <a:bodyPr/>
          <a:lstStyle/>
          <a:p>
            <a:endParaRPr lang="es-MX" dirty="0" smtClean="0"/>
          </a:p>
          <a:p>
            <a:endParaRPr lang="es-MX" dirty="0"/>
          </a:p>
        </p:txBody>
      </p:sp>
      <p:sp>
        <p:nvSpPr>
          <p:cNvPr id="5" name="Rectángulo redondeado 6"/>
          <p:cNvSpPr/>
          <p:nvPr/>
        </p:nvSpPr>
        <p:spPr>
          <a:xfrm>
            <a:off x="92102" y="2858051"/>
            <a:ext cx="3283159" cy="1972971"/>
          </a:xfrm>
          <a:prstGeom prst="roundRect">
            <a:avLst/>
          </a:prstGeom>
          <a:solidFill>
            <a:schemeClr val="bg2"/>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2000" b="1" dirty="0" smtClean="0">
                <a:solidFill>
                  <a:schemeClr val="tx1"/>
                </a:solidFill>
              </a:rPr>
              <a:t>Tarea:</a:t>
            </a:r>
          </a:p>
          <a:p>
            <a:pPr algn="ctr"/>
            <a:endParaRPr lang="es-MX" sz="1000" b="1" dirty="0">
              <a:solidFill>
                <a:schemeClr val="tx1"/>
              </a:solidFill>
            </a:endParaRPr>
          </a:p>
          <a:p>
            <a:pPr algn="ctr"/>
            <a:r>
              <a:rPr lang="es-MX" sz="2000" b="1" dirty="0" smtClean="0">
                <a:solidFill>
                  <a:schemeClr val="tx1"/>
                </a:solidFill>
              </a:rPr>
              <a:t>¿Este estímulo ya se te había presentado antes?</a:t>
            </a:r>
          </a:p>
          <a:p>
            <a:pPr algn="ctr"/>
            <a:endParaRPr lang="es-MX" sz="1000" b="1" dirty="0">
              <a:solidFill>
                <a:schemeClr val="tx1"/>
              </a:solidFill>
            </a:endParaRPr>
          </a:p>
          <a:p>
            <a:pPr algn="ctr"/>
            <a:r>
              <a:rPr lang="es-MX" sz="2000" b="1" dirty="0" smtClean="0">
                <a:solidFill>
                  <a:schemeClr val="tx1"/>
                </a:solidFill>
              </a:rPr>
              <a:t>Sí / No</a:t>
            </a:r>
            <a:endParaRPr lang="es-MX" sz="2000" b="1" dirty="0">
              <a:solidFill>
                <a:schemeClr val="tx1"/>
              </a:solidFill>
            </a:endParaRPr>
          </a:p>
        </p:txBody>
      </p:sp>
      <p:pic>
        <p:nvPicPr>
          <p:cNvPr id="6" name="Imagen 4"/>
          <p:cNvPicPr>
            <a:picLocks noChangeAspect="1"/>
          </p:cNvPicPr>
          <p:nvPr/>
        </p:nvPicPr>
        <p:blipFill>
          <a:blip r:embed="rId2"/>
          <a:stretch>
            <a:fillRect/>
          </a:stretch>
        </p:blipFill>
        <p:spPr>
          <a:xfrm>
            <a:off x="3557518" y="1183983"/>
            <a:ext cx="8405882" cy="1339328"/>
          </a:xfrm>
          <a:prstGeom prst="rect">
            <a:avLst/>
          </a:prstGeom>
        </p:spPr>
      </p:pic>
      <p:pic>
        <p:nvPicPr>
          <p:cNvPr id="7" name="Imagen 9"/>
          <p:cNvPicPr>
            <a:picLocks noChangeAspect="1"/>
          </p:cNvPicPr>
          <p:nvPr/>
        </p:nvPicPr>
        <p:blipFill>
          <a:blip r:embed="rId3"/>
          <a:stretch>
            <a:fillRect/>
          </a:stretch>
        </p:blipFill>
        <p:spPr>
          <a:xfrm>
            <a:off x="5119469" y="2858051"/>
            <a:ext cx="4781348" cy="3577652"/>
          </a:xfrm>
          <a:prstGeom prst="rect">
            <a:avLst/>
          </a:prstGeom>
        </p:spPr>
      </p:pic>
      <p:cxnSp>
        <p:nvCxnSpPr>
          <p:cNvPr id="3" name="2 Conector recto de flecha"/>
          <p:cNvCxnSpPr/>
          <p:nvPr/>
        </p:nvCxnSpPr>
        <p:spPr>
          <a:xfrm>
            <a:off x="6099464" y="1652155"/>
            <a:ext cx="1745672" cy="386541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7124700" y="1673488"/>
            <a:ext cx="813955" cy="34700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flipH="1">
            <a:off x="8123959" y="1673488"/>
            <a:ext cx="126423" cy="297338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H="1">
            <a:off x="8499764" y="1652155"/>
            <a:ext cx="810492" cy="280554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57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Tareas con 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2965261" y="2942887"/>
            <a:ext cx="5395090" cy="3915113"/>
          </a:xfrm>
          <a:prstGeom prst="rect">
            <a:avLst/>
          </a:prstGeom>
        </p:spPr>
      </p:pic>
    </p:spTree>
    <p:extLst>
      <p:ext uri="{BB962C8B-B14F-4D97-AF65-F5344CB8AC3E}">
        <p14:creationId xmlns:p14="http://schemas.microsoft.com/office/powerpoint/2010/main" val="2946309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Tareas con 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2965261" y="2942887"/>
            <a:ext cx="5395090" cy="3915113"/>
          </a:xfrm>
          <a:prstGeom prst="rect">
            <a:avLst/>
          </a:prstGeom>
        </p:spPr>
      </p:pic>
      <p:pic>
        <p:nvPicPr>
          <p:cNvPr id="5" name="Imagen 4"/>
          <p:cNvPicPr>
            <a:picLocks noChangeAspect="1"/>
          </p:cNvPicPr>
          <p:nvPr/>
        </p:nvPicPr>
        <p:blipFill>
          <a:blip r:embed="rId3"/>
          <a:stretch>
            <a:fillRect/>
          </a:stretch>
        </p:blipFill>
        <p:spPr>
          <a:xfrm>
            <a:off x="2677208" y="2565556"/>
            <a:ext cx="5683143" cy="4292444"/>
          </a:xfrm>
          <a:prstGeom prst="rect">
            <a:avLst/>
          </a:prstGeom>
        </p:spPr>
      </p:pic>
    </p:spTree>
    <p:extLst>
      <p:ext uri="{BB962C8B-B14F-4D97-AF65-F5344CB8AC3E}">
        <p14:creationId xmlns:p14="http://schemas.microsoft.com/office/powerpoint/2010/main" val="3011350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287" y="111113"/>
            <a:ext cx="10515600" cy="1325563"/>
          </a:xfrm>
        </p:spPr>
        <p:txBody>
          <a:bodyPr/>
          <a:lstStyle/>
          <a:p>
            <a:r>
              <a:rPr lang="es-MX" b="1" dirty="0" smtClean="0"/>
              <a:t>Tareas con Escala de confianza</a:t>
            </a:r>
            <a:endParaRPr lang="es-MX" b="1" dirty="0"/>
          </a:p>
        </p:txBody>
      </p:sp>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2965261" y="2942887"/>
            <a:ext cx="5395090" cy="3915113"/>
          </a:xfrm>
          <a:prstGeom prst="rect">
            <a:avLst/>
          </a:prstGeom>
        </p:spPr>
      </p:pic>
      <p:pic>
        <p:nvPicPr>
          <p:cNvPr id="5" name="Imagen 4"/>
          <p:cNvPicPr>
            <a:picLocks noChangeAspect="1"/>
          </p:cNvPicPr>
          <p:nvPr/>
        </p:nvPicPr>
        <p:blipFill>
          <a:blip r:embed="rId3"/>
          <a:stretch>
            <a:fillRect/>
          </a:stretch>
        </p:blipFill>
        <p:spPr>
          <a:xfrm>
            <a:off x="2677208" y="2565556"/>
            <a:ext cx="5683143" cy="4292444"/>
          </a:xfrm>
          <a:prstGeom prst="rect">
            <a:avLst/>
          </a:prstGeom>
        </p:spPr>
      </p:pic>
      <p:pic>
        <p:nvPicPr>
          <p:cNvPr id="6" name="Imagen 5"/>
          <p:cNvPicPr>
            <a:picLocks noChangeAspect="1"/>
          </p:cNvPicPr>
          <p:nvPr/>
        </p:nvPicPr>
        <p:blipFill>
          <a:blip r:embed="rId4"/>
          <a:stretch>
            <a:fillRect/>
          </a:stretch>
        </p:blipFill>
        <p:spPr>
          <a:xfrm>
            <a:off x="2862262" y="1154202"/>
            <a:ext cx="6467475" cy="1819275"/>
          </a:xfrm>
          <a:prstGeom prst="rect">
            <a:avLst/>
          </a:prstGeom>
        </p:spPr>
      </p:pic>
    </p:spTree>
    <p:extLst>
      <p:ext uri="{BB962C8B-B14F-4D97-AF65-F5344CB8AC3E}">
        <p14:creationId xmlns:p14="http://schemas.microsoft.com/office/powerpoint/2010/main" val="2076658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Tree>
    <p:extLst>
      <p:ext uri="{BB962C8B-B14F-4D97-AF65-F5344CB8AC3E}">
        <p14:creationId xmlns:p14="http://schemas.microsoft.com/office/powerpoint/2010/main" val="3526320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smtClean="0">
                <a:effectLst>
                  <a:outerShdw blurRad="38100" dist="38100" dir="2700000" algn="tl">
                    <a:srgbClr val="000000">
                      <a:alpha val="43137"/>
                    </a:srgbClr>
                  </a:outerShdw>
                </a:effectLst>
              </a:rPr>
              <a:t>Relevancia del Efecto Espejo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604091"/>
            <a:ext cx="10515600" cy="4351338"/>
          </a:xfrm>
        </p:spPr>
        <p:txBody>
          <a:bodyPr/>
          <a:lstStyle/>
          <a:p>
            <a:r>
              <a:rPr lang="es-MX" dirty="0" smtClean="0"/>
              <a:t>¿Por qué tendría que haber más de una distribución representando al ruido?</a:t>
            </a:r>
            <a:endParaRPr lang="es-MX" dirty="0"/>
          </a:p>
        </p:txBody>
      </p:sp>
      <p:pic>
        <p:nvPicPr>
          <p:cNvPr id="4" name="Imagen 3"/>
          <p:cNvPicPr>
            <a:picLocks noChangeAspect="1"/>
          </p:cNvPicPr>
          <p:nvPr/>
        </p:nvPicPr>
        <p:blipFill>
          <a:blip r:embed="rId2"/>
          <a:stretch>
            <a:fillRect/>
          </a:stretch>
        </p:blipFill>
        <p:spPr>
          <a:xfrm>
            <a:off x="339614" y="2337746"/>
            <a:ext cx="6202855" cy="4624829"/>
          </a:xfrm>
          <a:prstGeom prst="rect">
            <a:avLst/>
          </a:prstGeom>
        </p:spPr>
      </p:pic>
      <p:sp>
        <p:nvSpPr>
          <p:cNvPr id="5" name="Marcador de contenido 2"/>
          <p:cNvSpPr txBox="1">
            <a:spLocks/>
          </p:cNvSpPr>
          <p:nvPr/>
        </p:nvSpPr>
        <p:spPr>
          <a:xfrm>
            <a:off x="7041055" y="2251149"/>
            <a:ext cx="459024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MX" dirty="0" smtClean="0"/>
          </a:p>
          <a:p>
            <a:r>
              <a:rPr lang="es-MX" dirty="0" smtClean="0"/>
              <a:t>¿La TDS es apropiada para estudiar memoria?</a:t>
            </a:r>
          </a:p>
          <a:p>
            <a:pPr marL="0" indent="0">
              <a:buNone/>
            </a:pPr>
            <a:endParaRPr lang="es-MX" dirty="0" smtClean="0"/>
          </a:p>
          <a:p>
            <a:r>
              <a:rPr lang="es-MX" dirty="0" smtClean="0"/>
              <a:t>¿Qué sugiere el Efecto Espejo sobre las tareas de reconocimiento?</a:t>
            </a:r>
            <a:endParaRPr lang="es-MX" dirty="0"/>
          </a:p>
        </p:txBody>
      </p:sp>
    </p:spTree>
    <p:extLst>
      <p:ext uri="{BB962C8B-B14F-4D97-AF65-F5344CB8AC3E}">
        <p14:creationId xmlns:p14="http://schemas.microsoft.com/office/powerpoint/2010/main" val="3798604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7876309" y="1539071"/>
            <a:ext cx="3656038" cy="4351338"/>
          </a:xfrm>
        </p:spPr>
        <p:txBody>
          <a:bodyPr/>
          <a:lstStyle/>
          <a:p>
            <a:pPr marL="0" indent="0" algn="ctr">
              <a:buNone/>
            </a:pPr>
            <a:r>
              <a:rPr lang="es-MX" b="1" dirty="0" smtClean="0"/>
              <a:t>Efecto de la Frecuencia de uso en las palabras</a:t>
            </a:r>
            <a:endParaRPr lang="es-MX" b="1" dirty="0"/>
          </a:p>
        </p:txBody>
      </p:sp>
      <p:pic>
        <p:nvPicPr>
          <p:cNvPr id="4" name="Imagen 3"/>
          <p:cNvPicPr>
            <a:picLocks noChangeAspect="1"/>
          </p:cNvPicPr>
          <p:nvPr/>
        </p:nvPicPr>
        <p:blipFill>
          <a:blip r:embed="rId2"/>
          <a:stretch>
            <a:fillRect/>
          </a:stretch>
        </p:blipFill>
        <p:spPr>
          <a:xfrm>
            <a:off x="334851" y="847601"/>
            <a:ext cx="7431110" cy="5540612"/>
          </a:xfrm>
          <a:prstGeom prst="rect">
            <a:avLst/>
          </a:prstGeom>
        </p:spPr>
      </p:pic>
    </p:spTree>
    <p:extLst>
      <p:ext uri="{BB962C8B-B14F-4D97-AF65-F5344CB8AC3E}">
        <p14:creationId xmlns:p14="http://schemas.microsoft.com/office/powerpoint/2010/main" val="1047482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pPr marL="0" indent="0">
              <a:buNone/>
            </a:pPr>
            <a:endParaRPr lang="es-MX" dirty="0" smtClean="0"/>
          </a:p>
          <a:p>
            <a:pPr marL="0" indent="0">
              <a:buNone/>
            </a:pPr>
            <a:endParaRPr lang="es-MX" dirty="0"/>
          </a:p>
          <a:p>
            <a:pPr marL="0" indent="0" algn="r">
              <a:buNone/>
            </a:pPr>
            <a:r>
              <a:rPr lang="es-MX" dirty="0" smtClean="0"/>
              <a:t>Uno de los problemas más frecuentes a los que se enfrentan los organismos es la detección de estados o eventos específicos (</a:t>
            </a:r>
            <a:r>
              <a:rPr lang="es-MX" b="1" dirty="0" smtClean="0"/>
              <a:t>señales</a:t>
            </a:r>
            <a:r>
              <a:rPr lang="es-MX" dirty="0" smtClean="0"/>
              <a:t>) que les proporcionen información relevante sobre el estado del mundo (</a:t>
            </a:r>
            <a:r>
              <a:rPr lang="es-MX" dirty="0" err="1" smtClean="0"/>
              <a:t>McNicol</a:t>
            </a:r>
            <a:r>
              <a:rPr lang="es-MX" dirty="0" smtClean="0"/>
              <a:t>, 2005).</a:t>
            </a:r>
          </a:p>
          <a:p>
            <a:pPr marL="0" indent="0">
              <a:buNone/>
            </a:pPr>
            <a:endParaRPr lang="es-MX" dirty="0" smtClean="0"/>
          </a:p>
        </p:txBody>
      </p:sp>
    </p:spTree>
    <p:extLst>
      <p:ext uri="{BB962C8B-B14F-4D97-AF65-F5344CB8AC3E}">
        <p14:creationId xmlns:p14="http://schemas.microsoft.com/office/powerpoint/2010/main" val="139790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6800044" y="2370343"/>
            <a:ext cx="4940121" cy="4351338"/>
          </a:xfrm>
        </p:spPr>
        <p:txBody>
          <a:bodyPr/>
          <a:lstStyle/>
          <a:p>
            <a:pPr marL="0" indent="0" algn="ctr">
              <a:buNone/>
            </a:pPr>
            <a:r>
              <a:rPr lang="es-MX" b="1" dirty="0" smtClean="0"/>
              <a:t>Teoría de Atención / Verosimilitud</a:t>
            </a:r>
            <a:endParaRPr lang="es-MX" b="1" dirty="0"/>
          </a:p>
        </p:txBody>
      </p:sp>
      <p:pic>
        <p:nvPicPr>
          <p:cNvPr id="4" name="Imagen 3"/>
          <p:cNvPicPr>
            <a:picLocks noChangeAspect="1"/>
          </p:cNvPicPr>
          <p:nvPr/>
        </p:nvPicPr>
        <p:blipFill>
          <a:blip r:embed="rId2"/>
          <a:stretch>
            <a:fillRect/>
          </a:stretch>
        </p:blipFill>
        <p:spPr>
          <a:xfrm>
            <a:off x="334851" y="847601"/>
            <a:ext cx="7431110" cy="5540612"/>
          </a:xfrm>
          <a:prstGeom prst="rect">
            <a:avLst/>
          </a:prstGeom>
        </p:spPr>
      </p:pic>
    </p:spTree>
    <p:extLst>
      <p:ext uri="{BB962C8B-B14F-4D97-AF65-F5344CB8AC3E}">
        <p14:creationId xmlns:p14="http://schemas.microsoft.com/office/powerpoint/2010/main" val="828682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p:txBody>
      </p:sp>
    </p:spTree>
    <p:extLst>
      <p:ext uri="{BB962C8B-B14F-4D97-AF65-F5344CB8AC3E}">
        <p14:creationId xmlns:p14="http://schemas.microsoft.com/office/powerpoint/2010/main" val="41794224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effectLst>
                  <a:outerShdw blurRad="38100" dist="38100" dir="2700000" algn="tl">
                    <a:srgbClr val="000000">
                      <a:alpha val="43137"/>
                    </a:srgbClr>
                  </a:outerShdw>
                </a:effectLst>
              </a:rPr>
              <a:t>Planteamiento del Problema</a:t>
            </a:r>
            <a:endParaRPr lang="es-MX"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838200" y="1561574"/>
            <a:ext cx="10515600" cy="4351338"/>
          </a:xfrm>
        </p:spPr>
        <p:txBody>
          <a:bodyPr/>
          <a:lstStyle/>
          <a:p>
            <a:pPr marL="0" indent="0">
              <a:buNone/>
            </a:pPr>
            <a:r>
              <a:rPr lang="es-MX" b="1" dirty="0" smtClean="0"/>
              <a:t>El Efecto Espejo sólo ha sido reportado en estudios de Memoria de Reconocimiento </a:t>
            </a:r>
            <a:r>
              <a:rPr lang="es-MX" dirty="0" smtClean="0"/>
              <a:t>que aplican la TDS para comparar el desempeño de los participantes entre las clases A y B.</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smtClean="0"/>
              <a:t>Explorar la </a:t>
            </a:r>
            <a:r>
              <a:rPr lang="es-MX" dirty="0" err="1" smtClean="0"/>
              <a:t>generalizabilidad</a:t>
            </a:r>
            <a:r>
              <a:rPr lang="es-MX" dirty="0" smtClean="0"/>
              <a:t> del Efecto Espejo a otras áreas donde se haya aplicado la TDS.</a:t>
            </a:r>
            <a:endParaRPr lang="es-MX" dirty="0"/>
          </a:p>
        </p:txBody>
      </p:sp>
      <p:sp>
        <p:nvSpPr>
          <p:cNvPr id="4" name="Título 1"/>
          <p:cNvSpPr txBox="1">
            <a:spLocks/>
          </p:cNvSpPr>
          <p:nvPr/>
        </p:nvSpPr>
        <p:spPr>
          <a:xfrm>
            <a:off x="838200" y="37372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smtClean="0"/>
              <a:t>Objetivo</a:t>
            </a:r>
            <a:endParaRPr lang="es-MX" b="1" dirty="0"/>
          </a:p>
        </p:txBody>
      </p:sp>
    </p:spTree>
    <p:extLst>
      <p:ext uri="{BB962C8B-B14F-4D97-AF65-F5344CB8AC3E}">
        <p14:creationId xmlns:p14="http://schemas.microsoft.com/office/powerpoint/2010/main" val="3297511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Método</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46496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1682" y="1902899"/>
            <a:ext cx="6180786" cy="4351338"/>
          </a:xfrm>
        </p:spPr>
        <p:txBody>
          <a:bodyPr>
            <a:normAutofit lnSpcReduction="10000"/>
          </a:bodyPr>
          <a:lstStyle/>
          <a:p>
            <a:r>
              <a:rPr lang="es-MX" sz="4800" b="1" dirty="0" smtClean="0"/>
              <a:t>OBJETIVO: </a:t>
            </a:r>
            <a:r>
              <a:rPr lang="es-MX" sz="4800" dirty="0" smtClean="0"/>
              <a:t>Buscar </a:t>
            </a:r>
            <a:r>
              <a:rPr lang="es-MX" sz="4800" dirty="0"/>
              <a:t>evidencia del Efecto Espejo fuera del área de Memoria de </a:t>
            </a:r>
            <a:r>
              <a:rPr lang="es-MX" sz="4800" dirty="0" smtClean="0"/>
              <a:t>Reconocimiento, en una </a:t>
            </a:r>
            <a:r>
              <a:rPr lang="es-MX" sz="4800" b="1" dirty="0" smtClean="0"/>
              <a:t>tarea de detección perceptual</a:t>
            </a:r>
            <a:r>
              <a:rPr lang="es-MX" sz="4800" dirty="0" smtClean="0"/>
              <a:t>.</a:t>
            </a:r>
          </a:p>
          <a:p>
            <a:endParaRPr lang="es-MX" sz="4800" dirty="0" smtClean="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Planteamiento general</a:t>
            </a:r>
            <a:endParaRPr lang="es-MX" dirty="0"/>
          </a:p>
        </p:txBody>
      </p:sp>
      <p:pic>
        <p:nvPicPr>
          <p:cNvPr id="5" name="Picture 2" descr="C:\Users\Adrifelcha\Desktop\Felisa\Tesis\Tesis Template\Figures\Ebbinghau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3888" y="2266682"/>
            <a:ext cx="4981057" cy="3046612"/>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527740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15913" y="1825625"/>
            <a:ext cx="5815913" cy="4351338"/>
          </a:xfrm>
        </p:spPr>
        <p:txBody>
          <a:bodyPr/>
          <a:lstStyle/>
          <a:p>
            <a:r>
              <a:rPr lang="es-MX" dirty="0" smtClean="0"/>
              <a:t>Las clases A y B se construyeron de acuerdo a la literatura (</a:t>
            </a:r>
            <a:r>
              <a:rPr lang="es-MX" dirty="0" err="1" smtClean="0"/>
              <a:t>Massaro</a:t>
            </a:r>
            <a:r>
              <a:rPr lang="es-MX" dirty="0" smtClean="0"/>
              <a:t> &amp; Anderson, 1971)</a:t>
            </a:r>
          </a:p>
          <a:p>
            <a:endParaRPr lang="es-MX" dirty="0"/>
          </a:p>
          <a:p>
            <a:r>
              <a:rPr lang="es-MX" dirty="0" smtClean="0"/>
              <a:t>Clase A: “Pocos” círculos externos</a:t>
            </a:r>
          </a:p>
          <a:p>
            <a:pPr lvl="1"/>
            <a:r>
              <a:rPr lang="es-MX" dirty="0" smtClean="0"/>
              <a:t>Dos Niveles : 2 y 3 círculos externos</a:t>
            </a:r>
          </a:p>
          <a:p>
            <a:endParaRPr lang="es-MX" dirty="0"/>
          </a:p>
          <a:p>
            <a:r>
              <a:rPr lang="es-MX" dirty="0" smtClean="0"/>
              <a:t>Clase B: “Muchos” círculos externos</a:t>
            </a:r>
          </a:p>
          <a:p>
            <a:pPr lvl="1"/>
            <a:r>
              <a:rPr lang="es-MX" dirty="0" smtClean="0"/>
              <a:t>Dos Niveles: 7 y 8 círculos externos</a:t>
            </a:r>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Diseño Experimental</a:t>
            </a:r>
            <a:endParaRPr lang="es-MX" dirty="0"/>
          </a:p>
        </p:txBody>
      </p:sp>
      <p:pic>
        <p:nvPicPr>
          <p:cNvPr id="5" name="Imagen 4"/>
          <p:cNvPicPr>
            <a:picLocks noChangeAspect="1"/>
          </p:cNvPicPr>
          <p:nvPr/>
        </p:nvPicPr>
        <p:blipFill>
          <a:blip r:embed="rId2"/>
          <a:stretch>
            <a:fillRect/>
          </a:stretch>
        </p:blipFill>
        <p:spPr>
          <a:xfrm>
            <a:off x="201569" y="1712194"/>
            <a:ext cx="4938842" cy="4464770"/>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25472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8982" y="651452"/>
            <a:ext cx="10515600" cy="4351338"/>
          </a:xfrm>
        </p:spPr>
        <p:txBody>
          <a:bodyPr>
            <a:normAutofit/>
          </a:bodyPr>
          <a:lstStyle/>
          <a:p>
            <a:pPr marL="0" indent="0" algn="ctr">
              <a:buNone/>
            </a:pPr>
            <a:r>
              <a:rPr lang="es-MX" sz="3200" b="1" dirty="0" smtClean="0"/>
              <a:t>TAREA:</a:t>
            </a:r>
          </a:p>
          <a:p>
            <a:pPr marL="0" indent="0" algn="ctr">
              <a:buNone/>
            </a:pPr>
            <a:r>
              <a:rPr lang="es-MX" sz="3200" dirty="0" smtClean="0"/>
              <a:t> ¿Los círculos centrales son del mismo tamaño?</a:t>
            </a:r>
          </a:p>
          <a:p>
            <a:pPr marL="0" indent="0" algn="ctr">
              <a:buNone/>
            </a:pPr>
            <a:r>
              <a:rPr lang="es-MX" sz="3200" b="1" dirty="0" smtClean="0"/>
              <a:t>Sí (señal)    No (Ruido)</a:t>
            </a:r>
          </a:p>
        </p:txBody>
      </p:sp>
      <p:sp>
        <p:nvSpPr>
          <p:cNvPr id="6" name="CuadroTexto 5"/>
          <p:cNvSpPr txBox="1"/>
          <p:nvPr/>
        </p:nvSpPr>
        <p:spPr>
          <a:xfrm>
            <a:off x="914398" y="3284322"/>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1</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7" name="CuadroTexto 6"/>
          <p:cNvSpPr txBox="1"/>
          <p:nvPr/>
        </p:nvSpPr>
        <p:spPr>
          <a:xfrm>
            <a:off x="7047467" y="3217995"/>
            <a:ext cx="4053017" cy="2308324"/>
          </a:xfrm>
          <a:prstGeom prst="rect">
            <a:avLst/>
          </a:prstGeom>
          <a:solidFill>
            <a:schemeClr val="accent5">
              <a:lumMod val="40000"/>
              <a:lumOff val="60000"/>
            </a:schemeClr>
          </a:solidFill>
        </p:spPr>
        <p:txBody>
          <a:bodyPr wrap="square" rtlCol="0">
            <a:spAutoFit/>
          </a:bodyPr>
          <a:lstStyle/>
          <a:p>
            <a:pPr algn="ctr"/>
            <a:r>
              <a:rPr lang="es-MX" dirty="0" smtClean="0"/>
              <a:t>Experimento 2</a:t>
            </a:r>
          </a:p>
          <a:p>
            <a:pPr algn="ctr"/>
            <a:endParaRPr lang="es-MX" dirty="0"/>
          </a:p>
          <a:p>
            <a:pPr algn="ctr"/>
            <a:endParaRPr lang="es-MX" dirty="0" smtClean="0"/>
          </a:p>
          <a:p>
            <a:pPr algn="ctr"/>
            <a:endParaRPr lang="es-MX" dirty="0"/>
          </a:p>
          <a:p>
            <a:pPr algn="ctr"/>
            <a:endParaRPr lang="es-MX" dirty="0" smtClean="0"/>
          </a:p>
          <a:p>
            <a:pPr algn="ctr"/>
            <a:endParaRPr lang="es-MX" dirty="0"/>
          </a:p>
          <a:p>
            <a:pPr algn="ctr"/>
            <a:endParaRPr lang="es-MX" dirty="0" smtClean="0"/>
          </a:p>
          <a:p>
            <a:pPr algn="ctr"/>
            <a:endParaRPr lang="es-MX" dirty="0" smtClean="0"/>
          </a:p>
        </p:txBody>
      </p:sp>
      <p:sp>
        <p:nvSpPr>
          <p:cNvPr id="8" name="Elipse 7"/>
          <p:cNvSpPr/>
          <p:nvPr/>
        </p:nvSpPr>
        <p:spPr>
          <a:xfrm>
            <a:off x="980300"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9" name="Elipse 8"/>
          <p:cNvSpPr/>
          <p:nvPr/>
        </p:nvSpPr>
        <p:spPr>
          <a:xfrm>
            <a:off x="7129846" y="3904455"/>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0" name="Elipse 9"/>
          <p:cNvSpPr/>
          <p:nvPr/>
        </p:nvSpPr>
        <p:spPr>
          <a:xfrm>
            <a:off x="9378775" y="3891249"/>
            <a:ext cx="1614617" cy="1351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err="1" smtClean="0"/>
              <a:t>Ebbinghaus</a:t>
            </a:r>
            <a:endParaRPr lang="es-MX" sz="1500" dirty="0"/>
          </a:p>
        </p:txBody>
      </p:sp>
      <p:sp>
        <p:nvSpPr>
          <p:cNvPr id="11" name="Elipse 10"/>
          <p:cNvSpPr/>
          <p:nvPr/>
        </p:nvSpPr>
        <p:spPr>
          <a:xfrm>
            <a:off x="3476367" y="4019785"/>
            <a:ext cx="1070917" cy="102973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dirty="0" smtClean="0">
                <a:solidFill>
                  <a:schemeClr val="tx1"/>
                </a:solidFill>
              </a:rPr>
              <a:t>Circulo Aislado</a:t>
            </a:r>
            <a:endParaRPr lang="es-MX" sz="1500" dirty="0">
              <a:solidFill>
                <a:schemeClr val="tx1"/>
              </a:solidFill>
            </a:endParaRPr>
          </a:p>
        </p:txBody>
      </p:sp>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907768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Diseño Factorial 5x2x2</a:t>
            </a:r>
          </a:p>
          <a:p>
            <a:pPr lvl="1"/>
            <a:r>
              <a:rPr lang="es-MX" dirty="0" smtClean="0"/>
              <a:t>5 tamaños de Círculo Central</a:t>
            </a:r>
          </a:p>
          <a:p>
            <a:pPr lvl="1"/>
            <a:r>
              <a:rPr lang="es-MX" dirty="0" smtClean="0"/>
              <a:t>2 tamaños de Círculo Externo</a:t>
            </a:r>
          </a:p>
          <a:p>
            <a:pPr lvl="2"/>
            <a:r>
              <a:rPr lang="es-MX" dirty="0" smtClean="0"/>
              <a:t>Sobrestimación</a:t>
            </a:r>
          </a:p>
          <a:p>
            <a:pPr lvl="2"/>
            <a:r>
              <a:rPr lang="es-MX" dirty="0" smtClean="0"/>
              <a:t>Subestimación</a:t>
            </a:r>
          </a:p>
          <a:p>
            <a:pPr lvl="1"/>
            <a:r>
              <a:rPr lang="es-MX" dirty="0" smtClean="0"/>
              <a:t>2 niveles de Círculos Externos por clase</a:t>
            </a:r>
          </a:p>
          <a:p>
            <a:pPr lvl="2"/>
            <a:r>
              <a:rPr lang="es-MX" dirty="0" smtClean="0"/>
              <a:t>Clase A: 2 o 3</a:t>
            </a:r>
          </a:p>
          <a:p>
            <a:pPr lvl="2"/>
            <a:r>
              <a:rPr lang="es-MX" dirty="0" smtClean="0"/>
              <a:t>Clase B: 7 u 8</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519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1</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16 estímulos con Ruido</a:t>
            </a:r>
          </a:p>
          <a:p>
            <a:pPr lvl="1"/>
            <a:r>
              <a:rPr lang="es-MX" dirty="0" smtClean="0"/>
              <a:t>Presentados 10 veces</a:t>
            </a:r>
          </a:p>
          <a:p>
            <a:pPr marL="457200" lvl="1" indent="0" algn="r">
              <a:buNone/>
            </a:pPr>
            <a:r>
              <a:rPr lang="es-MX" dirty="0" smtClean="0"/>
              <a:t>(160 en total)</a:t>
            </a:r>
          </a:p>
          <a:p>
            <a:r>
              <a:rPr lang="es-MX" dirty="0" smtClean="0"/>
              <a:t>4 estímulos con Señal</a:t>
            </a:r>
          </a:p>
          <a:p>
            <a:pPr lvl="1"/>
            <a:r>
              <a:rPr lang="es-MX" dirty="0" smtClean="0"/>
              <a:t>Presentados 40 veces cada uno</a:t>
            </a:r>
          </a:p>
          <a:p>
            <a:pPr marL="457200" lvl="1" indent="0" algn="r">
              <a:buNone/>
            </a:pPr>
            <a:r>
              <a:rPr lang="es-MX" dirty="0" smtClean="0"/>
              <a:t>(160 en total)</a:t>
            </a:r>
          </a:p>
          <a:p>
            <a:pPr marL="457200" lvl="1" indent="0" algn="r">
              <a:buNone/>
            </a:pPr>
            <a:endParaRPr lang="es-MX" dirty="0"/>
          </a:p>
          <a:p>
            <a:pPr marL="457200" lvl="1" indent="0">
              <a:buNone/>
            </a:pPr>
            <a:r>
              <a:rPr lang="es-MX" dirty="0" smtClean="0"/>
              <a:t>320 estímulos por Clase</a:t>
            </a:r>
          </a:p>
          <a:p>
            <a:pPr marL="457200" lvl="1" indent="0">
              <a:buNone/>
            </a:pPr>
            <a:endParaRPr lang="es-MX" dirty="0"/>
          </a:p>
          <a:p>
            <a:pPr marL="457200" lvl="1" indent="0">
              <a:buNone/>
            </a:pPr>
            <a:r>
              <a:rPr lang="es-MX" dirty="0" smtClean="0"/>
              <a:t>640 estímulos en total</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463"/>
            <a:ext cx="5325804" cy="724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187036" y="2712027"/>
            <a:ext cx="4966855" cy="1392382"/>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57201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839690" y="365125"/>
            <a:ext cx="5514109" cy="1325563"/>
          </a:xfrm>
        </p:spPr>
        <p:txBody>
          <a:bodyPr/>
          <a:lstStyle/>
          <a:p>
            <a:pPr algn="r"/>
            <a:r>
              <a:rPr lang="es-MX" dirty="0" smtClean="0"/>
              <a:t>Diseño de Estímulos en el Experimento 2</a:t>
            </a:r>
            <a:endParaRPr lang="es-MX" dirty="0"/>
          </a:p>
        </p:txBody>
      </p:sp>
      <p:sp>
        <p:nvSpPr>
          <p:cNvPr id="3" name="2 Marcador de contenido"/>
          <p:cNvSpPr>
            <a:spLocks noGrp="1"/>
          </p:cNvSpPr>
          <p:nvPr>
            <p:ph idx="1"/>
          </p:nvPr>
        </p:nvSpPr>
        <p:spPr>
          <a:xfrm>
            <a:off x="5829300" y="1825625"/>
            <a:ext cx="5524500" cy="4351338"/>
          </a:xfrm>
        </p:spPr>
        <p:txBody>
          <a:bodyPr/>
          <a:lstStyle/>
          <a:p>
            <a:r>
              <a:rPr lang="es-MX" dirty="0" smtClean="0"/>
              <a:t>10 parejas de círculos centrales</a:t>
            </a:r>
          </a:p>
          <a:p>
            <a:pPr lvl="1"/>
            <a:r>
              <a:rPr lang="es-MX" dirty="0" smtClean="0"/>
              <a:t>5 parejas-Señal</a:t>
            </a:r>
          </a:p>
          <a:p>
            <a:pPr lvl="1"/>
            <a:r>
              <a:rPr lang="es-MX" dirty="0" smtClean="0"/>
              <a:t>5 parejas-Ruido arbitrarias</a:t>
            </a:r>
          </a:p>
          <a:p>
            <a:r>
              <a:rPr lang="es-MX" dirty="0"/>
              <a:t>4</a:t>
            </a:r>
            <a:r>
              <a:rPr lang="es-MX" dirty="0" smtClean="0"/>
              <a:t> combinaciones posibles de Niveles de Círculos Externo por pareja.</a:t>
            </a:r>
          </a:p>
          <a:p>
            <a:endParaRPr lang="es-MX" dirty="0"/>
          </a:p>
          <a:p>
            <a:r>
              <a:rPr lang="es-MX" dirty="0" smtClean="0"/>
              <a:t>En cada pareja se incluye una figura con Sobrestimación y Subestimación.</a:t>
            </a:r>
          </a:p>
          <a:p>
            <a:endParaRPr lang="es-MX"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3" y="512185"/>
            <a:ext cx="5278582" cy="601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89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80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r>
              <a:rPr lang="es-MX" dirty="0" smtClean="0"/>
              <a:t>41 estudiantes de la Facultad de Psicología</a:t>
            </a:r>
          </a:p>
          <a:p>
            <a:pPr lvl="1"/>
            <a:r>
              <a:rPr lang="es-MX" dirty="0" smtClean="0"/>
              <a:t>(20 y 21 en los Experimentos 1 y 2, respectivamente)</a:t>
            </a:r>
          </a:p>
          <a:p>
            <a:pPr lvl="1"/>
            <a:endParaRPr lang="es-MX" dirty="0"/>
          </a:p>
          <a:p>
            <a:r>
              <a:rPr lang="es-MX" dirty="0" smtClean="0"/>
              <a:t>Tarea programada en </a:t>
            </a:r>
            <a:r>
              <a:rPr lang="es-MX" dirty="0" err="1" smtClean="0"/>
              <a:t>Psychopy</a:t>
            </a:r>
            <a:r>
              <a:rPr lang="es-MX" dirty="0" smtClean="0"/>
              <a:t> v.12</a:t>
            </a:r>
          </a:p>
          <a:p>
            <a:endParaRPr lang="es-MX" dirty="0"/>
          </a:p>
          <a:p>
            <a:r>
              <a:rPr lang="es-MX" dirty="0" smtClean="0"/>
              <a:t>Cubículo dentro del Laboratorio 25</a:t>
            </a:r>
          </a:p>
          <a:p>
            <a:endParaRPr lang="es-MX" dirty="0"/>
          </a:p>
        </p:txBody>
      </p:sp>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Materiales y Participantes</a:t>
            </a:r>
            <a:endParaRPr lang="es-MX" dirty="0"/>
          </a:p>
        </p:txBody>
      </p:sp>
    </p:spTree>
    <p:extLst>
      <p:ext uri="{BB962C8B-B14F-4D97-AF65-F5344CB8AC3E}">
        <p14:creationId xmlns:p14="http://schemas.microsoft.com/office/powerpoint/2010/main" val="240038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346356" y="739581"/>
            <a:ext cx="6845643" cy="491095"/>
          </a:xfrm>
          <a:prstGeom prst="rect">
            <a:avLst/>
          </a:prstGeom>
          <a:solidFill>
            <a:schemeClr val="accent3">
              <a:lumMod val="40000"/>
              <a:lumOff val="6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smtClean="0"/>
              <a:t>Procedimiento</a:t>
            </a:r>
            <a:endParaRPr lang="es-MX" dirty="0"/>
          </a:p>
        </p:txBody>
      </p:sp>
      <p:sp>
        <p:nvSpPr>
          <p:cNvPr id="5" name="Marcador de contenido 4"/>
          <p:cNvSpPr>
            <a:spLocks noGrp="1"/>
          </p:cNvSpPr>
          <p:nvPr>
            <p:ph idx="1"/>
          </p:nvPr>
        </p:nvSpPr>
        <p:spPr>
          <a:xfrm>
            <a:off x="747584" y="1619679"/>
            <a:ext cx="10515600" cy="4351338"/>
          </a:xfrm>
        </p:spPr>
        <p:txBody>
          <a:bodyPr/>
          <a:lstStyle/>
          <a:p>
            <a:pPr marL="0" indent="0">
              <a:buNone/>
            </a:pPr>
            <a:r>
              <a:rPr lang="es-MX" dirty="0" smtClean="0"/>
              <a:t>1.- Tarea de detección binaria</a:t>
            </a:r>
            <a:endParaRPr lang="es-MX" dirty="0"/>
          </a:p>
        </p:txBody>
      </p:sp>
      <p:pic>
        <p:nvPicPr>
          <p:cNvPr id="6" name="Imagen 5"/>
          <p:cNvPicPr>
            <a:picLocks noChangeAspect="1"/>
          </p:cNvPicPr>
          <p:nvPr/>
        </p:nvPicPr>
        <p:blipFill>
          <a:blip r:embed="rId2"/>
          <a:stretch>
            <a:fillRect/>
          </a:stretch>
        </p:blipFill>
        <p:spPr>
          <a:xfrm>
            <a:off x="98081" y="2339932"/>
            <a:ext cx="5248275" cy="3743325"/>
          </a:xfrm>
          <a:prstGeom prst="rect">
            <a:avLst/>
          </a:prstGeom>
        </p:spPr>
      </p:pic>
      <p:pic>
        <p:nvPicPr>
          <p:cNvPr id="7" name="Imagen 6"/>
          <p:cNvPicPr>
            <a:picLocks noChangeAspect="1"/>
          </p:cNvPicPr>
          <p:nvPr/>
        </p:nvPicPr>
        <p:blipFill>
          <a:blip r:embed="rId3"/>
          <a:stretch>
            <a:fillRect/>
          </a:stretch>
        </p:blipFill>
        <p:spPr>
          <a:xfrm>
            <a:off x="6511624" y="2339932"/>
            <a:ext cx="4638675" cy="3762375"/>
          </a:xfrm>
          <a:prstGeom prst="rect">
            <a:avLst/>
          </a:prstGeom>
        </p:spPr>
      </p:pic>
      <p:sp>
        <p:nvSpPr>
          <p:cNvPr id="3" name="Título 2"/>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4061239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46809"/>
            <a:ext cx="10515600" cy="5730154"/>
          </a:xfrm>
        </p:spPr>
        <p:txBody>
          <a:bodyPr/>
          <a:lstStyle/>
          <a:p>
            <a:pPr marL="0" indent="0">
              <a:buNone/>
            </a:pPr>
            <a:r>
              <a:rPr lang="es-MX" dirty="0" smtClean="0"/>
              <a:t>2. Tarea con Escala de Confianza</a:t>
            </a:r>
            <a:endParaRPr lang="es-MX" dirty="0"/>
          </a:p>
        </p:txBody>
      </p:sp>
      <p:pic>
        <p:nvPicPr>
          <p:cNvPr id="4" name="Imagen 3"/>
          <p:cNvPicPr>
            <a:picLocks noChangeAspect="1"/>
          </p:cNvPicPr>
          <p:nvPr/>
        </p:nvPicPr>
        <p:blipFill>
          <a:blip r:embed="rId2"/>
          <a:stretch>
            <a:fillRect/>
          </a:stretch>
        </p:blipFill>
        <p:spPr>
          <a:xfrm>
            <a:off x="3358146" y="1946213"/>
            <a:ext cx="5267325" cy="3095625"/>
          </a:xfrm>
          <a:prstGeom prst="rect">
            <a:avLst/>
          </a:prstGeom>
        </p:spPr>
      </p:pic>
    </p:spTree>
    <p:extLst>
      <p:ext uri="{BB962C8B-B14F-4D97-AF65-F5344CB8AC3E}">
        <p14:creationId xmlns:p14="http://schemas.microsoft.com/office/powerpoint/2010/main" val="5200103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Resultados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32518961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8905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normAutofit/>
          </a:bodyPr>
          <a:lstStyle/>
          <a:p>
            <a:pPr algn="ctr"/>
            <a:r>
              <a:rPr lang="es-MX" sz="5000" b="1" dirty="0" smtClean="0"/>
              <a:t>¡Datos!</a:t>
            </a:r>
            <a:endParaRPr lang="es-MX" sz="5000" b="1"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1080"/>
            <a:ext cx="5439255" cy="282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092" y="2100790"/>
            <a:ext cx="6440691" cy="3396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9921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a:p>
        </p:txBody>
      </p:sp>
      <p:pic>
        <p:nvPicPr>
          <p:cNvPr id="7" name="Imagen 6"/>
          <p:cNvPicPr>
            <a:picLocks noChangeAspect="1"/>
          </p:cNvPicPr>
          <p:nvPr/>
        </p:nvPicPr>
        <p:blipFill>
          <a:blip r:embed="rId2"/>
          <a:stretch>
            <a:fillRect/>
          </a:stretch>
        </p:blipFill>
        <p:spPr>
          <a:xfrm>
            <a:off x="482565" y="1518968"/>
            <a:ext cx="11420599" cy="4657995"/>
          </a:xfrm>
          <a:prstGeom prst="rect">
            <a:avLst/>
          </a:prstGeom>
        </p:spPr>
      </p:pic>
      <p:sp>
        <p:nvSpPr>
          <p:cNvPr id="4" name="Título 3"/>
          <p:cNvSpPr>
            <a:spLocks noGrp="1"/>
          </p:cNvSpPr>
          <p:nvPr>
            <p:ph type="title"/>
          </p:nvPr>
        </p:nvSpPr>
        <p:spPr/>
        <p:txBody>
          <a:bodyPr/>
          <a:lstStyle/>
          <a:p>
            <a:r>
              <a:rPr lang="es-MX" b="1" dirty="0" smtClean="0">
                <a:effectLst>
                  <a:outerShdw blurRad="38100" dist="38100" dir="2700000" algn="tl">
                    <a:srgbClr val="000000">
                      <a:alpha val="43137"/>
                    </a:srgbClr>
                  </a:outerShdw>
                </a:effectLst>
              </a:rPr>
              <a:t>Casos encontrados</a:t>
            </a:r>
            <a:endParaRPr lang="es-MX"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79135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9064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smtClean="0">
                <a:effectLst>
                  <a:outerShdw blurRad="38100" dist="38100" dir="2700000" algn="tl">
                    <a:srgbClr val="000000">
                      <a:alpha val="43137"/>
                    </a:srgbClr>
                  </a:outerShdw>
                </a:effectLst>
              </a:rPr>
              <a:t>1.- Verificar que nuestro experimento sea comparable con las tareas de reconocimiento reportadas en la literatura.</a:t>
            </a:r>
          </a:p>
          <a:p>
            <a:pPr marL="0" indent="0">
              <a:buNone/>
            </a:pPr>
            <a:r>
              <a:rPr lang="es-MX" b="1" dirty="0">
                <a:effectLst>
                  <a:outerShdw blurRad="38100" dist="38100" dir="2700000" algn="tl">
                    <a:srgbClr val="000000">
                      <a:alpha val="43137"/>
                    </a:srgbClr>
                  </a:outerShdw>
                </a:effectLst>
              </a:rPr>
              <a:t>	</a:t>
            </a:r>
            <a:r>
              <a:rPr lang="es-MX" b="1" dirty="0" smtClean="0">
                <a:effectLst>
                  <a:outerShdw blurRad="38100" dist="38100" dir="2700000" algn="tl">
                    <a:srgbClr val="000000">
                      <a:alpha val="43137"/>
                    </a:srgbClr>
                  </a:outerShdw>
                </a:effectLst>
              </a:rPr>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131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r>
              <a:rPr lang="es-MX" dirty="0"/>
              <a:t>	</a:t>
            </a:r>
            <a:endParaRPr lang="es-MX" dirty="0" smtClean="0"/>
          </a:p>
          <a:p>
            <a:pPr marL="0" indent="0">
              <a:buNone/>
            </a:pPr>
            <a:endParaRPr lang="es-MX" dirty="0"/>
          </a:p>
          <a:p>
            <a:pPr marL="0" indent="0">
              <a:buNone/>
            </a:pPr>
            <a:endParaRPr lang="es-MX" dirty="0" smtClean="0"/>
          </a:p>
          <a:p>
            <a:pPr marL="0" indent="0">
              <a:buNone/>
            </a:pPr>
            <a:endParaRPr lang="es-MX" dirty="0" smtClean="0"/>
          </a:p>
          <a:p>
            <a:pPr marL="0" indent="0">
              <a:buNone/>
            </a:pPr>
            <a:endParaRPr lang="es-MX" dirty="0" smtClean="0"/>
          </a:p>
          <a:p>
            <a:pPr marL="0" indent="0">
              <a:buNone/>
            </a:pPr>
            <a:endParaRPr lang="es-MX" dirty="0" smtClean="0"/>
          </a:p>
          <a:p>
            <a:pPr marL="0" indent="0">
              <a:buNone/>
            </a:pPr>
            <a:r>
              <a:rPr lang="es-MX" dirty="0"/>
              <a:t>.</a:t>
            </a:r>
          </a:p>
        </p:txBody>
      </p:sp>
      <p:pic>
        <p:nvPicPr>
          <p:cNvPr id="6" name="Imagen 5"/>
          <p:cNvPicPr>
            <a:picLocks noChangeAspect="1"/>
          </p:cNvPicPr>
          <p:nvPr/>
        </p:nvPicPr>
        <p:blipFill>
          <a:blip r:embed="rId2"/>
          <a:stretch>
            <a:fillRect/>
          </a:stretch>
        </p:blipFill>
        <p:spPr>
          <a:xfrm>
            <a:off x="1097107" y="363272"/>
            <a:ext cx="9636702" cy="6230960"/>
          </a:xfrm>
          <a:prstGeom prst="rect">
            <a:avLst/>
          </a:prstGeom>
        </p:spPr>
      </p:pic>
      <p:sp>
        <p:nvSpPr>
          <p:cNvPr id="4" name="Título 3"/>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1487045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4787856" y="1476375"/>
            <a:ext cx="6334125" cy="5381625"/>
          </a:xfrm>
          <a:prstGeom prst="rect">
            <a:avLst/>
          </a:prstGeom>
        </p:spPr>
      </p:pic>
    </p:spTree>
    <p:extLst>
      <p:ext uri="{BB962C8B-B14F-4D97-AF65-F5344CB8AC3E}">
        <p14:creationId xmlns:p14="http://schemas.microsoft.com/office/powerpoint/2010/main" val="27609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568414"/>
            <a:ext cx="10515600" cy="4351338"/>
          </a:xfrm>
        </p:spPr>
        <p:txBody>
          <a:bodyPr/>
          <a:lstStyle/>
          <a:p>
            <a:pPr marL="0" indent="0">
              <a:buNone/>
            </a:pPr>
            <a:endParaRPr lang="es-MX" dirty="0" smtClean="0"/>
          </a:p>
          <a:p>
            <a:pPr marL="0" indent="0">
              <a:buNone/>
            </a:pPr>
            <a:endParaRPr lang="es-MX" dirty="0"/>
          </a:p>
        </p:txBody>
      </p:sp>
      <p:pic>
        <p:nvPicPr>
          <p:cNvPr id="5" name="Imagen 4"/>
          <p:cNvPicPr>
            <a:picLocks noChangeAspect="1"/>
          </p:cNvPicPr>
          <p:nvPr/>
        </p:nvPicPr>
        <p:blipFill>
          <a:blip r:embed="rId2"/>
          <a:stretch>
            <a:fillRect/>
          </a:stretch>
        </p:blipFill>
        <p:spPr>
          <a:xfrm>
            <a:off x="1495853" y="0"/>
            <a:ext cx="8549173" cy="6697014"/>
          </a:xfrm>
          <a:prstGeom prst="rect">
            <a:avLst/>
          </a:prstGeom>
        </p:spPr>
      </p:pic>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357084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0" y="0"/>
            <a:ext cx="6352354" cy="4154308"/>
          </a:xfrm>
          <a:prstGeom prst="rect">
            <a:avLst/>
          </a:prstGeom>
        </p:spPr>
      </p:pic>
      <p:pic>
        <p:nvPicPr>
          <p:cNvPr id="7" name="Imagen 6"/>
          <p:cNvPicPr>
            <a:picLocks noChangeAspect="1"/>
          </p:cNvPicPr>
          <p:nvPr/>
        </p:nvPicPr>
        <p:blipFill>
          <a:blip r:embed="rId3"/>
          <a:stretch>
            <a:fillRect/>
          </a:stretch>
        </p:blipFill>
        <p:spPr>
          <a:xfrm>
            <a:off x="5955627" y="2588654"/>
            <a:ext cx="6236373" cy="4269346"/>
          </a:xfrm>
          <a:prstGeom prst="rect">
            <a:avLst/>
          </a:prstGeom>
        </p:spPr>
      </p:pic>
    </p:spTree>
    <p:extLst>
      <p:ext uri="{BB962C8B-B14F-4D97-AF65-F5344CB8AC3E}">
        <p14:creationId xmlns:p14="http://schemas.microsoft.com/office/powerpoint/2010/main" val="10903496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b="1" dirty="0" smtClean="0">
                <a:effectLst>
                  <a:outerShdw blurRad="38100" dist="38100" dir="2700000" algn="tl">
                    <a:srgbClr val="000000">
                      <a:alpha val="43137"/>
                    </a:srgbClr>
                  </a:outerShdw>
                </a:effectLst>
              </a:rPr>
              <a:t>2.- Comparar las Tasas de Hits y Falsas Alarmas registradas por cada clase de estímulos.</a:t>
            </a:r>
          </a:p>
          <a:p>
            <a:pPr marL="0" indent="0">
              <a:buNone/>
            </a:pPr>
            <a:endParaRPr lang="es-MX" dirty="0"/>
          </a:p>
          <a:p>
            <a:pPr marL="0" indent="0">
              <a:buNone/>
            </a:pPr>
            <a:r>
              <a:rPr lang="es-MX" dirty="0" smtClean="0"/>
              <a:t>3.- Comprobar que el promedio de los puntajes de confianza registrados sean consistentes con el Efecto Espejo.</a:t>
            </a:r>
            <a:endParaRPr lang="es-MX"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3085" y="5946631"/>
            <a:ext cx="46577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8012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664" y="1837461"/>
            <a:ext cx="4962162" cy="4351338"/>
          </a:xfrm>
        </p:spPr>
        <p:txBody>
          <a:bodyPr>
            <a:normAutofit/>
          </a:bodyPr>
          <a:lstStyle/>
          <a:p>
            <a:pPr marL="0" indent="0">
              <a:buNone/>
            </a:pPr>
            <a:endParaRPr lang="es-MX" b="1" dirty="0" smtClean="0"/>
          </a:p>
          <a:p>
            <a:pPr marL="0" indent="0">
              <a:buNone/>
            </a:pPr>
            <a:endParaRPr lang="es-MX" b="1" dirty="0"/>
          </a:p>
        </p:txBody>
      </p:sp>
      <p:sp>
        <p:nvSpPr>
          <p:cNvPr id="11" name="Título 10"/>
          <p:cNvSpPr>
            <a:spLocks noGrp="1"/>
          </p:cNvSpPr>
          <p:nvPr>
            <p:ph type="title"/>
          </p:nvPr>
        </p:nvSpPr>
        <p:spPr/>
        <p:txBody>
          <a:bodyPr/>
          <a:lstStyle/>
          <a:p>
            <a:r>
              <a:rPr lang="es-MX" dirty="0" smtClean="0"/>
              <a:t/>
            </a:r>
            <a:br>
              <a:rPr lang="es-MX" dirty="0" smtClean="0"/>
            </a:br>
            <a:endParaRPr lang="es-MX"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27" y="352859"/>
            <a:ext cx="5307832" cy="256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77" y="3536471"/>
            <a:ext cx="4991533" cy="268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13" y="145689"/>
            <a:ext cx="55149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13" y="3393931"/>
            <a:ext cx="5534025"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7962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222" y="1568414"/>
            <a:ext cx="10515600" cy="4351338"/>
          </a:xfrm>
        </p:spPr>
        <p:txBody>
          <a:bodyPr/>
          <a:lstStyle/>
          <a:p>
            <a:pPr marL="0" indent="0">
              <a:buNone/>
            </a:pPr>
            <a:endParaRPr lang="es-MX" dirty="0" smtClean="0"/>
          </a:p>
          <a:p>
            <a:pPr marL="0" indent="0">
              <a:buNone/>
            </a:pPr>
            <a:endParaRPr lang="es-MX" dirty="0"/>
          </a:p>
        </p:txBody>
      </p:sp>
      <p:pic>
        <p:nvPicPr>
          <p:cNvPr id="6" name="Imagen 5"/>
          <p:cNvPicPr>
            <a:picLocks noChangeAspect="1"/>
          </p:cNvPicPr>
          <p:nvPr/>
        </p:nvPicPr>
        <p:blipFill>
          <a:blip r:embed="rId2"/>
          <a:stretch>
            <a:fillRect/>
          </a:stretch>
        </p:blipFill>
        <p:spPr>
          <a:xfrm>
            <a:off x="1869179" y="365125"/>
            <a:ext cx="8938865" cy="6149431"/>
          </a:xfrm>
          <a:prstGeom prst="rect">
            <a:avLst/>
          </a:prstGeom>
        </p:spPr>
      </p:pic>
      <p:sp>
        <p:nvSpPr>
          <p:cNvPr id="5" name="Título 4"/>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2056943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2"/>
          <a:stretch>
            <a:fillRect/>
          </a:stretch>
        </p:blipFill>
        <p:spPr>
          <a:xfrm>
            <a:off x="6433623" y="47625"/>
            <a:ext cx="4695825" cy="6810375"/>
          </a:xfrm>
          <a:prstGeom prst="rect">
            <a:avLst/>
          </a:prstGeom>
        </p:spPr>
      </p:pic>
      <p:pic>
        <p:nvPicPr>
          <p:cNvPr id="7" name="Imagen 6"/>
          <p:cNvPicPr>
            <a:picLocks noChangeAspect="1"/>
          </p:cNvPicPr>
          <p:nvPr/>
        </p:nvPicPr>
        <p:blipFill>
          <a:blip r:embed="rId3"/>
          <a:stretch>
            <a:fillRect/>
          </a:stretch>
        </p:blipFill>
        <p:spPr>
          <a:xfrm>
            <a:off x="676275" y="47625"/>
            <a:ext cx="5419725" cy="6962775"/>
          </a:xfrm>
          <a:prstGeom prst="rect">
            <a:avLst/>
          </a:prstGeom>
        </p:spPr>
      </p:pic>
    </p:spTree>
    <p:extLst>
      <p:ext uri="{BB962C8B-B14F-4D97-AF65-F5344CB8AC3E}">
        <p14:creationId xmlns:p14="http://schemas.microsoft.com/office/powerpoint/2010/main" val="33598623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240406" y="904322"/>
            <a:ext cx="5947467" cy="4778211"/>
          </a:xfrm>
          <a:prstGeom prst="rect">
            <a:avLst/>
          </a:prstGeom>
        </p:spPr>
      </p:pic>
      <p:pic>
        <p:nvPicPr>
          <p:cNvPr id="5" name="Imagen 4"/>
          <p:cNvPicPr>
            <a:picLocks noChangeAspect="1"/>
          </p:cNvPicPr>
          <p:nvPr/>
        </p:nvPicPr>
        <p:blipFill>
          <a:blip r:embed="rId3"/>
          <a:stretch>
            <a:fillRect/>
          </a:stretch>
        </p:blipFill>
        <p:spPr>
          <a:xfrm>
            <a:off x="6195461" y="1007352"/>
            <a:ext cx="5756133" cy="5071475"/>
          </a:xfrm>
          <a:prstGeom prst="rect">
            <a:avLst/>
          </a:prstGeom>
        </p:spPr>
      </p:pic>
    </p:spTree>
    <p:extLst>
      <p:ext uri="{BB962C8B-B14F-4D97-AF65-F5344CB8AC3E}">
        <p14:creationId xmlns:p14="http://schemas.microsoft.com/office/powerpoint/2010/main" val="30801479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1 Título"/>
          <p:cNvSpPr txBox="1">
            <a:spLocks/>
          </p:cNvSpPr>
          <p:nvPr/>
        </p:nvSpPr>
        <p:spPr>
          <a:xfrm>
            <a:off x="990600" y="517525"/>
            <a:ext cx="10515600" cy="1325563"/>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5000" b="1" dirty="0" smtClean="0"/>
              <a:t>Análisis estadísticos</a:t>
            </a:r>
            <a:endParaRPr lang="es-MX" sz="5000" b="1" dirty="0"/>
          </a:p>
        </p:txBody>
      </p:sp>
      <p:sp>
        <p:nvSpPr>
          <p:cNvPr id="5" name="2 Marcador de contenido"/>
          <p:cNvSpPr txBox="1">
            <a:spLocks/>
          </p:cNvSpPr>
          <p:nvPr/>
        </p:nvSpPr>
        <p:spPr>
          <a:xfrm>
            <a:off x="630382" y="21061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1.- Verificar que nuestro experimento sea comparable con las tareas de reconocimiento reportadas en la literatura.</a:t>
            </a:r>
          </a:p>
          <a:p>
            <a:pPr marL="0" indent="0">
              <a:buNone/>
            </a:pPr>
            <a:r>
              <a:rPr lang="es-MX" dirty="0"/>
              <a:t>	</a:t>
            </a:r>
            <a:r>
              <a:rPr lang="es-MX" dirty="0" smtClean="0"/>
              <a:t>d’(A) &gt; d’(B)</a:t>
            </a:r>
          </a:p>
          <a:p>
            <a:pPr marL="0" indent="0">
              <a:buNone/>
            </a:pPr>
            <a:r>
              <a:rPr lang="es-MX" dirty="0" smtClean="0"/>
              <a:t>2.- Comparar las Tasas de Hits y Falsas Alarmas registradas por cada clase de estímulos.</a:t>
            </a:r>
          </a:p>
          <a:p>
            <a:pPr marL="0" indent="0">
              <a:buNone/>
            </a:pPr>
            <a:endParaRPr lang="es-MX" dirty="0"/>
          </a:p>
          <a:p>
            <a:pPr marL="0" indent="0">
              <a:buNone/>
            </a:pPr>
            <a:r>
              <a:rPr lang="es-MX" b="1" dirty="0" smtClean="0"/>
              <a:t>3.- Comprobar que el promedio de los puntajes de confianza registrados sean consistentes con el Efecto Espejo.</a:t>
            </a:r>
            <a:endParaRPr lang="es-MX"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085" y="4396149"/>
            <a:ext cx="3762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810" y="5741100"/>
            <a:ext cx="9655180" cy="84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3576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681" y="571068"/>
            <a:ext cx="5857875"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6736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466" y="80962"/>
            <a:ext cx="3642184" cy="677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7493" y="669780"/>
            <a:ext cx="521760" cy="628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618" y="80962"/>
            <a:ext cx="3952875"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391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95875" y="1243806"/>
            <a:ext cx="6257925" cy="5514975"/>
          </a:xfrm>
          <a:prstGeom prst="rect">
            <a:avLst/>
          </a:prstGeom>
        </p:spPr>
      </p:pic>
    </p:spTree>
    <p:extLst>
      <p:ext uri="{BB962C8B-B14F-4D97-AF65-F5344CB8AC3E}">
        <p14:creationId xmlns:p14="http://schemas.microsoft.com/office/powerpoint/2010/main" val="27317328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Discusión</a:t>
            </a:r>
            <a:endParaRPr lang="es-MX" b="1" dirty="0">
              <a:solidFill>
                <a:schemeClr val="bg1"/>
              </a:solidFill>
            </a:endParaRPr>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
        <p:nvSpPr>
          <p:cNvPr id="7" name="Subtítulo 6"/>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2471376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463639"/>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583385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En estudios de Memoria de Reconocimiento donde el desempeño de los participantes se compara entre dos clases:</a:t>
            </a:r>
          </a:p>
          <a:p>
            <a:pPr marL="0" indent="0">
              <a:buNone/>
            </a:pPr>
            <a:endParaRPr lang="es-MX" dirty="0"/>
          </a:p>
          <a:p>
            <a:pPr marL="0" indent="0">
              <a:buNone/>
            </a:pPr>
            <a:endParaRPr lang="es-MX" dirty="0" smtClean="0"/>
          </a:p>
          <a:p>
            <a:pPr marL="0" indent="0">
              <a:buNone/>
            </a:pPr>
            <a:r>
              <a:rPr lang="es-MX" dirty="0" smtClean="0"/>
              <a:t>Consistentemente se ha encontrado que las diferencias en d’ entre las clases de estímulos se reflejan tanto en la precisión con que se detectan las señales,  como en la identificación del ruido</a:t>
            </a:r>
            <a:endParaRPr lang="es-MX" dirty="0"/>
          </a:p>
        </p:txBody>
      </p:sp>
      <p:pic>
        <p:nvPicPr>
          <p:cNvPr id="4" name="Imagen 3"/>
          <p:cNvPicPr>
            <a:picLocks noChangeAspect="1"/>
          </p:cNvPicPr>
          <p:nvPr/>
        </p:nvPicPr>
        <p:blipFill>
          <a:blip r:embed="rId2"/>
          <a:stretch>
            <a:fillRect/>
          </a:stretch>
        </p:blipFill>
        <p:spPr>
          <a:xfrm>
            <a:off x="3557721" y="1397780"/>
            <a:ext cx="1374887" cy="934923"/>
          </a:xfrm>
          <a:prstGeom prst="rect">
            <a:avLst/>
          </a:prstGeom>
        </p:spPr>
      </p:pic>
      <p:pic>
        <p:nvPicPr>
          <p:cNvPr id="5" name="Imagen 4"/>
          <p:cNvPicPr>
            <a:picLocks noChangeAspect="1"/>
          </p:cNvPicPr>
          <p:nvPr/>
        </p:nvPicPr>
        <p:blipFill>
          <a:blip r:embed="rId3"/>
          <a:stretch>
            <a:fillRect/>
          </a:stretch>
        </p:blipFill>
        <p:spPr>
          <a:xfrm>
            <a:off x="6320516" y="1430677"/>
            <a:ext cx="1444908" cy="866945"/>
          </a:xfrm>
          <a:prstGeom prst="rect">
            <a:avLst/>
          </a:prstGeom>
        </p:spPr>
      </p:pic>
      <p:sp>
        <p:nvSpPr>
          <p:cNvPr id="6" name="Forma en L 5"/>
          <p:cNvSpPr/>
          <p:nvPr/>
        </p:nvSpPr>
        <p:spPr>
          <a:xfrm rot="18579465" flipH="1">
            <a:off x="5438714" y="1675224"/>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Aciertos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Aciertos (B)</a:t>
            </a:r>
            <a:endParaRPr lang="es-MX" sz="4000" dirty="0"/>
          </a:p>
        </p:txBody>
      </p:sp>
      <p:sp>
        <p:nvSpPr>
          <p:cNvPr id="11" name="CuadroTexto 10"/>
          <p:cNvSpPr txBox="1"/>
          <p:nvPr/>
        </p:nvSpPr>
        <p:spPr>
          <a:xfrm>
            <a:off x="1339402" y="5138252"/>
            <a:ext cx="3721996" cy="707886"/>
          </a:xfrm>
          <a:prstGeom prst="rect">
            <a:avLst/>
          </a:prstGeom>
          <a:noFill/>
        </p:spPr>
        <p:txBody>
          <a:bodyPr wrap="square" rtlCol="0">
            <a:spAutoFit/>
          </a:bodyPr>
          <a:lstStyle/>
          <a:p>
            <a:pPr algn="r"/>
            <a:r>
              <a:rPr lang="es-MX" sz="4000" dirty="0" smtClean="0"/>
              <a:t>Errores (A)</a:t>
            </a:r>
            <a:endParaRPr lang="es-MX" sz="4000" dirty="0"/>
          </a:p>
        </p:txBody>
      </p:sp>
      <p:sp>
        <p:nvSpPr>
          <p:cNvPr id="12" name="CuadroTexto 11"/>
          <p:cNvSpPr txBox="1"/>
          <p:nvPr/>
        </p:nvSpPr>
        <p:spPr>
          <a:xfrm>
            <a:off x="5061398" y="5138252"/>
            <a:ext cx="3721996" cy="707886"/>
          </a:xfrm>
          <a:prstGeom prst="rect">
            <a:avLst/>
          </a:prstGeom>
          <a:noFill/>
        </p:spPr>
        <p:txBody>
          <a:bodyPr wrap="square" rtlCol="0">
            <a:spAutoFit/>
          </a:bodyPr>
          <a:lstStyle/>
          <a:p>
            <a:pPr algn="r"/>
            <a:r>
              <a:rPr lang="es-MX" sz="4000" dirty="0" smtClean="0"/>
              <a:t>Errores (B)</a:t>
            </a:r>
            <a:endParaRPr lang="es-MX" sz="4000" dirty="0"/>
          </a:p>
        </p:txBody>
      </p:sp>
    </p:spTree>
    <p:extLst>
      <p:ext uri="{BB962C8B-B14F-4D97-AF65-F5344CB8AC3E}">
        <p14:creationId xmlns:p14="http://schemas.microsoft.com/office/powerpoint/2010/main" val="13520850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a:t>
            </a:r>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Hits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Hits (B)</a:t>
            </a:r>
            <a:endParaRPr lang="es-MX" sz="4000" dirty="0"/>
          </a:p>
        </p:txBody>
      </p:sp>
      <p:sp>
        <p:nvSpPr>
          <p:cNvPr id="11" name="CuadroTexto 10"/>
          <p:cNvSpPr txBox="1"/>
          <p:nvPr/>
        </p:nvSpPr>
        <p:spPr>
          <a:xfrm>
            <a:off x="1017037" y="5138252"/>
            <a:ext cx="4044361" cy="707886"/>
          </a:xfrm>
          <a:prstGeom prst="rect">
            <a:avLst/>
          </a:prstGeom>
          <a:noFill/>
        </p:spPr>
        <p:txBody>
          <a:bodyPr wrap="square" rtlCol="0">
            <a:spAutoFit/>
          </a:bodyPr>
          <a:lstStyle/>
          <a:p>
            <a:pPr algn="r"/>
            <a:r>
              <a:rPr lang="es-MX" sz="4000" dirty="0" smtClean="0"/>
              <a:t>Falsas Alarmas (A)</a:t>
            </a:r>
            <a:endParaRPr lang="es-MX" sz="4000" dirty="0"/>
          </a:p>
        </p:txBody>
      </p:sp>
      <p:sp>
        <p:nvSpPr>
          <p:cNvPr id="12" name="CuadroTexto 11"/>
          <p:cNvSpPr txBox="1"/>
          <p:nvPr/>
        </p:nvSpPr>
        <p:spPr>
          <a:xfrm>
            <a:off x="5061398" y="5138252"/>
            <a:ext cx="4931688" cy="707886"/>
          </a:xfrm>
          <a:prstGeom prst="rect">
            <a:avLst/>
          </a:prstGeom>
          <a:noFill/>
        </p:spPr>
        <p:txBody>
          <a:bodyPr wrap="square" rtlCol="0">
            <a:spAutoFit/>
          </a:bodyPr>
          <a:lstStyle/>
          <a:p>
            <a:pPr algn="r"/>
            <a:r>
              <a:rPr lang="es-MX" sz="4000" dirty="0" smtClean="0"/>
              <a:t>Falsas Alarmas (B)</a:t>
            </a:r>
            <a:endParaRPr lang="es-MX" sz="4000" dirty="0"/>
          </a:p>
        </p:txBody>
      </p:sp>
    </p:spTree>
    <p:extLst>
      <p:ext uri="{BB962C8B-B14F-4D97-AF65-F5344CB8AC3E}">
        <p14:creationId xmlns:p14="http://schemas.microsoft.com/office/powerpoint/2010/main" val="34438019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557808"/>
            <a:ext cx="10515600" cy="5713324"/>
          </a:xfrm>
        </p:spPr>
        <p:txBody>
          <a:bodyPr/>
          <a:lstStyle/>
          <a:p>
            <a:pPr marL="0" indent="0">
              <a:buNone/>
            </a:pPr>
            <a:r>
              <a:rPr lang="es-MX" dirty="0" smtClean="0"/>
              <a:t>:</a:t>
            </a:r>
          </a:p>
        </p:txBody>
      </p:sp>
      <p:sp>
        <p:nvSpPr>
          <p:cNvPr id="7" name="Forma en L 6"/>
          <p:cNvSpPr/>
          <p:nvPr/>
        </p:nvSpPr>
        <p:spPr>
          <a:xfrm rot="18579465" flipH="1">
            <a:off x="5307778" y="4145821"/>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Forma en L 7"/>
          <p:cNvSpPr/>
          <p:nvPr/>
        </p:nvSpPr>
        <p:spPr>
          <a:xfrm rot="8206129" flipH="1">
            <a:off x="5307779" y="5382193"/>
            <a:ext cx="375696" cy="377851"/>
          </a:xfrm>
          <a:prstGeom prst="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CuadroTexto 8"/>
          <p:cNvSpPr txBox="1"/>
          <p:nvPr/>
        </p:nvSpPr>
        <p:spPr>
          <a:xfrm>
            <a:off x="1339402" y="3892052"/>
            <a:ext cx="3721996" cy="707886"/>
          </a:xfrm>
          <a:prstGeom prst="rect">
            <a:avLst/>
          </a:prstGeom>
          <a:noFill/>
        </p:spPr>
        <p:txBody>
          <a:bodyPr wrap="square" rtlCol="0">
            <a:spAutoFit/>
          </a:bodyPr>
          <a:lstStyle/>
          <a:p>
            <a:pPr algn="r"/>
            <a:r>
              <a:rPr lang="es-MX" sz="4000" dirty="0" smtClean="0"/>
              <a:t>Hits (A)</a:t>
            </a:r>
            <a:endParaRPr lang="es-MX" sz="4000" dirty="0"/>
          </a:p>
        </p:txBody>
      </p:sp>
      <p:sp>
        <p:nvSpPr>
          <p:cNvPr id="10" name="CuadroTexto 9"/>
          <p:cNvSpPr txBox="1"/>
          <p:nvPr/>
        </p:nvSpPr>
        <p:spPr>
          <a:xfrm>
            <a:off x="5061398" y="3883349"/>
            <a:ext cx="3721996" cy="707886"/>
          </a:xfrm>
          <a:prstGeom prst="rect">
            <a:avLst/>
          </a:prstGeom>
          <a:noFill/>
        </p:spPr>
        <p:txBody>
          <a:bodyPr wrap="square" rtlCol="0">
            <a:spAutoFit/>
          </a:bodyPr>
          <a:lstStyle/>
          <a:p>
            <a:pPr algn="r"/>
            <a:r>
              <a:rPr lang="es-MX" sz="4000" dirty="0" smtClean="0"/>
              <a:t>Hits (B)</a:t>
            </a:r>
            <a:endParaRPr lang="es-MX" sz="4000" dirty="0"/>
          </a:p>
        </p:txBody>
      </p:sp>
      <p:sp>
        <p:nvSpPr>
          <p:cNvPr id="11" name="CuadroTexto 10"/>
          <p:cNvSpPr txBox="1"/>
          <p:nvPr/>
        </p:nvSpPr>
        <p:spPr>
          <a:xfrm>
            <a:off x="1017037" y="5138252"/>
            <a:ext cx="4044361" cy="707886"/>
          </a:xfrm>
          <a:prstGeom prst="rect">
            <a:avLst/>
          </a:prstGeom>
          <a:noFill/>
        </p:spPr>
        <p:txBody>
          <a:bodyPr wrap="square" rtlCol="0">
            <a:spAutoFit/>
          </a:bodyPr>
          <a:lstStyle/>
          <a:p>
            <a:pPr algn="r"/>
            <a:r>
              <a:rPr lang="es-MX" sz="4000" dirty="0" smtClean="0"/>
              <a:t>Falsas Alarmas (A)</a:t>
            </a:r>
            <a:endParaRPr lang="es-MX" sz="4000" dirty="0"/>
          </a:p>
        </p:txBody>
      </p:sp>
      <p:sp>
        <p:nvSpPr>
          <p:cNvPr id="12" name="CuadroTexto 11"/>
          <p:cNvSpPr txBox="1"/>
          <p:nvPr/>
        </p:nvSpPr>
        <p:spPr>
          <a:xfrm>
            <a:off x="5061398" y="5138252"/>
            <a:ext cx="4931688" cy="707886"/>
          </a:xfrm>
          <a:prstGeom prst="rect">
            <a:avLst/>
          </a:prstGeom>
          <a:noFill/>
        </p:spPr>
        <p:txBody>
          <a:bodyPr wrap="square" rtlCol="0">
            <a:spAutoFit/>
          </a:bodyPr>
          <a:lstStyle/>
          <a:p>
            <a:pPr algn="r"/>
            <a:r>
              <a:rPr lang="es-MX" sz="4000" dirty="0" smtClean="0"/>
              <a:t>Falsas Alarmas (B)</a:t>
            </a:r>
            <a:endParaRPr lang="es-MX" sz="4000" dirty="0"/>
          </a:p>
        </p:txBody>
      </p:sp>
      <p:pic>
        <p:nvPicPr>
          <p:cNvPr id="13" name="Imagen 9"/>
          <p:cNvPicPr>
            <a:picLocks noChangeAspect="1"/>
          </p:cNvPicPr>
          <p:nvPr/>
        </p:nvPicPr>
        <p:blipFill>
          <a:blip r:embed="rId2"/>
          <a:stretch>
            <a:fillRect/>
          </a:stretch>
        </p:blipFill>
        <p:spPr>
          <a:xfrm>
            <a:off x="3200400" y="146024"/>
            <a:ext cx="4781348" cy="3577652"/>
          </a:xfrm>
          <a:prstGeom prst="rect">
            <a:avLst/>
          </a:prstGeom>
        </p:spPr>
      </p:pic>
    </p:spTree>
    <p:extLst>
      <p:ext uri="{BB962C8B-B14F-4D97-AF65-F5344CB8AC3E}">
        <p14:creationId xmlns:p14="http://schemas.microsoft.com/office/powerpoint/2010/main" val="27917664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1558254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741090" cy="5811837"/>
          </a:xfrm>
        </p:spPr>
        <p:txBody>
          <a:bodyPr>
            <a:normAutofit/>
          </a:bodyPr>
          <a:lstStyle/>
          <a:p>
            <a:r>
              <a:rPr lang="es-MX" b="1" dirty="0" smtClean="0"/>
              <a:t>Explicaciones como la propuesta por la TA/V dependen de la interacción que tiene el sujeto con los estímulos en la fase de estudio</a:t>
            </a:r>
            <a:r>
              <a:rPr lang="es-MX" dirty="0" smtClean="0"/>
              <a:t>.</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2904333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b="1"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25992531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b="1" dirty="0" smtClean="0"/>
              <a:t>¿Es el Efecto Espejo un reflejo de los procesos involucrados en memoria o un artefacto de la aplicación de la SDT clásica?</a:t>
            </a:r>
          </a:p>
          <a:p>
            <a:endParaRPr lang="es-MX" dirty="0"/>
          </a:p>
          <a:p>
            <a:r>
              <a:rPr lang="es-MX" dirty="0" smtClean="0"/>
              <a:t>¿Qué distingue los modelos bayesianos de SDT de la teoría clásica?</a:t>
            </a:r>
          </a:p>
        </p:txBody>
      </p:sp>
    </p:spTree>
    <p:extLst>
      <p:ext uri="{BB962C8B-B14F-4D97-AF65-F5344CB8AC3E}">
        <p14:creationId xmlns:p14="http://schemas.microsoft.com/office/powerpoint/2010/main" val="31012725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flipV="1">
            <a:off x="838200" y="283336"/>
            <a:ext cx="10515600" cy="81790"/>
          </a:xfrm>
        </p:spPr>
        <p:txBody>
          <a:bodyPr>
            <a:normAutofit fontScale="90000"/>
          </a:bodyPr>
          <a:lstStyle/>
          <a:p>
            <a:r>
              <a:rPr lang="es-MX" dirty="0" smtClean="0"/>
              <a:t/>
            </a:r>
            <a:br>
              <a:rPr lang="es-MX" dirty="0" smtClean="0"/>
            </a:br>
            <a:endParaRPr lang="es-MX" dirty="0"/>
          </a:p>
        </p:txBody>
      </p:sp>
      <p:sp>
        <p:nvSpPr>
          <p:cNvPr id="3" name="Marcador de contenido 2"/>
          <p:cNvSpPr>
            <a:spLocks noGrp="1"/>
          </p:cNvSpPr>
          <p:nvPr>
            <p:ph idx="1"/>
          </p:nvPr>
        </p:nvSpPr>
        <p:spPr>
          <a:xfrm>
            <a:off x="838200" y="365126"/>
            <a:ext cx="10515600" cy="5811837"/>
          </a:xfrm>
        </p:spPr>
        <p:txBody>
          <a:bodyPr>
            <a:normAutofit/>
          </a:bodyPr>
          <a:lstStyle/>
          <a:p>
            <a:r>
              <a:rPr lang="es-MX" dirty="0" smtClean="0"/>
              <a:t>Explicaciones como la propuesta por la TA/V dependen de la interacción que tiene el sujeto con los estímulos en la fase de estudio.</a:t>
            </a:r>
          </a:p>
          <a:p>
            <a:endParaRPr lang="es-MX" dirty="0"/>
          </a:p>
          <a:p>
            <a:r>
              <a:rPr lang="es-MX" dirty="0" smtClean="0"/>
              <a:t>Nuestra tarea, no tenía fase de estudio ni ningún proceso mnémico y encontramos las mismas diferencias en las respuestas de los participantes.</a:t>
            </a:r>
          </a:p>
          <a:p>
            <a:endParaRPr lang="es-MX" dirty="0"/>
          </a:p>
          <a:p>
            <a:r>
              <a:rPr lang="es-MX" dirty="0" smtClean="0"/>
              <a:t>¿Es el Efecto Espejo un reflejo de los procesos involucrados en memoria o un artefacto de la aplicación de la SDT clásica?</a:t>
            </a:r>
          </a:p>
          <a:p>
            <a:endParaRPr lang="es-MX" dirty="0"/>
          </a:p>
          <a:p>
            <a:r>
              <a:rPr lang="es-MX" b="1" dirty="0" smtClean="0"/>
              <a:t>¿Qué distingue los modelos bayesianos de SDT de la teoría clásica?</a:t>
            </a:r>
          </a:p>
        </p:txBody>
      </p:sp>
    </p:spTree>
    <p:extLst>
      <p:ext uri="{BB962C8B-B14F-4D97-AF65-F5344CB8AC3E}">
        <p14:creationId xmlns:p14="http://schemas.microsoft.com/office/powerpoint/2010/main" val="3640640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019675" y="1027906"/>
            <a:ext cx="6334125" cy="5629275"/>
          </a:xfrm>
          <a:prstGeom prst="rect">
            <a:avLst/>
          </a:prstGeom>
        </p:spPr>
      </p:pic>
    </p:spTree>
    <p:extLst>
      <p:ext uri="{BB962C8B-B14F-4D97-AF65-F5344CB8AC3E}">
        <p14:creationId xmlns:p14="http://schemas.microsoft.com/office/powerpoint/2010/main" val="38140105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Conclusiones</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7693841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solidFill>
                  <a:schemeClr val="accent6">
                    <a:lumMod val="75000"/>
                  </a:schemeClr>
                </a:solidFill>
                <a:effectLst>
                  <a:outerShdw blurRad="38100" dist="38100" dir="2700000" algn="tl">
                    <a:srgbClr val="000000">
                      <a:alpha val="43137"/>
                    </a:srgbClr>
                  </a:outerShdw>
                </a:effectLst>
              </a:rPr>
              <a:t>Primero</a:t>
            </a:r>
            <a:r>
              <a:rPr lang="es-MX" sz="3200" dirty="0" smtClean="0"/>
              <a:t>, como evidencia de que </a:t>
            </a:r>
            <a:r>
              <a:rPr lang="es-MX" sz="3200" b="1" dirty="0" smtClean="0">
                <a:effectLst>
                  <a:outerShdw blurRad="38100" dist="38100" dir="2700000" algn="tl">
                    <a:srgbClr val="000000">
                      <a:alpha val="43137"/>
                    </a:srgbClr>
                  </a:outerShdw>
                </a:effectLst>
              </a:rPr>
              <a:t>el Efecto Espejo no es un fenómeno exclusivo de la Memoria de Reconocimiento sino de la aplicación de la Teoría de Detección de Señales</a:t>
            </a:r>
            <a:r>
              <a:rPr lang="es-MX" sz="3200" dirty="0" smtClean="0"/>
              <a:t> al estudio de tareas con más de un nivel de d’. </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36728063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6061" y="1825625"/>
            <a:ext cx="11719775" cy="4351338"/>
          </a:xfrm>
        </p:spPr>
        <p:txBody>
          <a:bodyPr>
            <a:noAutofit/>
          </a:bodyPr>
          <a:lstStyle/>
          <a:p>
            <a:r>
              <a:rPr lang="es-MX" sz="3200" dirty="0" smtClean="0"/>
              <a:t>Los resultados encontrados pueden ser interpretados en dos direcciones: </a:t>
            </a:r>
          </a:p>
          <a:p>
            <a:endParaRPr lang="es-MX" sz="3200" dirty="0" smtClean="0"/>
          </a:p>
          <a:p>
            <a:pPr lvl="1"/>
            <a:r>
              <a:rPr lang="es-MX" sz="3200" dirty="0" smtClean="0">
                <a:solidFill>
                  <a:schemeClr val="accent1">
                    <a:lumMod val="75000"/>
                  </a:schemeClr>
                </a:solidFill>
                <a:effectLst>
                  <a:outerShdw blurRad="38100" dist="38100" dir="2700000" algn="tl">
                    <a:srgbClr val="000000">
                      <a:alpha val="43137"/>
                    </a:srgbClr>
                  </a:outerShdw>
                </a:effectLst>
              </a:rPr>
              <a:t>Segundo</a:t>
            </a:r>
            <a:r>
              <a:rPr lang="es-MX" sz="3200" dirty="0" smtClean="0"/>
              <a:t>, como un precedente empírico de las ventajas que tiene la aplicación de </a:t>
            </a:r>
            <a:r>
              <a:rPr lang="es-MX" sz="3200" b="1" dirty="0" smtClean="0">
                <a:effectLst>
                  <a:outerShdw blurRad="38100" dist="38100" dir="2700000" algn="tl">
                    <a:srgbClr val="000000">
                      <a:alpha val="43137"/>
                    </a:srgbClr>
                  </a:outerShdw>
                </a:effectLst>
              </a:rPr>
              <a:t>métodos bayesianos en el estudio de fenómenos donde se asuma una estructura probabilística</a:t>
            </a:r>
            <a:r>
              <a:rPr lang="es-MX" sz="3200" dirty="0" smtClean="0"/>
              <a:t>.</a:t>
            </a:r>
          </a:p>
        </p:txBody>
      </p:sp>
      <p:sp>
        <p:nvSpPr>
          <p:cNvPr id="6" name="Título 5"/>
          <p:cNvSpPr>
            <a:spLocks noGrp="1"/>
          </p:cNvSpPr>
          <p:nvPr>
            <p:ph type="title"/>
          </p:nvPr>
        </p:nvSpPr>
        <p:spPr/>
        <p:txBody>
          <a:bodyPr/>
          <a:lstStyle/>
          <a:p>
            <a:r>
              <a:rPr lang="es-MX" dirty="0" smtClean="0"/>
              <a:t/>
            </a:r>
            <a:br>
              <a:rPr lang="es-MX" dirty="0" smtClean="0"/>
            </a:br>
            <a:endParaRPr lang="es-MX" dirty="0"/>
          </a:p>
        </p:txBody>
      </p:sp>
    </p:spTree>
    <p:extLst>
      <p:ext uri="{BB962C8B-B14F-4D97-AF65-F5344CB8AC3E}">
        <p14:creationId xmlns:p14="http://schemas.microsoft.com/office/powerpoint/2010/main" val="7845554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25769" y="1871253"/>
            <a:ext cx="9144000" cy="2387600"/>
          </a:xfrm>
        </p:spPr>
        <p:txBody>
          <a:bodyPr>
            <a:normAutofit/>
          </a:bodyPr>
          <a:lstStyle/>
          <a:p>
            <a:r>
              <a:rPr lang="es-MX" sz="5500" b="1" u="sng" dirty="0" smtClean="0"/>
              <a:t>¡Muchas gracias por su atención!</a:t>
            </a:r>
            <a:endParaRPr lang="es-MX" sz="4500" dirty="0"/>
          </a:p>
        </p:txBody>
      </p:sp>
      <p:sp>
        <p:nvSpPr>
          <p:cNvPr id="3" name="Subtítulo 2"/>
          <p:cNvSpPr>
            <a:spLocks noGrp="1"/>
          </p:cNvSpPr>
          <p:nvPr>
            <p:ph type="subTitle" idx="1"/>
          </p:nvPr>
        </p:nvSpPr>
        <p:spPr>
          <a:xfrm>
            <a:off x="540913" y="4366351"/>
            <a:ext cx="11513711" cy="2356421"/>
          </a:xfrm>
        </p:spPr>
        <p:txBody>
          <a:bodyPr>
            <a:normAutofit/>
          </a:bodyPr>
          <a:lstStyle/>
          <a:p>
            <a:r>
              <a:rPr lang="es-MX" sz="3600" dirty="0" smtClean="0"/>
              <a:t>Adriana </a:t>
            </a:r>
            <a:r>
              <a:rPr lang="es-MX" sz="3600" b="1" dirty="0" smtClean="0"/>
              <a:t>Felisa Chávez </a:t>
            </a:r>
            <a:r>
              <a:rPr lang="es-MX" sz="3600" dirty="0" smtClean="0"/>
              <a:t>De la Peña</a:t>
            </a:r>
          </a:p>
          <a:p>
            <a:r>
              <a:rPr lang="es-MX" sz="3600" u="sng" dirty="0" smtClean="0">
                <a:solidFill>
                  <a:schemeClr val="accent1">
                    <a:lumMod val="50000"/>
                  </a:schemeClr>
                </a:solidFill>
                <a:hlinkClick r:id="rId2"/>
              </a:rPr>
              <a:t>adrifelcha@gmail.com</a:t>
            </a:r>
            <a:endParaRPr lang="es-MX" sz="3600" u="sng" dirty="0" smtClean="0">
              <a:solidFill>
                <a:schemeClr val="accent1">
                  <a:lumMod val="50000"/>
                </a:schemeClr>
              </a:solidFill>
            </a:endParaRPr>
          </a:p>
          <a:p>
            <a:pPr algn="r"/>
            <a:endParaRPr lang="es-MX" dirty="0" smtClean="0"/>
          </a:p>
          <a:p>
            <a:r>
              <a:rPr lang="es-MX" dirty="0" smtClean="0"/>
              <a:t>Con apoyo de los proyectos PAPIIT IN307214 y PAPIME IE310016</a:t>
            </a:r>
          </a:p>
          <a:p>
            <a:pPr algn="r"/>
            <a:endParaRPr lang="es-MX" dirty="0"/>
          </a:p>
        </p:txBody>
      </p:sp>
      <p:pic>
        <p:nvPicPr>
          <p:cNvPr id="4" name="Imagen 3"/>
          <p:cNvPicPr>
            <a:picLocks noChangeAspect="1"/>
          </p:cNvPicPr>
          <p:nvPr/>
        </p:nvPicPr>
        <p:blipFill>
          <a:blip r:embed="rId3"/>
          <a:stretch>
            <a:fillRect/>
          </a:stretch>
        </p:blipFill>
        <p:spPr>
          <a:xfrm>
            <a:off x="4816700" y="92837"/>
            <a:ext cx="2665927" cy="2130628"/>
          </a:xfrm>
          <a:prstGeom prst="rect">
            <a:avLst/>
          </a:prstGeom>
        </p:spPr>
      </p:pic>
      <p:pic>
        <p:nvPicPr>
          <p:cNvPr id="1028" name="Picture 4" descr="Resultado de imagen para UNA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1" y="1332690"/>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34827" y="897081"/>
            <a:ext cx="1485675" cy="140978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9"/>
          <p:cNvCxnSpPr/>
          <p:nvPr/>
        </p:nvCxnSpPr>
        <p:spPr>
          <a:xfrm>
            <a:off x="2992943" y="2474606"/>
            <a:ext cx="660965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47599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267496"/>
            <a:ext cx="8306873" cy="1480256"/>
          </a:xfrm>
          <a:solidFill>
            <a:schemeClr val="tx1"/>
          </a:solidFill>
        </p:spPr>
        <p:txBody>
          <a:bodyPr>
            <a:normAutofit/>
          </a:bodyPr>
          <a:lstStyle/>
          <a:p>
            <a:r>
              <a:rPr lang="es-MX" sz="6700" b="1" dirty="0" smtClean="0">
                <a:solidFill>
                  <a:schemeClr val="bg1"/>
                </a:solidFill>
              </a:rPr>
              <a:t>Material Extra</a:t>
            </a:r>
            <a:endParaRPr lang="es-MX" b="1" dirty="0">
              <a:solidFill>
                <a:schemeClr val="bg1"/>
              </a:solidFill>
            </a:endParaRPr>
          </a:p>
        </p:txBody>
      </p:sp>
      <p:sp>
        <p:nvSpPr>
          <p:cNvPr id="3" name="Subtítulo 2"/>
          <p:cNvSpPr>
            <a:spLocks noGrp="1"/>
          </p:cNvSpPr>
          <p:nvPr>
            <p:ph type="subTitle" idx="1"/>
          </p:nvPr>
        </p:nvSpPr>
        <p:spPr>
          <a:xfrm>
            <a:off x="1523999" y="5763622"/>
            <a:ext cx="9144000" cy="792349"/>
          </a:xfrm>
        </p:spPr>
        <p:txBody>
          <a:bodyPr/>
          <a:lstStyle/>
          <a:p>
            <a:r>
              <a:rPr lang="es-MX" dirty="0" smtClean="0"/>
              <a:t>por Adriana Felisa Chávez De la Peña</a:t>
            </a:r>
            <a:endParaRPr lang="es-MX" dirty="0"/>
          </a:p>
        </p:txBody>
      </p:sp>
      <p:pic>
        <p:nvPicPr>
          <p:cNvPr id="4" name="Picture 4" descr="Resultado de imagen para UNA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6" y="160346"/>
            <a:ext cx="3502025" cy="1255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13" y="5058731"/>
            <a:ext cx="1485675" cy="14097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8667480" y="1806901"/>
            <a:ext cx="3258355" cy="2604101"/>
          </a:xfrm>
          <a:prstGeom prst="rect">
            <a:avLst/>
          </a:prstGeom>
        </p:spPr>
      </p:pic>
    </p:spTree>
    <p:extLst>
      <p:ext uri="{BB962C8B-B14F-4D97-AF65-F5344CB8AC3E}">
        <p14:creationId xmlns:p14="http://schemas.microsoft.com/office/powerpoint/2010/main" val="14824871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a:xfrm>
            <a:off x="838200" y="467591"/>
            <a:ext cx="5760027" cy="5709372"/>
          </a:xfrm>
        </p:spPr>
        <p:txBody>
          <a:bodyPr>
            <a:normAutofit/>
          </a:bodyPr>
          <a:lstStyle/>
          <a:p>
            <a:pPr marL="0" indent="0">
              <a:buNone/>
            </a:pPr>
            <a:r>
              <a:rPr lang="es-MX" b="1" dirty="0" smtClean="0"/>
              <a:t>Teoría de Atención Verosimilitud</a:t>
            </a:r>
          </a:p>
          <a:p>
            <a:pPr marL="0" indent="0">
              <a:buNone/>
            </a:pPr>
            <a:endParaRPr lang="es-MX" dirty="0"/>
          </a:p>
          <a:p>
            <a:r>
              <a:rPr lang="es-MX" dirty="0" smtClean="0"/>
              <a:t>N rasgos</a:t>
            </a:r>
          </a:p>
          <a:p>
            <a:r>
              <a:rPr lang="es-MX" dirty="0" smtClean="0"/>
              <a:t>p(new) marcados</a:t>
            </a:r>
          </a:p>
          <a:p>
            <a:r>
              <a:rPr lang="es-MX" dirty="0" smtClean="0"/>
              <a:t>n(i) elementos muestreados</a:t>
            </a:r>
          </a:p>
          <a:p>
            <a:r>
              <a:rPr lang="es-MX" dirty="0" err="1"/>
              <a:t>a</a:t>
            </a:r>
            <a:r>
              <a:rPr lang="es-MX" dirty="0" err="1" smtClean="0"/>
              <a:t>lpha</a:t>
            </a:r>
            <a:r>
              <a:rPr lang="es-MX" dirty="0" smtClean="0"/>
              <a:t>(i) tasa de muestreo </a:t>
            </a:r>
          </a:p>
          <a:p>
            <a:r>
              <a:rPr lang="es-MX" dirty="0" smtClean="0"/>
              <a:t>Tasa de marcaje:</a:t>
            </a:r>
          </a:p>
          <a:p>
            <a:endParaRPr lang="es-MX" dirty="0"/>
          </a:p>
          <a:p>
            <a:r>
              <a:rPr lang="es-MX" dirty="0" smtClean="0"/>
              <a:t>El número de </a:t>
            </a:r>
            <a:r>
              <a:rPr lang="es-MX" dirty="0" err="1" smtClean="0"/>
              <a:t>items</a:t>
            </a:r>
            <a:r>
              <a:rPr lang="es-MX" dirty="0" smtClean="0"/>
              <a:t> marcados es el resultado de un proceso binomial donde</a:t>
            </a:r>
          </a:p>
          <a:p>
            <a:endParaRPr lang="es-MX"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176645"/>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4027777"/>
            <a:ext cx="52673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360" y="5787737"/>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7577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903" y="0"/>
            <a:ext cx="4974215" cy="68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29" y="1011266"/>
            <a:ext cx="6052271" cy="508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5466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5845" y="996804"/>
            <a:ext cx="10515600" cy="1325563"/>
          </a:xfrm>
        </p:spPr>
        <p:txBody>
          <a:bodyPr>
            <a:normAutofit fontScale="90000"/>
          </a:bodyPr>
          <a:lstStyle/>
          <a:p>
            <a:r>
              <a:rPr lang="es-MX" dirty="0" smtClean="0"/>
              <a:t/>
            </a:r>
            <a:br>
              <a:rPr lang="es-MX" dirty="0" smtClean="0"/>
            </a:br>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3 Rectángulo"/>
          <p:cNvSpPr/>
          <p:nvPr/>
        </p:nvSpPr>
        <p:spPr>
          <a:xfrm>
            <a:off x="2665389" y="245998"/>
            <a:ext cx="6702136" cy="550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b="1" dirty="0" smtClean="0">
                <a:effectLst>
                  <a:outerShdw blurRad="38100" dist="38100" dir="2700000" algn="tl">
                    <a:srgbClr val="000000">
                      <a:alpha val="43137"/>
                    </a:srgbClr>
                  </a:outerShdw>
                </a:effectLst>
              </a:rPr>
              <a:t>¿Los círculos centrales son del mismo tamaño?</a:t>
            </a:r>
            <a:endParaRPr lang="es-MX" sz="2400" b="1" dirty="0">
              <a:effectLst>
                <a:outerShdw blurRad="38100" dist="38100" dir="2700000" algn="tl">
                  <a:srgbClr val="000000">
                    <a:alpha val="43137"/>
                  </a:srgbClr>
                </a:outerShdw>
              </a:effectLst>
            </a:endParaRPr>
          </a:p>
        </p:txBody>
      </p:sp>
      <p:sp>
        <p:nvSpPr>
          <p:cNvPr id="6" name="5 Elipse"/>
          <p:cNvSpPr/>
          <p:nvPr/>
        </p:nvSpPr>
        <p:spPr>
          <a:xfrm>
            <a:off x="9671278" y="1098295"/>
            <a:ext cx="162049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Sí</a:t>
            </a:r>
            <a:endParaRPr lang="es-MX" dirty="0"/>
          </a:p>
        </p:txBody>
      </p:sp>
      <p:sp>
        <p:nvSpPr>
          <p:cNvPr id="7" name="6 Elipse"/>
          <p:cNvSpPr/>
          <p:nvPr/>
        </p:nvSpPr>
        <p:spPr>
          <a:xfrm>
            <a:off x="967000" y="1098295"/>
            <a:ext cx="1698389" cy="8899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No</a:t>
            </a:r>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0" y="3840690"/>
            <a:ext cx="3518622" cy="284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8 Conector recto de flecha"/>
          <p:cNvCxnSpPr/>
          <p:nvPr/>
        </p:nvCxnSpPr>
        <p:spPr>
          <a:xfrm flipH="1">
            <a:off x="2286000" y="796717"/>
            <a:ext cx="379390"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9367526" y="796717"/>
            <a:ext cx="452608" cy="3015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Imagen 3"/>
          <p:cNvPicPr>
            <a:picLocks noChangeAspect="1"/>
          </p:cNvPicPr>
          <p:nvPr/>
        </p:nvPicPr>
        <p:blipFill>
          <a:blip r:embed="rId3"/>
          <a:stretch>
            <a:fillRect/>
          </a:stretch>
        </p:blipFill>
        <p:spPr>
          <a:xfrm>
            <a:off x="370449" y="2466753"/>
            <a:ext cx="2608619" cy="1533094"/>
          </a:xfrm>
          <a:prstGeom prst="rect">
            <a:avLst/>
          </a:prstGeom>
        </p:spPr>
      </p:pic>
      <p:pic>
        <p:nvPicPr>
          <p:cNvPr id="18" name="Imagen 3"/>
          <p:cNvPicPr>
            <a:picLocks noChangeAspect="1"/>
          </p:cNvPicPr>
          <p:nvPr/>
        </p:nvPicPr>
        <p:blipFill>
          <a:blip r:embed="rId3"/>
          <a:stretch>
            <a:fillRect/>
          </a:stretch>
        </p:blipFill>
        <p:spPr>
          <a:xfrm>
            <a:off x="9177217" y="2466753"/>
            <a:ext cx="2608619" cy="1533094"/>
          </a:xfrm>
          <a:prstGeom prst="rect">
            <a:avLst/>
          </a:prstGeom>
        </p:spPr>
      </p:pic>
      <p:sp>
        <p:nvSpPr>
          <p:cNvPr id="14" name="13 Flecha abajo"/>
          <p:cNvSpPr/>
          <p:nvPr/>
        </p:nvSpPr>
        <p:spPr>
          <a:xfrm>
            <a:off x="1536535" y="2115879"/>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Flecha abajo"/>
          <p:cNvSpPr/>
          <p:nvPr/>
        </p:nvSpPr>
        <p:spPr>
          <a:xfrm>
            <a:off x="10268875" y="2126512"/>
            <a:ext cx="425302" cy="34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20 Conector recto de flecha"/>
          <p:cNvCxnSpPr/>
          <p:nvPr/>
        </p:nvCxnSpPr>
        <p:spPr>
          <a:xfrm>
            <a:off x="648586" y="3840690"/>
            <a:ext cx="5367871" cy="4867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1961837" y="3732028"/>
            <a:ext cx="3630889" cy="10738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2551814" y="3732028"/>
            <a:ext cx="2647507" cy="173310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6496494" y="3636335"/>
            <a:ext cx="2680723" cy="6911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H="1">
            <a:off x="6985592" y="3840690"/>
            <a:ext cx="3125971" cy="7100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flipH="1">
            <a:off x="7506586" y="3840690"/>
            <a:ext cx="3476847" cy="1252305"/>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35 Rectángulo"/>
          <p:cNvSpPr/>
          <p:nvPr/>
        </p:nvSpPr>
        <p:spPr>
          <a:xfrm>
            <a:off x="7251405" y="3981893"/>
            <a:ext cx="585450" cy="2291316"/>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39 Rectángulo"/>
          <p:cNvSpPr/>
          <p:nvPr/>
        </p:nvSpPr>
        <p:spPr>
          <a:xfrm>
            <a:off x="4795284" y="3981893"/>
            <a:ext cx="563525" cy="22913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343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4860231" y="1258429"/>
            <a:ext cx="6493569" cy="5505202"/>
          </a:xfrm>
          <a:prstGeom prst="rect">
            <a:avLst/>
          </a:prstGeom>
        </p:spPr>
      </p:pic>
    </p:spTree>
    <p:extLst>
      <p:ext uri="{BB962C8B-B14F-4D97-AF65-F5344CB8AC3E}">
        <p14:creationId xmlns:p14="http://schemas.microsoft.com/office/powerpoint/2010/main" val="4037800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mundo está cargado de ruido e incertidumbre….</a:t>
            </a:r>
            <a:endParaRPr lang="es-MX" b="1" dirty="0"/>
          </a:p>
        </p:txBody>
      </p:sp>
      <p:pic>
        <p:nvPicPr>
          <p:cNvPr id="1026" name="Picture 2" descr="Resultado de imagen para conejo blanco y negro dibuj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2820651" cy="21188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496" y="1346914"/>
            <a:ext cx="64293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contenido"/>
          <p:cNvSpPr>
            <a:spLocks noGrp="1"/>
          </p:cNvSpPr>
          <p:nvPr>
            <p:ph idx="1"/>
          </p:nvPr>
        </p:nvSpPr>
        <p:spPr/>
        <p:txBody>
          <a:bodyPr/>
          <a:lstStyle/>
          <a:p>
            <a:endParaRPr lang="es-MX" dirty="0"/>
          </a:p>
        </p:txBody>
      </p:sp>
    </p:spTree>
    <p:extLst>
      <p:ext uri="{BB962C8B-B14F-4D97-AF65-F5344CB8AC3E}">
        <p14:creationId xmlns:p14="http://schemas.microsoft.com/office/powerpoint/2010/main" val="3221941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2760</TotalTime>
  <Words>1675</Words>
  <Application>Microsoft Office PowerPoint</Application>
  <PresentationFormat>Personalizado</PresentationFormat>
  <Paragraphs>347</Paragraphs>
  <Slides>77</Slides>
  <Notes>0</Notes>
  <HiddenSlides>0</HiddenSlides>
  <MMClips>0</MMClips>
  <ScaleCrop>false</ScaleCrop>
  <HeadingPairs>
    <vt:vector size="4" baseType="variant">
      <vt:variant>
        <vt:lpstr>Tema</vt:lpstr>
      </vt:variant>
      <vt:variant>
        <vt:i4>1</vt:i4>
      </vt:variant>
      <vt:variant>
        <vt:lpstr>Títulos de diapositiva</vt:lpstr>
      </vt:variant>
      <vt:variant>
        <vt:i4>77</vt:i4>
      </vt:variant>
    </vt:vector>
  </HeadingPairs>
  <TitlesOfParts>
    <vt:vector size="78" baseType="lpstr">
      <vt:lpstr>Tema de Office</vt:lpstr>
      <vt:lpstr>Estudios con Detección de Señales</vt:lpstr>
      <vt:lpstr>Introducción</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El mundo está cargado de ruido e incertidumbre….</vt:lpstr>
      <vt:lpstr>Los aciertos pagan y los errores cuestan…. </vt:lpstr>
      <vt:lpstr>Los aciertos pagan y los errores cuestan…. </vt:lpstr>
      <vt:lpstr>Teoría de Detección de Señales</vt:lpstr>
      <vt:lpstr> </vt:lpstr>
      <vt:lpstr> </vt:lpstr>
      <vt:lpstr>TDS en Memoria de Reconocimiento</vt:lpstr>
      <vt:lpstr>El Efecto Espejo</vt:lpstr>
      <vt:lpstr>El Efecto Espejo</vt:lpstr>
      <vt:lpstr>El Efecto Espejo</vt:lpstr>
      <vt:lpstr>El Efecto Espejo</vt:lpstr>
      <vt:lpstr>Tareas binarias (Sí/No)</vt:lpstr>
      <vt:lpstr>Tareas binarias (Sí/No)</vt:lpstr>
      <vt:lpstr>Tareas binarias (Sí/No)</vt:lpstr>
      <vt:lpstr>Tareas binarias (Sí/No)</vt:lpstr>
      <vt:lpstr>Tareas con Escala de confianza</vt:lpstr>
      <vt:lpstr>Tareas con Escala de confianza</vt:lpstr>
      <vt:lpstr>Tareas con Escala de confianza</vt:lpstr>
      <vt:lpstr>Relevancia del Efecto Espejo</vt:lpstr>
      <vt:lpstr>Relevancia del Efecto Espejo</vt:lpstr>
      <vt:lpstr> </vt:lpstr>
      <vt:lpstr> </vt:lpstr>
      <vt:lpstr>Planteamiento del Problema</vt:lpstr>
      <vt:lpstr>Planteamiento del Problema</vt:lpstr>
      <vt:lpstr>Método</vt:lpstr>
      <vt:lpstr> </vt:lpstr>
      <vt:lpstr> </vt:lpstr>
      <vt:lpstr> </vt:lpstr>
      <vt:lpstr>Diseño de Estímulos en el Experimento 1</vt:lpstr>
      <vt:lpstr>Diseño de Estímulos en el Experimento 1</vt:lpstr>
      <vt:lpstr>Diseño de Estímulos en el Experimento 2</vt:lpstr>
      <vt:lpstr> </vt:lpstr>
      <vt:lpstr> </vt:lpstr>
      <vt:lpstr> </vt:lpstr>
      <vt:lpstr>Resultados</vt:lpstr>
      <vt:lpstr>¡Datos!</vt:lpstr>
      <vt:lpstr>¡Datos!</vt:lpstr>
      <vt:lpstr>Casos encontrados</vt:lpstr>
      <vt:lpstr> </vt:lpstr>
      <vt:lpstr> </vt:lpstr>
      <vt:lpstr> </vt:lpstr>
      <vt:lpstr> </vt:lpstr>
      <vt:lpstr>Presentación de PowerPoint</vt:lpstr>
      <vt:lpstr> </vt:lpstr>
      <vt:lpstr> </vt:lpstr>
      <vt:lpstr> </vt:lpstr>
      <vt:lpstr>Presentación de PowerPoint</vt:lpstr>
      <vt:lpstr> </vt:lpstr>
      <vt:lpstr> </vt:lpstr>
      <vt:lpstr>Presentación de PowerPoint</vt:lpstr>
      <vt:lpstr>Presentación de PowerPoint</vt:lpstr>
      <vt:lpstr>Discusión</vt:lpstr>
      <vt:lpstr> </vt:lpstr>
      <vt:lpstr> </vt:lpstr>
      <vt:lpstr> </vt:lpstr>
      <vt:lpstr> </vt:lpstr>
      <vt:lpstr> </vt:lpstr>
      <vt:lpstr> </vt:lpstr>
      <vt:lpstr> </vt:lpstr>
      <vt:lpstr> </vt:lpstr>
      <vt:lpstr> </vt:lpstr>
      <vt:lpstr>Conclusiones</vt:lpstr>
      <vt:lpstr> </vt:lpstr>
      <vt:lpstr> </vt:lpstr>
      <vt:lpstr>¡Muchas gracias por su atención!</vt:lpstr>
      <vt:lpstr>Material Extra</vt:lpstr>
      <vt:lpstr> </vt:lpstr>
      <vt:lpstr>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Estudios con Detección de Señales</dc:title>
  <dc:creator>Adriana</dc:creator>
  <cp:lastModifiedBy>sandra de la peña</cp:lastModifiedBy>
  <cp:revision>60</cp:revision>
  <dcterms:created xsi:type="dcterms:W3CDTF">2018-02-23T04:41:13Z</dcterms:created>
  <dcterms:modified xsi:type="dcterms:W3CDTF">2018-03-13T06:16:23Z</dcterms:modified>
</cp:coreProperties>
</file>