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26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61" r:id="rId23"/>
    <p:sldId id="268" r:id="rId24"/>
    <p:sldId id="269" r:id="rId25"/>
    <p:sldId id="270" r:id="rId26"/>
    <p:sldId id="271" r:id="rId27"/>
    <p:sldId id="272" r:id="rId28"/>
    <p:sldId id="274" r:id="rId29"/>
    <p:sldId id="276" r:id="rId30"/>
    <p:sldId id="277" r:id="rId31"/>
    <p:sldId id="279" r:id="rId32"/>
    <p:sldId id="280" r:id="rId33"/>
    <p:sldId id="309" r:id="rId34"/>
    <p:sldId id="298" r:id="rId35"/>
    <p:sldId id="262" r:id="rId36"/>
    <p:sldId id="317" r:id="rId37"/>
    <p:sldId id="315" r:id="rId38"/>
    <p:sldId id="314" r:id="rId39"/>
    <p:sldId id="312" r:id="rId40"/>
    <p:sldId id="299" r:id="rId41"/>
    <p:sldId id="300" r:id="rId42"/>
    <p:sldId id="301" r:id="rId43"/>
    <p:sldId id="302" r:id="rId44"/>
    <p:sldId id="303" r:id="rId45"/>
    <p:sldId id="304" r:id="rId46"/>
    <p:sldId id="311" r:id="rId47"/>
    <p:sldId id="305" r:id="rId48"/>
    <p:sldId id="308" r:id="rId49"/>
    <p:sldId id="316" r:id="rId50"/>
    <p:sldId id="306" r:id="rId51"/>
    <p:sldId id="307" r:id="rId52"/>
    <p:sldId id="263" r:id="rId53"/>
    <p:sldId id="313" r:id="rId54"/>
    <p:sldId id="318" r:id="rId55"/>
    <p:sldId id="332" r:id="rId56"/>
    <p:sldId id="333" r:id="rId57"/>
    <p:sldId id="264" r:id="rId58"/>
    <p:sldId id="267" r:id="rId59"/>
    <p:sldId id="265" r:id="rId60"/>
    <p:sldId id="327" r:id="rId61"/>
    <p:sldId id="319" r:id="rId62"/>
    <p:sldId id="320" r:id="rId63"/>
    <p:sldId id="321" r:id="rId64"/>
    <p:sldId id="322" r:id="rId65"/>
    <p:sldId id="323" r:id="rId66"/>
    <p:sldId id="345" r:id="rId67"/>
    <p:sldId id="324" r:id="rId68"/>
    <p:sldId id="325" r:id="rId69"/>
    <p:sldId id="326" r:id="rId70"/>
    <p:sldId id="329" r:id="rId71"/>
    <p:sldId id="330" r:id="rId72"/>
    <p:sldId id="331" r:id="rId73"/>
    <p:sldId id="334" r:id="rId7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3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1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2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82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0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2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1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0158-61F8-441A-A2B0-B6D829D03B77}" type="datetimeFigureOut">
              <a:rPr lang="es-MX" smtClean="0"/>
              <a:t>24/03/2017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s-MX" dirty="0" smtClean="0"/>
              <a:t>Estudios con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a.k.a</a:t>
            </a:r>
            <a:r>
              <a:rPr lang="es-MX" dirty="0" smtClean="0"/>
              <a:t>. ‘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</a:t>
            </a:r>
            <a:r>
              <a:rPr lang="es-MX" dirty="0" err="1" smtClean="0"/>
              <a:t>Perception</a:t>
            </a:r>
            <a:r>
              <a:rPr lang="es-MX" dirty="0" smtClean="0"/>
              <a:t>: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Mamory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55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La representación del problema de acuerdo a la Teoría de Detección de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53954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339752" y="3855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Ruido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1808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dos componentes de la teoría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smtClean="0">
                <a:solidFill>
                  <a:srgbClr val="7030A0"/>
                </a:solidFill>
              </a:rPr>
              <a:t>Discriminabilidad</a:t>
            </a: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>
                <a:solidFill>
                  <a:srgbClr val="00B0F0"/>
                </a:solidFill>
              </a:rPr>
              <a:t>Sesgo</a:t>
            </a: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7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s-MX" dirty="0" smtClean="0"/>
              <a:t>TDS en Memoria de Reconocimiento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1752600"/>
          </a:xfrm>
        </p:spPr>
        <p:txBody>
          <a:bodyPr/>
          <a:lstStyle/>
          <a:p>
            <a:r>
              <a:rPr lang="es-MX" dirty="0" smtClean="0"/>
              <a:t>PARTE II:</a:t>
            </a:r>
            <a:br>
              <a:rPr lang="es-MX" dirty="0" smtClean="0"/>
            </a:br>
            <a:r>
              <a:rPr lang="es-MX" dirty="0" smtClean="0"/>
              <a:t>(</a:t>
            </a:r>
            <a:r>
              <a:rPr lang="es-MX" dirty="0" err="1" smtClean="0"/>
              <a:t>Background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de Reconocimiento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768752" cy="4074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20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407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844824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Sandra</a:t>
            </a:r>
            <a:br>
              <a:rPr lang="es-MX" dirty="0" smtClean="0"/>
            </a:br>
            <a:r>
              <a:rPr lang="es-MX" dirty="0" smtClean="0"/>
              <a:t>Marisa</a:t>
            </a:r>
            <a:br>
              <a:rPr lang="es-MX" dirty="0" smtClean="0"/>
            </a:br>
            <a:r>
              <a:rPr lang="es-MX" dirty="0" smtClean="0"/>
              <a:t>Leonor</a:t>
            </a:r>
            <a:br>
              <a:rPr lang="es-MX" dirty="0" smtClean="0"/>
            </a:br>
            <a:r>
              <a:rPr lang="es-MX" dirty="0" smtClean="0"/>
              <a:t>Hilda</a:t>
            </a:r>
            <a:br>
              <a:rPr lang="es-MX" dirty="0" smtClean="0"/>
            </a:br>
            <a:r>
              <a:rPr lang="es-MX" dirty="0" smtClean="0"/>
              <a:t>Natalia</a:t>
            </a:r>
          </a:p>
          <a:p>
            <a:pPr algn="ctr"/>
            <a:r>
              <a:rPr lang="es-MX" dirty="0" smtClean="0"/>
              <a:t>Patricia</a:t>
            </a:r>
          </a:p>
          <a:p>
            <a:pPr algn="ctr"/>
            <a:r>
              <a:rPr lang="es-MX" dirty="0" smtClean="0"/>
              <a:t>Violeta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Amada</a:t>
            </a:r>
            <a:br>
              <a:rPr lang="es-MX" dirty="0" smtClean="0"/>
            </a:br>
            <a:r>
              <a:rPr lang="es-MX" dirty="0" smtClean="0"/>
              <a:t>Tania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47864" y="0"/>
            <a:ext cx="216024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607159" y="6926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Pre-experimento:</a:t>
            </a:r>
            <a:br>
              <a:rPr lang="es-MX" b="1" dirty="0" smtClean="0"/>
            </a:br>
            <a:r>
              <a:rPr lang="es-MX" b="1" dirty="0" smtClean="0"/>
              <a:t>ESTUDIO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3150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635896" y="1831263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Leonor</a:t>
            </a:r>
            <a:br>
              <a:rPr lang="es-MX" dirty="0" smtClean="0"/>
            </a:br>
            <a:r>
              <a:rPr lang="es-MX" dirty="0" smtClean="0"/>
              <a:t>Marisol</a:t>
            </a:r>
            <a:br>
              <a:rPr lang="es-MX" dirty="0" smtClean="0"/>
            </a:br>
            <a:r>
              <a:rPr lang="es-MX" dirty="0" smtClean="0"/>
              <a:t>Viridiana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Rebecca</a:t>
            </a:r>
          </a:p>
          <a:p>
            <a:pPr algn="ctr"/>
            <a:r>
              <a:rPr lang="es-MX" dirty="0" smtClean="0"/>
              <a:t>Patricia</a:t>
            </a:r>
          </a:p>
          <a:p>
            <a:pPr algn="ctr"/>
            <a:r>
              <a:rPr lang="es-MX" dirty="0" err="1" smtClean="0"/>
              <a:t>Talia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Zaide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Amanda</a:t>
            </a:r>
            <a:br>
              <a:rPr lang="es-MX" dirty="0" smtClean="0"/>
            </a:br>
            <a:r>
              <a:rPr lang="es-MX" dirty="0" smtClean="0"/>
              <a:t>Tania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47864" y="0"/>
            <a:ext cx="216024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6452592" y="1846396"/>
            <a:ext cx="266429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Sandra</a:t>
            </a:r>
            <a:br>
              <a:rPr lang="es-MX" dirty="0" smtClean="0"/>
            </a:br>
            <a:r>
              <a:rPr lang="es-MX" dirty="0" smtClean="0"/>
              <a:t>Hilda</a:t>
            </a:r>
            <a:br>
              <a:rPr lang="es-MX" dirty="0" smtClean="0"/>
            </a:br>
            <a:r>
              <a:rPr lang="es-MX" dirty="0" smtClean="0"/>
              <a:t>Zaira</a:t>
            </a:r>
            <a:br>
              <a:rPr lang="es-MX" dirty="0" smtClean="0"/>
            </a:br>
            <a:r>
              <a:rPr lang="es-MX" dirty="0" smtClean="0"/>
              <a:t>Delia</a:t>
            </a:r>
            <a:br>
              <a:rPr lang="es-MX" dirty="0" smtClean="0"/>
            </a:br>
            <a:r>
              <a:rPr lang="es-MX" dirty="0" smtClean="0"/>
              <a:t>Natalia</a:t>
            </a:r>
          </a:p>
          <a:p>
            <a:pPr algn="ctr"/>
            <a:r>
              <a:rPr lang="es-MX" dirty="0" smtClean="0"/>
              <a:t>Petunia</a:t>
            </a:r>
          </a:p>
          <a:p>
            <a:pPr algn="ctr"/>
            <a:r>
              <a:rPr lang="es-MX" dirty="0" smtClean="0"/>
              <a:t>Violeta</a:t>
            </a:r>
            <a:br>
              <a:rPr lang="es-MX" dirty="0" smtClean="0"/>
            </a:br>
            <a:r>
              <a:rPr lang="es-MX" dirty="0" smtClean="0"/>
              <a:t>Elizabeth</a:t>
            </a:r>
            <a:br>
              <a:rPr lang="es-MX" dirty="0" smtClean="0"/>
            </a:br>
            <a:r>
              <a:rPr lang="es-MX" dirty="0" smtClean="0"/>
              <a:t>Amada</a:t>
            </a:r>
            <a:br>
              <a:rPr lang="es-MX" dirty="0" smtClean="0"/>
            </a:br>
            <a:r>
              <a:rPr lang="es-MX" dirty="0" smtClean="0"/>
              <a:t>Marisa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607159" y="6926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Pre-experimento:</a:t>
            </a:r>
            <a:br>
              <a:rPr lang="es-MX" b="1" dirty="0" smtClean="0"/>
            </a:br>
            <a:r>
              <a:rPr lang="es-MX" b="1" dirty="0" smtClean="0"/>
              <a:t>ESTUDIO 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355976" y="55419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Fase experimental:</a:t>
            </a:r>
            <a:br>
              <a:rPr lang="es-MX" b="1" dirty="0" smtClean="0"/>
            </a:br>
            <a:r>
              <a:rPr lang="es-MX" b="1" dirty="0" smtClean="0"/>
              <a:t>¿Cuáles de estas palabras ya se te habían mostrado?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7104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¿Esta palabra estaba en la lista anterior?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</a:p>
          <a:p>
            <a:pPr marL="457200" lvl="1" indent="0">
              <a:buNone/>
            </a:pPr>
            <a:r>
              <a:rPr lang="es-MX" dirty="0" smtClean="0"/>
              <a:t>¿Qué tan seguro estás de tu respuesta?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96810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err="1" smtClean="0"/>
                        <a:t>Noise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Signal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65" y="2708920"/>
            <a:ext cx="6391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692696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p(Hit)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p(Falsa Alarma)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2511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96" y="2636912"/>
            <a:ext cx="6343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93654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</a:p>
          <a:p>
            <a:pPr lvl="1"/>
            <a:r>
              <a:rPr lang="es-MX" dirty="0" smtClean="0"/>
              <a:t>Múltiples sub-criterios </a:t>
            </a:r>
          </a:p>
        </p:txBody>
      </p:sp>
    </p:spTree>
    <p:extLst>
      <p:ext uri="{BB962C8B-B14F-4D97-AF65-F5344CB8AC3E}">
        <p14:creationId xmlns:p14="http://schemas.microsoft.com/office/powerpoint/2010/main" val="179727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62" y="40466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1471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b="1" dirty="0" smtClean="0"/>
              <a:t>I. El modelo:  		</a:t>
            </a:r>
            <a:r>
              <a:rPr lang="es-MX" sz="2500" dirty="0" smtClean="0"/>
              <a:t>Teoría de Detección de Señales</a:t>
            </a:r>
          </a:p>
          <a:p>
            <a:pPr marL="0" indent="0">
              <a:buNone/>
            </a:pPr>
            <a:r>
              <a:rPr lang="es-MX" sz="2500" b="1" dirty="0" smtClean="0"/>
              <a:t>II. </a:t>
            </a:r>
            <a:r>
              <a:rPr lang="es-MX" sz="2500" b="1" dirty="0" err="1" smtClean="0"/>
              <a:t>Background</a:t>
            </a:r>
            <a:r>
              <a:rPr lang="es-MX" sz="2500" b="1" dirty="0" smtClean="0"/>
              <a:t>: 	</a:t>
            </a:r>
            <a:r>
              <a:rPr lang="es-MX" sz="2500" dirty="0" smtClean="0"/>
              <a:t>TDS en Memoria de Reconocimiento</a:t>
            </a:r>
          </a:p>
          <a:p>
            <a:pPr marL="0" indent="0">
              <a:buNone/>
            </a:pPr>
            <a:r>
              <a:rPr lang="es-MX" sz="2500" b="1" dirty="0" smtClean="0"/>
              <a:t>III. El ‘problema’: 	</a:t>
            </a:r>
            <a:r>
              <a:rPr lang="es-MX" sz="2500" dirty="0" smtClean="0"/>
              <a:t>El Efecto Espejo reportado en Memoria 			de Reconocimiento.</a:t>
            </a:r>
          </a:p>
          <a:p>
            <a:pPr marL="0" indent="0">
              <a:buNone/>
            </a:pPr>
            <a:r>
              <a:rPr lang="es-MX" sz="2500" b="1" dirty="0" smtClean="0"/>
              <a:t>IV. El experimento: 	</a:t>
            </a:r>
            <a:r>
              <a:rPr lang="es-MX" sz="2500" dirty="0" smtClean="0"/>
              <a:t>Una tarea de percepción visual en busca 			del Efecto Espejo.</a:t>
            </a:r>
          </a:p>
          <a:p>
            <a:pPr marL="0" indent="0">
              <a:buNone/>
            </a:pPr>
            <a:r>
              <a:rPr lang="es-MX" sz="2500" b="1" dirty="0" smtClean="0"/>
              <a:t>V. Los datos: 		</a:t>
            </a:r>
            <a:r>
              <a:rPr lang="es-MX" sz="2500" dirty="0" smtClean="0"/>
              <a:t>Explorando visualmente los datos</a:t>
            </a:r>
          </a:p>
          <a:p>
            <a:pPr marL="0" indent="0">
              <a:buNone/>
            </a:pPr>
            <a:r>
              <a:rPr lang="es-MX" sz="2500" b="1" dirty="0" smtClean="0"/>
              <a:t>VI. Los resultados 	A</a:t>
            </a:r>
            <a:r>
              <a:rPr lang="es-MX" sz="2500" dirty="0" smtClean="0"/>
              <a:t>nálisis de datos</a:t>
            </a:r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 smtClean="0"/>
              <a:t>VII. Discusión (?)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20147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27523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7588"/>
            <a:ext cx="5090154" cy="25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6530"/>
            <a:ext cx="3133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4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2321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7772400" cy="1470025"/>
          </a:xfrm>
        </p:spPr>
        <p:txBody>
          <a:bodyPr/>
          <a:lstStyle/>
          <a:p>
            <a:r>
              <a:rPr lang="es-MX" dirty="0" smtClean="0"/>
              <a:t>El Efecto Espejo en Memoria de Reconocimiento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1752600"/>
          </a:xfrm>
        </p:spPr>
        <p:txBody>
          <a:bodyPr/>
          <a:lstStyle/>
          <a:p>
            <a:r>
              <a:rPr lang="es-MX" dirty="0" smtClean="0"/>
              <a:t>PARTE III</a:t>
            </a:r>
          </a:p>
          <a:p>
            <a:r>
              <a:rPr lang="es-MX" dirty="0" smtClean="0"/>
              <a:t>(El problema)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8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1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9" y="1484784"/>
            <a:ext cx="7082185" cy="32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5" y="1484784"/>
            <a:ext cx="7209961" cy="36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65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8" y="1202972"/>
            <a:ext cx="5576611" cy="28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419" y="0"/>
            <a:ext cx="8229600" cy="764453"/>
          </a:xfrm>
        </p:spPr>
        <p:txBody>
          <a:bodyPr/>
          <a:lstStyle/>
          <a:p>
            <a:r>
              <a:rPr lang="es-ES" dirty="0" smtClean="0"/>
              <a:t>Yes/No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7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Proportions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placing</a:t>
            </a:r>
            <a:r>
              <a:rPr lang="es-ES" dirty="0" smtClean="0"/>
              <a:t> a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 axis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38" y="4691496"/>
            <a:ext cx="4514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67" y="4243532"/>
            <a:ext cx="4465641" cy="4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65249" y="4286539"/>
            <a:ext cx="4649150" cy="809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7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1" y="1700808"/>
            <a:ext cx="4968552" cy="254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61435"/>
          </a:xfrm>
        </p:spPr>
        <p:txBody>
          <a:bodyPr/>
          <a:lstStyle/>
          <a:p>
            <a:r>
              <a:rPr lang="es-ES" dirty="0" err="1" smtClean="0"/>
              <a:t>Confidence</a:t>
            </a:r>
            <a:r>
              <a:rPr lang="es-ES" dirty="0" smtClean="0"/>
              <a:t> Rating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545" y="858982"/>
            <a:ext cx="8839199" cy="5846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								(Mean)</a:t>
            </a:r>
          </a:p>
          <a:p>
            <a:pPr marL="0" indent="0" algn="ctr">
              <a:buNone/>
            </a:pPr>
            <a:r>
              <a:rPr lang="es-ES" dirty="0" smtClean="0"/>
              <a:t>	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place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axis.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a test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falls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rating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85356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47850" y="3950142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07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124745"/>
            <a:ext cx="5579260" cy="286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7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2Alternative-ForcedChoice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8" y="1124745"/>
            <a:ext cx="8458200" cy="55279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Preferences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chooses</a:t>
            </a:r>
            <a:r>
              <a:rPr lang="es-ES" dirty="0" smtClean="0"/>
              <a:t> as </a:t>
            </a:r>
            <a:r>
              <a:rPr lang="es-ES" dirty="0" err="1" smtClean="0"/>
              <a:t>old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whose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xis.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514487" y="3784620"/>
            <a:ext cx="79492" cy="639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1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Teoría de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2656"/>
            <a:ext cx="6400800" cy="1752600"/>
          </a:xfrm>
        </p:spPr>
        <p:txBody>
          <a:bodyPr/>
          <a:lstStyle/>
          <a:p>
            <a:r>
              <a:rPr lang="es-MX" dirty="0" smtClean="0"/>
              <a:t>PARTE I</a:t>
            </a:r>
          </a:p>
          <a:p>
            <a:r>
              <a:rPr lang="es-MX" dirty="0" smtClean="0"/>
              <a:t>(El modelo)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48064" y="476672"/>
            <a:ext cx="3600400" cy="6192688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smtClean="0"/>
              <a:t>Standard </a:t>
            </a:r>
            <a:r>
              <a:rPr lang="es-MX" b="1" dirty="0" err="1" smtClean="0"/>
              <a:t>comparisons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</a:t>
            </a:r>
            <a:r>
              <a:rPr lang="es-MX" dirty="0"/>
              <a:t>– </a:t>
            </a:r>
            <a:r>
              <a:rPr lang="es-MX" dirty="0" smtClean="0"/>
              <a:t>AN</a:t>
            </a:r>
            <a:br>
              <a:rPr lang="es-MX" dirty="0" smtClean="0"/>
            </a:br>
            <a:r>
              <a:rPr lang="es-MX" dirty="0" smtClean="0"/>
              <a:t>       - BN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BO – AN</a:t>
            </a:r>
            <a:br>
              <a:rPr lang="es-MX" dirty="0" smtClean="0"/>
            </a:br>
            <a:r>
              <a:rPr lang="es-MX" dirty="0" smtClean="0"/>
              <a:t>       - BN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r>
              <a:rPr lang="es-MX" b="1" dirty="0" err="1" smtClean="0"/>
              <a:t>Null</a:t>
            </a:r>
            <a:r>
              <a:rPr lang="es-MX" b="1" dirty="0" smtClean="0"/>
              <a:t> </a:t>
            </a:r>
            <a:r>
              <a:rPr lang="es-MX" b="1" dirty="0" err="1" smtClean="0"/>
              <a:t>Choices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AN – BN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- BO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" y="1628800"/>
            <a:ext cx="5351141" cy="27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8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A</a:t>
            </a:r>
          </a:p>
          <a:p>
            <a:pPr marL="0" indent="0" algn="ctr">
              <a:buNone/>
            </a:pPr>
            <a:r>
              <a:rPr lang="es-MX" dirty="0" err="1" smtClean="0"/>
              <a:t>Low-frequency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Concrete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Reversed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err="1" smtClean="0"/>
              <a:t>Pictures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B</a:t>
            </a:r>
          </a:p>
          <a:p>
            <a:pPr marL="0" indent="0" algn="ctr">
              <a:buNone/>
            </a:pPr>
            <a:r>
              <a:rPr lang="es-MX" dirty="0" smtClean="0"/>
              <a:t>High-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Standard </a:t>
            </a:r>
            <a:r>
              <a:rPr lang="es-MX" dirty="0" err="1" smtClean="0"/>
              <a:t>words</a:t>
            </a:r>
            <a:r>
              <a:rPr lang="es-MX" dirty="0" smtClean="0"/>
              <a:t>. </a:t>
            </a:r>
          </a:p>
          <a:p>
            <a:pPr marL="0" indent="0" algn="ctr">
              <a:buNone/>
            </a:pPr>
            <a:r>
              <a:rPr lang="es-MX" dirty="0" err="1" smtClean="0"/>
              <a:t>Words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07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63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540134" cy="522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9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¿El Efecto Espejo es algo exclusivo de la memoria de reconocimiento? ¿Se encuentra también en estudios perceptuales?</a:t>
            </a:r>
          </a:p>
          <a:p>
            <a:endParaRPr lang="es-ES" dirty="0"/>
          </a:p>
          <a:p>
            <a:r>
              <a:rPr lang="es-ES" dirty="0" smtClean="0"/>
              <a:t>¿El Efecto Espejo es una propiedad de la SDT?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08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Experimento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IV</a:t>
            </a:r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Se diseñó una tarea de detección meramente perceptual (visual), con dos niveles de dificultad, para probar la </a:t>
            </a:r>
            <a:r>
              <a:rPr lang="es-MX" dirty="0" err="1" smtClean="0"/>
              <a:t>generabilidad</a:t>
            </a:r>
            <a:r>
              <a:rPr lang="es-MX" dirty="0" smtClean="0"/>
              <a:t> del Efecto Espejo.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No fase pre-tarea.</a:t>
            </a:r>
          </a:p>
          <a:p>
            <a:r>
              <a:rPr lang="es-MX" dirty="0" smtClean="0"/>
              <a:t>No procesamiento superior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¿Es el Efecto Espejo un reflejo de lo que pasa a nivel del procesamiento de estímulos?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69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10587" cy="52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6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68752" cy="587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59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7" y="106228"/>
            <a:ext cx="9008095" cy="67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Un problema de decisión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¿Esa persona de cabello largo es una mujer?</a:t>
            </a:r>
          </a:p>
          <a:p>
            <a:endParaRPr lang="es-MX" dirty="0" smtClean="0"/>
          </a:p>
          <a:p>
            <a:r>
              <a:rPr lang="es-MX" dirty="0" smtClean="0"/>
              <a:t>¿Mi novio está enojado?</a:t>
            </a:r>
          </a:p>
          <a:p>
            <a:endParaRPr lang="es-MX" dirty="0" smtClean="0"/>
          </a:p>
          <a:p>
            <a:r>
              <a:rPr lang="es-MX" dirty="0" smtClean="0"/>
              <a:t>¿Este paciente tiene un tumor?</a:t>
            </a:r>
          </a:p>
          <a:p>
            <a:endParaRPr lang="es-MX" dirty="0" smtClean="0"/>
          </a:p>
          <a:p>
            <a:r>
              <a:rPr lang="es-MX" dirty="0" smtClean="0"/>
              <a:t>¿Este paciente tiene depresión?</a:t>
            </a:r>
          </a:p>
          <a:p>
            <a:endParaRPr lang="es-MX" dirty="0" smtClean="0"/>
          </a:p>
          <a:p>
            <a:r>
              <a:rPr lang="es-MX" dirty="0" smtClean="0"/>
              <a:t>¿Esa bolsa contiene una bomba?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722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2458073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99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69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34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2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19" y="206775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38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19075"/>
            <a:ext cx="9705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17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18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80920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01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¿Los círculos centrales son del mismo tamaño?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Círculo aislado (constante)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pPr marL="0" indent="0" algn="ctr">
              <a:buNone/>
            </a:pPr>
            <a:endParaRPr lang="es-MX" dirty="0" smtClean="0"/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endParaRPr lang="es-MX" dirty="0" smtClean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 </a:t>
            </a:r>
          </a:p>
          <a:p>
            <a:pPr marL="0" indent="0" algn="ctr">
              <a:buNone/>
            </a:pPr>
            <a:r>
              <a:rPr lang="es-MX" sz="2000" i="1" dirty="0" smtClean="0"/>
              <a:t>(Sobrestimación)</a:t>
            </a:r>
          </a:p>
          <a:p>
            <a:pPr marL="0" indent="0" algn="ctr">
              <a:buNone/>
            </a:pPr>
            <a:endParaRPr lang="es-MX" sz="2000" i="1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</a:p>
          <a:p>
            <a:pPr marL="0" indent="0" algn="ctr">
              <a:buNone/>
            </a:pPr>
            <a:r>
              <a:rPr lang="es-MX" sz="2000" i="1" dirty="0" smtClean="0"/>
              <a:t>(Subestimación)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380553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 de la Detección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¿Está 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esta situación particular </a:t>
            </a:r>
            <a:r>
              <a:rPr lang="es-MX" dirty="0" smtClean="0"/>
              <a:t>ocurriendo?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Estímulo particular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Categoría de estímulos</a:t>
            </a:r>
          </a:p>
          <a:p>
            <a:pPr lvl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Estado del mundo</a:t>
            </a:r>
          </a:p>
          <a:p>
            <a:endParaRPr lang="es-MX" dirty="0"/>
          </a:p>
          <a:p>
            <a:r>
              <a:rPr lang="es-MX" dirty="0" smtClean="0"/>
              <a:t>Pregunta ‘Sí/No’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7"/>
            <a:ext cx="4824536" cy="69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texto"/>
          <p:cNvSpPr txBox="1">
            <a:spLocks/>
          </p:cNvSpPr>
          <p:nvPr/>
        </p:nvSpPr>
        <p:spPr>
          <a:xfrm>
            <a:off x="5071704" y="121523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932040" y="1854994"/>
            <a:ext cx="4179852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/>
          </a:p>
          <a:p>
            <a:r>
              <a:rPr lang="es-MX" sz="2500" dirty="0" smtClean="0"/>
              <a:t>Diseño Factorial       </a:t>
            </a:r>
            <a:r>
              <a:rPr lang="es-MX" sz="2500" b="1" u="sng" dirty="0" smtClean="0"/>
              <a:t>5x2x2</a:t>
            </a:r>
          </a:p>
          <a:p>
            <a:endParaRPr lang="es-MX" sz="2500" b="1" u="sng" dirty="0" smtClean="0"/>
          </a:p>
          <a:p>
            <a:pPr lvl="1"/>
            <a:r>
              <a:rPr lang="es-MX" sz="1600" dirty="0" smtClean="0"/>
              <a:t>5 círculos centrales</a:t>
            </a:r>
          </a:p>
          <a:p>
            <a:pPr lvl="1"/>
            <a:r>
              <a:rPr lang="es-MX" sz="1600" dirty="0" smtClean="0"/>
              <a:t>2 ilusiones</a:t>
            </a:r>
          </a:p>
          <a:p>
            <a:pPr lvl="1"/>
            <a:r>
              <a:rPr lang="es-MX" sz="1600" dirty="0" smtClean="0"/>
              <a:t>2 niveles de número de círculo externo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… por Condición</a:t>
            </a:r>
          </a:p>
        </p:txBody>
      </p:sp>
    </p:spTree>
    <p:extLst>
      <p:ext uri="{BB962C8B-B14F-4D97-AF65-F5344CB8AC3E}">
        <p14:creationId xmlns:p14="http://schemas.microsoft.com/office/powerpoint/2010/main" val="3223829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716"/>
            <a:ext cx="6029846" cy="666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03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79" y="908720"/>
            <a:ext cx="918315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59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2" y="0"/>
            <a:ext cx="8393264" cy="66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93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66713"/>
            <a:ext cx="77247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3" y="55901"/>
            <a:ext cx="8422141" cy="68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dirty="0" smtClean="0"/>
              <a:t>To-do </a:t>
            </a:r>
            <a:r>
              <a:rPr lang="es-MX" dirty="0" err="1" smtClean="0"/>
              <a:t>list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1986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41430" cy="534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09600" y="1971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1. Verificar que se probaron dos condiciones de dificultad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5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1: La incertidumbre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La información es imprecisa:</a:t>
            </a:r>
          </a:p>
          <a:p>
            <a:endParaRPr lang="es-MX" dirty="0"/>
          </a:p>
          <a:p>
            <a:r>
              <a:rPr lang="es-MX" dirty="0" smtClean="0"/>
              <a:t>Nada aparece en el mundo ‘exactamente de la misma forma’ en cada ocurrencia.</a:t>
            </a:r>
          </a:p>
          <a:p>
            <a:endParaRPr lang="es-MX" dirty="0"/>
          </a:p>
          <a:p>
            <a:r>
              <a:rPr lang="es-MX" dirty="0" smtClean="0"/>
              <a:t>Nada se percibe ‘exactamente de la misma forma’ cada vez que nos lo encontramos.</a:t>
            </a:r>
          </a:p>
        </p:txBody>
      </p:sp>
    </p:spTree>
    <p:extLst>
      <p:ext uri="{BB962C8B-B14F-4D97-AF65-F5344CB8AC3E}">
        <p14:creationId xmlns:p14="http://schemas.microsoft.com/office/powerpoint/2010/main" val="2033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499540" cy="18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17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4" y="332656"/>
            <a:ext cx="834638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91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42938"/>
            <a:ext cx="77819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738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43452" cy="57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09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" y="1786601"/>
            <a:ext cx="4021992" cy="31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Marcador de texto"/>
          <p:cNvSpPr txBox="1">
            <a:spLocks/>
          </p:cNvSpPr>
          <p:nvPr/>
        </p:nvSpPr>
        <p:spPr>
          <a:xfrm>
            <a:off x="0" y="88188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7" name="6 Marcador de texto"/>
          <p:cNvSpPr txBox="1">
            <a:spLocks/>
          </p:cNvSpPr>
          <p:nvPr/>
        </p:nvSpPr>
        <p:spPr>
          <a:xfrm>
            <a:off x="4860032" y="95982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2</a:t>
            </a:r>
            <a:endParaRPr lang="es-MX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5226"/>
            <a:ext cx="4092228" cy="336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7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 Comparar Tasas de Respuesta</a:t>
            </a:r>
            <a:br>
              <a:rPr lang="es-MX" dirty="0" smtClean="0"/>
            </a:br>
            <a:r>
              <a:rPr lang="es-MX" dirty="0" smtClean="0"/>
              <a:t>(Hits y Falsas Alarmas)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060847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2075159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167201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181513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5760640" cy="2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2" y="692696"/>
            <a:ext cx="798587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73" y="129048"/>
            <a:ext cx="6332379" cy="65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87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6632"/>
            <a:ext cx="6912768" cy="65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smtClean="0"/>
              <a:t>Problema 2: Las consecuencias.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Los </a:t>
            </a:r>
            <a:r>
              <a:rPr lang="es-MX" b="1" dirty="0" smtClean="0"/>
              <a:t>errores cuestan y los aciertos pagan.</a:t>
            </a:r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y lo hacen diferencialmente.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8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Comparar </a:t>
            </a:r>
            <a:r>
              <a:rPr lang="es-MX" dirty="0" err="1" smtClean="0"/>
              <a:t>Confidence</a:t>
            </a:r>
            <a:r>
              <a:rPr lang="es-MX" dirty="0" smtClean="0"/>
              <a:t> Ratings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628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0" y="2348880"/>
            <a:ext cx="5722375" cy="23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71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b="1" dirty="0" smtClean="0"/>
              <a:t>To-do </a:t>
            </a:r>
            <a:r>
              <a:rPr lang="es-MX" b="1" dirty="0" err="1" smtClean="0"/>
              <a:t>list</a:t>
            </a:r>
            <a:r>
              <a:rPr lang="es-MX" b="1" dirty="0" smtClean="0"/>
              <a:t>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482596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n constru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10" y="3429000"/>
            <a:ext cx="485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MX" dirty="0" smtClean="0"/>
              <a:t>Discusión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/>
          <a:lstStyle/>
          <a:p>
            <a:r>
              <a:rPr lang="es-MX" dirty="0" smtClean="0"/>
              <a:t>Parte VII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Medición = </a:t>
            </a:r>
            <a:r>
              <a:rPr lang="es-MX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Valor Real + Error</a:t>
            </a:r>
          </a:p>
          <a:p>
            <a:endParaRPr lang="es-MX" sz="2000" dirty="0" smtClean="0"/>
          </a:p>
          <a:p>
            <a:r>
              <a:rPr lang="es-MX" sz="2000" dirty="0" smtClean="0"/>
              <a:t>Toda medición viene cargada de ruido.</a:t>
            </a:r>
          </a:p>
          <a:p>
            <a:endParaRPr lang="es-MX" sz="2000" dirty="0"/>
          </a:p>
          <a:p>
            <a:r>
              <a:rPr lang="es-MX" sz="2000" dirty="0" smtClean="0"/>
              <a:t>Los valores obtenidos (medidos) se dispersan alrededor del valor real.</a:t>
            </a:r>
          </a:p>
          <a:p>
            <a:endParaRPr lang="es-MX" sz="2000" dirty="0"/>
          </a:p>
          <a:p>
            <a:r>
              <a:rPr lang="es-MX" sz="2000" dirty="0" smtClean="0"/>
              <a:t>El valor real, es el más probable.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037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es-MX" dirty="0" smtClean="0"/>
              <a:t>Los sistemas perceptuales funcionan como cualquier otro sistema de medición.</a:t>
            </a:r>
          </a:p>
          <a:p>
            <a:pPr marL="0" indent="0" algn="r">
              <a:buNone/>
            </a:pPr>
            <a:r>
              <a:rPr lang="es-MX" sz="1800" dirty="0" smtClean="0"/>
              <a:t>(</a:t>
            </a:r>
            <a:r>
              <a:rPr lang="es-MX" sz="1800" dirty="0" err="1" smtClean="0"/>
              <a:t>Fechner</a:t>
            </a:r>
            <a:r>
              <a:rPr lang="es-MX" sz="1800" dirty="0" smtClean="0"/>
              <a:t> retoma las ideas de Gauss)</a:t>
            </a:r>
            <a:endParaRPr lang="es-MX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9185"/>
            <a:ext cx="3728641" cy="23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2332037"/>
            <a:ext cx="4038600" cy="35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 mismo ocurre en Percepción</a:t>
            </a:r>
          </a:p>
          <a:p>
            <a:pPr marL="0" indent="0" algn="ctr">
              <a:buNone/>
            </a:pPr>
            <a:endParaRPr lang="es-MX" sz="2000" dirty="0" smtClean="0"/>
          </a:p>
          <a:p>
            <a:r>
              <a:rPr lang="es-MX" sz="2000" dirty="0" smtClean="0"/>
              <a:t>No todo aparece en el mundo ni es percibido de la misma forma en cada presentación.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077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881</Words>
  <Application>Microsoft Office PowerPoint</Application>
  <PresentationFormat>Presentación en pantalla (4:3)</PresentationFormat>
  <Paragraphs>304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4" baseType="lpstr">
      <vt:lpstr>Tema de Office</vt:lpstr>
      <vt:lpstr>Estudios con Detección de Señales</vt:lpstr>
      <vt:lpstr>Índice</vt:lpstr>
      <vt:lpstr>Teoría de Detección de Señales</vt:lpstr>
      <vt:lpstr>Un problema de decisión</vt:lpstr>
      <vt:lpstr>El problema de la Detección</vt:lpstr>
      <vt:lpstr>Problema 1: La incertidumbre</vt:lpstr>
      <vt:lpstr>Problema 2: Las consecuencias.</vt:lpstr>
      <vt:lpstr> </vt:lpstr>
      <vt:lpstr> </vt:lpstr>
      <vt:lpstr>La representación del problema de acuerdo a la Teoría de Detección de señales</vt:lpstr>
      <vt:lpstr>Los dos componentes de la teoría</vt:lpstr>
      <vt:lpstr>TDS en Memoria de Reconocimiento</vt:lpstr>
      <vt:lpstr>Memoria de Reconocimiento</vt:lpstr>
      <vt:lpstr> </vt:lpstr>
      <vt:lpstr> </vt:lpstr>
      <vt:lpstr>Procedimientos</vt:lpstr>
      <vt:lpstr> </vt:lpstr>
      <vt:lpstr> </vt:lpstr>
      <vt:lpstr> </vt:lpstr>
      <vt:lpstr> </vt:lpstr>
      <vt:lpstr> </vt:lpstr>
      <vt:lpstr>El Efecto Espejo en Memoria de Reconocimiento</vt:lpstr>
      <vt:lpstr>Mirror Effect</vt:lpstr>
      <vt:lpstr>Mirror Effect</vt:lpstr>
      <vt:lpstr> </vt:lpstr>
      <vt:lpstr> </vt:lpstr>
      <vt:lpstr>Yes/No Task</vt:lpstr>
      <vt:lpstr>Confidence Rating</vt:lpstr>
      <vt:lpstr>2Alternative-ForcedChoice</vt:lpstr>
      <vt:lpstr> </vt:lpstr>
      <vt:lpstr>Variables</vt:lpstr>
      <vt:lpstr> </vt:lpstr>
      <vt:lpstr> </vt:lpstr>
      <vt:lpstr>PREGUNTA</vt:lpstr>
      <vt:lpstr>El Experimento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¿Los círculos centrales son del mismo tamaño? </vt:lpstr>
      <vt:lpstr> </vt:lpstr>
      <vt:lpstr> </vt:lpstr>
      <vt:lpstr>Datos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To-do list:</vt:lpstr>
      <vt:lpstr> </vt:lpstr>
      <vt:lpstr> </vt:lpstr>
      <vt:lpstr> </vt:lpstr>
      <vt:lpstr> </vt:lpstr>
      <vt:lpstr>Presentación de PowerPoint</vt:lpstr>
      <vt:lpstr> </vt:lpstr>
      <vt:lpstr>2. Comparar Tasas de Respuesta (Hits y Falsas Alarmas)</vt:lpstr>
      <vt:lpstr> </vt:lpstr>
      <vt:lpstr> </vt:lpstr>
      <vt:lpstr>Presentación de PowerPoint</vt:lpstr>
      <vt:lpstr>Presentación de PowerPoint</vt:lpstr>
      <vt:lpstr>3. Comparar Confidence Ratings</vt:lpstr>
      <vt:lpstr> </vt:lpstr>
      <vt:lpstr>To-do list:</vt:lpstr>
      <vt:lpstr>Discusión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con Detección de Señales</dc:title>
  <dc:creator>Adrifelcha</dc:creator>
  <cp:lastModifiedBy>Adrifelcha</cp:lastModifiedBy>
  <cp:revision>22</cp:revision>
  <dcterms:created xsi:type="dcterms:W3CDTF">2017-03-24T04:52:36Z</dcterms:created>
  <dcterms:modified xsi:type="dcterms:W3CDTF">2017-03-24T17:59:34Z</dcterms:modified>
</cp:coreProperties>
</file>