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10" r:id="rId2"/>
    <p:sldId id="314" r:id="rId3"/>
    <p:sldId id="315" r:id="rId4"/>
    <p:sldId id="306" r:id="rId5"/>
    <p:sldId id="318" r:id="rId6"/>
    <p:sldId id="319" r:id="rId7"/>
    <p:sldId id="316" r:id="rId8"/>
    <p:sldId id="311" r:id="rId9"/>
    <p:sldId id="320" r:id="rId10"/>
    <p:sldId id="307" r:id="rId11"/>
    <p:sldId id="312" r:id="rId12"/>
    <p:sldId id="308" r:id="rId13"/>
    <p:sldId id="317" r:id="rId14"/>
    <p:sldId id="267" r:id="rId15"/>
    <p:sldId id="271" r:id="rId16"/>
    <p:sldId id="272" r:id="rId17"/>
    <p:sldId id="273" r:id="rId18"/>
    <p:sldId id="301" r:id="rId19"/>
    <p:sldId id="257" r:id="rId20"/>
    <p:sldId id="274" r:id="rId21"/>
    <p:sldId id="275" r:id="rId22"/>
    <p:sldId id="276" r:id="rId23"/>
    <p:sldId id="300" r:id="rId24"/>
    <p:sldId id="270" r:id="rId25"/>
    <p:sldId id="280" r:id="rId26"/>
    <p:sldId id="281" r:id="rId27"/>
    <p:sldId id="282" r:id="rId28"/>
    <p:sldId id="299" r:id="rId29"/>
    <p:sldId id="269" r:id="rId30"/>
    <p:sldId id="277" r:id="rId31"/>
    <p:sldId id="278" r:id="rId32"/>
    <p:sldId id="279" r:id="rId33"/>
    <p:sldId id="298" r:id="rId34"/>
    <p:sldId id="284" r:id="rId35"/>
    <p:sldId id="286" r:id="rId36"/>
    <p:sldId id="287" r:id="rId37"/>
    <p:sldId id="305" r:id="rId38"/>
    <p:sldId id="288" r:id="rId39"/>
    <p:sldId id="285" r:id="rId40"/>
    <p:sldId id="289" r:id="rId41"/>
    <p:sldId id="290" r:id="rId42"/>
    <p:sldId id="291" r:id="rId43"/>
    <p:sldId id="304" r:id="rId44"/>
    <p:sldId id="261" r:id="rId45"/>
    <p:sldId id="292" r:id="rId46"/>
    <p:sldId id="293" r:id="rId47"/>
    <p:sldId id="294" r:id="rId48"/>
    <p:sldId id="303" r:id="rId49"/>
    <p:sldId id="283" r:id="rId50"/>
    <p:sldId id="295" r:id="rId51"/>
    <p:sldId id="296" r:id="rId52"/>
    <p:sldId id="297" r:id="rId53"/>
    <p:sldId id="302" r:id="rId5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33FF4-46ED-4A60-8802-9A67A7F1CDB9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0D55-1C55-4A4E-8C65-B230EEDA8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2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B0D55-1C55-4A4E-8C65-B230EEDA8C11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54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0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7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42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4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8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84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5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4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8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A15-9FD6-465B-923A-A19D73D57C31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9834-D781-4983-BBFF-C9EA4CCE96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76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591929"/>
            <a:ext cx="7772400" cy="1470025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¡Bienvenido(a)!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5271" y="2575404"/>
            <a:ext cx="6400800" cy="1752600"/>
          </a:xfrm>
        </p:spPr>
        <p:txBody>
          <a:bodyPr/>
          <a:lstStyle/>
          <a:p>
            <a:r>
              <a:rPr lang="es-MX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para comenzar con el experimento.</a:t>
            </a:r>
            <a:endParaRPr lang="es-MX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4" y="836712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08491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claro de la figura derecha es más pequeño 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79735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Ejemplo: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En este caso, el círculo claro de la figura derecha es más pequeño que el del lado izquierdo.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.</a:t>
            </a:r>
            <a:endParaRPr lang="es-MX" dirty="0"/>
          </a:p>
          <a:p>
            <a:pPr marL="0" indent="0" algn="ctr">
              <a:buNone/>
            </a:pPr>
            <a:r>
              <a:rPr lang="es-MX" i="1" dirty="0" smtClean="0"/>
              <a:t>Presiona la tecla N para señalar que NO son iguales.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2305982" cy="226312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11" y="3131873"/>
            <a:ext cx="498527" cy="498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38" y="3155850"/>
            <a:ext cx="392417" cy="392417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2556301" y="21294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2173320" y="405561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1356884" y="2883836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3242872">
            <a:off x="3185551" y="251180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0800000">
            <a:off x="3322107" y="325836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1522541" y="361818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1794555" y="227023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 rot="13242872">
            <a:off x="2909388" y="388329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/>
              <a:t>Cada pareja a comparar se te </a:t>
            </a:r>
            <a:r>
              <a:rPr lang="es-MX" dirty="0" smtClean="0"/>
              <a:t>mostrará </a:t>
            </a:r>
            <a:r>
              <a:rPr lang="es-MX" u="sng" dirty="0" smtClean="0"/>
              <a:t>solo por un segundo.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No avanzarás </a:t>
            </a:r>
            <a:r>
              <a:rPr lang="es-MX" dirty="0"/>
              <a:t>al siguiente ensayo hasta que registres </a:t>
            </a:r>
            <a:r>
              <a:rPr lang="es-MX" dirty="0" smtClean="0"/>
              <a:t>tus respuesta.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Una vez se registren tus respuestas, se te pedirá que indiques con la barra espaciadora cuando estés listo(a) para avanzar al siguiente ensayo.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Los estímulos </a:t>
            </a:r>
            <a:r>
              <a:rPr lang="es-MX" dirty="0"/>
              <a:t>se te presentaran en varios colores para facilitar la </a:t>
            </a:r>
            <a:r>
              <a:rPr lang="es-MX" dirty="0" smtClean="0"/>
              <a:t>distinción </a:t>
            </a:r>
            <a:r>
              <a:rPr lang="es-MX" dirty="0"/>
              <a:t>entre ensayos. Los colores </a:t>
            </a:r>
            <a:r>
              <a:rPr lang="es-MX" b="1" dirty="0" smtClean="0"/>
              <a:t>no están correlacionados</a:t>
            </a:r>
            <a:r>
              <a:rPr lang="es-MX" dirty="0" smtClean="0"/>
              <a:t> </a:t>
            </a:r>
            <a:r>
              <a:rPr lang="es-MX" dirty="0"/>
              <a:t>de ninguna forma con </a:t>
            </a:r>
            <a:r>
              <a:rPr lang="es-MX" dirty="0" smtClean="0"/>
              <a:t>nada.</a:t>
            </a:r>
          </a:p>
          <a:p>
            <a:pPr marL="0" indent="0" algn="just">
              <a:buNone/>
            </a:pPr>
            <a:endParaRPr lang="es-MX" i="1" dirty="0"/>
          </a:p>
          <a:p>
            <a:pPr marL="0" indent="0" algn="ctr">
              <a:buNone/>
            </a:pPr>
            <a:r>
              <a:rPr lang="es-MX" sz="2600" i="1" dirty="0" smtClean="0"/>
              <a:t>Presiona la barra espaciadora para 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421527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Famosos</a:t>
            </a:r>
          </a:p>
          <a:p>
            <a:r>
              <a:rPr lang="es-MX" dirty="0" err="1" smtClean="0"/>
              <a:t>Scarlett</a:t>
            </a:r>
            <a:r>
              <a:rPr lang="es-MX" dirty="0" smtClean="0"/>
              <a:t> </a:t>
            </a:r>
            <a:r>
              <a:rPr lang="es-MX" dirty="0" err="1" smtClean="0"/>
              <a:t>Johanson</a:t>
            </a:r>
            <a:endParaRPr lang="es-MX" dirty="0" smtClean="0"/>
          </a:p>
          <a:p>
            <a:r>
              <a:rPr lang="es-MX" dirty="0" smtClean="0"/>
              <a:t>Jennifer Lawrence</a:t>
            </a:r>
          </a:p>
          <a:p>
            <a:r>
              <a:rPr lang="es-MX" dirty="0" smtClean="0"/>
              <a:t>Angelina </a:t>
            </a:r>
            <a:r>
              <a:rPr lang="es-MX" dirty="0" err="1" smtClean="0"/>
              <a:t>Jolie</a:t>
            </a:r>
            <a:endParaRPr lang="es-MX" dirty="0" smtClean="0"/>
          </a:p>
          <a:p>
            <a:r>
              <a:rPr lang="es-MX" dirty="0" smtClean="0"/>
              <a:t>Katy Perry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NO famosos</a:t>
            </a:r>
          </a:p>
          <a:p>
            <a:r>
              <a:rPr lang="es-MX" dirty="0" err="1" smtClean="0"/>
              <a:t>Isabelle</a:t>
            </a:r>
            <a:r>
              <a:rPr lang="es-MX" dirty="0" smtClean="0"/>
              <a:t> </a:t>
            </a:r>
            <a:r>
              <a:rPr lang="es-MX" dirty="0" err="1"/>
              <a:t>weingarten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572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2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1" name="10 Elipse"/>
          <p:cNvSpPr/>
          <p:nvPr/>
        </p:nvSpPr>
        <p:spPr>
          <a:xfrm>
            <a:off x="5076056" y="394454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9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8522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b="1" dirty="0" smtClean="0"/>
              <a:t>El experimento en que estás por participar, está compuesto por dos partes que te serán presentadas de manera independiente y secuencial </a:t>
            </a:r>
            <a:r>
              <a:rPr lang="es-MX" dirty="0" smtClean="0"/>
              <a:t>(serás notificado en cuanto pases de un segmento a otro y las instrucciones se te presentarán por separado). La duración total del experimento es de aproximadamente 30 minutos.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Por favor, deja tu teléfono celular o cualquier dispositivo que pudiera distraerte con la encargada del experimento.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¡Muchas gracias por acceder a participar en este experimento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371600" y="529679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para dar inicio a la PRIMERA PARTE del experimento.</a:t>
            </a:r>
            <a:endParaRPr lang="es-MX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73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403648" y="48274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2123728" y="4365104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5724128" y="217505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1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2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1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679550" y="104844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679550" y="354842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2569507" y="509145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594659" y="-490636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086203" y="2283718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949355" y="448261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4969521" y="18864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1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53955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3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966106"/>
            <a:ext cx="7772400" cy="1470025"/>
          </a:xfrm>
        </p:spPr>
        <p:txBody>
          <a:bodyPr>
            <a:normAutofit/>
          </a:bodyPr>
          <a:lstStyle/>
          <a:p>
            <a:r>
              <a:rPr lang="es-MX" sz="7000" b="1" dirty="0" smtClean="0">
                <a:solidFill>
                  <a:schemeClr val="accent1">
                    <a:lumMod val="75000"/>
                  </a:schemeClr>
                </a:solidFill>
              </a:rPr>
              <a:t>PRIMERA PARTE</a:t>
            </a:r>
            <a:endParaRPr lang="es-MX" sz="7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9186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6672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296581" y="306277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cuando estés listo(a) para comenzar con las instrucciones</a:t>
            </a:r>
            <a:endParaRPr lang="es-MX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179512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8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268760" y="-1611560"/>
            <a:ext cx="13969552" cy="1029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152827" y="981860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08919"/>
            <a:ext cx="1241451" cy="1236525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7087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899291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1930823" y="-651693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6109302" y="339918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351224" y="5075462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6228184" y="950917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384967" y="-696959"/>
            <a:ext cx="2304256" cy="23042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>
            <a:off x="1938956" y="950917"/>
            <a:ext cx="4824536" cy="47525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8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3935097" y="2808733"/>
            <a:ext cx="120077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9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12" name="11 Elipse"/>
          <p:cNvSpPr/>
          <p:nvPr/>
        </p:nvSpPr>
        <p:spPr>
          <a:xfrm rot="10800000">
            <a:off x="3563888" y="379838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4920662" y="235152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2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5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Instrucciones para la PARTE I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150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 rot="13242872">
            <a:off x="3763176" y="3926642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51287" y="323696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74764" y="225524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244426" y="2088829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3795172" y="397590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49400" y="2457405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23207" y="325665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291306" y="331199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424569" y="250503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32845" y="392664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9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5">
              <a:lumMod val="75000"/>
            </a:schemeClr>
          </a:soli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4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Instrucciones para la PARTE I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4022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4">
              <a:lumMod val="75000"/>
            </a:schemeClr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0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Elipse"/>
          <p:cNvSpPr/>
          <p:nvPr/>
        </p:nvSpPr>
        <p:spPr>
          <a:xfrm>
            <a:off x="3237568" y="2096388"/>
            <a:ext cx="2636508" cy="2576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97" y="2766536"/>
            <a:ext cx="1241451" cy="1236525"/>
          </a:xfrm>
          <a:prstGeom prst="rect">
            <a:avLst/>
          </a:prstGeom>
        </p:spPr>
      </p:pic>
      <p:sp>
        <p:nvSpPr>
          <p:cNvPr id="6" name="5 Elipse"/>
          <p:cNvSpPr/>
          <p:nvPr/>
        </p:nvSpPr>
        <p:spPr>
          <a:xfrm rot="13242872">
            <a:off x="4444355" y="211259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rot="13242872">
            <a:off x="4061374" y="403875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 rot="13242872">
            <a:off x="3244938" y="2866973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 rot="13242872">
            <a:off x="5073605" y="2494938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 rot="10800000">
            <a:off x="5210161" y="3241500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 rot="13242872">
            <a:off x="3410595" y="3601321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 rot="13242872">
            <a:off x="3682609" y="2253367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 rot="13242872">
            <a:off x="4797442" y="3866434"/>
            <a:ext cx="622789" cy="6182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8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s-MX" sz="6000" b="1" dirty="0" smtClean="0"/>
              <a:t>Instrucciones para la PARTE I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884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51200" y="2016573"/>
            <a:ext cx="7772400" cy="1470025"/>
          </a:xfrm>
        </p:spPr>
        <p:txBody>
          <a:bodyPr>
            <a:normAutofit/>
          </a:bodyPr>
          <a:lstStyle/>
          <a:p>
            <a:r>
              <a:rPr lang="es-MX" sz="7000" b="1" dirty="0" smtClean="0">
                <a:solidFill>
                  <a:schemeClr val="accent1">
                    <a:lumMod val="75000"/>
                  </a:schemeClr>
                </a:solidFill>
              </a:rPr>
              <a:t>SEGUNDA PARTE</a:t>
            </a:r>
            <a:endParaRPr lang="es-MX" sz="7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31201" cy="26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caacs.unam.mx/images/psicolog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9186"/>
            <a:ext cx="1802091" cy="16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c/ca/Escudo-UNAM-escalable.svg/200px-Escudo-UNAM-escalabl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6672"/>
            <a:ext cx="1570589" cy="17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296581" y="306277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Presiona la barra espaciadora cuando estés listo(a) para comenzar con las instrucciones</a:t>
            </a:r>
            <a:endParaRPr lang="es-MX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Instrucciones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 smtClean="0"/>
              <a:t>En esta segunda fase tu tarea consiste en comparar pares de fotografías para determinar si la persona que se muestra en ellas es la misma, o no.</a:t>
            </a:r>
            <a:endParaRPr lang="es-MX" dirty="0"/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Para ello las fotografías te serán presentadas por separado, de manera secuencial.</a:t>
            </a:r>
            <a:endParaRPr lang="es-MX" u="sng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2600" i="1" dirty="0" smtClean="0"/>
              <a:t>Presiona </a:t>
            </a:r>
            <a:r>
              <a:rPr lang="es-MX" sz="2600" i="1" dirty="0"/>
              <a:t>la barra espaciadora para </a:t>
            </a:r>
            <a:r>
              <a:rPr lang="es-MX" sz="2600" i="1" dirty="0" smtClean="0"/>
              <a:t>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6983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b="1" dirty="0" smtClean="0"/>
              <a:t>Instrucciones</a:t>
            </a:r>
            <a:endParaRPr lang="es-MX" sz="6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Primero, se te presentará una fotografía de referencia (del montón de fotografías que identificaste en la PARTE I) para que la observes con cuidado y </a:t>
            </a:r>
            <a:endParaRPr lang="es-MX" u="sng" dirty="0" smtClean="0"/>
          </a:p>
          <a:p>
            <a:pPr marL="0" indent="0" algn="just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2600" i="1" dirty="0" smtClean="0"/>
              <a:t>Presiona </a:t>
            </a:r>
            <a:r>
              <a:rPr lang="es-MX" sz="2600" i="1" dirty="0"/>
              <a:t>la barra espaciadora para </a:t>
            </a:r>
            <a:r>
              <a:rPr lang="es-MX" sz="2600" i="1" dirty="0" smtClean="0"/>
              <a:t>continuar.</a:t>
            </a:r>
            <a:endParaRPr lang="es-MX" sz="2600" i="1" dirty="0"/>
          </a:p>
        </p:txBody>
      </p:sp>
    </p:spTree>
    <p:extLst>
      <p:ext uri="{BB962C8B-B14F-4D97-AF65-F5344CB8AC3E}">
        <p14:creationId xmlns:p14="http://schemas.microsoft.com/office/powerpoint/2010/main" val="1068460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401</Words>
  <Application>Microsoft Office PowerPoint</Application>
  <PresentationFormat>Presentación en pantalla (4:3)</PresentationFormat>
  <Paragraphs>119</Paragraphs>
  <Slides>53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6" baseType="lpstr">
      <vt:lpstr>Arial</vt:lpstr>
      <vt:lpstr>Calibri</vt:lpstr>
      <vt:lpstr>Tema de Office</vt:lpstr>
      <vt:lpstr>¡Bienvenido(a)!</vt:lpstr>
      <vt:lpstr> </vt:lpstr>
      <vt:lpstr>PRIMERA PARTE</vt:lpstr>
      <vt:lpstr>Instrucciones para la PARTE I</vt:lpstr>
      <vt:lpstr>Instrucciones para la PARTE I</vt:lpstr>
      <vt:lpstr>Instrucciones para la PARTE I</vt:lpstr>
      <vt:lpstr>SEGUNDA PARTE</vt:lpstr>
      <vt:lpstr>Instrucciones</vt:lpstr>
      <vt:lpstr>Instrucciones</vt:lpstr>
      <vt:lpstr>Ejemplo:</vt:lpstr>
      <vt:lpstr>Ejemplo:</vt:lpstr>
      <vt:lpstr> 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Adrifelcha</dc:creator>
  <cp:lastModifiedBy>Alejandro</cp:lastModifiedBy>
  <cp:revision>31</cp:revision>
  <dcterms:created xsi:type="dcterms:W3CDTF">2016-04-18T21:06:49Z</dcterms:created>
  <dcterms:modified xsi:type="dcterms:W3CDTF">2017-10-03T19:58:44Z</dcterms:modified>
</cp:coreProperties>
</file>