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62" r:id="rId4"/>
    <p:sldId id="263" r:id="rId5"/>
    <p:sldId id="264" r:id="rId6"/>
    <p:sldId id="265" r:id="rId7"/>
    <p:sldId id="266" r:id="rId8"/>
    <p:sldId id="321" r:id="rId9"/>
    <p:sldId id="324" r:id="rId10"/>
    <p:sldId id="259" r:id="rId11"/>
    <p:sldId id="267" r:id="rId12"/>
    <p:sldId id="274" r:id="rId13"/>
    <p:sldId id="270" r:id="rId14"/>
    <p:sldId id="271" r:id="rId15"/>
    <p:sldId id="322" r:id="rId16"/>
    <p:sldId id="327" r:id="rId17"/>
    <p:sldId id="323" r:id="rId18"/>
    <p:sldId id="325" r:id="rId19"/>
    <p:sldId id="326" r:id="rId20"/>
    <p:sldId id="260" r:id="rId21"/>
    <p:sldId id="277" r:id="rId22"/>
    <p:sldId id="278" r:id="rId23"/>
    <p:sldId id="279" r:id="rId24"/>
    <p:sldId id="280" r:id="rId25"/>
    <p:sldId id="261" r:id="rId26"/>
    <p:sldId id="293" r:id="rId27"/>
    <p:sldId id="294" r:id="rId28"/>
    <p:sldId id="300" r:id="rId29"/>
    <p:sldId id="295"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7" r:id="rId46"/>
    <p:sldId id="316" r:id="rId47"/>
    <p:sldId id="318" r:id="rId48"/>
    <p:sldId id="319" r:id="rId49"/>
    <p:sldId id="320" r:id="rId5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74865" autoAdjust="0"/>
  </p:normalViewPr>
  <p:slideViewPr>
    <p:cSldViewPr snapToGrid="0">
      <p:cViewPr varScale="1">
        <p:scale>
          <a:sx n="56" d="100"/>
          <a:sy n="56" d="100"/>
        </p:scale>
        <p:origin x="12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04/01/2019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 consecuencia de las diferencias encontradas en la Forma B entre los estudiantes de Quinto y Sexto, se puede observar una discrepancia en las puntuaciones Totales obtenidas,</a:t>
            </a:r>
            <a:r>
              <a:rPr lang="es-MX" baseline="0" dirty="0" smtClean="0"/>
              <a:t> siendo que la distribución obtenida para los alumnos de sexto se encuentra más cargada hacia la derecha.</a:t>
            </a:r>
          </a:p>
          <a:p>
            <a:endParaRPr lang="es-MX" baseline="0" dirty="0" smtClean="0"/>
          </a:p>
          <a:p>
            <a:r>
              <a:rPr lang="es-MX" b="1" baseline="0" dirty="0" smtClean="0"/>
              <a:t>Esta diferencia mostró ser ESTADÍSTICAMENTE SIGNIFICATIVA.</a:t>
            </a:r>
            <a:endParaRPr lang="es-MX" b="1"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12</a:t>
            </a:fld>
            <a:endParaRPr lang="es-MX"/>
          </a:p>
        </p:txBody>
      </p:sp>
    </p:spTree>
    <p:extLst>
      <p:ext uri="{BB962C8B-B14F-4D97-AF65-F5344CB8AC3E}">
        <p14:creationId xmlns:p14="http://schemas.microsoft.com/office/powerpoint/2010/main" val="344334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Same</a:t>
            </a:r>
            <a:r>
              <a:rPr lang="es-MX" dirty="0" smtClean="0"/>
              <a:t> as </a:t>
            </a:r>
            <a:r>
              <a:rPr lang="es-MX" dirty="0" err="1" smtClean="0"/>
              <a:t>the</a:t>
            </a:r>
            <a:r>
              <a:rPr lang="es-MX" baseline="0" dirty="0" smtClean="0"/>
              <a:t> </a:t>
            </a:r>
            <a:r>
              <a:rPr lang="es-MX" baseline="0" dirty="0" err="1" smtClean="0"/>
              <a:t>previous</a:t>
            </a:r>
            <a:r>
              <a:rPr lang="es-MX" baseline="0" dirty="0" smtClean="0"/>
              <a:t> </a:t>
            </a:r>
            <a:r>
              <a:rPr lang="es-MX" baseline="0" dirty="0" err="1" smtClean="0"/>
              <a:t>slide</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278796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Tomando como referencia la</a:t>
            </a:r>
            <a:r>
              <a:rPr lang="es-MX" baseline="0" dirty="0" smtClean="0"/>
              <a:t> distribución global de índices de dificultad previamente presentada, centraremos nuestra atención en los extremos inferior (&lt;30%) y superior  (&gt;70%) de las distribuciones de dificultad trazadas cuando se consideran por separado las respuestas obtenidas por los estudiantes de Quinto (panel superior) y Sexto año (panel inferior). En general se observa que:</a:t>
            </a:r>
          </a:p>
          <a:p>
            <a:endParaRPr lang="es-MX" baseline="0" dirty="0" smtClean="0"/>
          </a:p>
          <a:p>
            <a:r>
              <a:rPr lang="es-MX" baseline="0" dirty="0" smtClean="0"/>
              <a:t>1.- En la distribución de dificultad para los estudiantes de Quinto Año se observan muchos más ítems que fueron acertados por menos del 30% de sus estudiantes (9 ítems) que en el caso de Sexto año (6 ítems).</a:t>
            </a:r>
          </a:p>
          <a:p>
            <a:r>
              <a:rPr lang="es-MX" baseline="0" dirty="0" smtClean="0"/>
              <a:t>2.- De la misma forma, en la distribución de dificultad trazada para los estudiantes de Sexto año se observan más ítems que fueron acertados por más del 70% de los estudiantes (16 ítems) que en Quinto año (9 ítems).</a:t>
            </a:r>
          </a:p>
          <a:p>
            <a:endParaRPr lang="es-MX" baseline="0" dirty="0" smtClean="0"/>
          </a:p>
          <a:p>
            <a:r>
              <a:rPr lang="es-MX" baseline="0" dirty="0" smtClean="0"/>
              <a:t>Es decir, en general, se observa que para los estudiantes de Sexto año más ítems resultaron ser fáciles (aciertos &gt;70%) y menos ítems resultaron ser ´difíciles (aciertos&lt;30%).  Esta diferencia tiene sentido y no nos sorprende dado que ya habíamos dicho que, para la puntuación total en el examen y las puntuaciones observadas en la Forma B, los estudiantes de Sexto tuvieron un desempeño significativamente mejor que los estudiantes de quinto.</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297337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 muestra</a:t>
            </a:r>
            <a:r>
              <a:rPr lang="es-MX" baseline="0" dirty="0" smtClean="0"/>
              <a:t> el número de estudiantes de Quinto año que acertó cada uno de los 50 ítems que componen las dos Formas del Examen PLANEA.  En gris claro se </a:t>
            </a:r>
            <a:r>
              <a:rPr lang="es-MX" baseline="0" dirty="0" err="1" smtClean="0"/>
              <a:t>myestra</a:t>
            </a:r>
            <a:r>
              <a:rPr lang="es-MX" baseline="0" dirty="0" smtClean="0"/>
              <a:t>, como referencia, el total de estudiantes que acertó cada ítem, cuando se consideran los estudiantes de quinto y sexto simultáneamente.</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279144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misma</a:t>
            </a:r>
            <a:r>
              <a:rPr lang="es-MX" baseline="0" dirty="0" smtClean="0"/>
              <a:t> información que la gráfica anterior, pero traducida al “porcentaje de estudiantes de QUINTO año” que acertaron cada ítem.</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16</a:t>
            </a:fld>
            <a:endParaRPr lang="es-MX"/>
          </a:p>
        </p:txBody>
      </p:sp>
    </p:spTree>
    <p:extLst>
      <p:ext uri="{BB962C8B-B14F-4D97-AF65-F5344CB8AC3E}">
        <p14:creationId xmlns:p14="http://schemas.microsoft.com/office/powerpoint/2010/main" val="182570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muestra</a:t>
            </a:r>
            <a:r>
              <a:rPr lang="es-MX" baseline="0" dirty="0" smtClean="0"/>
              <a:t> el número de estudiantes de Sexto año que acertó cada uno de los 50 ítems que componen las dos Formas del Examen PLANEA.  En gris claro se </a:t>
            </a:r>
            <a:r>
              <a:rPr lang="es-MX" baseline="0" dirty="0" err="1" smtClean="0"/>
              <a:t>myestra</a:t>
            </a:r>
            <a:r>
              <a:rPr lang="es-MX" baseline="0" dirty="0" smtClean="0"/>
              <a:t>, como referencia, el total de estudiantes que acertó cada ítem, cuando se consideran los estudiantes de quinto y sexto simultáneamente.</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17</a:t>
            </a:fld>
            <a:endParaRPr lang="es-MX"/>
          </a:p>
        </p:txBody>
      </p:sp>
    </p:spTree>
    <p:extLst>
      <p:ext uri="{BB962C8B-B14F-4D97-AF65-F5344CB8AC3E}">
        <p14:creationId xmlns:p14="http://schemas.microsoft.com/office/powerpoint/2010/main" val="2749138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La misma</a:t>
            </a:r>
            <a:r>
              <a:rPr lang="es-MX" baseline="0" dirty="0" smtClean="0"/>
              <a:t> información que la gráfica anterior, pero traducida al “porcentaje de estudiantes de QUINTO año” que acertaron cada ítem.</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19</a:t>
            </a:fld>
            <a:endParaRPr lang="es-MX"/>
          </a:p>
        </p:txBody>
      </p:sp>
    </p:spTree>
    <p:extLst>
      <p:ext uri="{BB962C8B-B14F-4D97-AF65-F5344CB8AC3E}">
        <p14:creationId xmlns:p14="http://schemas.microsoft.com/office/powerpoint/2010/main" val="4010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Las cuatro gráficas aquí</a:t>
            </a:r>
            <a:r>
              <a:rPr lang="es-MX" baseline="0" dirty="0" smtClean="0"/>
              <a:t> presentadas corresponden a los puntajes obtenidos en la Forma A. Los paneles superiores presentan los grupos de Quinto año y los paneles inferiores presentan a Sexto año. </a:t>
            </a:r>
            <a:endParaRPr lang="es-MX" dirty="0" smtClean="0"/>
          </a:p>
          <a:p>
            <a:endParaRPr lang="es-MX" dirty="0" smtClean="0"/>
          </a:p>
          <a:p>
            <a:r>
              <a:rPr lang="es-MX" dirty="0" smtClean="0"/>
              <a:t>1.- </a:t>
            </a:r>
            <a:r>
              <a:rPr lang="es-MX" b="1" dirty="0" smtClean="0"/>
              <a:t>No hay diferencias </a:t>
            </a:r>
            <a:r>
              <a:rPr lang="es-MX" dirty="0" smtClean="0"/>
              <a:t>significativas entre los estudiantes de 5-A</a:t>
            </a:r>
            <a:r>
              <a:rPr lang="es-MX" baseline="0" dirty="0" smtClean="0"/>
              <a:t> y  5-B</a:t>
            </a:r>
          </a:p>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2.- </a:t>
            </a:r>
            <a:r>
              <a:rPr lang="es-MX" b="1" dirty="0" smtClean="0"/>
              <a:t>No hay diferencias </a:t>
            </a:r>
            <a:r>
              <a:rPr lang="es-MX" dirty="0" smtClean="0"/>
              <a:t>significativas entre los estudiantes de 6-A</a:t>
            </a:r>
            <a:r>
              <a:rPr lang="es-MX" baseline="0" dirty="0" smtClean="0"/>
              <a:t> y 6-B   </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(Como se puede intuir tan sólo mirando los puntajes promedio de cada grupo, que apenas se alejan por un punto)</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21</a:t>
            </a:fld>
            <a:endParaRPr lang="es-MX"/>
          </a:p>
        </p:txBody>
      </p:sp>
    </p:spTree>
    <p:extLst>
      <p:ext uri="{BB962C8B-B14F-4D97-AF65-F5344CB8AC3E}">
        <p14:creationId xmlns:p14="http://schemas.microsoft.com/office/powerpoint/2010/main" val="42221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Las cuatro gráficas aquí</a:t>
            </a:r>
            <a:r>
              <a:rPr lang="es-MX" baseline="0" dirty="0" smtClean="0"/>
              <a:t> presentadas corresponden a los puntajes obtenidos en la Forma B. Los paneles superiores presentan los grupos de Quinto año y los paneles inferiores presentan a Sexto año. </a:t>
            </a:r>
            <a:endParaRPr lang="es-MX" dirty="0" smtClean="0"/>
          </a:p>
          <a:p>
            <a:endParaRPr lang="es-MX" dirty="0" smtClean="0"/>
          </a:p>
          <a:p>
            <a:r>
              <a:rPr lang="es-MX" dirty="0" smtClean="0"/>
              <a:t>1.- </a:t>
            </a:r>
            <a:r>
              <a:rPr lang="es-MX" b="1" dirty="0" smtClean="0"/>
              <a:t>No hay diferencias</a:t>
            </a:r>
            <a:r>
              <a:rPr lang="es-MX" b="1" baseline="0" dirty="0" smtClean="0"/>
              <a:t> </a:t>
            </a:r>
            <a:r>
              <a:rPr lang="es-MX" baseline="0" dirty="0" smtClean="0"/>
              <a:t>significativas entre 5-A y 5-B  (Hay tan sólo 3 décimas de diferencia entre sus promedios)</a:t>
            </a:r>
          </a:p>
          <a:p>
            <a:r>
              <a:rPr lang="es-MX" b="1" baseline="0" dirty="0" smtClean="0"/>
              <a:t>2.- Sí hay diferencias significativas entre 6-A y 6-B.   </a:t>
            </a:r>
            <a:r>
              <a:rPr lang="es-MX" b="0" baseline="0" dirty="0" smtClean="0"/>
              <a:t>6-B parece ser significativamente mejor que 6-A (como se evidencia porque su distribución de puntajes está más orientado a la derecha).</a:t>
            </a:r>
            <a:endParaRPr lang="es-MX" b="0"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22</a:t>
            </a:fld>
            <a:endParaRPr lang="es-MX"/>
          </a:p>
        </p:txBody>
      </p:sp>
    </p:spTree>
    <p:extLst>
      <p:ext uri="{BB962C8B-B14F-4D97-AF65-F5344CB8AC3E}">
        <p14:creationId xmlns:p14="http://schemas.microsoft.com/office/powerpoint/2010/main" val="326505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a:t>
            </a:r>
            <a:r>
              <a:rPr lang="es-MX" b="1" dirty="0" smtClean="0"/>
              <a:t>No hay diferencias</a:t>
            </a:r>
            <a:r>
              <a:rPr lang="es-MX" b="1" baseline="0" dirty="0" smtClean="0"/>
              <a:t> </a:t>
            </a:r>
            <a:r>
              <a:rPr lang="es-MX" baseline="0" dirty="0" smtClean="0"/>
              <a:t>entre 5-A y 5-B</a:t>
            </a:r>
          </a:p>
          <a:p>
            <a:r>
              <a:rPr lang="es-MX" baseline="0" dirty="0" smtClean="0"/>
              <a:t>2.- </a:t>
            </a:r>
            <a:r>
              <a:rPr lang="es-MX" b="1" baseline="0" dirty="0" smtClean="0"/>
              <a:t>Sí hay diferencias significativas </a:t>
            </a:r>
            <a:r>
              <a:rPr lang="es-MX" baseline="0" dirty="0" smtClean="0"/>
              <a:t>entre los estudiantes de 6-A y 6-B (lo cual tiene sentido si miramos los valores promedios, o bien, si notamos que en general la distribución de 6-B abarca en su mayoría puntajes altos, en comparación con la distribución de 6-A que abarca todo el conjunto)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23</a:t>
            </a:fld>
            <a:endParaRPr lang="es-MX"/>
          </a:p>
        </p:txBody>
      </p:sp>
    </p:spTree>
    <p:extLst>
      <p:ext uri="{BB962C8B-B14F-4D97-AF65-F5344CB8AC3E}">
        <p14:creationId xmlns:p14="http://schemas.microsoft.com/office/powerpoint/2010/main" val="49244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 sugiere</a:t>
            </a:r>
            <a:r>
              <a:rPr lang="es-MX" baseline="0" dirty="0" smtClean="0"/>
              <a:t> </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704938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Same</a:t>
            </a:r>
            <a:r>
              <a:rPr lang="es-MX" dirty="0" smtClean="0"/>
              <a:t> as </a:t>
            </a:r>
            <a:r>
              <a:rPr lang="es-MX" dirty="0" err="1" smtClean="0"/>
              <a:t>the</a:t>
            </a:r>
            <a:r>
              <a:rPr lang="es-MX" dirty="0" smtClean="0"/>
              <a:t> </a:t>
            </a:r>
            <a:r>
              <a:rPr lang="es-MX" dirty="0" err="1" smtClean="0"/>
              <a:t>previous</a:t>
            </a:r>
            <a:r>
              <a:rPr lang="es-MX" dirty="0" smtClean="0"/>
              <a:t> </a:t>
            </a:r>
            <a:r>
              <a:rPr lang="es-MX" dirty="0" err="1" smtClean="0"/>
              <a:t>slide</a:t>
            </a:r>
            <a:endParaRPr lang="es-MX" dirty="0" smtClean="0"/>
          </a:p>
          <a:p>
            <a:endParaRPr lang="es-MX" dirty="0" smtClean="0"/>
          </a:p>
          <a:p>
            <a:r>
              <a:rPr lang="es-MX" dirty="0" smtClean="0"/>
              <a:t>1.- No hay diferencias</a:t>
            </a:r>
            <a:r>
              <a:rPr lang="es-MX" baseline="0" dirty="0" smtClean="0"/>
              <a:t> entre 5-A y 5-B</a:t>
            </a:r>
          </a:p>
          <a:p>
            <a:r>
              <a:rPr lang="es-MX" baseline="0" dirty="0" smtClean="0"/>
              <a:t>2.- Sí hay diferencias significativas entre los estudiantes de 6-A y 6-B (lo cual tiene sentido si miramos los valores promedios, o bien, si notamos que en general la distribución de 6-B abarca en su mayoría puntajes altos, en comparación con la distribución de 6-A que abarca todo el conjunto)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24</a:t>
            </a:fld>
            <a:endParaRPr lang="es-MX"/>
          </a:p>
        </p:txBody>
      </p:sp>
    </p:spTree>
    <p:extLst>
      <p:ext uri="{BB962C8B-B14F-4D97-AF65-F5344CB8AC3E}">
        <p14:creationId xmlns:p14="http://schemas.microsoft.com/office/powerpoint/2010/main" val="134165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a:t>
            </a:r>
            <a:r>
              <a:rPr lang="es-MX" b="1" dirty="0" smtClean="0"/>
              <a:t>No</a:t>
            </a:r>
            <a:r>
              <a:rPr lang="es-MX" baseline="0" dirty="0" smtClean="0"/>
              <a:t> hay diferencias significativas entre hombres y mujeres, en términos de los puntajes obtenidos en la Forma 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26</a:t>
            </a:fld>
            <a:endParaRPr lang="es-MX"/>
          </a:p>
        </p:txBody>
      </p:sp>
    </p:spTree>
    <p:extLst>
      <p:ext uri="{BB962C8B-B14F-4D97-AF65-F5344CB8AC3E}">
        <p14:creationId xmlns:p14="http://schemas.microsoft.com/office/powerpoint/2010/main" val="1419790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Las diferencias entre los puntajes obtenidos en la Forma B por hombres y mujeres </a:t>
            </a:r>
            <a:r>
              <a:rPr lang="es-MX" b="1" dirty="0" smtClean="0"/>
              <a:t>sí son significativas</a:t>
            </a:r>
            <a:r>
              <a:rPr lang="es-MX" dirty="0" smtClean="0"/>
              <a:t> (Los hombres son mejores que las mujeres)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27</a:t>
            </a:fld>
            <a:endParaRPr lang="es-MX"/>
          </a:p>
        </p:txBody>
      </p:sp>
    </p:spTree>
    <p:extLst>
      <p:ext uri="{BB962C8B-B14F-4D97-AF65-F5344CB8AC3E}">
        <p14:creationId xmlns:p14="http://schemas.microsoft.com/office/powerpoint/2010/main" val="66570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1.- Las diferencias entre los puntajes totales obtenidos por hombres y mujeres </a:t>
            </a:r>
            <a:r>
              <a:rPr lang="es-MX" b="1" dirty="0" smtClean="0"/>
              <a:t>sí son significativas</a:t>
            </a:r>
            <a:r>
              <a:rPr lang="es-MX" baseline="0" dirty="0" smtClean="0"/>
              <a:t> (Los hombres son mejores que las mujeres)</a:t>
            </a:r>
            <a:endParaRPr lang="es-MX"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28</a:t>
            </a:fld>
            <a:endParaRPr lang="es-MX"/>
          </a:p>
        </p:txBody>
      </p:sp>
    </p:spTree>
    <p:extLst>
      <p:ext uri="{BB962C8B-B14F-4D97-AF65-F5344CB8AC3E}">
        <p14:creationId xmlns:p14="http://schemas.microsoft.com/office/powerpoint/2010/main" val="202086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1.- Las diferencias entre los puntajes totales obtenidos por hombres y mujeres </a:t>
            </a:r>
            <a:r>
              <a:rPr lang="es-MX" b="1" dirty="0" smtClean="0"/>
              <a:t>sí son significativas</a:t>
            </a:r>
            <a:r>
              <a:rPr lang="es-MX" baseline="0" dirty="0" smtClean="0"/>
              <a:t> (Los hombres son mejores que las mujeres)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29</a:t>
            </a:fld>
            <a:endParaRPr lang="es-MX"/>
          </a:p>
        </p:txBody>
      </p:sp>
    </p:spTree>
    <p:extLst>
      <p:ext uri="{BB962C8B-B14F-4D97-AF65-F5344CB8AC3E}">
        <p14:creationId xmlns:p14="http://schemas.microsoft.com/office/powerpoint/2010/main" val="1646132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30</a:t>
            </a:fld>
            <a:endParaRPr lang="es-MX"/>
          </a:p>
        </p:txBody>
      </p:sp>
    </p:spTree>
    <p:extLst>
      <p:ext uri="{BB962C8B-B14F-4D97-AF65-F5344CB8AC3E}">
        <p14:creationId xmlns:p14="http://schemas.microsoft.com/office/powerpoint/2010/main" val="4134151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32</a:t>
            </a:fld>
            <a:endParaRPr lang="es-MX"/>
          </a:p>
        </p:txBody>
      </p:sp>
    </p:spTree>
    <p:extLst>
      <p:ext uri="{BB962C8B-B14F-4D97-AF65-F5344CB8AC3E}">
        <p14:creationId xmlns:p14="http://schemas.microsoft.com/office/powerpoint/2010/main" val="1223987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interesante notar que, aunque los alumnos de sexto tuvieron menos del 16%</a:t>
            </a:r>
            <a:r>
              <a:rPr lang="es-MX" baseline="0" dirty="0" smtClean="0"/>
              <a:t> de aciertos en este ítem, este ítem fue consistentemente más difícil para los estudiantes de Quinto (marcados en amarillo)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35</a:t>
            </a:fld>
            <a:endParaRPr lang="es-MX"/>
          </a:p>
        </p:txBody>
      </p:sp>
    </p:spTree>
    <p:extLst>
      <p:ext uri="{BB962C8B-B14F-4D97-AF65-F5344CB8AC3E}">
        <p14:creationId xmlns:p14="http://schemas.microsoft.com/office/powerpoint/2010/main" val="1551020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36</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Una vez más,</a:t>
            </a:r>
            <a:r>
              <a:rPr lang="es-MX" baseline="0" dirty="0" smtClean="0"/>
              <a:t> tenemos un ítem que fue consistentemente difícil para los estudiantes tanto de quinto como sexto, se encuentran </a:t>
            </a:r>
            <a:r>
              <a:rPr lang="es-MX" baseline="0" dirty="0" err="1" smtClean="0"/>
              <a:t>proporcones</a:t>
            </a:r>
            <a:r>
              <a:rPr lang="es-MX" baseline="0" dirty="0" smtClean="0"/>
              <a:t> de acierto menores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38</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distribución de puntuaciones observadas en la Forma A se concentra en su mayoría en los valores superiores, lo cual en general,</a:t>
            </a:r>
            <a:r>
              <a:rPr lang="es-MX" baseline="0" dirty="0" smtClean="0"/>
              <a:t> nos habla de un buen desempeño por parte de los estudiantes.</a:t>
            </a:r>
          </a:p>
          <a:p>
            <a:endParaRPr lang="es-MX" baseline="0" dirty="0" smtClean="0"/>
          </a:p>
          <a:p>
            <a:r>
              <a:rPr lang="es-MX" baseline="0" dirty="0" smtClean="0"/>
              <a:t>Resaltaría que dentro de las tres calificaciones más altas se encuentran 8 estudiantes de 5° año y 7 de 6°, por lo que al menos para esta Forma, no parece haber diferencias en términos de qué tan necesario es haber pasado Quinto para obtener una buena puntuación.</a:t>
            </a:r>
          </a:p>
          <a:p>
            <a:endParaRPr lang="es-MX" baseline="0" dirty="0" smtClean="0"/>
          </a:p>
          <a:p>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45</a:t>
            </a:fld>
            <a:endParaRPr lang="es-MX"/>
          </a:p>
        </p:txBody>
      </p:sp>
    </p:spTree>
    <p:extLst>
      <p:ext uri="{BB962C8B-B14F-4D97-AF65-F5344CB8AC3E}">
        <p14:creationId xmlns:p14="http://schemas.microsoft.com/office/powerpoint/2010/main" val="318928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Este reactivo es interesante porque sólo fue</a:t>
            </a:r>
            <a:r>
              <a:rPr lang="es-MX" baseline="0" dirty="0" smtClean="0"/>
              <a:t> difícil para los estudiantes de Sexto año, en donde sólo 27.86% de los estudiantes pudieron resolverlo.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46</a:t>
            </a:fld>
            <a:endParaRPr lang="es-MX"/>
          </a:p>
        </p:txBody>
      </p:sp>
    </p:spTree>
    <p:extLst>
      <p:ext uri="{BB962C8B-B14F-4D97-AF65-F5344CB8AC3E}">
        <p14:creationId xmlns:p14="http://schemas.microsoft.com/office/powerpoint/2010/main" val="1875288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Particularmente difícil para los estudiantes de 5-A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47</a:t>
            </a:fld>
            <a:endParaRPr lang="es-MX"/>
          </a:p>
        </p:txBody>
      </p:sp>
    </p:spTree>
    <p:extLst>
      <p:ext uri="{BB962C8B-B14F-4D97-AF65-F5344CB8AC3E}">
        <p14:creationId xmlns:p14="http://schemas.microsoft.com/office/powerpoint/2010/main" val="2017848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Particularmente difícil para los estudiantes de 5-B</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48</a:t>
            </a:fld>
            <a:endParaRPr lang="es-MX"/>
          </a:p>
        </p:txBody>
      </p:sp>
    </p:spTree>
    <p:extLst>
      <p:ext uri="{BB962C8B-B14F-4D97-AF65-F5344CB8AC3E}">
        <p14:creationId xmlns:p14="http://schemas.microsoft.com/office/powerpoint/2010/main" val="3280695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mtClean="0"/>
              <a:t>Particularmente difícil para los estudiantes de 5-B</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49</a:t>
            </a:fld>
            <a:endParaRPr lang="es-MX"/>
          </a:p>
        </p:txBody>
      </p:sp>
    </p:spTree>
    <p:extLst>
      <p:ext uri="{BB962C8B-B14F-4D97-AF65-F5344CB8AC3E}">
        <p14:creationId xmlns:p14="http://schemas.microsoft.com/office/powerpoint/2010/main" val="346678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Por otro lado, la distribución observada de puntajes obtenidos en la Forma B se encuentra más bien centrada en los valores inferiores, lo cual nos habla de que este examen fue mucho más difícil para los estudiantes en general, que la Forma A (la diferencia entre los puntajes observados en las Formas A y B es estadísticamente significativa).</a:t>
            </a:r>
          </a:p>
          <a:p>
            <a:endParaRPr lang="es-MX" baseline="0" dirty="0" smtClean="0"/>
          </a:p>
          <a:p>
            <a:r>
              <a:rPr lang="es-MX" baseline="0" dirty="0" smtClean="0"/>
              <a:t>En este caso se observa que sí, las respuestas más altas fueron obtenidas en su mayoría por estudiantes de Sexto año, por lo que al menos para el caso de la Forma B, parece ser que el haber pasado por quinto año sí hace una diferencia sobre el desempeño de los estudiantes (esta discrepancia entre Quinto y Sexto se aborda a detalle más adelante, pero puede mencionarse desde aquí).</a:t>
            </a:r>
          </a:p>
          <a:p>
            <a:endParaRPr lang="es-MX" baseline="0" dirty="0" smtClean="0"/>
          </a:p>
          <a:p>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NOTA GENERAL: Siempre que presento</a:t>
            </a:r>
            <a:r>
              <a:rPr lang="es-MX" baseline="0" dirty="0" smtClean="0"/>
              <a:t> las puntuaciones totales, lo hice con dos gráficas. En un caso, las puntuaciones se aglomeran en grupos de 5 en 5 (que es la que yo recomendaría usar porque es mucho más fácil de leer), y en el otro caso, se presenta la frecuencia con que se obtuvo cada puntaje total posible (es la más “correcta” porque presenta la información completa, pero creo que dado que se tiene una cantidad relativamente pequeña de estudiantes, no es necesario segregar </a:t>
            </a:r>
            <a:r>
              <a:rPr lang="es-MX" baseline="0" dirty="0" err="1" smtClean="0"/>
              <a:t>taaanto</a:t>
            </a:r>
            <a:r>
              <a:rPr lang="es-MX" baseline="0" dirty="0" smtClean="0"/>
              <a:t> el análisis).</a:t>
            </a:r>
          </a:p>
          <a:p>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Convendría explicar que en esta gráfica sólo se están tomando en cuenta a  los estudiantes que respondieron ambas formas del examen (de manera que no se represente a los estudiantes que por su ausencia quedarían penalizados con un -25 por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Destacaría las puntuaciones máximas y mínimas, que caen de manera única (con sólo una observación) dentro de los rangos extremos, y que en general la media  observada (26.63) está muy cerca del valor esperado (o bien, puedes ponerlo sólo en términos de que está cerca del valor “intermedio” (el que divide a los que sacaron más de la mitad de aciertos, de menos de la mitad).</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NOTA GENERAL: Siempre que presento</a:t>
            </a:r>
            <a:r>
              <a:rPr lang="es-MX" baseline="0" dirty="0" smtClean="0"/>
              <a:t> las puntuaciones totales, lo hice con dos gráficas. En un caso, las puntuaciones se aglomeran en grupos de 5 en 5 (que es la que yo recomendaría usar porque es mucho más fácil de leer) y otra donde se presenta la frecuencia con que se obtuvo cada puntaje total posible (es la más “correcta” porque presenta la información completa, pero creo que dada la cantidad de estudiantes que se tiene, no es necesario segregar </a:t>
            </a:r>
            <a:r>
              <a:rPr lang="es-MX" baseline="0" dirty="0" err="1" smtClean="0"/>
              <a:t>taaanto</a:t>
            </a:r>
            <a:r>
              <a:rPr lang="es-MX" baseline="0" dirty="0" smtClean="0"/>
              <a:t> el análisis).</a:t>
            </a:r>
          </a:p>
          <a:p>
            <a:endParaRPr lang="es-MX" baseline="0" dirty="0" smtClean="0"/>
          </a:p>
          <a:p>
            <a:r>
              <a:rPr lang="es-MX" baseline="0" dirty="0" smtClean="0"/>
              <a:t>Aplican las mismas notas que en la diapositiva anterior.</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258261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a:t>
            </a:r>
            <a:r>
              <a:rPr lang="es-MX" baseline="0" dirty="0" smtClean="0"/>
              <a:t> que esta gráfica presenta es el número de ítems (en Y) que caen dentro de distintos rangos de “dificultad” (en x). Convendría explicar que la dificultad se está evaluando a partir del porcentaje (o “proporción”, el término que sea más amigable) de estudiantes que acertaron cada ítem.</a:t>
            </a:r>
          </a:p>
          <a:p>
            <a:endParaRPr lang="es-MX" baseline="0" dirty="0" smtClean="0"/>
          </a:p>
          <a:p>
            <a:r>
              <a:rPr lang="es-MX" baseline="0" dirty="0" smtClean="0"/>
              <a:t>De esta gráfica destacaría tres cosas:</a:t>
            </a:r>
          </a:p>
          <a:p>
            <a:r>
              <a:rPr lang="es-MX" baseline="0" dirty="0" smtClean="0"/>
              <a:t>1.- No hay ningún ítem que sea tan difícil como para que menos del 5% de los estudiantes lo acertara (como se puede apreciar en el huequito del primer rango)</a:t>
            </a:r>
          </a:p>
          <a:p>
            <a:r>
              <a:rPr lang="es-MX" baseline="0" dirty="0" smtClean="0"/>
              <a:t>2.- No hay ningún ítem tan fácil como para que más del 90% de los estudiantes lo acierten.</a:t>
            </a:r>
          </a:p>
          <a:p>
            <a:r>
              <a:rPr lang="es-MX" baseline="0" dirty="0" smtClean="0"/>
              <a:t>3.- La mayoría de los ítems se concentran entre el 30 y el 70%, lo cual quiere decir que la mayoría de los ítems fueron acertados por al menos el 30% de los estudiantes, pero no más del 70%.</a:t>
            </a:r>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7</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sí, en esta gráfica se presenta por cada uno de los ítems (enlistados en el eje de las X) el número de estudiantes que acertaron</a:t>
            </a:r>
            <a:r>
              <a:rPr lang="es-MX" baseline="0" dirty="0" smtClean="0"/>
              <a:t> (tomando en cuenta </a:t>
            </a:r>
            <a:r>
              <a:rPr lang="es-MX" baseline="0" smtClean="0"/>
              <a:t>la muestra total)</a:t>
            </a:r>
            <a:endParaRPr lang="es-MX"/>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a:t>
            </a:r>
            <a:r>
              <a:rPr lang="es-MX" baseline="0" dirty="0" smtClean="0"/>
              <a:t> los paneles superiores se presentan los puntajes obtenidos por los estudiantes de Quinto año, y en los inferiores, los de Sexto. En los paneles izquierdos se presentan los puntajes obtenidos en la Forma A, y en los derechos, en la Forma B.</a:t>
            </a:r>
          </a:p>
          <a:p>
            <a:endParaRPr lang="es-MX" baseline="0" dirty="0" smtClean="0"/>
          </a:p>
          <a:p>
            <a:r>
              <a:rPr lang="es-MX" baseline="0" dirty="0" smtClean="0"/>
              <a:t>Una vez más, se confirma que la Forma B fue más difícil para todos los estudiantes, (como se evidencia por el hecho de que las distribuciones de respuesta para la Forma A, tanto en Quinto como en Sexto, están mucho más cargadas hacia la derecha). </a:t>
            </a:r>
          </a:p>
          <a:p>
            <a:endParaRPr lang="es-MX" baseline="0" dirty="0" smtClean="0"/>
          </a:p>
          <a:p>
            <a:r>
              <a:rPr lang="es-MX" baseline="0" dirty="0" smtClean="0"/>
              <a:t>De acuerdo con las pruebas estadísticas:</a:t>
            </a:r>
          </a:p>
          <a:p>
            <a:r>
              <a:rPr lang="es-MX" baseline="0" dirty="0" smtClean="0"/>
              <a:t>1.- La diferencia entre los alumnos de Quinto y Sexto en la Forma A NO ES SIGNIFICATIVA</a:t>
            </a:r>
          </a:p>
          <a:p>
            <a:r>
              <a:rPr lang="es-MX" baseline="0" dirty="0" smtClean="0"/>
              <a:t>2.- La diferencia entre los alumnos de Quinto y Sexto en la Forma B </a:t>
            </a:r>
            <a:r>
              <a:rPr lang="es-MX" b="1" baseline="0" dirty="0" smtClean="0"/>
              <a:t>SÍ ES SIGNIFICATIVA </a:t>
            </a:r>
            <a:r>
              <a:rPr lang="es-MX" baseline="0" dirty="0" smtClean="0"/>
              <a:t>(Aunque tanto a los estudiantes de quinto como los de sexto les va “más mal” en la Forma B que en la A, podemos ver que los estudiantes de sexto no concentran la mayoría de sus puntuaciones en el extremo más bajo de la escala, sino que se distribuye de forma un poco más homogénea a lo largo del continuo (es decir, les va “menos mal” que a los de quinto año).</a:t>
            </a:r>
          </a:p>
          <a:p>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11</a:t>
            </a:fld>
            <a:endParaRPr lang="es-MX"/>
          </a:p>
        </p:txBody>
      </p:sp>
    </p:spTree>
    <p:extLst>
      <p:ext uri="{BB962C8B-B14F-4D97-AF65-F5344CB8AC3E}">
        <p14:creationId xmlns:p14="http://schemas.microsoft.com/office/powerpoint/2010/main" val="206556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04/01/2019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04/01/2019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04/01/2019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04/01/2019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04/01/2019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04/01/2019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753428"/>
            <a:ext cx="9144000" cy="2387600"/>
          </a:xfrm>
        </p:spPr>
        <p:txBody>
          <a:bodyPr>
            <a:normAutofit fontScale="90000"/>
          </a:bodyPr>
          <a:lstStyle/>
          <a:p>
            <a:r>
              <a:rPr lang="es-MX" dirty="0" smtClean="0"/>
              <a:t>Presentación de Resultados obtenidos por los estudiantes de la escuela Lancaster en los 50 reactivos aplicados de la prueba PLANEA 2015</a:t>
            </a:r>
            <a:endParaRPr lang="es-MX" dirty="0"/>
          </a:p>
        </p:txBody>
      </p:sp>
      <p:sp>
        <p:nvSpPr>
          <p:cNvPr id="3" name="Subtítulo 2"/>
          <p:cNvSpPr>
            <a:spLocks noGrp="1"/>
          </p:cNvSpPr>
          <p:nvPr>
            <p:ph type="subTitle" idx="1"/>
          </p:nvPr>
        </p:nvSpPr>
        <p:spPr>
          <a:xfrm>
            <a:off x="1524000" y="4812652"/>
            <a:ext cx="9144000" cy="1655762"/>
          </a:xfrm>
        </p:spPr>
        <p:txBody>
          <a:bodyPr>
            <a:normAutofit fontScale="85000" lnSpcReduction="10000"/>
          </a:bodyPr>
          <a:lstStyle/>
          <a:p>
            <a:endParaRPr lang="es-MX" dirty="0"/>
          </a:p>
          <a:p>
            <a:r>
              <a:rPr lang="es-MX" b="1" dirty="0" smtClean="0"/>
              <a:t>Presentación tentativa que sólo cubre los resultados encontrados en el análisis de datos. Por favor, tómala solo como un borrador y enriquécela con toda la información que creas pertinente sobre la prueba PLANEA en sí misma, por ejemplo.</a:t>
            </a:r>
          </a:p>
          <a:p>
            <a:r>
              <a:rPr lang="es-MX" b="1" dirty="0" smtClean="0"/>
              <a:t>Se sugiere ver las notas añadidos a cada diapositiva</a:t>
            </a:r>
            <a:endParaRPr lang="es-MX" b="1"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Grado</a:t>
            </a:r>
            <a:endParaRPr lang="es-MX" dirty="0"/>
          </a:p>
        </p:txBody>
      </p:sp>
      <p:sp>
        <p:nvSpPr>
          <p:cNvPr id="3" name="Subtítulo 2"/>
          <p:cNvSpPr>
            <a:spLocks noGrp="1"/>
          </p:cNvSpPr>
          <p:nvPr>
            <p:ph type="subTitle" idx="1"/>
          </p:nvPr>
        </p:nvSpPr>
        <p:spPr/>
        <p:txBody>
          <a:bodyPr/>
          <a:lstStyle/>
          <a:p>
            <a:r>
              <a:rPr lang="es-MX" dirty="0" smtClean="0"/>
              <a:t>Quinto vs Sexto</a:t>
            </a:r>
            <a:endParaRPr lang="es-MX" dirty="0"/>
          </a:p>
        </p:txBody>
      </p:sp>
    </p:spTree>
    <p:extLst>
      <p:ext uri="{BB962C8B-B14F-4D97-AF65-F5344CB8AC3E}">
        <p14:creationId xmlns:p14="http://schemas.microsoft.com/office/powerpoint/2010/main" val="652936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8" name="Imagen 7"/>
          <p:cNvPicPr>
            <a:picLocks noChangeAspect="1"/>
          </p:cNvPicPr>
          <p:nvPr/>
        </p:nvPicPr>
        <p:blipFill>
          <a:blip r:embed="rId3"/>
          <a:stretch>
            <a:fillRect/>
          </a:stretch>
        </p:blipFill>
        <p:spPr>
          <a:xfrm>
            <a:off x="0" y="0"/>
            <a:ext cx="5797455" cy="3197384"/>
          </a:xfrm>
          <a:prstGeom prst="rect">
            <a:avLst/>
          </a:prstGeom>
        </p:spPr>
      </p:pic>
      <p:pic>
        <p:nvPicPr>
          <p:cNvPr id="10" name="Imagen 9"/>
          <p:cNvPicPr>
            <a:picLocks noChangeAspect="1"/>
          </p:cNvPicPr>
          <p:nvPr/>
        </p:nvPicPr>
        <p:blipFill>
          <a:blip r:embed="rId4"/>
          <a:stretch>
            <a:fillRect/>
          </a:stretch>
        </p:blipFill>
        <p:spPr>
          <a:xfrm>
            <a:off x="1" y="3562509"/>
            <a:ext cx="5981864" cy="3295491"/>
          </a:xfrm>
          <a:prstGeom prst="rect">
            <a:avLst/>
          </a:prstGeom>
        </p:spPr>
      </p:pic>
      <p:pic>
        <p:nvPicPr>
          <p:cNvPr id="13" name="Imagen 12"/>
          <p:cNvPicPr>
            <a:picLocks noChangeAspect="1"/>
          </p:cNvPicPr>
          <p:nvPr/>
        </p:nvPicPr>
        <p:blipFill>
          <a:blip r:embed="rId5"/>
          <a:stretch>
            <a:fillRect/>
          </a:stretch>
        </p:blipFill>
        <p:spPr>
          <a:xfrm>
            <a:off x="6163977" y="3387440"/>
            <a:ext cx="6008673" cy="3399434"/>
          </a:xfrm>
          <a:prstGeom prst="rect">
            <a:avLst/>
          </a:prstGeom>
        </p:spPr>
      </p:pic>
      <p:pic>
        <p:nvPicPr>
          <p:cNvPr id="14" name="Imagen 13"/>
          <p:cNvPicPr>
            <a:picLocks noChangeAspect="1"/>
          </p:cNvPicPr>
          <p:nvPr/>
        </p:nvPicPr>
        <p:blipFill>
          <a:blip r:embed="rId6"/>
          <a:stretch>
            <a:fillRect/>
          </a:stretch>
        </p:blipFill>
        <p:spPr>
          <a:xfrm>
            <a:off x="6163977" y="0"/>
            <a:ext cx="5882232" cy="3282748"/>
          </a:xfrm>
          <a:prstGeom prst="rect">
            <a:avLst/>
          </a:prstGeom>
        </p:spPr>
      </p:pic>
    </p:spTree>
    <p:extLst>
      <p:ext uri="{BB962C8B-B14F-4D97-AF65-F5344CB8AC3E}">
        <p14:creationId xmlns:p14="http://schemas.microsoft.com/office/powerpoint/2010/main" val="3544553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2904136" y="3237512"/>
            <a:ext cx="6383728" cy="3562879"/>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6" name="Imagen 5"/>
          <p:cNvPicPr>
            <a:picLocks noChangeAspect="1"/>
          </p:cNvPicPr>
          <p:nvPr/>
        </p:nvPicPr>
        <p:blipFill>
          <a:blip r:embed="rId4"/>
          <a:stretch>
            <a:fillRect/>
          </a:stretch>
        </p:blipFill>
        <p:spPr>
          <a:xfrm>
            <a:off x="2904136" y="5331"/>
            <a:ext cx="6383728" cy="3640587"/>
          </a:xfrm>
          <a:prstGeom prst="rect">
            <a:avLst/>
          </a:prstGeom>
        </p:spPr>
      </p:pic>
    </p:spTree>
    <p:extLst>
      <p:ext uri="{BB962C8B-B14F-4D97-AF65-F5344CB8AC3E}">
        <p14:creationId xmlns:p14="http://schemas.microsoft.com/office/powerpoint/2010/main" val="3605557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2556412" y="204335"/>
            <a:ext cx="6147322" cy="3381831"/>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pic>
        <p:nvPicPr>
          <p:cNvPr id="6" name="Imagen 5"/>
          <p:cNvPicPr>
            <a:picLocks noChangeAspect="1"/>
          </p:cNvPicPr>
          <p:nvPr/>
        </p:nvPicPr>
        <p:blipFill>
          <a:blip r:embed="rId4"/>
          <a:stretch>
            <a:fillRect/>
          </a:stretch>
        </p:blipFill>
        <p:spPr>
          <a:xfrm>
            <a:off x="2556412" y="3430129"/>
            <a:ext cx="5992069" cy="3427872"/>
          </a:xfrm>
          <a:prstGeom prst="rect">
            <a:avLst/>
          </a:prstGeom>
        </p:spPr>
      </p:pic>
    </p:spTree>
    <p:extLst>
      <p:ext uri="{BB962C8B-B14F-4D97-AF65-F5344CB8AC3E}">
        <p14:creationId xmlns:p14="http://schemas.microsoft.com/office/powerpoint/2010/main" val="3544335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3074988" y="24723"/>
            <a:ext cx="5628746" cy="3331929"/>
          </a:xfrm>
          <a:prstGeom prst="rect">
            <a:avLst/>
          </a:prstGeom>
        </p:spPr>
      </p:pic>
      <p:pic>
        <p:nvPicPr>
          <p:cNvPr id="5" name="Imagen 4"/>
          <p:cNvPicPr>
            <a:picLocks noChangeAspect="1"/>
          </p:cNvPicPr>
          <p:nvPr/>
        </p:nvPicPr>
        <p:blipFill>
          <a:blip r:embed="rId4"/>
          <a:stretch>
            <a:fillRect/>
          </a:stretch>
        </p:blipFill>
        <p:spPr>
          <a:xfrm>
            <a:off x="3074988" y="3524764"/>
            <a:ext cx="5624512" cy="3333236"/>
          </a:xfrm>
          <a:prstGeom prst="rect">
            <a:avLst/>
          </a:prstGeom>
        </p:spPr>
      </p:pic>
      <p:sp>
        <p:nvSpPr>
          <p:cNvPr id="6" name="Rectángulo redondeado 5"/>
          <p:cNvSpPr/>
          <p:nvPr/>
        </p:nvSpPr>
        <p:spPr>
          <a:xfrm>
            <a:off x="3420533" y="1422400"/>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redondeado 6"/>
          <p:cNvSpPr/>
          <p:nvPr/>
        </p:nvSpPr>
        <p:spPr>
          <a:xfrm>
            <a:off x="3420533" y="4906433"/>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7073900" y="1374496"/>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redondeado 8"/>
          <p:cNvSpPr/>
          <p:nvPr/>
        </p:nvSpPr>
        <p:spPr>
          <a:xfrm>
            <a:off x="7073900" y="4366023"/>
            <a:ext cx="1625600" cy="19289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7512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166687" y="214312"/>
            <a:ext cx="11858625" cy="6429375"/>
          </a:xfrm>
          <a:prstGeom prst="rect">
            <a:avLst/>
          </a:prstGeom>
        </p:spPr>
      </p:pic>
    </p:spTree>
    <p:extLst>
      <p:ext uri="{BB962C8B-B14F-4D97-AF65-F5344CB8AC3E}">
        <p14:creationId xmlns:p14="http://schemas.microsoft.com/office/powerpoint/2010/main" val="322369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90487" y="229128"/>
            <a:ext cx="12011025" cy="6467475"/>
          </a:xfrm>
          <a:prstGeom prst="rect">
            <a:avLst/>
          </a:prstGeom>
        </p:spPr>
      </p:pic>
    </p:spTree>
    <p:extLst>
      <p:ext uri="{BB962C8B-B14F-4D97-AF65-F5344CB8AC3E}">
        <p14:creationId xmlns:p14="http://schemas.microsoft.com/office/powerpoint/2010/main" val="100278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3"/>
          <a:stretch>
            <a:fillRect/>
          </a:stretch>
        </p:blipFill>
        <p:spPr>
          <a:xfrm>
            <a:off x="109537" y="242887"/>
            <a:ext cx="11972925" cy="6372225"/>
          </a:xfrm>
          <a:prstGeom prst="rect">
            <a:avLst/>
          </a:prstGeom>
        </p:spPr>
      </p:pic>
    </p:spTree>
    <p:extLst>
      <p:ext uri="{BB962C8B-B14F-4D97-AF65-F5344CB8AC3E}">
        <p14:creationId xmlns:p14="http://schemas.microsoft.com/office/powerpoint/2010/main" val="233654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09537" y="242887"/>
            <a:ext cx="11972925" cy="6372225"/>
          </a:xfrm>
          <a:prstGeom prst="rect">
            <a:avLst/>
          </a:prstGeom>
        </p:spPr>
      </p:pic>
    </p:spTree>
    <p:extLst>
      <p:ext uri="{BB962C8B-B14F-4D97-AF65-F5344CB8AC3E}">
        <p14:creationId xmlns:p14="http://schemas.microsoft.com/office/powerpoint/2010/main" val="129243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90487" y="195262"/>
            <a:ext cx="12011025" cy="6467475"/>
          </a:xfrm>
          <a:prstGeom prst="rect">
            <a:avLst/>
          </a:prstGeom>
        </p:spPr>
      </p:pic>
    </p:spTree>
    <p:extLst>
      <p:ext uri="{BB962C8B-B14F-4D97-AF65-F5344CB8AC3E}">
        <p14:creationId xmlns:p14="http://schemas.microsoft.com/office/powerpoint/2010/main" val="118798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Sobre las </a:t>
            </a:r>
            <a:r>
              <a:rPr lang="es-MX" b="1" dirty="0" smtClean="0"/>
              <a:t>respuestas globales</a:t>
            </a:r>
            <a:endParaRPr lang="es-MX" b="1" dirty="0"/>
          </a:p>
        </p:txBody>
      </p:sp>
      <p:sp>
        <p:nvSpPr>
          <p:cNvPr id="3" name="Subtítulo 2"/>
          <p:cNvSpPr>
            <a:spLocks noGrp="1"/>
          </p:cNvSpPr>
          <p:nvPr>
            <p:ph type="subTitle" idx="1"/>
          </p:nvPr>
        </p:nvSpPr>
        <p:spPr/>
        <p:txBody>
          <a:bodyPr/>
          <a:lstStyle/>
          <a:p>
            <a:r>
              <a:rPr lang="es-MX" dirty="0" smtClean="0"/>
              <a:t>(Tomando en cuenta las 127 observaciones)</a:t>
            </a:r>
            <a:endParaRPr lang="es-MX" dirty="0"/>
          </a:p>
        </p:txBody>
      </p:sp>
    </p:spTree>
    <p:extLst>
      <p:ext uri="{BB962C8B-B14F-4D97-AF65-F5344CB8AC3E}">
        <p14:creationId xmlns:p14="http://schemas.microsoft.com/office/powerpoint/2010/main" val="3285481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Grupo</a:t>
            </a:r>
            <a:endParaRPr lang="es-MX" dirty="0"/>
          </a:p>
        </p:txBody>
      </p:sp>
      <p:sp>
        <p:nvSpPr>
          <p:cNvPr id="3" name="Subtítulo 2"/>
          <p:cNvSpPr>
            <a:spLocks noGrp="1"/>
          </p:cNvSpPr>
          <p:nvPr>
            <p:ph type="subTitle" idx="1"/>
          </p:nvPr>
        </p:nvSpPr>
        <p:spPr/>
        <p:txBody>
          <a:bodyPr/>
          <a:lstStyle/>
          <a:p>
            <a:r>
              <a:rPr lang="es-MX" dirty="0" smtClean="0"/>
              <a:t>Quinto vs Sexto</a:t>
            </a:r>
            <a:endParaRPr lang="es-MX" dirty="0"/>
          </a:p>
        </p:txBody>
      </p:sp>
    </p:spTree>
    <p:extLst>
      <p:ext uri="{BB962C8B-B14F-4D97-AF65-F5344CB8AC3E}">
        <p14:creationId xmlns:p14="http://schemas.microsoft.com/office/powerpoint/2010/main" val="2850230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8" name="Imagen 7"/>
          <p:cNvPicPr>
            <a:picLocks noChangeAspect="1"/>
          </p:cNvPicPr>
          <p:nvPr/>
        </p:nvPicPr>
        <p:blipFill>
          <a:blip r:embed="rId3"/>
          <a:stretch>
            <a:fillRect/>
          </a:stretch>
        </p:blipFill>
        <p:spPr>
          <a:xfrm>
            <a:off x="200843" y="95192"/>
            <a:ext cx="5698596" cy="3165887"/>
          </a:xfrm>
          <a:prstGeom prst="rect">
            <a:avLst/>
          </a:prstGeom>
        </p:spPr>
      </p:pic>
      <p:pic>
        <p:nvPicPr>
          <p:cNvPr id="10" name="Imagen 9"/>
          <p:cNvPicPr>
            <a:picLocks noChangeAspect="1"/>
          </p:cNvPicPr>
          <p:nvPr/>
        </p:nvPicPr>
        <p:blipFill>
          <a:blip r:embed="rId4"/>
          <a:stretch>
            <a:fillRect/>
          </a:stretch>
        </p:blipFill>
        <p:spPr>
          <a:xfrm>
            <a:off x="6225459" y="0"/>
            <a:ext cx="5974268" cy="3356272"/>
          </a:xfrm>
          <a:prstGeom prst="rect">
            <a:avLst/>
          </a:prstGeom>
        </p:spPr>
      </p:pic>
      <p:pic>
        <p:nvPicPr>
          <p:cNvPr id="11" name="Imagen 10"/>
          <p:cNvPicPr>
            <a:picLocks noChangeAspect="1"/>
          </p:cNvPicPr>
          <p:nvPr/>
        </p:nvPicPr>
        <p:blipFill>
          <a:blip r:embed="rId5"/>
          <a:stretch>
            <a:fillRect/>
          </a:stretch>
        </p:blipFill>
        <p:spPr>
          <a:xfrm>
            <a:off x="326442" y="3492418"/>
            <a:ext cx="5572997" cy="3096109"/>
          </a:xfrm>
          <a:prstGeom prst="rect">
            <a:avLst/>
          </a:prstGeom>
        </p:spPr>
      </p:pic>
      <p:pic>
        <p:nvPicPr>
          <p:cNvPr id="12" name="Imagen 11"/>
          <p:cNvPicPr>
            <a:picLocks noChangeAspect="1"/>
          </p:cNvPicPr>
          <p:nvPr/>
        </p:nvPicPr>
        <p:blipFill>
          <a:blip r:embed="rId6"/>
          <a:stretch>
            <a:fillRect/>
          </a:stretch>
        </p:blipFill>
        <p:spPr>
          <a:xfrm>
            <a:off x="6411197" y="3491209"/>
            <a:ext cx="5674288" cy="3097318"/>
          </a:xfrm>
          <a:prstGeom prst="rect">
            <a:avLst/>
          </a:prstGeom>
        </p:spPr>
      </p:pic>
    </p:spTree>
    <p:extLst>
      <p:ext uri="{BB962C8B-B14F-4D97-AF65-F5344CB8AC3E}">
        <p14:creationId xmlns:p14="http://schemas.microsoft.com/office/powerpoint/2010/main" val="314907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8" name="Imagen 7"/>
          <p:cNvPicPr>
            <a:picLocks noChangeAspect="1"/>
          </p:cNvPicPr>
          <p:nvPr/>
        </p:nvPicPr>
        <p:blipFill>
          <a:blip r:embed="rId3"/>
          <a:stretch>
            <a:fillRect/>
          </a:stretch>
        </p:blipFill>
        <p:spPr>
          <a:xfrm>
            <a:off x="1" y="0"/>
            <a:ext cx="5893204" cy="3262584"/>
          </a:xfrm>
          <a:prstGeom prst="rect">
            <a:avLst/>
          </a:prstGeom>
        </p:spPr>
      </p:pic>
      <p:pic>
        <p:nvPicPr>
          <p:cNvPr id="9" name="Imagen 8"/>
          <p:cNvPicPr>
            <a:picLocks noChangeAspect="1"/>
          </p:cNvPicPr>
          <p:nvPr/>
        </p:nvPicPr>
        <p:blipFill>
          <a:blip r:embed="rId4"/>
          <a:stretch>
            <a:fillRect/>
          </a:stretch>
        </p:blipFill>
        <p:spPr>
          <a:xfrm>
            <a:off x="6129673" y="-5991"/>
            <a:ext cx="5931090" cy="3268575"/>
          </a:xfrm>
          <a:prstGeom prst="rect">
            <a:avLst/>
          </a:prstGeom>
        </p:spPr>
      </p:pic>
      <p:pic>
        <p:nvPicPr>
          <p:cNvPr id="11" name="Imagen 10"/>
          <p:cNvPicPr>
            <a:picLocks noChangeAspect="1"/>
          </p:cNvPicPr>
          <p:nvPr/>
        </p:nvPicPr>
        <p:blipFill>
          <a:blip r:embed="rId5"/>
          <a:stretch>
            <a:fillRect/>
          </a:stretch>
        </p:blipFill>
        <p:spPr>
          <a:xfrm>
            <a:off x="177602" y="3397521"/>
            <a:ext cx="5715603" cy="3130808"/>
          </a:xfrm>
          <a:prstGeom prst="rect">
            <a:avLst/>
          </a:prstGeom>
        </p:spPr>
      </p:pic>
      <p:pic>
        <p:nvPicPr>
          <p:cNvPr id="12" name="Imagen 11"/>
          <p:cNvPicPr>
            <a:picLocks noChangeAspect="1"/>
          </p:cNvPicPr>
          <p:nvPr/>
        </p:nvPicPr>
        <p:blipFill>
          <a:blip r:embed="rId6"/>
          <a:stretch>
            <a:fillRect/>
          </a:stretch>
        </p:blipFill>
        <p:spPr>
          <a:xfrm>
            <a:off x="6330526" y="3262584"/>
            <a:ext cx="5730237" cy="3219178"/>
          </a:xfrm>
          <a:prstGeom prst="rect">
            <a:avLst/>
          </a:prstGeom>
        </p:spPr>
      </p:pic>
    </p:spTree>
    <p:extLst>
      <p:ext uri="{BB962C8B-B14F-4D97-AF65-F5344CB8AC3E}">
        <p14:creationId xmlns:p14="http://schemas.microsoft.com/office/powerpoint/2010/main" val="2374418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10" name="Imagen 9"/>
          <p:cNvPicPr>
            <a:picLocks noChangeAspect="1"/>
          </p:cNvPicPr>
          <p:nvPr/>
        </p:nvPicPr>
        <p:blipFill>
          <a:blip r:embed="rId3"/>
          <a:stretch>
            <a:fillRect/>
          </a:stretch>
        </p:blipFill>
        <p:spPr>
          <a:xfrm>
            <a:off x="671512" y="423862"/>
            <a:ext cx="5013887" cy="2777667"/>
          </a:xfrm>
          <a:prstGeom prst="rect">
            <a:avLst/>
          </a:prstGeom>
        </p:spPr>
      </p:pic>
      <p:sp>
        <p:nvSpPr>
          <p:cNvPr id="11" name="Elipse 10"/>
          <p:cNvSpPr/>
          <p:nvPr/>
        </p:nvSpPr>
        <p:spPr>
          <a:xfrm rot="19901093">
            <a:off x="-1574523" y="-286074"/>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12" name="Imagen 11"/>
          <p:cNvPicPr>
            <a:picLocks noChangeAspect="1"/>
          </p:cNvPicPr>
          <p:nvPr/>
        </p:nvPicPr>
        <p:blipFill>
          <a:blip r:embed="rId4"/>
          <a:stretch>
            <a:fillRect/>
          </a:stretch>
        </p:blipFill>
        <p:spPr>
          <a:xfrm>
            <a:off x="6481276" y="96379"/>
            <a:ext cx="5155719" cy="2907771"/>
          </a:xfrm>
          <a:prstGeom prst="rect">
            <a:avLst/>
          </a:prstGeom>
        </p:spPr>
      </p:pic>
      <p:sp>
        <p:nvSpPr>
          <p:cNvPr id="13" name="Elipse 12"/>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15" name="Imagen 14"/>
          <p:cNvPicPr>
            <a:picLocks noChangeAspect="1"/>
          </p:cNvPicPr>
          <p:nvPr/>
        </p:nvPicPr>
        <p:blipFill>
          <a:blip r:embed="rId5"/>
          <a:stretch>
            <a:fillRect/>
          </a:stretch>
        </p:blipFill>
        <p:spPr>
          <a:xfrm>
            <a:off x="493851" y="3645799"/>
            <a:ext cx="5369208" cy="3066062"/>
          </a:xfrm>
          <a:prstGeom prst="rect">
            <a:avLst/>
          </a:prstGeom>
        </p:spPr>
      </p:pic>
      <p:pic>
        <p:nvPicPr>
          <p:cNvPr id="16" name="Imagen 15"/>
          <p:cNvPicPr>
            <a:picLocks noChangeAspect="1"/>
          </p:cNvPicPr>
          <p:nvPr/>
        </p:nvPicPr>
        <p:blipFill>
          <a:blip r:embed="rId6"/>
          <a:stretch>
            <a:fillRect/>
          </a:stretch>
        </p:blipFill>
        <p:spPr>
          <a:xfrm>
            <a:off x="6481276" y="3608457"/>
            <a:ext cx="5651104" cy="3172813"/>
          </a:xfrm>
          <a:prstGeom prst="rect">
            <a:avLst/>
          </a:prstGeom>
        </p:spPr>
      </p:pic>
    </p:spTree>
    <p:extLst>
      <p:ext uri="{BB962C8B-B14F-4D97-AF65-F5344CB8AC3E}">
        <p14:creationId xmlns:p14="http://schemas.microsoft.com/office/powerpoint/2010/main" val="1499310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9" name="Imagen 8"/>
          <p:cNvPicPr>
            <a:picLocks noChangeAspect="1"/>
          </p:cNvPicPr>
          <p:nvPr/>
        </p:nvPicPr>
        <p:blipFill>
          <a:blip r:embed="rId3"/>
          <a:stretch>
            <a:fillRect/>
          </a:stretch>
        </p:blipFill>
        <p:spPr>
          <a:xfrm>
            <a:off x="785813" y="461963"/>
            <a:ext cx="4940986" cy="2760748"/>
          </a:xfrm>
          <a:prstGeom prst="rect">
            <a:avLst/>
          </a:prstGeom>
        </p:spPr>
      </p:pic>
      <p:sp>
        <p:nvSpPr>
          <p:cNvPr id="10" name="Elipse 9"/>
          <p:cNvSpPr/>
          <p:nvPr/>
        </p:nvSpPr>
        <p:spPr>
          <a:xfrm rot="19901093">
            <a:off x="-1532785" y="-160411"/>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pic>
        <p:nvPicPr>
          <p:cNvPr id="11" name="Imagen 10"/>
          <p:cNvPicPr>
            <a:picLocks noChangeAspect="1"/>
          </p:cNvPicPr>
          <p:nvPr/>
        </p:nvPicPr>
        <p:blipFill>
          <a:blip r:embed="rId4"/>
          <a:stretch>
            <a:fillRect/>
          </a:stretch>
        </p:blipFill>
        <p:spPr>
          <a:xfrm>
            <a:off x="6274285" y="303756"/>
            <a:ext cx="5276754" cy="2918955"/>
          </a:xfrm>
          <a:prstGeom prst="rect">
            <a:avLst/>
          </a:prstGeom>
        </p:spPr>
      </p:pic>
      <p:pic>
        <p:nvPicPr>
          <p:cNvPr id="13" name="Imagen 12"/>
          <p:cNvPicPr>
            <a:picLocks noChangeAspect="1"/>
          </p:cNvPicPr>
          <p:nvPr/>
        </p:nvPicPr>
        <p:blipFill>
          <a:blip r:embed="rId5"/>
          <a:stretch>
            <a:fillRect/>
          </a:stretch>
        </p:blipFill>
        <p:spPr>
          <a:xfrm>
            <a:off x="302065" y="3444962"/>
            <a:ext cx="5793935" cy="3269032"/>
          </a:xfrm>
          <a:prstGeom prst="rect">
            <a:avLst/>
          </a:prstGeom>
        </p:spPr>
      </p:pic>
      <p:pic>
        <p:nvPicPr>
          <p:cNvPr id="14" name="Imagen 13"/>
          <p:cNvPicPr>
            <a:picLocks noChangeAspect="1"/>
          </p:cNvPicPr>
          <p:nvPr/>
        </p:nvPicPr>
        <p:blipFill>
          <a:blip r:embed="rId6"/>
          <a:stretch>
            <a:fillRect/>
          </a:stretch>
        </p:blipFill>
        <p:spPr>
          <a:xfrm>
            <a:off x="6159361" y="3430128"/>
            <a:ext cx="5758221" cy="3283866"/>
          </a:xfrm>
          <a:prstGeom prst="rect">
            <a:avLst/>
          </a:prstGeom>
        </p:spPr>
      </p:pic>
    </p:spTree>
    <p:extLst>
      <p:ext uri="{BB962C8B-B14F-4D97-AF65-F5344CB8AC3E}">
        <p14:creationId xmlns:p14="http://schemas.microsoft.com/office/powerpoint/2010/main" val="1587609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Sexo</a:t>
            </a:r>
            <a:endParaRPr lang="es-MX" dirty="0"/>
          </a:p>
        </p:txBody>
      </p:sp>
      <p:sp>
        <p:nvSpPr>
          <p:cNvPr id="3" name="Subtítulo 2"/>
          <p:cNvSpPr>
            <a:spLocks noGrp="1"/>
          </p:cNvSpPr>
          <p:nvPr>
            <p:ph type="subTitle" idx="1"/>
          </p:nvPr>
        </p:nvSpPr>
        <p:spPr/>
        <p:txBody>
          <a:bodyPr>
            <a:normAutofit fontScale="70000" lnSpcReduction="20000"/>
          </a:bodyPr>
          <a:lstStyle/>
          <a:p>
            <a:r>
              <a:rPr lang="es-MX" b="1" dirty="0" smtClean="0">
                <a:solidFill>
                  <a:srgbClr val="FF0000"/>
                </a:solidFill>
              </a:rPr>
              <a:t>OJO</a:t>
            </a:r>
            <a:r>
              <a:rPr lang="es-MX" dirty="0" smtClean="0">
                <a:solidFill>
                  <a:srgbClr val="FF0000"/>
                </a:solidFill>
              </a:rPr>
              <a:t>: Dado que esta información no fue explícitamente solicitada a los estudiantes, </a:t>
            </a:r>
            <a:r>
              <a:rPr lang="es-MX" b="1" dirty="0" smtClean="0">
                <a:solidFill>
                  <a:srgbClr val="FF0000"/>
                </a:solidFill>
              </a:rPr>
              <a:t>lo más “correcto” sería no agregar este análisis </a:t>
            </a:r>
            <a:r>
              <a:rPr lang="es-MX" dirty="0" smtClean="0">
                <a:solidFill>
                  <a:srgbClr val="FF0000"/>
                </a:solidFill>
              </a:rPr>
              <a:t>en vista de que en sentido estricto esta clasificación se hizo post hoc, tomando como única evidencia los nombres de los estudiantes.</a:t>
            </a:r>
          </a:p>
          <a:p>
            <a:endParaRPr lang="es-MX" b="1" dirty="0"/>
          </a:p>
          <a:p>
            <a:r>
              <a:rPr lang="es-MX" b="1" dirty="0" smtClean="0"/>
              <a:t>PD: Hay cinco estudiantes cuyos nombres no permitieron clasificarles de forma definitiva en ninguna categoría</a:t>
            </a:r>
            <a:r>
              <a:rPr lang="es-MX" b="1" dirty="0"/>
              <a:t> </a:t>
            </a:r>
            <a:r>
              <a:rPr lang="es-MX" b="1" dirty="0" smtClean="0"/>
              <a:t>y por tanto, no se incluyeron en estos análisis.</a:t>
            </a:r>
            <a:endParaRPr lang="es-MX" b="1" dirty="0"/>
          </a:p>
        </p:txBody>
      </p:sp>
    </p:spTree>
    <p:extLst>
      <p:ext uri="{BB962C8B-B14F-4D97-AF65-F5344CB8AC3E}">
        <p14:creationId xmlns:p14="http://schemas.microsoft.com/office/powerpoint/2010/main" val="2422515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7" name="Imagen 6"/>
          <p:cNvPicPr>
            <a:picLocks noChangeAspect="1"/>
          </p:cNvPicPr>
          <p:nvPr/>
        </p:nvPicPr>
        <p:blipFill>
          <a:blip r:embed="rId3"/>
          <a:stretch>
            <a:fillRect/>
          </a:stretch>
        </p:blipFill>
        <p:spPr>
          <a:xfrm>
            <a:off x="2676922" y="0"/>
            <a:ext cx="5909733" cy="3340734"/>
          </a:xfrm>
          <a:prstGeom prst="rect">
            <a:avLst/>
          </a:prstGeom>
        </p:spPr>
      </p:pic>
      <p:pic>
        <p:nvPicPr>
          <p:cNvPr id="8" name="Imagen 7"/>
          <p:cNvPicPr>
            <a:picLocks noChangeAspect="1"/>
          </p:cNvPicPr>
          <p:nvPr/>
        </p:nvPicPr>
        <p:blipFill>
          <a:blip r:embed="rId4"/>
          <a:stretch>
            <a:fillRect/>
          </a:stretch>
        </p:blipFill>
        <p:spPr>
          <a:xfrm>
            <a:off x="2676923" y="3496741"/>
            <a:ext cx="5909733" cy="3361259"/>
          </a:xfrm>
          <a:prstGeom prst="rect">
            <a:avLst/>
          </a:prstGeom>
        </p:spPr>
      </p:pic>
    </p:spTree>
    <p:extLst>
      <p:ext uri="{BB962C8B-B14F-4D97-AF65-F5344CB8AC3E}">
        <p14:creationId xmlns:p14="http://schemas.microsoft.com/office/powerpoint/2010/main" val="2754021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702159" y="1"/>
            <a:ext cx="6016036" cy="3403600"/>
          </a:xfrm>
          <a:prstGeom prst="rect">
            <a:avLst/>
          </a:prstGeom>
        </p:spPr>
      </p:pic>
      <p:pic>
        <p:nvPicPr>
          <p:cNvPr id="7" name="Imagen 6"/>
          <p:cNvPicPr>
            <a:picLocks noChangeAspect="1"/>
          </p:cNvPicPr>
          <p:nvPr/>
        </p:nvPicPr>
        <p:blipFill>
          <a:blip r:embed="rId4"/>
          <a:stretch>
            <a:fillRect/>
          </a:stretch>
        </p:blipFill>
        <p:spPr>
          <a:xfrm>
            <a:off x="2615021" y="3387978"/>
            <a:ext cx="6224179" cy="3470021"/>
          </a:xfrm>
          <a:prstGeom prst="rect">
            <a:avLst/>
          </a:prstGeom>
        </p:spPr>
      </p:pic>
    </p:spTree>
    <p:extLst>
      <p:ext uri="{BB962C8B-B14F-4D97-AF65-F5344CB8AC3E}">
        <p14:creationId xmlns:p14="http://schemas.microsoft.com/office/powerpoint/2010/main" val="3511909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745848" y="1"/>
            <a:ext cx="6025620" cy="3460842"/>
          </a:xfrm>
          <a:prstGeom prst="rect">
            <a:avLst/>
          </a:prstGeom>
        </p:spPr>
      </p:pic>
      <p:pic>
        <p:nvPicPr>
          <p:cNvPr id="7" name="Imagen 6"/>
          <p:cNvPicPr>
            <a:picLocks noChangeAspect="1"/>
          </p:cNvPicPr>
          <p:nvPr/>
        </p:nvPicPr>
        <p:blipFill>
          <a:blip r:embed="rId4"/>
          <a:stretch>
            <a:fillRect/>
          </a:stretch>
        </p:blipFill>
        <p:spPr>
          <a:xfrm>
            <a:off x="2745848" y="3424142"/>
            <a:ext cx="5907085" cy="3433858"/>
          </a:xfrm>
          <a:prstGeom prst="rect">
            <a:avLst/>
          </a:prstGeom>
        </p:spPr>
      </p:pic>
    </p:spTree>
    <p:extLst>
      <p:ext uri="{BB962C8B-B14F-4D97-AF65-F5344CB8AC3E}">
        <p14:creationId xmlns:p14="http://schemas.microsoft.com/office/powerpoint/2010/main" val="573564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879195" y="1"/>
            <a:ext cx="5909205" cy="3383626"/>
          </a:xfrm>
          <a:prstGeom prst="rect">
            <a:avLst/>
          </a:prstGeom>
        </p:spPr>
      </p:pic>
      <p:pic>
        <p:nvPicPr>
          <p:cNvPr id="7" name="Imagen 6"/>
          <p:cNvPicPr>
            <a:picLocks noChangeAspect="1"/>
          </p:cNvPicPr>
          <p:nvPr/>
        </p:nvPicPr>
        <p:blipFill>
          <a:blip r:embed="rId4"/>
          <a:stretch>
            <a:fillRect/>
          </a:stretch>
        </p:blipFill>
        <p:spPr>
          <a:xfrm>
            <a:off x="3040427" y="3503704"/>
            <a:ext cx="5747973" cy="3354296"/>
          </a:xfrm>
          <a:prstGeom prst="rect">
            <a:avLst/>
          </a:prstGeom>
        </p:spPr>
      </p:pic>
    </p:spTree>
    <p:extLst>
      <p:ext uri="{BB962C8B-B14F-4D97-AF65-F5344CB8AC3E}">
        <p14:creationId xmlns:p14="http://schemas.microsoft.com/office/powerpoint/2010/main" val="413326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61987" y="395287"/>
            <a:ext cx="10868025" cy="6067425"/>
          </a:xfrm>
          <a:prstGeom prst="rect">
            <a:avLst/>
          </a:prstGeom>
        </p:spPr>
      </p:pic>
      <p:sp>
        <p:nvSpPr>
          <p:cNvPr id="9" name="Rectángulo redondeado 8"/>
          <p:cNvSpPr/>
          <p:nvPr/>
        </p:nvSpPr>
        <p:spPr>
          <a:xfrm>
            <a:off x="9749307" y="3155324"/>
            <a:ext cx="1470204" cy="280269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40% de todos los estudiantes, o bien, por menos del 30% de los estudiantes de cada una de las siguientes categorías:</a:t>
            </a:r>
          </a:p>
          <a:p>
            <a:pPr marL="342900" indent="-342900">
              <a:buFont typeface="Arial" panose="020B0604020202020204" pitchFamily="34" charset="0"/>
              <a:buChar char="•"/>
            </a:pPr>
            <a:r>
              <a:rPr lang="es-MX" dirty="0" smtClean="0"/>
              <a:t>Estudiantes de Quinto</a:t>
            </a:r>
          </a:p>
          <a:p>
            <a:pPr marL="342900" indent="-342900">
              <a:buFont typeface="Arial" panose="020B0604020202020204" pitchFamily="34" charset="0"/>
              <a:buChar char="•"/>
            </a:pPr>
            <a:r>
              <a:rPr lang="es-MX" dirty="0"/>
              <a:t>Estudiantes de </a:t>
            </a:r>
            <a:r>
              <a:rPr lang="es-MX" dirty="0" smtClean="0"/>
              <a:t>Sexto</a:t>
            </a:r>
          </a:p>
          <a:p>
            <a:pPr marL="342900" indent="-342900">
              <a:buFont typeface="Arial" panose="020B0604020202020204" pitchFamily="34" charset="0"/>
              <a:buChar char="•"/>
            </a:pPr>
            <a:r>
              <a:rPr lang="es-MX" dirty="0"/>
              <a:t>Estudiantes de </a:t>
            </a:r>
            <a:r>
              <a:rPr lang="es-MX" dirty="0" smtClean="0"/>
              <a:t>5A</a:t>
            </a:r>
            <a:endParaRPr lang="es-MX" dirty="0"/>
          </a:p>
          <a:p>
            <a:pPr marL="342900" indent="-342900">
              <a:buFont typeface="Arial" panose="020B0604020202020204" pitchFamily="34" charset="0"/>
              <a:buChar char="•"/>
            </a:pPr>
            <a:r>
              <a:rPr lang="es-MX" dirty="0"/>
              <a:t>Estudiantes de </a:t>
            </a:r>
            <a:r>
              <a:rPr lang="es-MX" dirty="0" smtClean="0"/>
              <a:t>5B</a:t>
            </a:r>
            <a:endParaRPr lang="es-MX" dirty="0"/>
          </a:p>
          <a:p>
            <a:pPr marL="342900" indent="-342900">
              <a:buFont typeface="Arial" panose="020B0604020202020204" pitchFamily="34" charset="0"/>
              <a:buChar char="•"/>
            </a:pPr>
            <a:r>
              <a:rPr lang="es-MX" dirty="0"/>
              <a:t>Estudiantes de </a:t>
            </a:r>
            <a:r>
              <a:rPr lang="es-MX" dirty="0" smtClean="0"/>
              <a:t>6A</a:t>
            </a:r>
            <a:endParaRPr lang="es-MX" dirty="0"/>
          </a:p>
          <a:p>
            <a:pPr marL="342900" indent="-342900">
              <a:buFont typeface="Arial" panose="020B0604020202020204" pitchFamily="34" charset="0"/>
              <a:buChar char="•"/>
            </a:pPr>
            <a:r>
              <a:rPr lang="es-MX" dirty="0"/>
              <a:t>Estudiantes de </a:t>
            </a:r>
            <a:r>
              <a:rPr lang="es-MX" dirty="0" smtClean="0"/>
              <a:t>6B</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71203445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34.95%</a:t>
                      </a:r>
                      <a:endParaRPr lang="es-MX" dirty="0"/>
                    </a:p>
                  </a:txBody>
                  <a:tcPr/>
                </a:tc>
                <a:tc>
                  <a:txBody>
                    <a:bodyPr/>
                    <a:lstStyle/>
                    <a:p>
                      <a:r>
                        <a:rPr lang="es-MX" dirty="0" smtClean="0"/>
                        <a:t>36.06%</a:t>
                      </a:r>
                      <a:endParaRPr lang="es-MX" dirty="0"/>
                    </a:p>
                  </a:txBody>
                  <a:tcPr>
                    <a:solidFill>
                      <a:schemeClr val="bg1">
                        <a:lumMod val="95000"/>
                      </a:schemeClr>
                    </a:solidFill>
                  </a:tcPr>
                </a:tc>
                <a:tc>
                  <a:txBody>
                    <a:bodyPr/>
                    <a:lstStyle/>
                    <a:p>
                      <a:r>
                        <a:rPr lang="es-MX" dirty="0" smtClean="0"/>
                        <a:t>33.87%</a:t>
                      </a:r>
                      <a:endParaRPr lang="es-MX" dirty="0"/>
                    </a:p>
                  </a:txBody>
                  <a:tcPr>
                    <a:solidFill>
                      <a:schemeClr val="bg1">
                        <a:lumMod val="95000"/>
                      </a:schemeClr>
                    </a:solidFill>
                  </a:tcPr>
                </a:tc>
                <a:tc>
                  <a:txBody>
                    <a:bodyPr/>
                    <a:lstStyle/>
                    <a:p>
                      <a:r>
                        <a:rPr lang="es-MX" dirty="0" smtClean="0"/>
                        <a:t>48.38%</a:t>
                      </a:r>
                      <a:endParaRPr lang="es-MX" dirty="0"/>
                    </a:p>
                  </a:txBody>
                  <a:tcPr>
                    <a:solidFill>
                      <a:schemeClr val="bg1">
                        <a:lumMod val="95000"/>
                      </a:schemeClr>
                    </a:solidFill>
                  </a:tcPr>
                </a:tc>
                <a:tc>
                  <a:txBody>
                    <a:bodyPr/>
                    <a:lstStyle/>
                    <a:p>
                      <a:r>
                        <a:rPr lang="es-MX" dirty="0" smtClean="0"/>
                        <a:t>23.33%</a:t>
                      </a:r>
                      <a:endParaRPr lang="es-MX" dirty="0"/>
                    </a:p>
                  </a:txBody>
                  <a:tcPr>
                    <a:solidFill>
                      <a:schemeClr val="accent4">
                        <a:lumMod val="20000"/>
                        <a:lumOff val="80000"/>
                      </a:schemeClr>
                    </a:solidFill>
                  </a:tcPr>
                </a:tc>
                <a:tc>
                  <a:txBody>
                    <a:bodyPr/>
                    <a:lstStyle/>
                    <a:p>
                      <a:r>
                        <a:rPr lang="es-MX" dirty="0" smtClean="0"/>
                        <a:t>31.25%</a:t>
                      </a:r>
                      <a:endParaRPr lang="es-MX" dirty="0"/>
                    </a:p>
                  </a:txBody>
                  <a:tcPr>
                    <a:solidFill>
                      <a:schemeClr val="bg1">
                        <a:lumMod val="95000"/>
                      </a:schemeClr>
                    </a:solidFill>
                  </a:tcPr>
                </a:tc>
                <a:tc>
                  <a:txBody>
                    <a:bodyPr/>
                    <a:lstStyle/>
                    <a:p>
                      <a:r>
                        <a:rPr lang="es-MX" dirty="0" smtClean="0"/>
                        <a:t>36.66%</a:t>
                      </a:r>
                      <a:endParaRPr lang="es-MX" dirty="0"/>
                    </a:p>
                  </a:txBody>
                  <a:tcPr>
                    <a:solidFill>
                      <a:schemeClr val="bg1">
                        <a:lumMod val="95000"/>
                      </a:schemeClr>
                    </a:solidFill>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19</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pSp>
        <p:nvGrpSpPr>
          <p:cNvPr id="13" name="Grupo 12"/>
          <p:cNvGrpSpPr/>
          <p:nvPr/>
        </p:nvGrpSpPr>
        <p:grpSpPr>
          <a:xfrm>
            <a:off x="457200" y="1984439"/>
            <a:ext cx="4874734" cy="3312274"/>
            <a:chOff x="958468" y="3327094"/>
            <a:chExt cx="3393194" cy="1973630"/>
          </a:xfrm>
        </p:grpSpPr>
        <p:sp>
          <p:nvSpPr>
            <p:cNvPr id="14" name="CuadroTexto 13"/>
            <p:cNvSpPr txBox="1"/>
            <p:nvPr/>
          </p:nvSpPr>
          <p:spPr>
            <a:xfrm>
              <a:off x="958468" y="3327094"/>
              <a:ext cx="484742" cy="369332"/>
            </a:xfrm>
            <a:prstGeom prst="rect">
              <a:avLst/>
            </a:prstGeom>
            <a:noFill/>
          </p:spPr>
          <p:txBody>
            <a:bodyPr wrap="square" rtlCol="0">
              <a:spAutoFit/>
            </a:bodyPr>
            <a:lstStyle/>
            <a:p>
              <a:r>
                <a:rPr lang="es-MX" dirty="0" smtClean="0"/>
                <a:t>19.</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3424303"/>
              <a:ext cx="2908453" cy="1876421"/>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287867" y="1676419"/>
            <a:ext cx="5880037" cy="3887372"/>
            <a:chOff x="947451" y="3128790"/>
            <a:chExt cx="5552501" cy="3613533"/>
          </a:xfrm>
        </p:grpSpPr>
        <p:sp>
          <p:nvSpPr>
            <p:cNvPr id="15" name="CuadroTexto 14"/>
            <p:cNvSpPr txBox="1"/>
            <p:nvPr/>
          </p:nvSpPr>
          <p:spPr>
            <a:xfrm>
              <a:off x="947451" y="3128790"/>
              <a:ext cx="476412" cy="369332"/>
            </a:xfrm>
            <a:prstGeom prst="rect">
              <a:avLst/>
            </a:prstGeom>
            <a:noFill/>
          </p:spPr>
          <p:txBody>
            <a:bodyPr wrap="none" rtlCol="0">
              <a:spAutoFit/>
            </a:bodyPr>
            <a:lstStyle/>
            <a:p>
              <a:r>
                <a:rPr lang="es-MX" dirty="0" smtClean="0"/>
                <a:t>22.</a:t>
              </a:r>
              <a:endParaRPr lang="es-MX"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863" y="3231078"/>
              <a:ext cx="5076089" cy="3511245"/>
            </a:xfrm>
            <a:prstGeom prst="rect">
              <a:avLst/>
            </a:prstGeom>
          </p:spPr>
        </p:pic>
      </p:gr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046296657"/>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pPr marL="0" algn="l" defTabSz="914400" rtl="0" eaLnBrk="1" latinLnBrk="0" hangingPunct="1"/>
                      <a:r>
                        <a:rPr lang="es-MX" sz="1800" kern="1200" dirty="0" smtClean="0">
                          <a:solidFill>
                            <a:schemeClr val="dk1"/>
                          </a:solidFill>
                          <a:latin typeface="+mn-lt"/>
                          <a:ea typeface="+mn-ea"/>
                          <a:cs typeface="+mn-cs"/>
                        </a:rPr>
                        <a:t>GLOBAL</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bg1"/>
                          </a:solidFill>
                          <a:latin typeface="+mn-lt"/>
                          <a:ea typeface="+mn-ea"/>
                          <a:cs typeface="+mn-cs"/>
                        </a:rPr>
                        <a:t>5to</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6to</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5-A</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5-B</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6-A</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6--B</a:t>
                      </a:r>
                    </a:p>
                  </a:txBody>
                  <a:tcPr>
                    <a:solidFill>
                      <a:schemeClr val="accent5">
                        <a:lumMod val="75000"/>
                      </a:schemeClr>
                    </a:solidFill>
                  </a:tcPr>
                </a:tc>
              </a:tr>
              <a:tr h="370840">
                <a:tc>
                  <a:txBody>
                    <a:bodyPr/>
                    <a:lstStyle/>
                    <a:p>
                      <a:pPr marL="0" algn="l" defTabSz="914400" rtl="0" eaLnBrk="1" latinLnBrk="0" hangingPunct="1"/>
                      <a:r>
                        <a:rPr lang="es-MX" sz="1800" kern="1200" dirty="0" smtClean="0">
                          <a:solidFill>
                            <a:schemeClr val="dk1"/>
                          </a:solidFill>
                          <a:latin typeface="+mn-lt"/>
                          <a:ea typeface="+mn-ea"/>
                          <a:cs typeface="+mn-cs"/>
                        </a:rPr>
                        <a:t>13%</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14.75%</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11.29%</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9.67%</a:t>
                      </a:r>
                      <a:endParaRPr lang="es-MX" sz="1800" kern="1200" dirty="0">
                        <a:solidFill>
                          <a:schemeClr val="dk1"/>
                        </a:solidFill>
                        <a:latin typeface="+mn-lt"/>
                        <a:ea typeface="+mn-ea"/>
                        <a:cs typeface="+mn-cs"/>
                      </a:endParaRPr>
                    </a:p>
                  </a:txBody>
                  <a:tcPr>
                    <a:solidFill>
                      <a:schemeClr val="accent4">
                        <a:lumMod val="20000"/>
                        <a:lumOff val="80000"/>
                      </a:schemeClr>
                    </a:solidFill>
                  </a:tcPr>
                </a:tc>
                <a:tc>
                  <a:txBody>
                    <a:bodyPr/>
                    <a:lstStyle/>
                    <a:p>
                      <a:pPr marL="0" algn="l" defTabSz="914400" rtl="0" eaLnBrk="1" latinLnBrk="0" hangingPunct="1"/>
                      <a:r>
                        <a:rPr lang="es-MX" sz="1800" kern="1200" dirty="0" smtClean="0">
                          <a:solidFill>
                            <a:schemeClr val="dk1"/>
                          </a:solidFill>
                          <a:latin typeface="+mn-lt"/>
                          <a:ea typeface="+mn-ea"/>
                          <a:cs typeface="+mn-cs"/>
                        </a:rPr>
                        <a:t>20%</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12.5%</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10%</a:t>
                      </a:r>
                      <a:endParaRPr lang="es-MX" sz="1800" kern="1200" dirty="0">
                        <a:solidFill>
                          <a:schemeClr val="dk1"/>
                        </a:solidFill>
                        <a:latin typeface="+mn-lt"/>
                        <a:ea typeface="+mn-ea"/>
                        <a:cs typeface="+mn-cs"/>
                      </a:endParaRPr>
                    </a:p>
                  </a:txBody>
                  <a:tcPr/>
                </a:tc>
              </a:tr>
            </a:tbl>
          </a:graphicData>
        </a:graphic>
      </p:graphicFrame>
      <p:sp>
        <p:nvSpPr>
          <p:cNvPr id="8" name="Y 7"/>
          <p:cNvSpPr/>
          <p:nvPr/>
        </p:nvSpPr>
        <p:spPr>
          <a:xfrm>
            <a:off x="2489200" y="365125"/>
            <a:ext cx="7213600" cy="5149057"/>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22</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589734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410247370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31.7%</a:t>
                      </a:r>
                      <a:endParaRPr lang="es-MX" dirty="0"/>
                    </a:p>
                  </a:txBody>
                  <a:tcPr/>
                </a:tc>
                <a:tc>
                  <a:txBody>
                    <a:bodyPr/>
                    <a:lstStyle/>
                    <a:p>
                      <a:r>
                        <a:rPr lang="es-MX" dirty="0" smtClean="0"/>
                        <a:t>31.14%</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26.66%</a:t>
                      </a:r>
                      <a:endParaRPr lang="es-MX" dirty="0"/>
                    </a:p>
                  </a:txBody>
                  <a:tcPr>
                    <a:solidFill>
                      <a:schemeClr val="accent4">
                        <a:lumMod val="20000"/>
                        <a:lumOff val="80000"/>
                      </a:schemeClr>
                    </a:solidFill>
                  </a:tcPr>
                </a:tc>
                <a:tc>
                  <a:txBody>
                    <a:bodyPr/>
                    <a:lstStyle/>
                    <a:p>
                      <a:r>
                        <a:rPr lang="es-MX" dirty="0" smtClean="0"/>
                        <a:t>46.87%</a:t>
                      </a:r>
                      <a:endParaRPr lang="es-MX" dirty="0"/>
                    </a:p>
                  </a:txBody>
                  <a:tcPr>
                    <a:solidFill>
                      <a:schemeClr val="bg1">
                        <a:lumMod val="95000"/>
                      </a:schemeClr>
                    </a:solidFill>
                  </a:tcPr>
                </a:tc>
                <a:tc>
                  <a:txBody>
                    <a:bodyPr/>
                    <a:lstStyle/>
                    <a:p>
                      <a:r>
                        <a:rPr lang="es-MX" dirty="0" smtClean="0"/>
                        <a:t>36.66%</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25</a:t>
            </a:r>
            <a:endParaRPr lang="es-MX" sz="3000" b="1" dirty="0">
              <a:solidFill>
                <a:schemeClr val="bg1"/>
              </a:solidFill>
            </a:endParaRPr>
          </a:p>
        </p:txBody>
      </p:sp>
      <p:grpSp>
        <p:nvGrpSpPr>
          <p:cNvPr id="13" name="Grupo 12"/>
          <p:cNvGrpSpPr/>
          <p:nvPr/>
        </p:nvGrpSpPr>
        <p:grpSpPr>
          <a:xfrm>
            <a:off x="594911" y="1948392"/>
            <a:ext cx="6754156" cy="3220264"/>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25314776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37.39%</a:t>
                      </a:r>
                      <a:endParaRPr lang="es-MX" dirty="0"/>
                    </a:p>
                  </a:txBody>
                  <a:tcPr/>
                </a:tc>
                <a:tc>
                  <a:txBody>
                    <a:bodyPr/>
                    <a:lstStyle/>
                    <a:p>
                      <a:r>
                        <a:rPr lang="es-MX" dirty="0" smtClean="0"/>
                        <a:t>29%</a:t>
                      </a:r>
                      <a:endParaRPr lang="es-MX" dirty="0"/>
                    </a:p>
                  </a:txBody>
                  <a:tcPr>
                    <a:solidFill>
                      <a:schemeClr val="bg1">
                        <a:lumMod val="95000"/>
                      </a:schemeClr>
                    </a:solidFill>
                  </a:tcPr>
                </a:tc>
                <a:tc>
                  <a:txBody>
                    <a:bodyPr/>
                    <a:lstStyle/>
                    <a:p>
                      <a:r>
                        <a:rPr lang="es-MX" dirty="0" smtClean="0"/>
                        <a:t>45.9%</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4">
                        <a:lumMod val="20000"/>
                        <a:lumOff val="80000"/>
                      </a:schemeClr>
                    </a:solidFill>
                  </a:tcPr>
                </a:tc>
                <a:tc>
                  <a:txBody>
                    <a:bodyPr/>
                    <a:lstStyle/>
                    <a:p>
                      <a:r>
                        <a:rPr lang="es-MX" dirty="0" smtClean="0"/>
                        <a:t>46.87%</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34</a:t>
            </a:r>
            <a:endParaRPr lang="es-MX" sz="3000" b="1" dirty="0">
              <a:solidFill>
                <a:schemeClr val="bg1"/>
              </a:solidFill>
            </a:endParaRPr>
          </a:p>
        </p:txBody>
      </p:sp>
      <p:grpSp>
        <p:nvGrpSpPr>
          <p:cNvPr id="13" name="Grupo 12"/>
          <p:cNvGrpSpPr/>
          <p:nvPr/>
        </p:nvGrpSpPr>
        <p:grpSpPr>
          <a:xfrm>
            <a:off x="405213" y="2204644"/>
            <a:ext cx="6250774" cy="3285751"/>
            <a:chOff x="528810" y="638978"/>
            <a:chExt cx="5938630" cy="3018622"/>
          </a:xfrm>
        </p:grpSpPr>
        <p:sp>
          <p:nvSpPr>
            <p:cNvPr id="14" name="CuadroTexto 13"/>
            <p:cNvSpPr txBox="1"/>
            <p:nvPr/>
          </p:nvSpPr>
          <p:spPr>
            <a:xfrm>
              <a:off x="528810" y="638978"/>
              <a:ext cx="476412" cy="369332"/>
            </a:xfrm>
            <a:prstGeom prst="rect">
              <a:avLst/>
            </a:prstGeom>
            <a:noFill/>
          </p:spPr>
          <p:txBody>
            <a:bodyPr wrap="none" rtlCol="0">
              <a:spAutoFit/>
            </a:bodyPr>
            <a:lstStyle/>
            <a:p>
              <a:r>
                <a:rPr lang="es-MX" dirty="0" smtClean="0"/>
                <a:t>34.</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22" y="638978"/>
              <a:ext cx="5462218" cy="3018622"/>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spTree>
    <p:extLst>
      <p:ext uri="{BB962C8B-B14F-4D97-AF65-F5344CB8AC3E}">
        <p14:creationId xmlns:p14="http://schemas.microsoft.com/office/powerpoint/2010/main" val="3374494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969462103"/>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9.75%</a:t>
                      </a:r>
                      <a:endParaRPr lang="es-MX" dirty="0"/>
                    </a:p>
                  </a:txBody>
                  <a:tcPr/>
                </a:tc>
                <a:tc>
                  <a:txBody>
                    <a:bodyPr/>
                    <a:lstStyle/>
                    <a:p>
                      <a:r>
                        <a:rPr lang="es-MX" dirty="0" smtClean="0"/>
                        <a:t>4.83%</a:t>
                      </a:r>
                      <a:endParaRPr lang="es-MX" dirty="0"/>
                    </a:p>
                  </a:txBody>
                  <a:tcPr>
                    <a:solidFill>
                      <a:schemeClr val="accent4">
                        <a:lumMod val="20000"/>
                        <a:lumOff val="80000"/>
                      </a:schemeClr>
                    </a:solidFill>
                  </a:tcPr>
                </a:tc>
                <a:tc>
                  <a:txBody>
                    <a:bodyPr/>
                    <a:lstStyle/>
                    <a:p>
                      <a:r>
                        <a:rPr lang="es-MX" dirty="0" smtClean="0"/>
                        <a:t>14.75%</a:t>
                      </a:r>
                      <a:endParaRPr lang="es-MX" dirty="0"/>
                    </a:p>
                  </a:txBody>
                  <a:tcPr>
                    <a:solidFill>
                      <a:schemeClr val="bg1">
                        <a:lumMod val="95000"/>
                      </a:schemeClr>
                    </a:solidFill>
                  </a:tcPr>
                </a:tc>
                <a:tc>
                  <a:txBody>
                    <a:bodyPr/>
                    <a:lstStyle/>
                    <a:p>
                      <a:r>
                        <a:rPr lang="es-MX" dirty="0" smtClean="0"/>
                        <a:t>3.22%</a:t>
                      </a:r>
                      <a:endParaRPr lang="es-MX" dirty="0"/>
                    </a:p>
                  </a:txBody>
                  <a:tcPr>
                    <a:solidFill>
                      <a:schemeClr val="accent4">
                        <a:lumMod val="20000"/>
                        <a:lumOff val="80000"/>
                      </a:schemeClr>
                    </a:solidFill>
                  </a:tcPr>
                </a:tc>
                <a:tc>
                  <a:txBody>
                    <a:bodyPr/>
                    <a:lstStyle/>
                    <a:p>
                      <a:r>
                        <a:rPr lang="es-MX" dirty="0" smtClean="0"/>
                        <a:t>6.45%</a:t>
                      </a:r>
                      <a:endParaRPr lang="es-MX" dirty="0"/>
                    </a:p>
                  </a:txBody>
                  <a:tcPr>
                    <a:solidFill>
                      <a:schemeClr val="accent4">
                        <a:lumMod val="20000"/>
                        <a:lumOff val="80000"/>
                      </a:schemeClr>
                    </a:solidFill>
                  </a:tcPr>
                </a:tc>
                <a:tc>
                  <a:txBody>
                    <a:bodyPr/>
                    <a:lstStyle/>
                    <a:p>
                      <a:r>
                        <a:rPr lang="es-MX" dirty="0" smtClean="0"/>
                        <a:t>15.62%</a:t>
                      </a:r>
                      <a:endParaRPr lang="es-MX" dirty="0"/>
                    </a:p>
                  </a:txBody>
                  <a:tcPr>
                    <a:solidFill>
                      <a:schemeClr val="bg1">
                        <a:lumMod val="95000"/>
                      </a:schemeClr>
                    </a:solidFill>
                  </a:tcPr>
                </a:tc>
                <a:tc>
                  <a:txBody>
                    <a:bodyPr/>
                    <a:lstStyle/>
                    <a:p>
                      <a:r>
                        <a:rPr lang="es-MX" dirty="0" smtClean="0"/>
                        <a:t>13.79%</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25668635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14.63%</a:t>
                      </a:r>
                      <a:endParaRPr lang="es-MX" dirty="0"/>
                    </a:p>
                  </a:txBody>
                  <a:tcPr/>
                </a:tc>
                <a:tc>
                  <a:txBody>
                    <a:bodyPr/>
                    <a:lstStyle/>
                    <a:p>
                      <a:r>
                        <a:rPr lang="es-MX" dirty="0" smtClean="0"/>
                        <a:t>11.29%</a:t>
                      </a:r>
                      <a:endParaRPr lang="es-MX" dirty="0"/>
                    </a:p>
                  </a:txBody>
                  <a:tcPr>
                    <a:solidFill>
                      <a:schemeClr val="accent4">
                        <a:lumMod val="20000"/>
                        <a:lumOff val="80000"/>
                      </a:schemeClr>
                    </a:solidFill>
                  </a:tcPr>
                </a:tc>
                <a:tc>
                  <a:txBody>
                    <a:bodyPr/>
                    <a:lstStyle/>
                    <a:p>
                      <a:r>
                        <a:rPr lang="es-MX" dirty="0" smtClean="0"/>
                        <a:t>18.03%</a:t>
                      </a:r>
                      <a:endParaRPr lang="es-MX" dirty="0"/>
                    </a:p>
                  </a:txBody>
                  <a:tcPr>
                    <a:solidFill>
                      <a:schemeClr val="bg1">
                        <a:lumMod val="95000"/>
                      </a:schemeClr>
                    </a:solidFill>
                  </a:tcPr>
                </a:tc>
                <a:tc>
                  <a:txBody>
                    <a:bodyPr/>
                    <a:lstStyle/>
                    <a:p>
                      <a:r>
                        <a:rPr lang="es-MX" dirty="0" smtClean="0"/>
                        <a:t>9.67%</a:t>
                      </a:r>
                      <a:endParaRPr lang="es-MX" dirty="0"/>
                    </a:p>
                  </a:txBody>
                  <a:tcPr>
                    <a:solidFill>
                      <a:schemeClr val="accent4">
                        <a:lumMod val="20000"/>
                        <a:lumOff val="80000"/>
                      </a:schemeClr>
                    </a:solidFill>
                  </a:tcPr>
                </a:tc>
                <a:tc>
                  <a:txBody>
                    <a:bodyPr/>
                    <a:lstStyle/>
                    <a:p>
                      <a:r>
                        <a:rPr lang="es-MX" dirty="0" smtClean="0"/>
                        <a:t>12.9%</a:t>
                      </a:r>
                      <a:endParaRPr lang="es-MX" dirty="0"/>
                    </a:p>
                  </a:txBody>
                  <a:tcPr>
                    <a:solidFill>
                      <a:schemeClr val="accent4">
                        <a:lumMod val="20000"/>
                        <a:lumOff val="80000"/>
                      </a:schemeClr>
                    </a:solidFill>
                  </a:tcPr>
                </a:tc>
                <a:tc>
                  <a:txBody>
                    <a:bodyPr/>
                    <a:lstStyle/>
                    <a:p>
                      <a:r>
                        <a:rPr lang="es-MX" dirty="0" smtClean="0"/>
                        <a:t>15.62%</a:t>
                      </a:r>
                      <a:endParaRPr lang="es-MX" dirty="0"/>
                    </a:p>
                  </a:txBody>
                  <a:tcPr>
                    <a:solidFill>
                      <a:schemeClr val="bg1">
                        <a:lumMod val="95000"/>
                      </a:schemeClr>
                    </a:solidFill>
                  </a:tcPr>
                </a:tc>
                <a:tc>
                  <a:txBody>
                    <a:bodyPr/>
                    <a:lstStyle/>
                    <a:p>
                      <a:r>
                        <a:rPr lang="es-MX" dirty="0" smtClean="0"/>
                        <a:t>20.68%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255824407"/>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38.21%</a:t>
                      </a:r>
                      <a:endParaRPr lang="es-MX" dirty="0"/>
                    </a:p>
                  </a:txBody>
                  <a:tcPr/>
                </a:tc>
                <a:tc>
                  <a:txBody>
                    <a:bodyPr/>
                    <a:lstStyle/>
                    <a:p>
                      <a:r>
                        <a:rPr lang="es-MX" dirty="0" smtClean="0"/>
                        <a:t>40.32%</a:t>
                      </a:r>
                      <a:endParaRPr lang="es-MX" dirty="0"/>
                    </a:p>
                  </a:txBody>
                  <a:tcPr>
                    <a:solidFill>
                      <a:schemeClr val="bg1">
                        <a:lumMod val="95000"/>
                      </a:schemeClr>
                    </a:solidFill>
                  </a:tcPr>
                </a:tc>
                <a:tc>
                  <a:txBody>
                    <a:bodyPr/>
                    <a:lstStyle/>
                    <a:p>
                      <a:r>
                        <a:rPr lang="es-MX" dirty="0" smtClean="0"/>
                        <a:t>36%</a:t>
                      </a:r>
                      <a:endParaRPr lang="es-MX" dirty="0"/>
                    </a:p>
                  </a:txBody>
                  <a:tcPr>
                    <a:solidFill>
                      <a:schemeClr val="bg1">
                        <a:lumMod val="95000"/>
                      </a:schemeClr>
                    </a:solidFill>
                  </a:tcPr>
                </a:tc>
                <a:tc>
                  <a:txBody>
                    <a:bodyPr/>
                    <a:lstStyle/>
                    <a:p>
                      <a:r>
                        <a:rPr lang="es-MX" dirty="0" smtClean="0"/>
                        <a:t>45.16%</a:t>
                      </a:r>
                      <a:endParaRPr lang="es-MX" dirty="0"/>
                    </a:p>
                  </a:txBody>
                  <a:tcPr>
                    <a:solidFill>
                      <a:schemeClr val="bg1">
                        <a:lumMod val="95000"/>
                      </a:schemeClr>
                    </a:solidFill>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37.5%</a:t>
                      </a:r>
                      <a:endParaRPr lang="es-MX" dirty="0"/>
                    </a:p>
                  </a:txBody>
                  <a:tcPr>
                    <a:solidFill>
                      <a:schemeClr val="bg1">
                        <a:lumMod val="95000"/>
                      </a:schemeClr>
                    </a:solidFill>
                  </a:tcPr>
                </a:tc>
                <a:tc>
                  <a:txBody>
                    <a:bodyPr/>
                    <a:lstStyle/>
                    <a:p>
                      <a:r>
                        <a:rPr lang="es-MX" dirty="0" smtClean="0"/>
                        <a:t>34.48%</a:t>
                      </a:r>
                      <a:endParaRPr lang="es-MX" dirty="0"/>
                    </a:p>
                  </a:txBody>
                  <a:tcPr>
                    <a:solidFill>
                      <a:schemeClr val="accent4">
                        <a:lumMod val="20000"/>
                        <a:lumOff val="80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38</a:t>
            </a:r>
            <a:endParaRPr lang="es-MX" sz="3000" b="1" dirty="0">
              <a:solidFill>
                <a:schemeClr val="bg1"/>
              </a:solidFill>
            </a:endParaRPr>
          </a:p>
        </p:txBody>
      </p:sp>
      <p:grpSp>
        <p:nvGrpSpPr>
          <p:cNvPr id="13" name="Grupo 12"/>
          <p:cNvGrpSpPr/>
          <p:nvPr/>
        </p:nvGrpSpPr>
        <p:grpSpPr>
          <a:xfrm>
            <a:off x="838200" y="1698586"/>
            <a:ext cx="3890563" cy="4358719"/>
            <a:chOff x="594911" y="616945"/>
            <a:chExt cx="3562614" cy="4091202"/>
          </a:xfrm>
        </p:grpSpPr>
        <p:sp>
          <p:nvSpPr>
            <p:cNvPr id="14" name="CuadroTexto 13"/>
            <p:cNvSpPr txBox="1"/>
            <p:nvPr/>
          </p:nvSpPr>
          <p:spPr>
            <a:xfrm>
              <a:off x="594911" y="616945"/>
              <a:ext cx="476412" cy="369332"/>
            </a:xfrm>
            <a:prstGeom prst="rect">
              <a:avLst/>
            </a:prstGeom>
            <a:noFill/>
          </p:spPr>
          <p:txBody>
            <a:bodyPr wrap="none" rtlCol="0">
              <a:spAutoFit/>
            </a:bodyPr>
            <a:lstStyle/>
            <a:p>
              <a:r>
                <a:rPr lang="es-MX" dirty="0" smtClean="0"/>
                <a:t>38.</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02" y="730269"/>
              <a:ext cx="3203223" cy="3977878"/>
            </a:xfrm>
            <a:prstGeom prst="rect">
              <a:avLst/>
            </a:prstGeom>
          </p:spPr>
        </p:pic>
      </p:grpSp>
      <p:sp>
        <p:nvSpPr>
          <p:cNvPr id="16" name="Rectángulo redondeado 15"/>
          <p:cNvSpPr/>
          <p:nvPr/>
        </p:nvSpPr>
        <p:spPr>
          <a:xfrm>
            <a:off x="3318933" y="539750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2172487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97278289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17.07%</a:t>
                      </a:r>
                      <a:endParaRPr lang="es-MX" dirty="0"/>
                    </a:p>
                  </a:txBody>
                  <a:tcPr/>
                </a:tc>
                <a:tc>
                  <a:txBody>
                    <a:bodyPr/>
                    <a:lstStyle/>
                    <a:p>
                      <a:r>
                        <a:rPr lang="es-MX" dirty="0" smtClean="0"/>
                        <a:t>14.51%</a:t>
                      </a:r>
                      <a:endParaRPr lang="es-MX" dirty="0"/>
                    </a:p>
                  </a:txBody>
                  <a:tcPr>
                    <a:solidFill>
                      <a:schemeClr val="accent4">
                        <a:lumMod val="20000"/>
                        <a:lumOff val="80000"/>
                      </a:schemeClr>
                    </a:solidFill>
                  </a:tcPr>
                </a:tc>
                <a:tc>
                  <a:txBody>
                    <a:bodyPr/>
                    <a:lstStyle/>
                    <a:p>
                      <a:r>
                        <a:rPr lang="es-MX" dirty="0" smtClean="0"/>
                        <a:t>19.67%</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12.9%</a:t>
                      </a:r>
                      <a:endParaRPr lang="es-MX" dirty="0"/>
                    </a:p>
                  </a:txBody>
                  <a:tcPr>
                    <a:solidFill>
                      <a:schemeClr val="accent4">
                        <a:lumMod val="20000"/>
                        <a:lumOff val="80000"/>
                      </a:schemeClr>
                    </a:solidFill>
                  </a:tcPr>
                </a:tc>
                <a:tc>
                  <a:txBody>
                    <a:bodyPr/>
                    <a:lstStyle/>
                    <a:p>
                      <a:r>
                        <a:rPr lang="es-MX" dirty="0" smtClean="0"/>
                        <a:t>21.87%</a:t>
                      </a:r>
                      <a:endParaRPr lang="es-MX" dirty="0"/>
                    </a:p>
                  </a:txBody>
                  <a:tcPr>
                    <a:solidFill>
                      <a:schemeClr val="bg1">
                        <a:lumMod val="95000"/>
                      </a:schemeClr>
                    </a:solidFill>
                  </a:tcPr>
                </a:tc>
                <a:tc>
                  <a:txBody>
                    <a:bodyPr/>
                    <a:lstStyle/>
                    <a:p>
                      <a:r>
                        <a:rPr lang="es-MX" dirty="0" smtClean="0"/>
                        <a:t>17.24%</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39010625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26%</a:t>
                      </a:r>
                      <a:endParaRPr lang="es-MX" dirty="0"/>
                    </a:p>
                  </a:txBody>
                  <a:tcPr/>
                </a:tc>
                <a:tc>
                  <a:txBody>
                    <a:bodyPr/>
                    <a:lstStyle/>
                    <a:p>
                      <a:r>
                        <a:rPr lang="es-MX" dirty="0" smtClean="0"/>
                        <a:t>24.19%</a:t>
                      </a:r>
                      <a:endParaRPr lang="es-MX" dirty="0"/>
                    </a:p>
                  </a:txBody>
                  <a:tcPr>
                    <a:solidFill>
                      <a:schemeClr val="bg1">
                        <a:lumMod val="95000"/>
                      </a:schemeClr>
                    </a:solidFill>
                  </a:tcPr>
                </a:tc>
                <a:tc>
                  <a:txBody>
                    <a:bodyPr/>
                    <a:lstStyle/>
                    <a:p>
                      <a:r>
                        <a:rPr lang="es-MX" dirty="0" smtClean="0"/>
                        <a:t>27.86%</a:t>
                      </a:r>
                      <a:endParaRPr lang="es-MX" dirty="0"/>
                    </a:p>
                  </a:txBody>
                  <a:tcPr>
                    <a:solidFill>
                      <a:schemeClr val="bg1">
                        <a:lumMod val="95000"/>
                      </a:schemeClr>
                    </a:solidFill>
                  </a:tcPr>
                </a:tc>
                <a:tc>
                  <a:txBody>
                    <a:bodyPr/>
                    <a:lstStyle/>
                    <a:p>
                      <a:r>
                        <a:rPr lang="es-MX" dirty="0" smtClean="0"/>
                        <a:t>22.58%</a:t>
                      </a:r>
                      <a:endParaRPr lang="es-MX" dirty="0"/>
                    </a:p>
                  </a:txBody>
                  <a:tcPr>
                    <a:solidFill>
                      <a:schemeClr val="accent4">
                        <a:lumMod val="20000"/>
                        <a:lumOff val="80000"/>
                      </a:schemeClr>
                    </a:solidFill>
                  </a:tcPr>
                </a:tc>
                <a:tc>
                  <a:txBody>
                    <a:bodyPr/>
                    <a:lstStyle/>
                    <a:p>
                      <a:r>
                        <a:rPr lang="es-MX" dirty="0" smtClean="0"/>
                        <a:t>25.8%</a:t>
                      </a:r>
                      <a:endParaRPr lang="es-MX" dirty="0"/>
                    </a:p>
                  </a:txBody>
                  <a:tcPr>
                    <a:solidFill>
                      <a:schemeClr val="bg1">
                        <a:lumMod val="95000"/>
                      </a:schemeClr>
                    </a:solidFill>
                  </a:tcPr>
                </a:tc>
                <a:tc>
                  <a:txBody>
                    <a:bodyPr/>
                    <a:lstStyle/>
                    <a:p>
                      <a:r>
                        <a:rPr lang="es-MX" dirty="0" smtClean="0"/>
                        <a:t>28.12%</a:t>
                      </a:r>
                      <a:endParaRPr lang="es-MX" dirty="0"/>
                    </a:p>
                  </a:txBody>
                  <a:tcPr>
                    <a:solidFill>
                      <a:schemeClr val="bg1">
                        <a:lumMod val="95000"/>
                      </a:schemeClr>
                    </a:solidFill>
                  </a:tcPr>
                </a:tc>
                <a:tc>
                  <a:txBody>
                    <a:bodyPr/>
                    <a:lstStyle/>
                    <a:p>
                      <a:r>
                        <a:rPr lang="es-MX" dirty="0" smtClean="0"/>
                        <a:t>27.58%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41</a:t>
            </a:r>
            <a:endParaRPr lang="es-MX" sz="3000" b="1" dirty="0">
              <a:solidFill>
                <a:schemeClr val="bg1"/>
              </a:solidFill>
            </a:endParaRPr>
          </a:p>
        </p:txBody>
      </p:sp>
      <p:grpSp>
        <p:nvGrpSpPr>
          <p:cNvPr id="13" name="Grupo 12"/>
          <p:cNvGrpSpPr/>
          <p:nvPr/>
        </p:nvGrpSpPr>
        <p:grpSpPr>
          <a:xfrm>
            <a:off x="624248" y="1869546"/>
            <a:ext cx="5302419" cy="3781241"/>
            <a:chOff x="572877" y="2930487"/>
            <a:chExt cx="3910988" cy="2885085"/>
          </a:xfrm>
        </p:grpSpPr>
        <p:sp>
          <p:nvSpPr>
            <p:cNvPr id="14" name="CuadroTexto 13"/>
            <p:cNvSpPr txBox="1"/>
            <p:nvPr/>
          </p:nvSpPr>
          <p:spPr>
            <a:xfrm>
              <a:off x="572877" y="2930487"/>
              <a:ext cx="476412" cy="369332"/>
            </a:xfrm>
            <a:prstGeom prst="rect">
              <a:avLst/>
            </a:prstGeom>
            <a:noFill/>
          </p:spPr>
          <p:txBody>
            <a:bodyPr wrap="none" rtlCol="0">
              <a:spAutoFit/>
            </a:bodyPr>
            <a:lstStyle/>
            <a:p>
              <a:r>
                <a:rPr lang="es-MX" dirty="0" smtClean="0"/>
                <a:t>41.</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89" y="3018622"/>
              <a:ext cx="3434576" cy="2796950"/>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557212" y="366712"/>
            <a:ext cx="11077575" cy="6124575"/>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8005173" y="2884391"/>
            <a:ext cx="3001494" cy="280269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14064902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22.76%</a:t>
                      </a:r>
                      <a:endParaRPr lang="es-MX" dirty="0"/>
                    </a:p>
                  </a:txBody>
                  <a:tcPr/>
                </a:tc>
                <a:tc>
                  <a:txBody>
                    <a:bodyPr/>
                    <a:lstStyle/>
                    <a:p>
                      <a:r>
                        <a:rPr lang="es-MX" dirty="0" smtClean="0"/>
                        <a:t>11.29%</a:t>
                      </a:r>
                      <a:endParaRPr lang="es-MX" dirty="0"/>
                    </a:p>
                  </a:txBody>
                  <a:tcPr>
                    <a:solidFill>
                      <a:schemeClr val="accent4">
                        <a:lumMod val="20000"/>
                        <a:lumOff val="80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6.45%</a:t>
                      </a:r>
                      <a:endParaRPr lang="es-MX" dirty="0"/>
                    </a:p>
                  </a:txBody>
                  <a:tcPr>
                    <a:solidFill>
                      <a:schemeClr val="accent4">
                        <a:lumMod val="20000"/>
                        <a:lumOff val="80000"/>
                      </a:schemeClr>
                    </a:solidFill>
                  </a:tcPr>
                </a:tc>
                <a:tc>
                  <a:txBody>
                    <a:bodyPr/>
                    <a:lstStyle/>
                    <a:p>
                      <a:r>
                        <a:rPr lang="es-MX" dirty="0" smtClean="0"/>
                        <a:t>25%</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42</a:t>
            </a:r>
            <a:endParaRPr lang="es-MX" sz="3000" b="1" dirty="0">
              <a:solidFill>
                <a:schemeClr val="bg1"/>
              </a:solidFill>
            </a:endParaRPr>
          </a:p>
        </p:txBody>
      </p:sp>
      <p:grpSp>
        <p:nvGrpSpPr>
          <p:cNvPr id="13" name="Grupo 12"/>
          <p:cNvGrpSpPr/>
          <p:nvPr/>
        </p:nvGrpSpPr>
        <p:grpSpPr>
          <a:xfrm>
            <a:off x="457200" y="1718772"/>
            <a:ext cx="5113867" cy="3479761"/>
            <a:chOff x="594911" y="683046"/>
            <a:chExt cx="3667071" cy="2137272"/>
          </a:xfrm>
        </p:grpSpPr>
        <p:sp>
          <p:nvSpPr>
            <p:cNvPr id="14" name="CuadroTexto 13"/>
            <p:cNvSpPr txBox="1"/>
            <p:nvPr/>
          </p:nvSpPr>
          <p:spPr>
            <a:xfrm>
              <a:off x="594911" y="683046"/>
              <a:ext cx="517793" cy="369332"/>
            </a:xfrm>
            <a:prstGeom prst="rect">
              <a:avLst/>
            </a:prstGeom>
            <a:noFill/>
          </p:spPr>
          <p:txBody>
            <a:bodyPr wrap="square" rtlCol="0">
              <a:spAutoFit/>
            </a:bodyPr>
            <a:lstStyle/>
            <a:p>
              <a:r>
                <a:rPr lang="es-MX" dirty="0" smtClean="0"/>
                <a:t>42.</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3" y="760164"/>
              <a:ext cx="3149279" cy="2060154"/>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1710349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38200" y="2020205"/>
            <a:ext cx="10515600" cy="4351338"/>
          </a:xfrm>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546558779"/>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30.08%</a:t>
                      </a:r>
                      <a:endParaRPr lang="es-MX" dirty="0"/>
                    </a:p>
                  </a:txBody>
                  <a:tcPr/>
                </a:tc>
                <a:tc>
                  <a:txBody>
                    <a:bodyPr/>
                    <a:lstStyle/>
                    <a:p>
                      <a:r>
                        <a:rPr lang="es-MX" dirty="0" smtClean="0"/>
                        <a:t>27.41%</a:t>
                      </a:r>
                      <a:endParaRPr lang="es-MX" dirty="0"/>
                    </a:p>
                  </a:txBody>
                  <a:tcPr>
                    <a:solidFill>
                      <a:schemeClr val="bg1">
                        <a:lumMod val="95000"/>
                      </a:schemeClr>
                    </a:solidFill>
                  </a:tcPr>
                </a:tc>
                <a:tc>
                  <a:txBody>
                    <a:bodyPr/>
                    <a:lstStyle/>
                    <a:p>
                      <a:r>
                        <a:rPr lang="es-MX" dirty="0" smtClean="0"/>
                        <a:t>32.78%</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22.58%</a:t>
                      </a:r>
                      <a:endParaRPr lang="es-MX" dirty="0"/>
                    </a:p>
                  </a:txBody>
                  <a:tcPr>
                    <a:solidFill>
                      <a:schemeClr val="bg1">
                        <a:lumMod val="95000"/>
                      </a:schemeClr>
                    </a:solidFill>
                  </a:tcPr>
                </a:tc>
                <a:tc>
                  <a:txBody>
                    <a:bodyPr/>
                    <a:lstStyle/>
                    <a:p>
                      <a:r>
                        <a:rPr lang="es-MX" dirty="0" smtClean="0"/>
                        <a:t>18.75%</a:t>
                      </a:r>
                      <a:endParaRPr lang="es-MX" dirty="0"/>
                    </a:p>
                  </a:txBody>
                  <a:tcPr>
                    <a:solidFill>
                      <a:schemeClr val="accent4">
                        <a:lumMod val="20000"/>
                        <a:lumOff val="80000"/>
                      </a:schemeClr>
                    </a:solidFill>
                  </a:tcPr>
                </a:tc>
                <a:tc>
                  <a:txBody>
                    <a:bodyPr/>
                    <a:lstStyle/>
                    <a:p>
                      <a:r>
                        <a:rPr lang="es-MX" dirty="0" smtClean="0"/>
                        <a:t>48.27%</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44</a:t>
            </a:r>
            <a:endParaRPr lang="es-MX" sz="3000" b="1" dirty="0">
              <a:solidFill>
                <a:schemeClr val="bg1"/>
              </a:solidFill>
            </a:endParaRPr>
          </a:p>
        </p:txBody>
      </p:sp>
      <p:grpSp>
        <p:nvGrpSpPr>
          <p:cNvPr id="13" name="Grupo 12"/>
          <p:cNvGrpSpPr/>
          <p:nvPr/>
        </p:nvGrpSpPr>
        <p:grpSpPr>
          <a:xfrm>
            <a:off x="457200" y="1869546"/>
            <a:ext cx="4199467" cy="3633787"/>
            <a:chOff x="649995" y="528810"/>
            <a:chExt cx="3349128" cy="2673547"/>
          </a:xfrm>
        </p:grpSpPr>
        <p:sp>
          <p:nvSpPr>
            <p:cNvPr id="14" name="CuadroTexto 13"/>
            <p:cNvSpPr txBox="1"/>
            <p:nvPr/>
          </p:nvSpPr>
          <p:spPr>
            <a:xfrm>
              <a:off x="649995" y="528810"/>
              <a:ext cx="476412" cy="369332"/>
            </a:xfrm>
            <a:prstGeom prst="rect">
              <a:avLst/>
            </a:prstGeom>
            <a:noFill/>
          </p:spPr>
          <p:txBody>
            <a:bodyPr wrap="none" rtlCol="0">
              <a:spAutoFit/>
            </a:bodyPr>
            <a:lstStyle/>
            <a:p>
              <a:r>
                <a:rPr lang="es-MX" dirty="0" smtClean="0"/>
                <a:t>44.</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528810"/>
              <a:ext cx="2872716" cy="2673547"/>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p>
        </p:txBody>
      </p:sp>
    </p:spTree>
    <p:extLst>
      <p:ext uri="{BB962C8B-B14F-4D97-AF65-F5344CB8AC3E}">
        <p14:creationId xmlns:p14="http://schemas.microsoft.com/office/powerpoint/2010/main" val="936124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9" name="Marcador de contenido 6"/>
          <p:cNvGraphicFramePr>
            <a:graphicFrameLocks/>
          </p:cNvGraphicFramePr>
          <p:nvPr>
            <p:extLst>
              <p:ext uri="{D42A27DB-BD31-4B8C-83A1-F6EECF244321}">
                <p14:modId xmlns:p14="http://schemas.microsoft.com/office/powerpoint/2010/main" val="27889977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36.58%</a:t>
                      </a:r>
                      <a:endParaRPr lang="es-MX" dirty="0"/>
                    </a:p>
                  </a:txBody>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37.7%</a:t>
                      </a:r>
                      <a:endParaRPr lang="es-MX" dirty="0"/>
                    </a:p>
                  </a:txBody>
                  <a:tcPr>
                    <a:solidFill>
                      <a:schemeClr val="bg1">
                        <a:lumMod val="95000"/>
                      </a:schemeClr>
                    </a:solidFill>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32.25%</a:t>
                      </a:r>
                      <a:endParaRPr lang="es-MX" dirty="0"/>
                    </a:p>
                  </a:txBody>
                  <a:tcPr>
                    <a:solidFill>
                      <a:schemeClr val="accent4">
                        <a:lumMod val="20000"/>
                        <a:lumOff val="80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41.37%</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276414105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31.7%</a:t>
                      </a:r>
                      <a:endParaRPr lang="es-MX" dirty="0"/>
                    </a:p>
                  </a:txBody>
                  <a:tcPr/>
                </a:tc>
                <a:tc>
                  <a:txBody>
                    <a:bodyPr/>
                    <a:lstStyle/>
                    <a:p>
                      <a:r>
                        <a:rPr lang="es-MX" dirty="0" smtClean="0"/>
                        <a:t>29%</a:t>
                      </a:r>
                      <a:endParaRPr lang="es-MX" dirty="0"/>
                    </a:p>
                  </a:txBody>
                  <a:tcPr>
                    <a:solidFill>
                      <a:schemeClr val="bg1">
                        <a:lumMod val="95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41.93</a:t>
                      </a:r>
                      <a:endParaRPr lang="es-MX" dirty="0"/>
                    </a:p>
                  </a:txBody>
                  <a:tcPr>
                    <a:solidFill>
                      <a:schemeClr val="bg1">
                        <a:lumMod val="95000"/>
                      </a:schemeClr>
                    </a:solidFill>
                  </a:tcPr>
                </a:tc>
                <a:tc>
                  <a:txBody>
                    <a:bodyPr/>
                    <a:lstStyle/>
                    <a:p>
                      <a:r>
                        <a:rPr lang="es-MX" dirty="0" smtClean="0"/>
                        <a:t>25%</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46</a:t>
            </a:r>
            <a:endParaRPr lang="es-MX" sz="3000" b="1" dirty="0">
              <a:solidFill>
                <a:schemeClr val="bg1"/>
              </a:solidFill>
            </a:endParaRPr>
          </a:p>
        </p:txBody>
      </p:sp>
      <p:grpSp>
        <p:nvGrpSpPr>
          <p:cNvPr id="13" name="Grupo 12"/>
          <p:cNvGrpSpPr/>
          <p:nvPr/>
        </p:nvGrpSpPr>
        <p:grpSpPr>
          <a:xfrm>
            <a:off x="745067" y="1857230"/>
            <a:ext cx="5031805" cy="4288128"/>
            <a:chOff x="837282" y="649995"/>
            <a:chExt cx="3448279" cy="2443902"/>
          </a:xfrm>
        </p:grpSpPr>
        <p:sp>
          <p:nvSpPr>
            <p:cNvPr id="14" name="CuadroTexto 13"/>
            <p:cNvSpPr txBox="1"/>
            <p:nvPr/>
          </p:nvSpPr>
          <p:spPr>
            <a:xfrm>
              <a:off x="837282" y="649995"/>
              <a:ext cx="476412" cy="369332"/>
            </a:xfrm>
            <a:prstGeom prst="rect">
              <a:avLst/>
            </a:prstGeom>
            <a:noFill/>
          </p:spPr>
          <p:txBody>
            <a:bodyPr wrap="none" rtlCol="0">
              <a:spAutoFit/>
            </a:bodyPr>
            <a:lstStyle/>
            <a:p>
              <a:r>
                <a:rPr lang="es-MX" dirty="0" smtClean="0"/>
                <a:t>46.</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94" y="729489"/>
              <a:ext cx="2971867" cy="2364408"/>
            </a:xfrm>
            <a:prstGeom prst="rect">
              <a:avLst/>
            </a:prstGeom>
          </p:spPr>
        </p:pic>
      </p:grpSp>
      <p:sp>
        <p:nvSpPr>
          <p:cNvPr id="16" name="Rectángulo redondeado 15"/>
          <p:cNvSpPr/>
          <p:nvPr/>
        </p:nvSpPr>
        <p:spPr>
          <a:xfrm>
            <a:off x="4351867" y="43299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spTree>
    <p:extLst>
      <p:ext uri="{BB962C8B-B14F-4D97-AF65-F5344CB8AC3E}">
        <p14:creationId xmlns:p14="http://schemas.microsoft.com/office/powerpoint/2010/main" val="2793814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56711169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32.52%</a:t>
                      </a:r>
                      <a:endParaRPr lang="es-MX" dirty="0"/>
                    </a:p>
                  </a:txBody>
                  <a:tcPr/>
                </a:tc>
                <a:tc>
                  <a:txBody>
                    <a:bodyPr/>
                    <a:lstStyle/>
                    <a:p>
                      <a:r>
                        <a:rPr lang="es-MX" dirty="0" smtClean="0"/>
                        <a:t>30.64%</a:t>
                      </a:r>
                      <a:endParaRPr lang="es-MX" dirty="0"/>
                    </a:p>
                  </a:txBody>
                  <a:tcPr>
                    <a:solidFill>
                      <a:schemeClr val="bg1">
                        <a:lumMod val="95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29%</a:t>
                      </a:r>
                      <a:endParaRPr lang="es-MX" dirty="0"/>
                    </a:p>
                  </a:txBody>
                  <a:tcPr>
                    <a:solidFill>
                      <a:schemeClr val="accent4">
                        <a:lumMod val="20000"/>
                        <a:lumOff val="80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34.48%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47</a:t>
            </a:r>
            <a:endParaRPr lang="es-MX" sz="3000" b="1" dirty="0">
              <a:solidFill>
                <a:schemeClr val="bg1"/>
              </a:solidFill>
            </a:endParaRPr>
          </a:p>
        </p:txBody>
      </p:sp>
      <p:grpSp>
        <p:nvGrpSpPr>
          <p:cNvPr id="13" name="Grupo 12"/>
          <p:cNvGrpSpPr/>
          <p:nvPr/>
        </p:nvGrpSpPr>
        <p:grpSpPr>
          <a:xfrm>
            <a:off x="507592" y="1778528"/>
            <a:ext cx="3624550" cy="4747431"/>
            <a:chOff x="837282" y="3767768"/>
            <a:chExt cx="3624550" cy="4747431"/>
          </a:xfrm>
        </p:grpSpPr>
        <p:sp>
          <p:nvSpPr>
            <p:cNvPr id="14" name="CuadroTexto 13"/>
            <p:cNvSpPr txBox="1"/>
            <p:nvPr/>
          </p:nvSpPr>
          <p:spPr>
            <a:xfrm>
              <a:off x="837282" y="3767769"/>
              <a:ext cx="476412" cy="369332"/>
            </a:xfrm>
            <a:prstGeom prst="rect">
              <a:avLst/>
            </a:prstGeom>
            <a:noFill/>
          </p:spPr>
          <p:txBody>
            <a:bodyPr wrap="square" rtlCol="0">
              <a:spAutoFit/>
            </a:bodyPr>
            <a:lstStyle/>
            <a:p>
              <a:r>
                <a:rPr lang="es-MX" dirty="0" smtClean="0"/>
                <a:t>47.</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94" y="3767768"/>
              <a:ext cx="3148138" cy="4747431"/>
            </a:xfrm>
            <a:prstGeom prst="rect">
              <a:avLst/>
            </a:prstGeom>
          </p:spPr>
        </p:pic>
      </p:grpSp>
      <p:sp>
        <p:nvSpPr>
          <p:cNvPr id="16" name="Rectángulo redondeado 15"/>
          <p:cNvSpPr/>
          <p:nvPr/>
        </p:nvSpPr>
        <p:spPr>
          <a:xfrm>
            <a:off x="446275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spTree>
    <p:extLst>
      <p:ext uri="{BB962C8B-B14F-4D97-AF65-F5344CB8AC3E}">
        <p14:creationId xmlns:p14="http://schemas.microsoft.com/office/powerpoint/2010/main" val="2800361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err="1" smtClean="0"/>
              <a:t>Items</a:t>
            </a:r>
            <a:r>
              <a:rPr lang="es-MX" dirty="0" smtClean="0"/>
              <a:t> particularmente difíciles</a:t>
            </a:r>
            <a:endParaRPr lang="es-MX" dirty="0"/>
          </a:p>
        </p:txBody>
      </p:sp>
      <p:sp>
        <p:nvSpPr>
          <p:cNvPr id="3" name="Subtítulo 2"/>
          <p:cNvSpPr>
            <a:spLocks noGrp="1"/>
          </p:cNvSpPr>
          <p:nvPr>
            <p:ph type="subTitle" idx="1"/>
          </p:nvPr>
        </p:nvSpPr>
        <p:spPr>
          <a:xfrm>
            <a:off x="1524000" y="2235200"/>
            <a:ext cx="9144000" cy="4165600"/>
          </a:xfrm>
        </p:spPr>
        <p:txBody>
          <a:bodyPr>
            <a:normAutofit lnSpcReduction="10000"/>
          </a:bodyPr>
          <a:lstStyle/>
          <a:p>
            <a:r>
              <a:rPr lang="es-MX" b="1" dirty="0" smtClean="0"/>
              <a:t>Se presentan ítems que, aún cuando en general fueron resueltos por más del 40% de la totalidad de los estudiantes, resultaron particularmente difíciles para alguno de los siguientes grupos:</a:t>
            </a:r>
          </a:p>
          <a:p>
            <a:pPr marL="342900" indent="-342900">
              <a:buFont typeface="Arial" panose="020B0604020202020204" pitchFamily="34" charset="0"/>
              <a:buChar char="•"/>
            </a:pPr>
            <a:r>
              <a:rPr lang="es-MX" dirty="0" smtClean="0"/>
              <a:t>Estudiantes de Quinto</a:t>
            </a:r>
          </a:p>
          <a:p>
            <a:pPr marL="342900" indent="-342900">
              <a:buFont typeface="Arial" panose="020B0604020202020204" pitchFamily="34" charset="0"/>
              <a:buChar char="•"/>
            </a:pPr>
            <a:r>
              <a:rPr lang="es-MX" dirty="0"/>
              <a:t>Estudiantes de </a:t>
            </a:r>
            <a:r>
              <a:rPr lang="es-MX" dirty="0" smtClean="0"/>
              <a:t>Sexto</a:t>
            </a:r>
          </a:p>
          <a:p>
            <a:pPr marL="342900" indent="-342900">
              <a:buFont typeface="Arial" panose="020B0604020202020204" pitchFamily="34" charset="0"/>
              <a:buChar char="•"/>
            </a:pPr>
            <a:r>
              <a:rPr lang="es-MX" dirty="0"/>
              <a:t>Estudiantes de </a:t>
            </a:r>
            <a:r>
              <a:rPr lang="es-MX" dirty="0" smtClean="0"/>
              <a:t>5A</a:t>
            </a:r>
            <a:endParaRPr lang="es-MX" dirty="0"/>
          </a:p>
          <a:p>
            <a:pPr marL="342900" indent="-342900">
              <a:buFont typeface="Arial" panose="020B0604020202020204" pitchFamily="34" charset="0"/>
              <a:buChar char="•"/>
            </a:pPr>
            <a:r>
              <a:rPr lang="es-MX" dirty="0"/>
              <a:t>Estudiantes de </a:t>
            </a:r>
            <a:r>
              <a:rPr lang="es-MX" dirty="0" smtClean="0"/>
              <a:t>5B</a:t>
            </a:r>
            <a:endParaRPr lang="es-MX" dirty="0"/>
          </a:p>
          <a:p>
            <a:pPr marL="342900" indent="-342900">
              <a:buFont typeface="Arial" panose="020B0604020202020204" pitchFamily="34" charset="0"/>
              <a:buChar char="•"/>
            </a:pPr>
            <a:r>
              <a:rPr lang="es-MX" dirty="0"/>
              <a:t>Estudiantes de </a:t>
            </a:r>
            <a:r>
              <a:rPr lang="es-MX" dirty="0" smtClean="0"/>
              <a:t>6A</a:t>
            </a:r>
            <a:endParaRPr lang="es-MX" dirty="0"/>
          </a:p>
          <a:p>
            <a:pPr marL="342900" indent="-342900">
              <a:buFont typeface="Arial" panose="020B0604020202020204" pitchFamily="34" charset="0"/>
              <a:buChar char="•"/>
            </a:pPr>
            <a:r>
              <a:rPr lang="es-MX" dirty="0"/>
              <a:t>Estudiantes de </a:t>
            </a:r>
            <a:r>
              <a:rPr lang="es-MX" dirty="0" smtClean="0"/>
              <a:t>6B</a:t>
            </a:r>
            <a:endParaRPr lang="es-MX" dirty="0"/>
          </a:p>
          <a:p>
            <a:r>
              <a:rPr lang="es-MX" b="1" dirty="0" smtClean="0"/>
              <a:t>(menos del 30% de los estudiantes lo resolvieron bien)</a:t>
            </a:r>
            <a:endParaRPr lang="es-MX" b="1"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577113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10" name="Marcador de contenido 6"/>
          <p:cNvGraphicFramePr>
            <a:graphicFrameLocks/>
          </p:cNvGraphicFramePr>
          <p:nvPr>
            <p:extLst>
              <p:ext uri="{D42A27DB-BD31-4B8C-83A1-F6EECF244321}">
                <p14:modId xmlns:p14="http://schemas.microsoft.com/office/powerpoint/2010/main" val="183106785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rgbClr val="C00000"/>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40.65%</a:t>
                      </a:r>
                      <a:endParaRPr lang="es-MX" dirty="0"/>
                    </a:p>
                  </a:txBody>
                  <a:tcPr/>
                </a:tc>
                <a:tc>
                  <a:txBody>
                    <a:bodyPr/>
                    <a:lstStyle/>
                    <a:p>
                      <a:r>
                        <a:rPr lang="es-MX" dirty="0" smtClean="0"/>
                        <a:t>53.22%</a:t>
                      </a:r>
                      <a:endParaRPr lang="es-MX" dirty="0"/>
                    </a:p>
                  </a:txBody>
                  <a:tcPr>
                    <a:solidFill>
                      <a:schemeClr val="bg1">
                        <a:lumMod val="95000"/>
                      </a:schemeClr>
                    </a:solidFill>
                  </a:tcPr>
                </a:tc>
                <a:tc>
                  <a:txBody>
                    <a:bodyPr/>
                    <a:lstStyle/>
                    <a:p>
                      <a:r>
                        <a:rPr lang="es-MX" dirty="0" smtClean="0"/>
                        <a:t>27.86%</a:t>
                      </a:r>
                      <a:endParaRPr lang="es-MX" dirty="0"/>
                    </a:p>
                  </a:txBody>
                  <a:tcPr>
                    <a:solidFill>
                      <a:schemeClr val="accent2">
                        <a:lumMod val="40000"/>
                        <a:lumOff val="60000"/>
                      </a:schemeClr>
                    </a:solidFill>
                  </a:tcPr>
                </a:tc>
                <a:tc>
                  <a:txBody>
                    <a:bodyPr/>
                    <a:lstStyle/>
                    <a:p>
                      <a:r>
                        <a:rPr lang="es-MX" dirty="0" smtClean="0"/>
                        <a:t>41.93%</a:t>
                      </a:r>
                      <a:endParaRPr lang="es-MX" dirty="0"/>
                    </a:p>
                  </a:txBody>
                  <a:tcPr>
                    <a:solidFill>
                      <a:schemeClr val="bg1">
                        <a:lumMod val="95000"/>
                      </a:schemeClr>
                    </a:solidFill>
                  </a:tcPr>
                </a:tc>
                <a:tc>
                  <a:txBody>
                    <a:bodyPr/>
                    <a:lstStyle/>
                    <a:p>
                      <a:r>
                        <a:rPr lang="es-MX" dirty="0" smtClean="0"/>
                        <a:t>64.51%</a:t>
                      </a:r>
                      <a:endParaRPr lang="es-MX" dirty="0"/>
                    </a:p>
                  </a:txBody>
                  <a:tcPr>
                    <a:solidFill>
                      <a:schemeClr val="bg1">
                        <a:lumMod val="95000"/>
                      </a:schemeClr>
                    </a:solidFill>
                  </a:tcPr>
                </a:tc>
                <a:tc>
                  <a:txBody>
                    <a:bodyPr/>
                    <a:lstStyle/>
                    <a:p>
                      <a:r>
                        <a:rPr lang="es-MX" dirty="0" smtClean="0"/>
                        <a:t>21.87%</a:t>
                      </a:r>
                      <a:endParaRPr lang="es-MX" dirty="0"/>
                    </a:p>
                  </a:txBody>
                  <a:tcPr>
                    <a:solidFill>
                      <a:schemeClr val="accent4">
                        <a:lumMod val="40000"/>
                        <a:lumOff val="60000"/>
                      </a:schemeClr>
                    </a:solidFill>
                  </a:tcPr>
                </a:tc>
                <a:tc>
                  <a:txBody>
                    <a:bodyPr/>
                    <a:lstStyle/>
                    <a:p>
                      <a:r>
                        <a:rPr lang="es-MX" dirty="0" smtClean="0"/>
                        <a:t>34.48%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40</a:t>
            </a:r>
            <a:endParaRPr lang="es-MX" sz="3000" b="1" dirty="0">
              <a:solidFill>
                <a:schemeClr val="bg1"/>
              </a:solidFill>
            </a:endParaRPr>
          </a:p>
        </p:txBody>
      </p:sp>
      <p:grpSp>
        <p:nvGrpSpPr>
          <p:cNvPr id="17" name="Grupo 16"/>
          <p:cNvGrpSpPr/>
          <p:nvPr/>
        </p:nvGrpSpPr>
        <p:grpSpPr>
          <a:xfrm>
            <a:off x="457200" y="1999191"/>
            <a:ext cx="6807200" cy="2386542"/>
            <a:chOff x="495759" y="550843"/>
            <a:chExt cx="5898499" cy="1710237"/>
          </a:xfrm>
        </p:grpSpPr>
        <p:sp>
          <p:nvSpPr>
            <p:cNvPr id="18" name="CuadroTexto 17"/>
            <p:cNvSpPr txBox="1"/>
            <p:nvPr/>
          </p:nvSpPr>
          <p:spPr>
            <a:xfrm>
              <a:off x="495759" y="550843"/>
              <a:ext cx="476412" cy="369332"/>
            </a:xfrm>
            <a:prstGeom prst="rect">
              <a:avLst/>
            </a:prstGeom>
            <a:noFill/>
          </p:spPr>
          <p:txBody>
            <a:bodyPr wrap="none" rtlCol="0">
              <a:spAutoFit/>
            </a:bodyPr>
            <a:lstStyle/>
            <a:p>
              <a:r>
                <a:rPr lang="es-MX" dirty="0" smtClean="0"/>
                <a:t>40.</a:t>
              </a:r>
              <a:endParaRPr lang="es-MX" dirty="0"/>
            </a:p>
          </p:txBody>
        </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71" y="550843"/>
              <a:ext cx="5422087" cy="1710237"/>
            </a:xfrm>
            <a:prstGeom prst="rect">
              <a:avLst/>
            </a:prstGeom>
          </p:spPr>
        </p:pic>
      </p:grpSp>
      <p:sp>
        <p:nvSpPr>
          <p:cNvPr id="20" name="Rectángulo redondeado 19"/>
          <p:cNvSpPr/>
          <p:nvPr/>
        </p:nvSpPr>
        <p:spPr>
          <a:xfrm>
            <a:off x="2269066" y="486888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p>
        </p:txBody>
      </p:sp>
    </p:spTree>
    <p:extLst>
      <p:ext uri="{BB962C8B-B14F-4D97-AF65-F5344CB8AC3E}">
        <p14:creationId xmlns:p14="http://schemas.microsoft.com/office/powerpoint/2010/main" val="3319118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096732713"/>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rgbClr val="C00000"/>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47.96%</a:t>
                      </a:r>
                      <a:endParaRPr lang="es-MX" dirty="0"/>
                    </a:p>
                  </a:txBody>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57.37%</a:t>
                      </a:r>
                      <a:endParaRPr lang="es-MX" dirty="0"/>
                    </a:p>
                  </a:txBody>
                  <a:tcPr>
                    <a:solidFill>
                      <a:schemeClr val="bg1">
                        <a:lumMod val="95000"/>
                      </a:schemeClr>
                    </a:solidFill>
                  </a:tcPr>
                </a:tc>
                <a:tc>
                  <a:txBody>
                    <a:bodyPr/>
                    <a:lstStyle/>
                    <a:p>
                      <a:r>
                        <a:rPr lang="es-MX" dirty="0" smtClean="0"/>
                        <a:t>22.58%</a:t>
                      </a:r>
                      <a:endParaRPr lang="es-MX" dirty="0"/>
                    </a:p>
                  </a:txBody>
                  <a:tcPr>
                    <a:solidFill>
                      <a:schemeClr val="accent2">
                        <a:lumMod val="20000"/>
                        <a:lumOff val="80000"/>
                      </a:schemeClr>
                    </a:solidFill>
                  </a:tcPr>
                </a:tc>
                <a:tc>
                  <a:txBody>
                    <a:bodyPr/>
                    <a:lstStyle/>
                    <a:p>
                      <a:r>
                        <a:rPr lang="es-MX" dirty="0" smtClean="0"/>
                        <a:t>54.83%</a:t>
                      </a:r>
                      <a:endParaRPr lang="es-MX" dirty="0"/>
                    </a:p>
                  </a:txBody>
                  <a:tcPr>
                    <a:solidFill>
                      <a:schemeClr val="bg1">
                        <a:lumMod val="95000"/>
                      </a:schemeClr>
                    </a:solidFill>
                  </a:tcPr>
                </a:tc>
                <a:tc>
                  <a:txBody>
                    <a:bodyPr/>
                    <a:lstStyle/>
                    <a:p>
                      <a:r>
                        <a:rPr lang="es-MX" dirty="0" smtClean="0"/>
                        <a:t>59.37%</a:t>
                      </a:r>
                      <a:endParaRPr lang="es-MX" dirty="0"/>
                    </a:p>
                  </a:txBody>
                  <a:tcPr>
                    <a:solidFill>
                      <a:schemeClr val="bg1">
                        <a:lumMod val="95000"/>
                      </a:schemeClr>
                    </a:solidFill>
                  </a:tcPr>
                </a:tc>
                <a:tc>
                  <a:txBody>
                    <a:bodyPr/>
                    <a:lstStyle/>
                    <a:p>
                      <a:r>
                        <a:rPr lang="es-MX" dirty="0" smtClean="0"/>
                        <a:t>55.17%</a:t>
                      </a:r>
                      <a:endParaRPr lang="es-MX" dirty="0"/>
                    </a:p>
                  </a:txBody>
                  <a:tcPr>
                    <a:solidFill>
                      <a:schemeClr val="bg1">
                        <a:lumMod val="95000"/>
                      </a:schemeClr>
                    </a:solidFill>
                  </a:tcPr>
                </a:tc>
              </a:tr>
            </a:tbl>
          </a:graphicData>
        </a:graphic>
      </p:graphicFrame>
      <p:sp>
        <p:nvSpPr>
          <p:cNvPr id="9" name="Rectángulo redondeado 8"/>
          <p:cNvSpPr/>
          <p:nvPr/>
        </p:nvSpPr>
        <p:spPr>
          <a:xfrm>
            <a:off x="287867" y="253999"/>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432857"/>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90560"/>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48</a:t>
            </a:r>
            <a:endParaRPr lang="es-MX" sz="3000" b="1" dirty="0">
              <a:solidFill>
                <a:schemeClr val="bg1"/>
              </a:solidFill>
            </a:endParaRPr>
          </a:p>
        </p:txBody>
      </p:sp>
      <p:grpSp>
        <p:nvGrpSpPr>
          <p:cNvPr id="13" name="Grupo 12"/>
          <p:cNvGrpSpPr/>
          <p:nvPr/>
        </p:nvGrpSpPr>
        <p:grpSpPr>
          <a:xfrm>
            <a:off x="448733" y="2259013"/>
            <a:ext cx="7382933" cy="2905654"/>
            <a:chOff x="683046" y="1035585"/>
            <a:chExt cx="6103985" cy="1927951"/>
          </a:xfrm>
        </p:grpSpPr>
        <p:sp>
          <p:nvSpPr>
            <p:cNvPr id="14" name="CuadroTexto 13"/>
            <p:cNvSpPr txBox="1"/>
            <p:nvPr/>
          </p:nvSpPr>
          <p:spPr>
            <a:xfrm>
              <a:off x="683046" y="1035586"/>
              <a:ext cx="476412" cy="369332"/>
            </a:xfrm>
            <a:prstGeom prst="rect">
              <a:avLst/>
            </a:prstGeom>
            <a:noFill/>
          </p:spPr>
          <p:txBody>
            <a:bodyPr wrap="none" rtlCol="0">
              <a:spAutoFit/>
            </a:bodyPr>
            <a:lstStyle/>
            <a:p>
              <a:r>
                <a:rPr lang="es-MX" dirty="0" smtClean="0"/>
                <a:t>48.</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58" y="1035585"/>
              <a:ext cx="5627573" cy="1927951"/>
            </a:xfrm>
            <a:prstGeom prst="rect">
              <a:avLst/>
            </a:prstGeom>
          </p:spPr>
        </p:pic>
      </p:grpSp>
      <p:sp>
        <p:nvSpPr>
          <p:cNvPr id="16" name="Rectángulo redondeado 15"/>
          <p:cNvSpPr/>
          <p:nvPr/>
        </p:nvSpPr>
        <p:spPr>
          <a:xfrm>
            <a:off x="2963333" y="5213615"/>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1232074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312577409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rgbClr val="C00000"/>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49.59%</a:t>
                      </a:r>
                      <a:endParaRPr lang="es-MX" dirty="0"/>
                    </a:p>
                  </a:txBody>
                  <a:tcPr/>
                </a:tc>
                <a:tc>
                  <a:txBody>
                    <a:bodyPr/>
                    <a:lstStyle/>
                    <a:p>
                      <a:r>
                        <a:rPr lang="es-MX" dirty="0" smtClean="0"/>
                        <a:t>37.09%</a:t>
                      </a:r>
                      <a:endParaRPr lang="es-MX" dirty="0"/>
                    </a:p>
                  </a:txBody>
                  <a:tcPr>
                    <a:solidFill>
                      <a:schemeClr val="bg1">
                        <a:lumMod val="95000"/>
                      </a:schemeClr>
                    </a:solidFill>
                  </a:tcPr>
                </a:tc>
                <a:tc>
                  <a:txBody>
                    <a:bodyPr/>
                    <a:lstStyle/>
                    <a:p>
                      <a:r>
                        <a:rPr lang="es-MX" dirty="0" smtClean="0"/>
                        <a:t>62.29%</a:t>
                      </a:r>
                      <a:endParaRPr lang="es-MX" dirty="0"/>
                    </a:p>
                  </a:txBody>
                  <a:tcPr>
                    <a:solidFill>
                      <a:schemeClr val="bg1">
                        <a:lumMod val="95000"/>
                      </a:schemeClr>
                    </a:solidFill>
                  </a:tcPr>
                </a:tc>
                <a:tc>
                  <a:txBody>
                    <a:bodyPr/>
                    <a:lstStyle/>
                    <a:p>
                      <a:r>
                        <a:rPr lang="es-MX" dirty="0" smtClean="0"/>
                        <a:t>48.38%</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2">
                        <a:lumMod val="20000"/>
                        <a:lumOff val="80000"/>
                      </a:schemeClr>
                    </a:solidFill>
                  </a:tcPr>
                </a:tc>
                <a:tc>
                  <a:txBody>
                    <a:bodyPr/>
                    <a:lstStyle/>
                    <a:p>
                      <a:r>
                        <a:rPr lang="es-MX" dirty="0" smtClean="0"/>
                        <a:t>56.25%</a:t>
                      </a:r>
                      <a:endParaRPr lang="es-MX" dirty="0"/>
                    </a:p>
                  </a:txBody>
                  <a:tcPr>
                    <a:solidFill>
                      <a:schemeClr val="bg1">
                        <a:lumMod val="95000"/>
                      </a:schemeClr>
                    </a:solidFill>
                  </a:tcPr>
                </a:tc>
                <a:tc>
                  <a:txBody>
                    <a:bodyPr/>
                    <a:lstStyle/>
                    <a:p>
                      <a:r>
                        <a:rPr lang="es-MX" dirty="0" smtClean="0"/>
                        <a:t>68.96%</a:t>
                      </a:r>
                      <a:endParaRPr lang="es-MX" dirty="0"/>
                    </a:p>
                  </a:txBody>
                  <a:tcPr>
                    <a:solidFill>
                      <a:schemeClr val="bg1">
                        <a:lumMod val="95000"/>
                      </a:schemeClr>
                    </a:solidFill>
                  </a:tcPr>
                </a:tc>
              </a:tr>
            </a:tbl>
          </a:graphicData>
        </a:graphic>
      </p:graphicFrame>
      <p:sp>
        <p:nvSpPr>
          <p:cNvPr id="12" name="Rectángulo redondeado 11"/>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4" name="Flecha derecha 13"/>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27</a:t>
            </a:r>
            <a:endParaRPr lang="es-MX" sz="3000" b="1" dirty="0">
              <a:solidFill>
                <a:schemeClr val="bg1"/>
              </a:solidFill>
            </a:endParaRPr>
          </a:p>
        </p:txBody>
      </p:sp>
      <p:grpSp>
        <p:nvGrpSpPr>
          <p:cNvPr id="16" name="Grupo 15"/>
          <p:cNvGrpSpPr/>
          <p:nvPr/>
        </p:nvGrpSpPr>
        <p:grpSpPr>
          <a:xfrm>
            <a:off x="378368" y="1825625"/>
            <a:ext cx="4566165" cy="3801709"/>
            <a:chOff x="760164" y="528810"/>
            <a:chExt cx="3756752" cy="3122618"/>
          </a:xfrm>
        </p:grpSpPr>
        <p:sp>
          <p:nvSpPr>
            <p:cNvPr id="17" name="CuadroTexto 16"/>
            <p:cNvSpPr txBox="1"/>
            <p:nvPr/>
          </p:nvSpPr>
          <p:spPr>
            <a:xfrm>
              <a:off x="760164" y="528810"/>
              <a:ext cx="476412" cy="369332"/>
            </a:xfrm>
            <a:prstGeom prst="rect">
              <a:avLst/>
            </a:prstGeom>
            <a:noFill/>
          </p:spPr>
          <p:txBody>
            <a:bodyPr wrap="none" rtlCol="0">
              <a:spAutoFit/>
            </a:bodyPr>
            <a:lstStyle/>
            <a:p>
              <a:r>
                <a:rPr lang="es-MX" dirty="0" smtClean="0"/>
                <a:t>27.</a:t>
              </a:r>
              <a:endParaRPr lang="es-MX" dirty="0"/>
            </a:p>
          </p:txBody>
        </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576" y="627962"/>
              <a:ext cx="3280340" cy="3023466"/>
            </a:xfrm>
            <a:prstGeom prst="rect">
              <a:avLst/>
            </a:prstGeom>
          </p:spPr>
        </p:pic>
      </p:grpSp>
      <p:sp>
        <p:nvSpPr>
          <p:cNvPr id="19" name="Rectángulo redondeado 18"/>
          <p:cNvSpPr/>
          <p:nvPr/>
        </p:nvSpPr>
        <p:spPr>
          <a:xfrm>
            <a:off x="3378199" y="508017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p>
        </p:txBody>
      </p:sp>
    </p:spTree>
    <p:extLst>
      <p:ext uri="{BB962C8B-B14F-4D97-AF65-F5344CB8AC3E}">
        <p14:creationId xmlns:p14="http://schemas.microsoft.com/office/powerpoint/2010/main" val="2797327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542581472"/>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rgbClr val="C00000"/>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50.4%</a:t>
                      </a:r>
                      <a:endParaRPr lang="es-MX" dirty="0"/>
                    </a:p>
                  </a:txBody>
                  <a:tcPr/>
                </a:tc>
                <a:tc>
                  <a:txBody>
                    <a:bodyPr/>
                    <a:lstStyle/>
                    <a:p>
                      <a:r>
                        <a:rPr lang="es-MX" dirty="0" smtClean="0"/>
                        <a:t>45.16%</a:t>
                      </a:r>
                      <a:endParaRPr lang="es-MX" dirty="0"/>
                    </a:p>
                  </a:txBody>
                  <a:tcPr>
                    <a:solidFill>
                      <a:schemeClr val="bg1">
                        <a:lumMod val="95000"/>
                      </a:schemeClr>
                    </a:solidFill>
                  </a:tcPr>
                </a:tc>
                <a:tc>
                  <a:txBody>
                    <a:bodyPr/>
                    <a:lstStyle/>
                    <a:p>
                      <a:r>
                        <a:rPr lang="es-MX" dirty="0" smtClean="0"/>
                        <a:t>55.73%</a:t>
                      </a:r>
                      <a:endParaRPr lang="es-MX" dirty="0"/>
                    </a:p>
                  </a:txBody>
                  <a:tcPr>
                    <a:solidFill>
                      <a:schemeClr val="bg1">
                        <a:lumMod val="95000"/>
                      </a:schemeClr>
                    </a:solidFill>
                  </a:tcPr>
                </a:tc>
                <a:tc>
                  <a:txBody>
                    <a:bodyPr/>
                    <a:lstStyle/>
                    <a:p>
                      <a:r>
                        <a:rPr lang="es-MX" dirty="0" smtClean="0"/>
                        <a:t>64.51%</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2">
                        <a:lumMod val="20000"/>
                        <a:lumOff val="80000"/>
                      </a:schemeClr>
                    </a:solidFill>
                  </a:tcPr>
                </a:tc>
                <a:tc>
                  <a:txBody>
                    <a:bodyPr/>
                    <a:lstStyle/>
                    <a:p>
                      <a:r>
                        <a:rPr lang="es-MX" dirty="0" smtClean="0"/>
                        <a:t>43.75%</a:t>
                      </a:r>
                      <a:endParaRPr lang="es-MX" dirty="0"/>
                    </a:p>
                  </a:txBody>
                  <a:tcPr>
                    <a:solidFill>
                      <a:schemeClr val="bg1">
                        <a:lumMod val="95000"/>
                      </a:schemeClr>
                    </a:solidFill>
                  </a:tcPr>
                </a:tc>
                <a:tc>
                  <a:txBody>
                    <a:bodyPr/>
                    <a:lstStyle/>
                    <a:p>
                      <a:r>
                        <a:rPr lang="es-MX" dirty="0" smtClean="0"/>
                        <a:t>68.96</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31</a:t>
            </a:r>
            <a:endParaRPr lang="es-MX" sz="3000" b="1" dirty="0">
              <a:solidFill>
                <a:schemeClr val="bg1"/>
              </a:solidFill>
            </a:endParaRPr>
          </a:p>
        </p:txBody>
      </p:sp>
      <p:grpSp>
        <p:nvGrpSpPr>
          <p:cNvPr id="13" name="Grupo 12"/>
          <p:cNvGrpSpPr/>
          <p:nvPr/>
        </p:nvGrpSpPr>
        <p:grpSpPr>
          <a:xfrm>
            <a:off x="567356" y="2074125"/>
            <a:ext cx="5926487" cy="3573426"/>
            <a:chOff x="859316" y="3095740"/>
            <a:chExt cx="5560980" cy="2886419"/>
          </a:xfrm>
        </p:grpSpPr>
        <p:sp>
          <p:nvSpPr>
            <p:cNvPr id="14" name="CuadroTexto 13"/>
            <p:cNvSpPr txBox="1"/>
            <p:nvPr/>
          </p:nvSpPr>
          <p:spPr>
            <a:xfrm>
              <a:off x="859316" y="3095740"/>
              <a:ext cx="476412" cy="369332"/>
            </a:xfrm>
            <a:prstGeom prst="rect">
              <a:avLst/>
            </a:prstGeom>
            <a:noFill/>
          </p:spPr>
          <p:txBody>
            <a:bodyPr wrap="none" rtlCol="0">
              <a:spAutoFit/>
            </a:bodyPr>
            <a:lstStyle/>
            <a:p>
              <a:r>
                <a:rPr lang="es-MX" dirty="0" smtClean="0"/>
                <a:t>31.</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28" y="3095740"/>
              <a:ext cx="5084568" cy="2886419"/>
            </a:xfrm>
            <a:prstGeom prst="rect">
              <a:avLst/>
            </a:prstGeom>
          </p:spPr>
        </p:pic>
      </p:grpSp>
      <p:sp>
        <p:nvSpPr>
          <p:cNvPr id="16" name="Rectángulo redondeado 15"/>
          <p:cNvSpPr/>
          <p:nvPr/>
        </p:nvSpPr>
        <p:spPr>
          <a:xfrm>
            <a:off x="3378199" y="508017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p>
        </p:txBody>
      </p:sp>
    </p:spTree>
    <p:extLst>
      <p:ext uri="{BB962C8B-B14F-4D97-AF65-F5344CB8AC3E}">
        <p14:creationId xmlns:p14="http://schemas.microsoft.com/office/powerpoint/2010/main" val="11701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695325" y="365125"/>
            <a:ext cx="10658475" cy="5972175"/>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661987" y="395287"/>
            <a:ext cx="10868025" cy="6067425"/>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spTree>
    <p:extLst>
      <p:ext uri="{BB962C8B-B14F-4D97-AF65-F5344CB8AC3E}">
        <p14:creationId xmlns:p14="http://schemas.microsoft.com/office/powerpoint/2010/main" val="643544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838200" y="228935"/>
            <a:ext cx="10315575" cy="6219825"/>
          </a:xfrm>
          <a:prstGeom prst="rect">
            <a:avLst/>
          </a:prstGeom>
        </p:spPr>
      </p:pic>
      <p:sp>
        <p:nvSpPr>
          <p:cNvPr id="5" name="Rectángulo redondeado 4"/>
          <p:cNvSpPr/>
          <p:nvPr/>
        </p:nvSpPr>
        <p:spPr>
          <a:xfrm>
            <a:off x="4517409" y="968991"/>
            <a:ext cx="3755934" cy="4470416"/>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p:cNvCxnSpPr/>
          <p:nvPr/>
        </p:nvCxnSpPr>
        <p:spPr>
          <a:xfrm flipH="1">
            <a:off x="1845733" y="3572933"/>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9" name="Conector recto de flecha 8"/>
          <p:cNvCxnSpPr/>
          <p:nvPr/>
        </p:nvCxnSpPr>
        <p:spPr>
          <a:xfrm flipH="1">
            <a:off x="10684933" y="3751101"/>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447334" y="631065"/>
            <a:ext cx="11297331" cy="518871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90487" y="214312"/>
            <a:ext cx="12011025" cy="6429375"/>
          </a:xfrm>
          <a:prstGeom prst="rect">
            <a:avLst/>
          </a:prstGeom>
        </p:spPr>
      </p:pic>
    </p:spTree>
    <p:extLst>
      <p:ext uri="{BB962C8B-B14F-4D97-AF65-F5344CB8AC3E}">
        <p14:creationId xmlns:p14="http://schemas.microsoft.com/office/powerpoint/2010/main" val="37904512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3454</Words>
  <Application>Microsoft Office PowerPoint</Application>
  <PresentationFormat>Panorámica</PresentationFormat>
  <Paragraphs>518</Paragraphs>
  <Slides>49</Slides>
  <Notes>34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Calibri Light</vt:lpstr>
      <vt:lpstr>Tema de Office</vt:lpstr>
      <vt:lpstr>Presentación de Resultados obtenidos por los estudiantes de la escuela Lancaster en los 50 reactivos aplicados de la prueba PLANEA 2015</vt:lpstr>
      <vt:lpstr>Sobre las respuestas globales</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Análisis por Grado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por Grupo</vt:lpstr>
      <vt:lpstr>Presentación de PowerPoint</vt:lpstr>
      <vt:lpstr>Presentación de PowerPoint</vt:lpstr>
      <vt:lpstr>Presentación de PowerPoint</vt:lpstr>
      <vt:lpstr>Presentación de PowerPoint</vt:lpstr>
      <vt:lpstr>Análisis por Sexo</vt:lpstr>
      <vt:lpstr>Presentación de PowerPoint</vt:lpstr>
      <vt:lpstr>Presentación de PowerPoint</vt:lpstr>
      <vt:lpstr>Presentación de PowerPoint</vt:lpstr>
      <vt:lpstr>Presentación de PowerPoint</vt:lpstr>
      <vt:lpstr>Los ítems más difíciles</vt:lpstr>
      <vt:lpstr> </vt:lpstr>
      <vt:lpstr> </vt:lpstr>
      <vt:lpstr> </vt:lpstr>
      <vt:lpstr> </vt:lpstr>
      <vt:lpstr> </vt:lpstr>
      <vt:lpstr> </vt:lpstr>
      <vt:lpstr> </vt:lpstr>
      <vt:lpstr> </vt:lpstr>
      <vt:lpstr> </vt:lpstr>
      <vt:lpstr>Presentación de PowerPoint</vt:lpstr>
      <vt:lpstr>Presentación de PowerPoint</vt:lpstr>
      <vt:lpstr> </vt:lpstr>
      <vt:lpstr> </vt:lpstr>
      <vt:lpstr> </vt:lpstr>
      <vt:lpstr>Items particularmente difíciles</vt:lpstr>
      <vt:lpstr>Presentación de PowerPoint</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Adriana</cp:lastModifiedBy>
  <cp:revision>124</cp:revision>
  <dcterms:created xsi:type="dcterms:W3CDTF">2018-12-27T05:31:05Z</dcterms:created>
  <dcterms:modified xsi:type="dcterms:W3CDTF">2019-01-04T21:03:14Z</dcterms:modified>
</cp:coreProperties>
</file>